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52EC7-3247-4976-9F03-05B0C0080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06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29139F8-D8E4-42EE-9A88-2A6D7CDFD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663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833609-5661-4236-BF88-132B19A59C5E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29E1D2-FDEA-496F-A9B5-2BEB916737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E8599-2665-4210-93E8-B6D17EA65A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9485-2CCD-4E39-B689-5CCAF003D8C4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1B92-1433-4044-AC86-37EB517520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90AFC-4B04-48B1-818F-36CA8C362B1B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E5E0-43DA-4732-ABE5-F032410866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2E6-0C2C-49D3-BF1C-656FD582327A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5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F2A4-F018-4D34-A14E-7CADA6E2F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3CE8-E954-4655-9F82-4D8B1ADD93E6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8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BB33-B86D-40E3-ADFF-3B22AFBE551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2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5AB5-18D3-47D5-8F92-980A9EB0B44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7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971F-A3E6-4F14-BBF0-F508B15AEB1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0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61F5-25D2-428D-B0FA-5BF6F7E64F51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2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7EA4-D1B0-4617-B66A-4062978F300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7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9930-0C8F-4CDC-9FF6-64CDC9A1975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6D4D-3949-4519-A1ED-E96A084511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39105-F3C5-4066-AD99-7D369925D1AB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2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1B20-06C5-442C-81E8-DD66C7D2002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09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3B04-2016-43ED-8933-2A17117B2C7A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8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5E637-320B-4926-9D33-F51949E7ECA8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28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9EFB-A26F-4EF2-BAAF-4D7F7E31C49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8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7A5-746A-4CA2-B7A1-A513C5AE4CF6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5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5B10B-16D9-4627-AAA0-7DABDE4A3AE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81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5413-C986-4000-835D-D50A7E2CECBA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F3F2-3E4D-460C-B955-533BD441DB6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619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32CA-79A1-4E09-88A9-8135D4955213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0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0258-624C-4B21-80DE-FB61C2994BBE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0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DDA2-BCFD-46BA-A137-FB153CBD59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03D2D-EE78-4313-BBA5-E5F9D796E8D4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22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0C90-6134-48A3-AA3B-495FBE4A4309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5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8D08-FC93-4DB7-9295-689869B6B9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61D6-6185-4A11-8432-009778E51216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2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6425-E779-448E-989B-2B608F9961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3E92-E9DD-4F85-BBA6-F408CACAB945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FB7B-F1FC-4420-87A6-1A3800D930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87BF-0364-4657-A4C8-DB6A0A5C6608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B348-1781-423B-B388-16B1A5F2D8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3128-C145-4261-82AD-9956341BE286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6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3ED69-90DA-4479-8F21-DE98E9838C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D660-4919-45E0-B2EE-FE0106ED66C6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2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7FC0-F9D9-40C2-9829-C42D3AE277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00A2-6076-4E08-A016-FD768653821D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53F6D-29C4-4546-A6D2-12408A13D5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5615D-23B2-4124-8933-60D47D33215F}" type="datetime1">
              <a:rPr lang="en-US" altLang="en-US" smtClean="0">
                <a:solidFill>
                  <a:srgbClr val="000000"/>
                </a:solidFill>
              </a:rPr>
              <a:t>10/9/2017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709001B3-EAFA-44E5-B0C0-951CBABEA0B0}" type="datetime1">
              <a:rPr lang="en-US" smtClean="0">
                <a:solidFill>
                  <a:srgbClr val="146194">
                    <a:lumMod val="50000"/>
                  </a:srgbClr>
                </a:solidFill>
              </a:rPr>
              <a:t>10/9/2017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serv.org/isef/students/wizard/index.asp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University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/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class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Laboratory Technique 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(1)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  <a:endParaRPr lang="en-US" sz="2800" b="1" dirty="0">
              <a:ln w="9525">
                <a:solidFill>
                  <a:prstClr val="black"/>
                </a:solidFill>
                <a:prstDash val="solid"/>
              </a:ln>
              <a:solidFill>
                <a:srgbClr val="14967C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4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University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/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class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Laboratory Technique 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2</a:t>
            </a:r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  <a:endParaRPr lang="en-US" sz="2800" b="1" dirty="0">
              <a:ln w="9525">
                <a:solidFill>
                  <a:prstClr val="black"/>
                </a:solidFill>
                <a:prstDash val="solid"/>
              </a:ln>
              <a:solidFill>
                <a:srgbClr val="14967C">
                  <a:lumMod val="60000"/>
                  <a:lumOff val="40000"/>
                </a:srgbClr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234" y="332656"/>
            <a:ext cx="3176291" cy="2219136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792" y="87792"/>
            <a:ext cx="8229600" cy="1371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Fires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27164" y="1268760"/>
            <a:ext cx="5463032" cy="27363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Flammable substances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Use minimum quantity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Store in special storage cabinet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Use temperature-controlled heating sources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GB" altLang="en-US" sz="2000" dirty="0"/>
              <a:t>(</a:t>
            </a:r>
            <a:r>
              <a:rPr lang="en-GB" altLang="en-US" sz="2000" dirty="0" err="1"/>
              <a:t>eg</a:t>
            </a:r>
            <a:r>
              <a:rPr lang="en-GB" altLang="en-US" sz="2000" dirty="0"/>
              <a:t> water-bath rather than hot-plate or Bunsen burner)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pic>
        <p:nvPicPr>
          <p:cNvPr id="15364" name="Picture 6" descr="FlamLiqSafeCupbdAPg1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0196" y="3212977"/>
            <a:ext cx="2992438" cy="299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238" y="3861048"/>
            <a:ext cx="5508996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Safety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</a:pPr>
            <a:r>
              <a:rPr lang="en-GB" altLang="en-US" sz="2400" dirty="0">
                <a:solidFill>
                  <a:srgbClr val="000000"/>
                </a:solidFill>
              </a:rPr>
              <a:t>Make sure that you know what to do: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Char char="¨"/>
            </a:pPr>
            <a:r>
              <a:rPr lang="en-GB" altLang="en-US" sz="2000" dirty="0">
                <a:solidFill>
                  <a:srgbClr val="000000"/>
                </a:solidFill>
              </a:rPr>
              <a:t>If you have a fire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Char char="¨"/>
            </a:pPr>
            <a:r>
              <a:rPr lang="en-GB" altLang="en-US" sz="2000" dirty="0">
                <a:solidFill>
                  <a:srgbClr val="000000"/>
                </a:solidFill>
              </a:rPr>
              <a:t>If you hear a fire alarm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80000"/>
              <a:buFont typeface="Wingdings" panose="05000000000000000000" pitchFamily="2" charset="2"/>
              <a:buChar char="¨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147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Glassware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1318" y="1532965"/>
            <a:ext cx="6983505" cy="433443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800" dirty="0"/>
              <a:t>Use correct techniques for the insertion of tubing onto glassware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800" dirty="0"/>
              <a:t>Never use glassware under pressure or vacuum unless it is designed for the job and suitably shielded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800" dirty="0"/>
              <a:t>Dispose of chipped or broken glassware – it is a risk to you and others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800" dirty="0"/>
              <a:t>Always dispose of broken glass in a glass bin or sharps bin and not in a general waste bin</a:t>
            </a:r>
            <a:endParaRPr lang="en-US" altLang="en-US" sz="2800" dirty="0"/>
          </a:p>
        </p:txBody>
      </p:sp>
      <p:pic>
        <p:nvPicPr>
          <p:cNvPr id="18436" name="Picture 12" descr="glass_disposal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6" r="48849" b="18785"/>
          <a:stretch>
            <a:fillRect/>
          </a:stretch>
        </p:blipFill>
        <p:spPr>
          <a:xfrm>
            <a:off x="7975413" y="1005989"/>
            <a:ext cx="2925669" cy="45080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379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cylinders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0965" y="1541929"/>
            <a:ext cx="6837923" cy="4849906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200" dirty="0"/>
              <a:t>Never use without formal training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200" dirty="0"/>
              <a:t>Minimise the number in a laboratory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000" dirty="0"/>
              <a:t>Store externally whenever possible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200" dirty="0"/>
              <a:t>Cylinders are heavy and can do serious damage to you if they fall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000" dirty="0"/>
              <a:t>Ensure that they are chained when in use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000" dirty="0"/>
              <a:t>Move only with a cylinder trolley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200" dirty="0"/>
              <a:t>Use regulators &amp; control equipment suitable for the gas concerned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200" dirty="0"/>
              <a:t>Consider the consequences if your cylinder leaks</a:t>
            </a:r>
            <a:endParaRPr lang="en-US" altLang="en-US" sz="2200" dirty="0"/>
          </a:p>
        </p:txBody>
      </p:sp>
      <p:pic>
        <p:nvPicPr>
          <p:cNvPr id="20484" name="Picture 6" descr="cylind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2489" y="1066800"/>
            <a:ext cx="2661676" cy="480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017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Cryogenics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981200"/>
            <a:ext cx="6565901" cy="38862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GB" altLang="en-US" sz="2800" dirty="0"/>
              <a:t>Liquid gasses are extremely cold and can cause burns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GB" altLang="en-US" sz="2800" dirty="0"/>
              <a:t>Liquid gases evaporate and many can cause asphyxiation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GB" altLang="en-US" sz="2800" dirty="0"/>
              <a:t>If you need to take cryogens in a lift, there are special procedures to follow – speak to your supervisor or a senior member of technical staff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arenR"/>
            </a:pPr>
            <a:r>
              <a:rPr lang="en-GB" altLang="en-US" sz="2800" dirty="0"/>
              <a:t>You must have special training to use them</a:t>
            </a:r>
            <a:endParaRPr lang="en-US" altLang="en-US" sz="2800" dirty="0"/>
          </a:p>
        </p:txBody>
      </p:sp>
      <p:pic>
        <p:nvPicPr>
          <p:cNvPr id="21508" name="Picture 22" descr="Nitrogen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9" t="366" r="18082" b="-209"/>
          <a:stretch>
            <a:fillRect/>
          </a:stretch>
        </p:blipFill>
        <p:spPr>
          <a:xfrm>
            <a:off x="7175501" y="887499"/>
            <a:ext cx="3761440" cy="42702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0286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Equipment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981200"/>
            <a:ext cx="7306235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/>
              <a:t>Always do a visual check on electrical equipment before use, looking for obvious wear or defects</a:t>
            </a:r>
          </a:p>
          <a:p>
            <a:pPr eaLnBrk="1" hangingPunct="1">
              <a:defRPr/>
            </a:pPr>
            <a:r>
              <a:rPr lang="en-GB" altLang="en-US" sz="2400" dirty="0"/>
              <a:t>All portable electrical equipment must have a current </a:t>
            </a: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Portable appliance testing</a:t>
            </a: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dirty="0" smtClean="0"/>
              <a:t>“</a:t>
            </a:r>
            <a:r>
              <a:rPr lang="en-GB" altLang="en-US" sz="2400" dirty="0"/>
              <a:t>PAT test” sticker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NEVER</a:t>
            </a:r>
            <a:r>
              <a:rPr lang="en-GB" altLang="en-US" sz="2400" dirty="0"/>
              <a:t> use defective equipment</a:t>
            </a:r>
            <a:endParaRPr lang="en-US" altLang="en-US" sz="2400" dirty="0"/>
          </a:p>
        </p:txBody>
      </p:sp>
      <p:pic>
        <p:nvPicPr>
          <p:cNvPr id="22532" name="Picture 6" descr="Heating-Mantl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17435" y="1761004"/>
            <a:ext cx="3699435" cy="3699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5119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Tidiness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Keep your workplace tidy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Clear up waste, deal with washing up and put things away as you finish with them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Make sure everything is safe before you leave things unattended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A tidy laboratory avoids accidents to everyone</a:t>
            </a:r>
            <a:endParaRPr lang="en-US" altLang="en-US" sz="2400"/>
          </a:p>
        </p:txBody>
      </p:sp>
      <p:pic>
        <p:nvPicPr>
          <p:cNvPr id="23556" name="Picture 7" descr="untidy165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886076"/>
            <a:ext cx="4038600" cy="207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7156450" y="3133725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600">
                <a:solidFill>
                  <a:srgbClr val="FF6600"/>
                </a:solidFill>
              </a:rPr>
              <a:t>X</a:t>
            </a:r>
            <a:endParaRPr lang="en-US" altLang="en-US" sz="9600">
              <a:solidFill>
                <a:srgbClr val="FF66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83079"/>
            <a:ext cx="10972800" cy="1371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Aid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1267" y="1552755"/>
            <a:ext cx="6461185" cy="43146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All laboratory workers should undergo simple first aid training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altLang="en-US" sz="2000" dirty="0"/>
              <a:t>For </a:t>
            </a:r>
            <a:r>
              <a:rPr lang="en-GB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GB" altLang="en-US" sz="2000" dirty="0"/>
              <a:t>chemical splashes, wash with plenty of water for 10 minutes</a:t>
            </a:r>
          </a:p>
          <a:p>
            <a:pPr marL="914400" lvl="1" indent="-457200" eaLnBrk="1" hangingPunct="1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GB" altLang="en-US" sz="2000" dirty="0"/>
              <a:t>Control bleeding with direct pressure, avoiding any foreign bodies such as glass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/>
              <a:t>Report all accidents to your supervisor or departmental safety officer</a:t>
            </a:r>
            <a:endParaRPr lang="en-US" altLang="en-US" sz="2400" dirty="0"/>
          </a:p>
        </p:txBody>
      </p:sp>
      <p:pic>
        <p:nvPicPr>
          <p:cNvPr id="25604" name="Picture 9" descr="First Aid: Burns and Scalds 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2902" y="805928"/>
            <a:ext cx="3362864" cy="50614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6176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 health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5" descr="MCj0232730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203" y="1981200"/>
            <a:ext cx="3406747" cy="4244797"/>
          </a:xfrm>
        </p:spPr>
      </p:pic>
      <p:sp>
        <p:nvSpPr>
          <p:cNvPr id="266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731034"/>
            <a:ext cx="5384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600" dirty="0"/>
              <a:t>If you have an allergy to lab materials or suffer from a medical condition which may affect you in the laboratory (</a:t>
            </a:r>
            <a:r>
              <a:rPr lang="en-GB" altLang="en-US" sz="3600" dirty="0" err="1"/>
              <a:t>eg</a:t>
            </a:r>
            <a:r>
              <a:rPr lang="en-GB" altLang="en-US" sz="3600" dirty="0"/>
              <a:t> diabetes or epilepsy), ensure that your supervisor knows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87E5E0-43DA-4732-ABE5-F0324108668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Materials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815" y="1981200"/>
            <a:ext cx="6204011" cy="45489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Part of your risk assessment will be to determine how to dispose of waste lab materials safely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dirty="0"/>
              <a:t>Solvents and oils must be segregated into the correct waste bottle or drum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dirty="0"/>
              <a:t>Your department will help you determine what to do with chemical or biological materials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Do not put materials down the drain or in with normal waste unless authorised to do so</a:t>
            </a:r>
            <a:endParaRPr lang="en-US" altLang="en-US" sz="2800" dirty="0"/>
          </a:p>
        </p:txBody>
      </p:sp>
      <p:pic>
        <p:nvPicPr>
          <p:cNvPr id="27652" name="Picture 7" descr="en_chemicals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1475117"/>
            <a:ext cx="4597843" cy="395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8554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it matter?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7" descr="MCj0287501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842" y="2205039"/>
            <a:ext cx="3983996" cy="4040486"/>
          </a:xfrm>
        </p:spPr>
      </p:pic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Safe working protects:</a:t>
            </a:r>
          </a:p>
          <a:p>
            <a:pPr lvl="1" eaLnBrk="1" hangingPunct="1"/>
            <a:r>
              <a:rPr lang="en-GB" altLang="en-US" sz="3200" dirty="0"/>
              <a:t>You</a:t>
            </a:r>
          </a:p>
          <a:p>
            <a:pPr lvl="1" eaLnBrk="1" hangingPunct="1"/>
            <a:r>
              <a:rPr lang="en-GB" altLang="en-US" sz="3200" dirty="0"/>
              <a:t>Other lab workers</a:t>
            </a:r>
          </a:p>
          <a:p>
            <a:pPr lvl="1" eaLnBrk="1" hangingPunct="1"/>
            <a:r>
              <a:rPr lang="en-GB" altLang="en-US" sz="3200" dirty="0"/>
              <a:t>Cleaners</a:t>
            </a:r>
          </a:p>
          <a:p>
            <a:pPr lvl="1" eaLnBrk="1" hangingPunct="1"/>
            <a:r>
              <a:rPr lang="en-GB" altLang="en-US" sz="3200" dirty="0"/>
              <a:t>Visitors</a:t>
            </a:r>
          </a:p>
          <a:p>
            <a:pPr lvl="1" eaLnBrk="1" hangingPunct="1"/>
            <a:r>
              <a:rPr lang="en-GB" altLang="en-US" sz="3200" dirty="0"/>
              <a:t>Your work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87E5E0-43DA-4732-ABE5-F0324108668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1196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in doubt – ASK!!!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/>
              <a:t>Do not carry out a new or unfamiliar procedure until you have been fully trained &amp; understand the precautions necessary for safe working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NOT GUESS!!!!</a:t>
            </a:r>
            <a:endParaRPr lang="en-US" altLang="en-US" sz="2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0" name="Picture 7" descr="War_in_iraq_explos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276475"/>
            <a:ext cx="3068638" cy="302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0617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a Risk Assessment?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51943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/>
              <a:t>Determine </a:t>
            </a: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hazards</a:t>
            </a:r>
            <a:r>
              <a:rPr lang="en-GB" altLang="en-US" sz="2400" dirty="0"/>
              <a:t> and evaluate </a:t>
            </a: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risks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/>
              <a:t>Use all relevant </a:t>
            </a: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available data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/>
              <a:t>Determine </a:t>
            </a: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controls</a:t>
            </a:r>
            <a:r>
              <a:rPr lang="en-GB" altLang="en-US" sz="2400" dirty="0"/>
              <a:t> needed to reduce those risks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Document</a:t>
            </a:r>
            <a:r>
              <a:rPr lang="en-GB" altLang="en-US" sz="2400" dirty="0"/>
              <a:t> the assessment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Agree</a:t>
            </a:r>
            <a:r>
              <a:rPr lang="en-GB" altLang="en-US" sz="2400" dirty="0"/>
              <a:t> it with your supervisor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</a:t>
            </a:r>
            <a:r>
              <a:rPr lang="en-GB" altLang="en-US" sz="2400" dirty="0"/>
              <a:t> those control measures</a:t>
            </a:r>
            <a:endParaRPr lang="en-US" altLang="en-US" sz="2400" dirty="0"/>
          </a:p>
        </p:txBody>
      </p:sp>
      <p:pic>
        <p:nvPicPr>
          <p:cNvPr id="7173" name="Picture 13" descr="Scients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197" y="1308138"/>
            <a:ext cx="4068614" cy="501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708D08-FC93-4DB7-9295-689869B6B9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5638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Measures </a:t>
            </a:r>
            <a:r>
              <a:rPr lang="en-GB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order of preference)</a:t>
            </a:r>
            <a:endParaRPr lang="en-US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7" descr="labsafety-tre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2420938"/>
            <a:ext cx="3371850" cy="236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endParaRPr lang="en-GB" altLang="en-US" sz="2800"/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en-US" sz="2600"/>
              <a:t>Use a less risky substance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GB" altLang="en-US" sz="2600"/>
              <a:t>Use a safer form of that substance (eg solution instead of powder)</a:t>
            </a:r>
            <a:endParaRPr lang="en-US" altLang="en-US" sz="2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87E5E0-43DA-4732-ABE5-F0324108668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7591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Fume Cupboard Manufactur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0" y="1392596"/>
            <a:ext cx="2778224" cy="25202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Measures </a:t>
            </a:r>
            <a:r>
              <a:rPr lang="en-GB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order of preference)</a:t>
            </a:r>
            <a:endParaRPr lang="en-US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6019800" cy="38862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AutoNum type="arabicPeriod" startAt="3"/>
            </a:pPr>
            <a:r>
              <a:rPr lang="en-GB" altLang="en-US" sz="2600" dirty="0"/>
              <a:t>Totally enclose the process (</a:t>
            </a:r>
            <a:r>
              <a:rPr lang="en-GB" altLang="en-US" sz="2600" dirty="0" err="1"/>
              <a:t>eg</a:t>
            </a:r>
            <a:r>
              <a:rPr lang="en-GB" altLang="en-US" sz="2600" dirty="0"/>
              <a:t> a glove-box)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 startAt="3"/>
            </a:pPr>
            <a:r>
              <a:rPr lang="en-GB" altLang="en-US" sz="2600" dirty="0"/>
              <a:t>Ensure good general ventilation</a:t>
            </a:r>
          </a:p>
          <a:p>
            <a:pPr marL="533400" indent="-533400" eaLnBrk="1" hangingPunct="1">
              <a:buClr>
                <a:srgbClr val="00007D"/>
              </a:buClr>
              <a:buFont typeface="Wingdings" panose="05000000000000000000" pitchFamily="2" charset="2"/>
              <a:buAutoNum type="arabicPeriod" startAt="6"/>
            </a:pPr>
            <a:r>
              <a:rPr lang="en-GB" altLang="en-US" sz="2600" dirty="0">
                <a:solidFill>
                  <a:srgbClr val="000000"/>
                </a:solidFill>
              </a:rPr>
              <a:t>Safe systems of work</a:t>
            </a:r>
          </a:p>
          <a:p>
            <a:pPr marL="533400" indent="-533400" eaLnBrk="1" hangingPunct="1">
              <a:buClr>
                <a:srgbClr val="00007D"/>
              </a:buClr>
              <a:buFont typeface="Wingdings" panose="05000000000000000000" pitchFamily="2" charset="2"/>
              <a:buAutoNum type="arabicPeriod" startAt="6"/>
            </a:pPr>
            <a:r>
              <a:rPr lang="en-GB" altLang="en-US" sz="2600" dirty="0">
                <a:solidFill>
                  <a:srgbClr val="000000"/>
                </a:solidFill>
              </a:rPr>
              <a:t>Reduce exposure times, increase distance, reduce volumes</a:t>
            </a:r>
          </a:p>
          <a:p>
            <a:pPr marL="533400" indent="-533400" eaLnBrk="1" hangingPunct="1">
              <a:buClr>
                <a:srgbClr val="00007D"/>
              </a:buClr>
              <a:buFont typeface="Wingdings" panose="05000000000000000000" pitchFamily="2" charset="2"/>
              <a:buAutoNum type="arabicPeriod" startAt="6"/>
            </a:pPr>
            <a:r>
              <a:rPr lang="en-GB" altLang="en-US" sz="2600" dirty="0">
                <a:solidFill>
                  <a:srgbClr val="000000"/>
                </a:solidFill>
              </a:rPr>
              <a:t>Personal protective equipment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000" dirty="0">
                <a:solidFill>
                  <a:srgbClr val="000000"/>
                </a:solidFill>
              </a:rPr>
              <a:t>(as a last resort for primary protection)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533400" indent="-533400" eaLnBrk="1" hangingPunct="1">
              <a:buClr>
                <a:srgbClr val="00007D"/>
              </a:buClr>
              <a:buFont typeface="Wingdings" panose="05000000000000000000" pitchFamily="2" charset="2"/>
              <a:buAutoNum type="arabicPeriod" startAt="6"/>
            </a:pPr>
            <a:endParaRPr lang="en-GB" altLang="en-US" sz="2600" dirty="0">
              <a:solidFill>
                <a:srgbClr val="000000"/>
              </a:solidFill>
            </a:endParaRPr>
          </a:p>
          <a:p>
            <a:pPr marL="533400" indent="-533400" eaLnBrk="1" hangingPunct="1">
              <a:buClr>
                <a:srgbClr val="00007D"/>
              </a:buClr>
              <a:buFont typeface="Wingdings" panose="05000000000000000000" pitchFamily="2" charset="2"/>
              <a:buAutoNum type="arabicPeriod" startAt="6"/>
            </a:pPr>
            <a:endParaRPr lang="en-GB" altLang="en-US" sz="2600" dirty="0">
              <a:solidFill>
                <a:srgbClr val="000000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eriod" startAt="3"/>
            </a:pPr>
            <a:endParaRPr lang="en-US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933057"/>
            <a:ext cx="2667000" cy="2924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462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yourself ( in general)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7848" y="1484784"/>
            <a:ext cx="5940152" cy="5184576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1</a:t>
            </a:r>
            <a:r>
              <a:rPr lang="en-GB" altLang="en-US" sz="3600" dirty="0"/>
              <a:t>. Wear the clothing and protective wear</a:t>
            </a:r>
          </a:p>
          <a:p>
            <a:pPr eaLnBrk="1" hangingPunct="1"/>
            <a:r>
              <a:rPr lang="en-GB" altLang="en-US" sz="3600" dirty="0"/>
              <a:t>2. Laboratory coats must be kept fastened</a:t>
            </a:r>
          </a:p>
          <a:p>
            <a:pPr eaLnBrk="1" hangingPunct="1"/>
            <a:r>
              <a:rPr lang="en-GB" altLang="en-US" sz="3600" dirty="0"/>
              <a:t>3. Don’t wear sandals or open shoes</a:t>
            </a:r>
          </a:p>
          <a:p>
            <a:pPr eaLnBrk="1" hangingPunct="1"/>
            <a:r>
              <a:rPr lang="en-GB" altLang="en-US" sz="3600" dirty="0"/>
              <a:t>4. Long hair must be tied back</a:t>
            </a:r>
            <a:endParaRPr lang="en-US" altLang="en-US" sz="3600" dirty="0"/>
          </a:p>
        </p:txBody>
      </p:sp>
      <p:pic>
        <p:nvPicPr>
          <p:cNvPr id="11268" name="Picture 10" descr="PonyTailGeed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1700809"/>
            <a:ext cx="2952328" cy="3385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87E5E0-43DA-4732-ABE5-F0324108668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0869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yourself - gloves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4691063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There are many different types of protective glove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Use the correct ones for the job you will be doing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Remember that you need to select chemical protection gloves according to the materials and/or substances with which you will be working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/>
              <a:t>Remove your gloves before using instruments, telephone, and leaving the laboratory</a:t>
            </a:r>
            <a:endParaRPr lang="en-US" altLang="en-US" sz="2400"/>
          </a:p>
        </p:txBody>
      </p:sp>
      <p:pic>
        <p:nvPicPr>
          <p:cNvPr id="12292" name="Picture 6" descr="IN0040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2106707"/>
            <a:ext cx="3894604" cy="255102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hygiene</a:t>
            </a:r>
            <a:endParaRPr lang="en-US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Never eat, drink or smoke in a laboratory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Never apply cosmetics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Never touch your face, mouth or eyes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Never suck pens or chew pencils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n-GB" altLang="en-US" sz="2400" dirty="0"/>
              <a:t>Always wash your hands before you leave and especially before eating</a:t>
            </a:r>
            <a:endParaRPr lang="en-US" altLang="en-US" sz="2400" dirty="0"/>
          </a:p>
        </p:txBody>
      </p:sp>
      <p:pic>
        <p:nvPicPr>
          <p:cNvPr id="13316" name="Picture 8" descr="NoFoo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2349500"/>
            <a:ext cx="2808288" cy="2808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general hazards in a laboratory?</a:t>
            </a: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Fire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Breakage of glassware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Sharps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Spillages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Pressure equipment &amp; gas cylinders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Extremes of heat &amp; cold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Chemical hazards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Biological hazards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en-GB" altLang="en-US" sz="2300" dirty="0"/>
              <a:t>Radiation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3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many more!</a:t>
            </a:r>
            <a:endParaRPr lang="en-US" altLang="en-US" sz="26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7" descr="warning-general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2305050"/>
            <a:ext cx="3619500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7FF2A4-F018-4D34-A14E-7CADA6E2F89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282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799</Words>
  <Application>Microsoft Office PowerPoint</Application>
  <PresentationFormat>Widescreen</PresentationFormat>
  <Paragraphs>141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Pixel</vt:lpstr>
      <vt:lpstr>Slice</vt:lpstr>
      <vt:lpstr> </vt:lpstr>
      <vt:lpstr>Why does it matter?</vt:lpstr>
      <vt:lpstr>How to do a Risk Assessment?</vt:lpstr>
      <vt:lpstr>Control Measures (in order of preference)</vt:lpstr>
      <vt:lpstr>Control Measures (in order of preference)</vt:lpstr>
      <vt:lpstr>Protecting yourself ( in general)</vt:lpstr>
      <vt:lpstr>Protecting yourself - gloves</vt:lpstr>
      <vt:lpstr>Laboratory hygiene</vt:lpstr>
      <vt:lpstr>What are the general hazards in a laboratory?</vt:lpstr>
      <vt:lpstr> </vt:lpstr>
      <vt:lpstr>Avoiding Fires</vt:lpstr>
      <vt:lpstr>Glassware</vt:lpstr>
      <vt:lpstr>Gas cylinders</vt:lpstr>
      <vt:lpstr>Cryogenics</vt:lpstr>
      <vt:lpstr>Electrical Equipment</vt:lpstr>
      <vt:lpstr>General Tidiness</vt:lpstr>
      <vt:lpstr>First Aid</vt:lpstr>
      <vt:lpstr>Protecting your health</vt:lpstr>
      <vt:lpstr>Waste Materials</vt:lpstr>
      <vt:lpstr>When in doubt – ASK!!!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alsamawi</dc:creator>
  <cp:lastModifiedBy>ali alsamawi</cp:lastModifiedBy>
  <cp:revision>7</cp:revision>
  <cp:lastPrinted>2017-10-09T19:29:08Z</cp:lastPrinted>
  <dcterms:created xsi:type="dcterms:W3CDTF">2017-10-06T10:45:25Z</dcterms:created>
  <dcterms:modified xsi:type="dcterms:W3CDTF">2017-10-09T19:30:17Z</dcterms:modified>
</cp:coreProperties>
</file>