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3"/>
  </p:notesMasterIdLst>
  <p:handoutMasterIdLst>
    <p:handoutMasterId r:id="rId14"/>
  </p:handoutMasterIdLst>
  <p:sldIdLst>
    <p:sldId id="257" r:id="rId3"/>
    <p:sldId id="260" r:id="rId4"/>
    <p:sldId id="261" r:id="rId5"/>
    <p:sldId id="265" r:id="rId6"/>
    <p:sldId id="263" r:id="rId7"/>
    <p:sldId id="266" r:id="rId8"/>
    <p:sldId id="270" r:id="rId9"/>
    <p:sldId id="268" r:id="rId10"/>
    <p:sldId id="271" r:id="rId11"/>
    <p:sldId id="272" r:id="rId1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0CD09-0200-4C4E-B9BE-961B1DC0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0514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5204D7-F53A-4CB6-A571-DC34AABD0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037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A66E5-1286-413B-91E0-C622A6AD0B4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437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87525-49A9-4D4B-9C02-CC3C96E8FC70}" type="slidenum">
              <a:rPr lang="en-US" altLang="en-US"/>
              <a:pPr/>
              <a:t>7</a:t>
            </a:fld>
            <a:endParaRPr lang="th-TH" alt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87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42C08-5211-443B-B468-718A9A85AE43}" type="slidenum">
              <a:rPr lang="en-US" altLang="en-US"/>
              <a:pPr/>
              <a:t>8</a:t>
            </a:fld>
            <a:endParaRPr lang="th-TH" alt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204D7-F53A-4CB6-A571-DC34AABD03E2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0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BB33-B86D-40E3-ADFF-3B22AFBE5519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48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9EFB-A26F-4EF2-BAAF-4D7F7E31C493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4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97A5-746A-4CA2-B7A1-A513C5AE4CF6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92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B10B-16D9-4627-AAA0-7DABDE4A3AE0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8605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5413-C986-4000-835D-D50A7E2CECBA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789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F3F2-3E4D-460C-B955-533BD441DB6E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5239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32CA-79A1-4E09-88A9-8135D4955213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68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0258-624C-4B21-80DE-FB61C2994BBE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158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0C90-6134-48A3-AA3B-495FBE4A4309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9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12192000" cy="781050"/>
          </a:xfrm>
        </p:spPr>
        <p:txBody>
          <a:bodyPr/>
          <a:lstStyle>
            <a:lvl1pPr algn="ctr">
              <a:defRPr sz="4400" b="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46600"/>
            <a:ext cx="12192000" cy="787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13526"/>
            <a:ext cx="2844800" cy="1682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613526"/>
            <a:ext cx="2844800" cy="1682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CC02306F-F8D3-494A-977D-78533201ED23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05411"/>
      </p:ext>
    </p:extLst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978A5-4BF2-41D9-ADF2-16EE00F6B093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51489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AB5-18D3-47D5-8F92-980A9EB0B449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04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CB1C9-6FE0-4E37-BBCB-9545FE380B28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627941"/>
      </p:ext>
    </p:extLst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685800"/>
            <a:ext cx="51308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685800"/>
            <a:ext cx="51308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92E22-886B-4AA6-8EA1-58FFAA3D39DD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470883"/>
      </p:ext>
    </p:extLst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5B774-B93C-4771-9A15-2F47CAABF65C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508266"/>
      </p:ext>
    </p:extLst>
  </p:cSld>
  <p:clrMapOvr>
    <a:masterClrMapping/>
  </p:clrMapOvr>
  <p:transition spd="med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64B5D-49CD-4F1C-9EBD-8B55A777C8FD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99634"/>
      </p:ext>
    </p:extLst>
  </p:cSld>
  <p:clrMapOvr>
    <a:masterClrMapping/>
  </p:clrMapOvr>
  <p:transition spd="med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95EE-AAA8-4D6D-AB1D-14F99B3EB901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253739"/>
      </p:ext>
    </p:extLst>
  </p:cSld>
  <p:clrMapOvr>
    <a:masterClrMapping/>
  </p:clrMapOvr>
  <p:transition spd="med"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24133-ED4A-4D40-9B33-5ED95B15E351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15878"/>
      </p:ext>
    </p:extLst>
  </p:cSld>
  <p:clrMapOvr>
    <a:masterClrMapping/>
  </p:clrMapOvr>
  <p:transition spd="med"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A8DAF-09A0-4B71-99F5-5BB678CB9166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15107"/>
      </p:ext>
    </p:extLst>
  </p:cSld>
  <p:clrMapOvr>
    <a:masterClrMapping/>
  </p:clrMapOvr>
  <p:transition spd="med"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FF39B-7648-4B90-B869-9EEAF3A88774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648101"/>
      </p:ext>
    </p:extLst>
  </p:cSld>
  <p:clrMapOvr>
    <a:masterClrMapping/>
  </p:clrMapOvr>
  <p:transition spd="med"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53400" y="0"/>
            <a:ext cx="26162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76454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F4142-E7EF-47F1-99CE-35593C9B98CC}" type="slidenum">
              <a:rPr lang="en-US" altLang="en-US">
                <a:solidFill>
                  <a:srgbClr val="969696"/>
                </a:solidFill>
              </a:rPr>
              <a:pPr/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623248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1F-A3E6-4F14-BBF0-F508B15AEB1E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70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61F5-25D2-428D-B0FA-5BF6F7E64F51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22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57EA4-D1B0-4617-B66A-4062978F3008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53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9930-0C8F-4CDC-9FF6-64CDC9A19750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17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B20-06C5-442C-81E8-DD66C7D20023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3B04-2016-43ED-8933-2A17117B2C7A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04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E637-320B-4926-9D33-F51949E7ECA8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64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709001B3-EAFA-44E5-B0C0-951CBABEA0B0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10/30/2017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390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1046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685800"/>
            <a:ext cx="104648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84950"/>
            <a:ext cx="28448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613526"/>
            <a:ext cx="38608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969696"/>
                </a:solidFill>
              </a:rPr>
              <a:t>Directorate of Laboratory Medicine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613526"/>
            <a:ext cx="28448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877DC0-AC77-4ADA-9243-7425C427DE4D}" type="slidenum">
              <a:rPr lang="en-US" altLang="en-US">
                <a:solidFill>
                  <a:srgbClr val="96969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9107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 spd="med">
    <p:fade thruBlk="1"/>
  </p:transition>
  <p:hf hdr="0" dt="0"/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en-US" sz="1800" cap="none" dirty="0">
                <a:ln>
                  <a:noFill/>
                </a:ln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en-US" sz="1800" cap="none" dirty="0">
                <a:ln>
                  <a:noFill/>
                </a:ln>
                <a:solidFill>
                  <a:srgbClr val="FF000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7574" y="6038491"/>
            <a:ext cx="6400800" cy="81950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8611" y="270171"/>
            <a:ext cx="9398727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 AL-</a:t>
            </a:r>
            <a:r>
              <a:rPr lang="en-US" sz="5400" b="1" dirty="0" err="1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Mustansiriyah</a:t>
            </a: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 University</a:t>
            </a:r>
            <a:b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</a:b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College of science</a:t>
            </a:r>
            <a:b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</a:b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Biology Dept.</a:t>
            </a:r>
            <a:b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</a:b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Zoology </a:t>
            </a:r>
            <a:b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</a:b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4</a:t>
            </a:r>
            <a:r>
              <a:rPr lang="en-US" sz="5400" b="1" baseline="30000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th</a:t>
            </a: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 class</a:t>
            </a:r>
          </a:p>
          <a:p>
            <a:pPr algn="ctr" defTabSz="457200"/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Laboratory Technique LAB.</a:t>
            </a:r>
          </a:p>
          <a:p>
            <a:pPr algn="ctr" defTabSz="457200"/>
            <a:r>
              <a:rPr lang="en-US" sz="5400" b="1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(4)</a:t>
            </a:r>
            <a:endParaRPr lang="en-US" sz="5400" b="1" dirty="0">
              <a:ln w="13462">
                <a:solidFill>
                  <a:prstClr val="black"/>
                </a:solidFill>
                <a:prstDash val="solid"/>
              </a:ln>
              <a:solidFill>
                <a:prstClr val="white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E87D37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3531" y="6186635"/>
            <a:ext cx="14285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en-US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14967C">
                    <a:lumMod val="60000"/>
                    <a:lumOff val="40000"/>
                  </a:srgbClr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</a:rPr>
              <a:t>NAME 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9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969696"/>
                </a:solidFill>
              </a:rPr>
              <a:t>Directorate of Laboratory Medicine</a:t>
            </a:r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78A5-4BF2-41D9-ADF2-16EE00F6B093}" type="slidenum">
              <a:rPr lang="en-US" altLang="en-US" smtClean="0">
                <a:solidFill>
                  <a:srgbClr val="969696"/>
                </a:solidFill>
              </a:rPr>
              <a:pPr/>
              <a:t>10</a:t>
            </a:fld>
            <a:endParaRPr lang="en-US" altLang="en-US">
              <a:solidFill>
                <a:srgbClr val="969696"/>
              </a:solidFill>
            </a:endParaRPr>
          </a:p>
        </p:txBody>
      </p:sp>
      <p:pic>
        <p:nvPicPr>
          <p:cNvPr id="7170" name="Picture 2" descr="Image result for sputum sampling.pp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7" y="107576"/>
            <a:ext cx="12102353" cy="644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113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Clr>
                <a:srgbClr val="E4005C"/>
              </a:buClr>
              <a:buSzPct val="70000"/>
              <a:buNone/>
            </a:pPr>
            <a:r>
              <a:rPr lang="en-US" altLang="en-US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Urine sample collection rules:</a:t>
            </a:r>
          </a:p>
          <a:p>
            <a:pPr marL="514350" lvl="0" indent="-514350">
              <a:lnSpc>
                <a:spcPct val="90000"/>
              </a:lnSpc>
              <a:buClr>
                <a:srgbClr val="E4005C"/>
              </a:buClr>
              <a:buSzPct val="70000"/>
              <a:buAutoNum type="arabicPeriod"/>
            </a:pPr>
            <a:r>
              <a:rPr lang="en-US" altLang="en-US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Random.</a:t>
            </a:r>
          </a:p>
          <a:p>
            <a:pPr marL="514350" lvl="0" indent="-514350">
              <a:lnSpc>
                <a:spcPct val="90000"/>
              </a:lnSpc>
              <a:buClr>
                <a:srgbClr val="E4005C"/>
              </a:buClr>
              <a:buSzPct val="70000"/>
              <a:buAutoNum type="arabicPeriod"/>
            </a:pPr>
            <a:r>
              <a:rPr lang="en-US" altLang="en-US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Clean.</a:t>
            </a:r>
          </a:p>
          <a:p>
            <a:pPr marL="514350" lvl="0" indent="-514350">
              <a:lnSpc>
                <a:spcPct val="90000"/>
              </a:lnSpc>
              <a:buClr>
                <a:srgbClr val="E4005C"/>
              </a:buClr>
              <a:buSzPct val="70000"/>
              <a:buAutoNum type="arabicPeriod"/>
            </a:pPr>
            <a:r>
              <a:rPr lang="en-US" altLang="en-US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make notes for personal health ( male, female) or taking drugs.</a:t>
            </a:r>
          </a:p>
          <a:p>
            <a:pPr marL="514350" lvl="0" indent="-514350">
              <a:lnSpc>
                <a:spcPct val="90000"/>
              </a:lnSpc>
              <a:buClr>
                <a:srgbClr val="E4005C"/>
              </a:buClr>
              <a:buSzPct val="70000"/>
              <a:buAutoNum type="arabicPeriod"/>
            </a:pPr>
            <a:r>
              <a:rPr lang="en-US" altLang="en-US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Tested </a:t>
            </a:r>
            <a:r>
              <a:rPr lang="en-US" altLang="en-US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for:</a:t>
            </a:r>
          </a:p>
          <a:p>
            <a:pPr lvl="2">
              <a:lnSpc>
                <a:spcPct val="90000"/>
              </a:lnSpc>
              <a:buClr>
                <a:srgbClr val="E4005C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Chemical exam</a:t>
            </a:r>
          </a:p>
          <a:p>
            <a:pPr lvl="2">
              <a:lnSpc>
                <a:spcPct val="90000"/>
              </a:lnSpc>
              <a:buClr>
                <a:srgbClr val="E4005C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Specific </a:t>
            </a:r>
            <a:r>
              <a:rPr lang="en-US" altLang="en-US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gravity</a:t>
            </a:r>
          </a:p>
          <a:p>
            <a:pPr lvl="2">
              <a:lnSpc>
                <a:spcPct val="90000"/>
              </a:lnSpc>
              <a:buClr>
                <a:srgbClr val="E4005C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pH</a:t>
            </a:r>
          </a:p>
          <a:p>
            <a:pPr lvl="2">
              <a:lnSpc>
                <a:spcPct val="90000"/>
              </a:lnSpc>
              <a:buClr>
                <a:srgbClr val="E4005C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Albumin</a:t>
            </a:r>
          </a:p>
          <a:p>
            <a:pPr lvl="2">
              <a:lnSpc>
                <a:spcPct val="90000"/>
              </a:lnSpc>
              <a:buClr>
                <a:srgbClr val="E4005C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Glucose</a:t>
            </a:r>
          </a:p>
          <a:p>
            <a:pPr lvl="2">
              <a:lnSpc>
                <a:spcPct val="90000"/>
              </a:lnSpc>
              <a:buClr>
                <a:srgbClr val="E4005C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Microscopic </a:t>
            </a:r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exam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969696"/>
                </a:solidFill>
              </a:rPr>
              <a:t>Directorate of Laboratory Medicine</a:t>
            </a:r>
            <a:endParaRPr lang="en-US" altLang="en-US">
              <a:solidFill>
                <a:srgbClr val="96969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78A5-4BF2-41D9-ADF2-16EE00F6B093}" type="slidenum">
              <a:rPr lang="en-US" altLang="en-US" smtClean="0">
                <a:solidFill>
                  <a:srgbClr val="969696"/>
                </a:solidFill>
              </a:rPr>
              <a:pPr/>
              <a:t>2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405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969696"/>
                </a:solidFill>
              </a:rPr>
              <a:t>Directorate of Laboratory Medicine</a:t>
            </a:r>
            <a:endParaRPr lang="en-US" altLang="en-US">
              <a:solidFill>
                <a:srgbClr val="969696"/>
              </a:solidFill>
            </a:endParaRPr>
          </a:p>
        </p:txBody>
      </p:sp>
      <p:pic>
        <p:nvPicPr>
          <p:cNvPr id="2050" name="Picture 2" descr="Image result for urine sampling.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1887200" cy="678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78A5-4BF2-41D9-ADF2-16EE00F6B093}" type="slidenum">
              <a:rPr lang="en-US" altLang="en-US" smtClean="0">
                <a:solidFill>
                  <a:srgbClr val="969696"/>
                </a:solidFill>
              </a:rPr>
              <a:pPr/>
              <a:t>3</a:t>
            </a:fld>
            <a:endParaRPr lang="en-US" altLang="en-US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52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tests done on urine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 = </a:t>
            </a:r>
            <a:r>
              <a:rPr lang="en-US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urinalysis</a:t>
            </a:r>
            <a:endParaRPr lang="en-US" altLang="en-US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Urine Culture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US" altLang="en-US" sz="3600" dirty="0" smtClean="0">
                <a:solidFill>
                  <a:srgbClr val="4E4E44"/>
                </a:solidFill>
                <a:latin typeface="Arial Black"/>
                <a:ea typeface="+mj-ea"/>
                <a:cs typeface="+mj-cs"/>
              </a:rPr>
              <a:t>1.Urinalysis</a:t>
            </a:r>
            <a:r>
              <a:rPr lang="en-US" altLang="en-US" sz="3600" dirty="0">
                <a:solidFill>
                  <a:srgbClr val="4E4E44"/>
                </a:solidFill>
                <a:latin typeface="Arial Black"/>
                <a:ea typeface="+mj-ea"/>
                <a:cs typeface="+mj-cs"/>
              </a:rPr>
              <a:t/>
            </a:r>
            <a:br>
              <a:rPr lang="en-US" altLang="en-US" sz="3600" dirty="0">
                <a:solidFill>
                  <a:srgbClr val="4E4E44"/>
                </a:solidFill>
                <a:latin typeface="Arial Black"/>
                <a:ea typeface="+mj-ea"/>
                <a:cs typeface="+mj-cs"/>
              </a:rPr>
            </a:br>
            <a:r>
              <a:rPr lang="en-US" altLang="en-US" sz="2800" dirty="0">
                <a:solidFill>
                  <a:srgbClr val="4E4E44"/>
                </a:solidFill>
                <a:latin typeface="Arial Black"/>
                <a:ea typeface="+mj-ea"/>
                <a:cs typeface="+mj-cs"/>
              </a:rPr>
              <a:t>(normal </a:t>
            </a:r>
            <a:r>
              <a:rPr lang="en-US" altLang="en-US" sz="2800" dirty="0" smtClean="0">
                <a:solidFill>
                  <a:srgbClr val="4E4E44"/>
                </a:solidFill>
                <a:latin typeface="Arial Black"/>
                <a:ea typeface="+mj-ea"/>
                <a:cs typeface="+mj-cs"/>
              </a:rPr>
              <a:t>values)</a:t>
            </a:r>
          </a:p>
          <a:p>
            <a:pPr lvl="0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70C0"/>
                </a:solidFill>
              </a:rPr>
              <a:t>pH </a:t>
            </a:r>
            <a:r>
              <a:rPr lang="en-US" altLang="en-US" sz="2800" dirty="0">
                <a:solidFill>
                  <a:srgbClr val="0070C0"/>
                </a:solidFill>
              </a:rPr>
              <a:t>(4.8-8.0) average 6.0</a:t>
            </a:r>
          </a:p>
          <a:p>
            <a:pPr lvl="0">
              <a:lnSpc>
                <a:spcPct val="90000"/>
              </a:lnSpc>
            </a:pPr>
            <a:r>
              <a:rPr lang="en-US" altLang="en-US" sz="2800" dirty="0">
                <a:solidFill>
                  <a:srgbClr val="0070C0"/>
                </a:solidFill>
              </a:rPr>
              <a:t>Protein (none)</a:t>
            </a:r>
          </a:p>
          <a:p>
            <a:pPr lvl="0">
              <a:lnSpc>
                <a:spcPct val="90000"/>
              </a:lnSpc>
            </a:pPr>
            <a:r>
              <a:rPr lang="en-US" altLang="en-US" sz="2800" dirty="0">
                <a:solidFill>
                  <a:srgbClr val="0070C0"/>
                </a:solidFill>
              </a:rPr>
              <a:t>Glucose (none)</a:t>
            </a:r>
          </a:p>
          <a:p>
            <a:pPr lvl="0">
              <a:lnSpc>
                <a:spcPct val="90000"/>
              </a:lnSpc>
            </a:pPr>
            <a:r>
              <a:rPr lang="en-US" altLang="en-US" sz="2800" dirty="0">
                <a:solidFill>
                  <a:srgbClr val="0070C0"/>
                </a:solidFill>
              </a:rPr>
              <a:t>Ketones (none)</a:t>
            </a:r>
          </a:p>
          <a:p>
            <a:pPr lvl="0">
              <a:lnSpc>
                <a:spcPct val="90000"/>
              </a:lnSpc>
            </a:pPr>
            <a:r>
              <a:rPr lang="en-US" altLang="en-US" sz="2800" dirty="0">
                <a:solidFill>
                  <a:srgbClr val="0070C0"/>
                </a:solidFill>
              </a:rPr>
              <a:t>Blood (up to 2 RBC’S)</a:t>
            </a:r>
          </a:p>
          <a:p>
            <a:pPr lvl="0">
              <a:lnSpc>
                <a:spcPct val="90000"/>
              </a:lnSpc>
            </a:pPr>
            <a:r>
              <a:rPr lang="en-US" altLang="en-US" sz="2800" dirty="0">
                <a:solidFill>
                  <a:srgbClr val="0070C0"/>
                </a:solidFill>
              </a:rPr>
              <a:t>Specific gravity (</a:t>
            </a:r>
            <a:r>
              <a:rPr lang="en-US" altLang="en-US" sz="2800" dirty="0" smtClean="0">
                <a:solidFill>
                  <a:srgbClr val="0070C0"/>
                </a:solidFill>
              </a:rPr>
              <a:t>1.010-1.025)               WBC’S </a:t>
            </a:r>
            <a:r>
              <a:rPr lang="en-US" altLang="en-US" sz="2800" dirty="0">
                <a:solidFill>
                  <a:srgbClr val="0070C0"/>
                </a:solidFill>
              </a:rPr>
              <a:t>(</a:t>
            </a:r>
            <a:r>
              <a:rPr lang="en-US" altLang="en-US" sz="2800" dirty="0" smtClean="0">
                <a:solidFill>
                  <a:srgbClr val="0070C0"/>
                </a:solidFill>
              </a:rPr>
              <a:t>0-4)</a:t>
            </a:r>
          </a:p>
          <a:p>
            <a:pPr lvl="0">
              <a:lnSpc>
                <a:spcPct val="90000"/>
              </a:lnSpc>
            </a:pPr>
            <a:r>
              <a:rPr lang="en-US" altLang="en-US" sz="2800" dirty="0">
                <a:solidFill>
                  <a:srgbClr val="0070C0"/>
                </a:solidFill>
              </a:rPr>
              <a:t>Bacteria (</a:t>
            </a:r>
            <a:r>
              <a:rPr lang="en-US" altLang="en-US" sz="2800" dirty="0" smtClean="0">
                <a:solidFill>
                  <a:srgbClr val="0070C0"/>
                </a:solidFill>
              </a:rPr>
              <a:t>none)                                      Casts </a:t>
            </a:r>
            <a:r>
              <a:rPr lang="en-US" altLang="en-US" sz="2800" dirty="0">
                <a:solidFill>
                  <a:srgbClr val="0070C0"/>
                </a:solidFill>
              </a:rPr>
              <a:t>(</a:t>
            </a:r>
            <a:r>
              <a:rPr lang="en-US" altLang="en-US" sz="2800" dirty="0" smtClean="0">
                <a:solidFill>
                  <a:srgbClr val="0070C0"/>
                </a:solidFill>
              </a:rPr>
              <a:t>none)</a:t>
            </a:r>
          </a:p>
          <a:p>
            <a:pPr marL="0" indent="0">
              <a:buNone/>
            </a:pPr>
            <a:r>
              <a:rPr lang="en-US" altLang="en-US" sz="3600" dirty="0" smtClean="0">
                <a:solidFill>
                  <a:srgbClr val="4E4E44"/>
                </a:solidFill>
                <a:latin typeface="Arial Black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endParaRPr lang="en-US" altLang="en-US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35844" name="Picture 4" descr="j02160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106" y="896471"/>
            <a:ext cx="36576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51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2. Urine </a:t>
            </a:r>
            <a:r>
              <a:rPr lang="en-US" altLang="en-US" dirty="0"/>
              <a:t>for C&amp;S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Culture = ? Bacteria growing</a:t>
            </a:r>
          </a:p>
          <a:p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Sensitivity = which antibiotics are effective</a:t>
            </a:r>
          </a:p>
          <a:p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Readings after 24; 48; 72 hrs.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Midstream Urine</a:t>
            </a:r>
            <a:endParaRPr lang="en-US" altLang="en-US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Sterile Catheter Specimen</a:t>
            </a:r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(never from bag)</a:t>
            </a:r>
            <a:endParaRPr lang="en-US" altLang="en-US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243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Stool Specimen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70C0"/>
                </a:solidFill>
              </a:rPr>
              <a:t>Analysis of fecal material can detect pathological conditions </a:t>
            </a:r>
            <a:r>
              <a:rPr lang="en-US" altLang="en-US" dirty="0" smtClean="0">
                <a:solidFill>
                  <a:srgbClr val="0070C0"/>
                </a:solidFill>
              </a:rPr>
              <a:t>for ex: </a:t>
            </a:r>
            <a:r>
              <a:rPr lang="en-US" altLang="en-US" dirty="0">
                <a:solidFill>
                  <a:srgbClr val="0070C0"/>
                </a:solidFill>
              </a:rPr>
              <a:t>tumors, hemorrhage, infection </a:t>
            </a:r>
            <a:r>
              <a:rPr lang="en-US" altLang="en-US" dirty="0" smtClean="0">
                <a:solidFill>
                  <a:srgbClr val="0070C0"/>
                </a:solidFill>
              </a:rPr>
              <a:t>–……..Tests(</a:t>
            </a:r>
            <a:r>
              <a:rPr lang="en-US" altLang="en-US" dirty="0" err="1" smtClean="0">
                <a:solidFill>
                  <a:srgbClr val="0070C0"/>
                </a:solidFill>
              </a:rPr>
              <a:t>Pus,Rbc</a:t>
            </a:r>
            <a:r>
              <a:rPr lang="en-US" altLang="en-US" dirty="0" smtClean="0">
                <a:solidFill>
                  <a:srgbClr val="0070C0"/>
                </a:solidFill>
              </a:rPr>
              <a:t>, Ova </a:t>
            </a:r>
            <a:r>
              <a:rPr lang="en-US" altLang="en-US" dirty="0">
                <a:solidFill>
                  <a:srgbClr val="0070C0"/>
                </a:solidFill>
              </a:rPr>
              <a:t>&amp; </a:t>
            </a:r>
            <a:r>
              <a:rPr lang="en-US" altLang="en-US" dirty="0" smtClean="0">
                <a:solidFill>
                  <a:srgbClr val="0070C0"/>
                </a:solidFill>
              </a:rPr>
              <a:t>Parasites)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    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 </a:t>
            </a:r>
            <a:r>
              <a:rPr lang="en-US" altLang="en-US" dirty="0" smtClean="0"/>
              <a:t>         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128" y="2295525"/>
            <a:ext cx="10294471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060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059" y="921"/>
            <a:ext cx="5491112" cy="5808208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588" y="260350"/>
            <a:ext cx="9693462" cy="1143000"/>
          </a:xfrm>
        </p:spPr>
        <p:txBody>
          <a:bodyPr/>
          <a:lstStyle/>
          <a:p>
            <a:r>
              <a:rPr lang="en-US" altLang="en-US" sz="5400" dirty="0">
                <a:solidFill>
                  <a:schemeClr val="tx2">
                    <a:lumMod val="50000"/>
                  </a:schemeClr>
                </a:solidFill>
                <a:latin typeface="DSN KaMon" pitchFamily="2" charset="-34"/>
                <a:cs typeface="DSN KaMon" pitchFamily="2" charset="-34"/>
              </a:rPr>
              <a:t>Random Collection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713" y="1617955"/>
            <a:ext cx="707264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accent2"/>
                </a:solidFill>
                <a:latin typeface="DSN KaMon" pitchFamily="2" charset="-34"/>
                <a:cs typeface="DSN KaMon" pitchFamily="2" charset="-34"/>
              </a:rPr>
              <a:t>1.	</a:t>
            </a:r>
            <a:r>
              <a:rPr lang="en-US" altLang="en-US" sz="3200" dirty="0">
                <a:solidFill>
                  <a:srgbClr val="002060"/>
                </a:solidFill>
                <a:latin typeface="DSN KaMon" pitchFamily="2" charset="-34"/>
                <a:cs typeface="DSN KaMon" pitchFamily="2" charset="-34"/>
              </a:rPr>
              <a:t>Universal precaution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DSN KaMon" pitchFamily="2" charset="-34"/>
                <a:cs typeface="DSN KaMon" pitchFamily="2" charset="-34"/>
              </a:rPr>
              <a:t>2.	Collect stool in a dry</a:t>
            </a:r>
            <a:r>
              <a:rPr lang="en-US" altLang="en-US" sz="3200" dirty="0" smtClean="0">
                <a:solidFill>
                  <a:srgbClr val="002060"/>
                </a:solidFill>
                <a:latin typeface="DSN KaMon" pitchFamily="2" charset="-34"/>
                <a:cs typeface="DSN KaMon" pitchFamily="2" charset="-34"/>
              </a:rPr>
              <a:t>, clean </a:t>
            </a:r>
            <a:r>
              <a:rPr lang="en-US" altLang="en-US" sz="3200" dirty="0">
                <a:solidFill>
                  <a:srgbClr val="002060"/>
                </a:solidFill>
                <a:latin typeface="DSN KaMon" pitchFamily="2" charset="-34"/>
                <a:cs typeface="DSN KaMon" pitchFamily="2" charset="-34"/>
              </a:rPr>
              <a:t>container</a:t>
            </a:r>
          </a:p>
          <a:p>
            <a:pPr>
              <a:spcBef>
                <a:spcPct val="50000"/>
              </a:spcBef>
              <a:buFontTx/>
              <a:buAutoNum type="arabicPeriod" startAt="3"/>
            </a:pPr>
            <a:r>
              <a:rPr lang="en-US" altLang="en-US" sz="3200" dirty="0">
                <a:solidFill>
                  <a:srgbClr val="002060"/>
                </a:solidFill>
                <a:latin typeface="DSN KaMon" pitchFamily="2" charset="-34"/>
                <a:cs typeface="DSN KaMon" pitchFamily="2" charset="-34"/>
              </a:rPr>
              <a:t>uncontaminated with urine or other body secretions, such as menstrual blood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DSN KaMon" pitchFamily="2" charset="-34"/>
                <a:cs typeface="DSN KaMon" pitchFamily="2" charset="-34"/>
              </a:rPr>
              <a:t>4.	Collect the stool with a clean tongue blade or similar object.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DSN KaMon" pitchFamily="2" charset="-34"/>
                <a:cs typeface="DSN KaMon" pitchFamily="2" charset="-34"/>
              </a:rPr>
              <a:t>5.	Deliver immediately after collection</a:t>
            </a:r>
          </a:p>
        </p:txBody>
      </p:sp>
    </p:spTree>
    <p:extLst>
      <p:ext uri="{BB962C8B-B14F-4D97-AF65-F5344CB8AC3E}">
        <p14:creationId xmlns:p14="http://schemas.microsoft.com/office/powerpoint/2010/main" val="244920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3963" y="197878"/>
            <a:ext cx="10621589" cy="1143000"/>
          </a:xfrm>
        </p:spPr>
        <p:txBody>
          <a:bodyPr/>
          <a:lstStyle/>
          <a:p>
            <a:r>
              <a:rPr lang="en-US" altLang="en-US" sz="5400" dirty="0">
                <a:solidFill>
                  <a:schemeClr val="tx2">
                    <a:lumMod val="50000"/>
                  </a:schemeClr>
                </a:solidFill>
                <a:latin typeface="DSN KaMon" pitchFamily="2" charset="-34"/>
                <a:cs typeface="DSN KaMon" pitchFamily="2" charset="-34"/>
              </a:rPr>
              <a:t>Ova and parasites collection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91671" y="1557340"/>
            <a:ext cx="10901082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DSN KaMon" pitchFamily="2" charset="-34"/>
              </a:rPr>
              <a:t>Warm stools are best for detecting ova or parasites. 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DSN KaMon" pitchFamily="2" charset="-34"/>
              </a:rPr>
              <a:t>	Do not refrigerate specimen for ova or parasites.</a:t>
            </a:r>
          </a:p>
          <a:p>
            <a:pPr>
              <a:spcBef>
                <a:spcPct val="50000"/>
              </a:spcBef>
              <a:buFontTx/>
              <a:buAutoNum type="arabicPeriod" startAt="2"/>
            </a:pPr>
            <a:r>
              <a:rPr lang="en-US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DSN KaMon" pitchFamily="2" charset="-34"/>
              </a:rPr>
              <a:t>If the stool should be collect in 10 % formalin or PVA 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DSN KaMon" pitchFamily="2" charset="-34"/>
              </a:rPr>
              <a:t>	fixative, storage temperature is not critical.</a:t>
            </a:r>
          </a:p>
          <a:p>
            <a:pPr>
              <a:spcBef>
                <a:spcPct val="50000"/>
              </a:spcBef>
              <a:buFontTx/>
              <a:buAutoNum type="arabicPeriod" startAt="3"/>
            </a:pPr>
            <a:r>
              <a:rPr lang="en-US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DSN KaMon" pitchFamily="2" charset="-34"/>
              </a:rPr>
              <a:t>Because of the cyclic life cycle of parasites, three 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DSN KaMon" pitchFamily="2" charset="-34"/>
              </a:rPr>
              <a:t>	separate random stool specimens are recommended.</a:t>
            </a:r>
          </a:p>
        </p:txBody>
      </p:sp>
    </p:spTree>
    <p:extLst>
      <p:ext uri="{BB962C8B-B14F-4D97-AF65-F5344CB8AC3E}">
        <p14:creationId xmlns:p14="http://schemas.microsoft.com/office/powerpoint/2010/main" val="3606187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Sputum Specimens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2060"/>
                </a:solidFill>
              </a:rPr>
              <a:t>Culture</a:t>
            </a:r>
          </a:p>
          <a:p>
            <a:r>
              <a:rPr lang="en-US" altLang="en-US" dirty="0">
                <a:solidFill>
                  <a:srgbClr val="002060"/>
                </a:solidFill>
              </a:rPr>
              <a:t>Cytology</a:t>
            </a:r>
          </a:p>
          <a:p>
            <a:r>
              <a:rPr lang="en-US" altLang="en-US" dirty="0" smtClean="0">
                <a:solidFill>
                  <a:srgbClr val="002060"/>
                </a:solidFill>
              </a:rPr>
              <a:t>Tuberculosis</a:t>
            </a:r>
          </a:p>
          <a:p>
            <a:pPr algn="ctr"/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Collection</a:t>
            </a:r>
            <a:r>
              <a:rPr lang="en-US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ctr">
              <a:buNone/>
            </a:pPr>
            <a:endParaRPr lang="en-US" altLang="en-US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 to cough </a:t>
            </a:r>
            <a:r>
              <a:rPr lang="en-US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effectively….. </a:t>
            </a:r>
            <a:r>
              <a:rPr lang="en-US" altLang="en-US" sz="2800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</a:rPr>
              <a:t>Not Saliva</a:t>
            </a:r>
            <a:endParaRPr lang="en-US" altLang="en-US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inside of container sterile</a:t>
            </a:r>
          </a:p>
          <a:p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Document: color, consistency</a:t>
            </a:r>
            <a:r>
              <a:rPr lang="en-US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odor</a:t>
            </a:r>
          </a:p>
          <a:p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morning specimen</a:t>
            </a:r>
          </a:p>
          <a:p>
            <a:pPr marL="0" indent="0">
              <a:buNone/>
            </a:pPr>
            <a:endParaRPr lang="en-US" altLang="en-US" dirty="0">
              <a:solidFill>
                <a:srgbClr val="002060"/>
              </a:solidFill>
            </a:endParaRPr>
          </a:p>
        </p:txBody>
      </p:sp>
      <p:pic>
        <p:nvPicPr>
          <p:cNvPr id="37892" name="Picture 4" descr="PE0625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635" y="883443"/>
            <a:ext cx="1828800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209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elancholy abstract design template">
  <a:themeElements>
    <a:clrScheme name="Melancholy abstract design template 12">
      <a:dk1>
        <a:srgbClr val="777777"/>
      </a:dk1>
      <a:lt1>
        <a:srgbClr val="969696"/>
      </a:lt1>
      <a:dk2>
        <a:srgbClr val="686B5D"/>
      </a:dk2>
      <a:lt2>
        <a:srgbClr val="4E4E44"/>
      </a:lt2>
      <a:accent1>
        <a:srgbClr val="909082"/>
      </a:accent1>
      <a:accent2>
        <a:srgbClr val="809EA8"/>
      </a:accent2>
      <a:accent3>
        <a:srgbClr val="B9BAB6"/>
      </a:accent3>
      <a:accent4>
        <a:srgbClr val="7F7F7F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Melancholy abstract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elancholy abstract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2">
        <a:dk1>
          <a:srgbClr val="777777"/>
        </a:dk1>
        <a:lt1>
          <a:srgbClr val="969696"/>
        </a:lt1>
        <a:dk2>
          <a:srgbClr val="686B5D"/>
        </a:dk2>
        <a:lt2>
          <a:srgbClr val="4E4E44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7F7F7F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180</Words>
  <Application>Microsoft Office PowerPoint</Application>
  <PresentationFormat>Widescreen</PresentationFormat>
  <Paragraphs>75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Arial Black</vt:lpstr>
      <vt:lpstr>Calibri</vt:lpstr>
      <vt:lpstr>Century Gothic</vt:lpstr>
      <vt:lpstr>Cordia New</vt:lpstr>
      <vt:lpstr>DSN KaMon</vt:lpstr>
      <vt:lpstr>Tahoma</vt:lpstr>
      <vt:lpstr>Wingdings</vt:lpstr>
      <vt:lpstr>Wingdings 3</vt:lpstr>
      <vt:lpstr>Slice</vt:lpstr>
      <vt:lpstr>Melancholy abstract design template</vt:lpstr>
      <vt:lpstr> </vt:lpstr>
      <vt:lpstr>Urine Sample</vt:lpstr>
      <vt:lpstr>PowerPoint Presentation</vt:lpstr>
      <vt:lpstr>Common tests done on urine</vt:lpstr>
      <vt:lpstr>2. Urine for C&amp;S</vt:lpstr>
      <vt:lpstr>Stool Specimen</vt:lpstr>
      <vt:lpstr>Random Collection</vt:lpstr>
      <vt:lpstr>Ova and parasites collection</vt:lpstr>
      <vt:lpstr>Sputum Specimens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ali alsamawi</dc:creator>
  <cp:lastModifiedBy>ali alsamawi</cp:lastModifiedBy>
  <cp:revision>11</cp:revision>
  <cp:lastPrinted>2017-10-30T20:17:49Z</cp:lastPrinted>
  <dcterms:created xsi:type="dcterms:W3CDTF">2017-10-30T18:45:59Z</dcterms:created>
  <dcterms:modified xsi:type="dcterms:W3CDTF">2017-10-30T20:21:26Z</dcterms:modified>
</cp:coreProperties>
</file>