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24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312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379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51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784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06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694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263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033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038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534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5ECD-8CE5-48BD-90FA-84B641B83DFF}" type="datetimeFigureOut">
              <a:rPr lang="ar-IQ" smtClean="0"/>
              <a:t>24/12/1435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C4E39-B4A1-4766-B9E3-EFAAC8A80D1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956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Hormo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040" y="230783"/>
            <a:ext cx="7772400" cy="1470025"/>
          </a:xfrm>
        </p:spPr>
        <p:txBody>
          <a:bodyPr/>
          <a:lstStyle/>
          <a:p>
            <a:r>
              <a:rPr lang="en-US" dirty="0" smtClean="0"/>
              <a:t>Glandular tissue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9108504" cy="5184576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sz="3600" b="1" dirty="0">
                <a:solidFill>
                  <a:schemeClr val="tx1"/>
                </a:solidFill>
              </a:rPr>
              <a:t>GLANDS</a:t>
            </a:r>
            <a:endParaRPr lang="en-US" sz="3600" dirty="0">
              <a:solidFill>
                <a:schemeClr val="tx1"/>
              </a:solidFill>
            </a:endParaRPr>
          </a:p>
          <a:p>
            <a:pPr rtl="0"/>
            <a:r>
              <a:rPr lang="en-US" dirty="0">
                <a:solidFill>
                  <a:schemeClr val="tx1"/>
                </a:solidFill>
              </a:rPr>
              <a:t>are cells or aggregations of cells </a:t>
            </a:r>
            <a:r>
              <a:rPr lang="en-US" dirty="0" smtClean="0">
                <a:solidFill>
                  <a:schemeClr val="tx1"/>
                </a:solidFill>
              </a:rPr>
              <a:t>specialized to </a:t>
            </a:r>
            <a:r>
              <a:rPr lang="en-US" dirty="0" smtClean="0">
                <a:solidFill>
                  <a:srgbClr val="00B050"/>
                </a:solidFill>
              </a:rPr>
              <a:t>secrete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rgbClr val="00B050"/>
                </a:solidFill>
              </a:rPr>
              <a:t>excrete</a:t>
            </a:r>
            <a:r>
              <a:rPr lang="en-US" dirty="0" smtClean="0">
                <a:solidFill>
                  <a:schemeClr val="tx1"/>
                </a:solidFill>
              </a:rPr>
              <a:t>  material.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</a:rPr>
              <a:t>Definition of secretion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The process of production and release of a useful substance by a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 gland or </a:t>
            </a:r>
            <a:r>
              <a:rPr lang="en-US" dirty="0" smtClean="0">
                <a:solidFill>
                  <a:schemeClr val="tx1"/>
                </a:solidFill>
              </a:rPr>
              <a:t>cell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rgbClr val="FF0000"/>
                </a:solidFill>
              </a:rPr>
              <a:t>ex: secretion of hormones, milk , saliva, mucus, tears.</a:t>
            </a:r>
            <a:endParaRPr lang="ar-IQ" dirty="0" smtClean="0">
              <a:solidFill>
                <a:srgbClr val="FF0000"/>
              </a:solidFill>
            </a:endParaRPr>
          </a:p>
          <a:p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Definition </a:t>
            </a:r>
            <a:r>
              <a:rPr lang="en-US" b="1" dirty="0">
                <a:solidFill>
                  <a:schemeClr val="tx1"/>
                </a:solidFill>
              </a:rPr>
              <a:t>of </a:t>
            </a:r>
            <a:r>
              <a:rPr lang="en-US" b="1" dirty="0" smtClean="0">
                <a:solidFill>
                  <a:schemeClr val="tx1"/>
                </a:solidFill>
              </a:rPr>
              <a:t>Excretion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3500" dirty="0">
                <a:solidFill>
                  <a:schemeClr val="tx1"/>
                </a:solidFill>
              </a:rPr>
              <a:t>Excretion is the removal of toxic materials, the waste products of metabolism  such urea and co2 </a:t>
            </a:r>
            <a:r>
              <a:rPr lang="en-US" sz="3900" dirty="0">
                <a:solidFill>
                  <a:schemeClr val="tx1"/>
                </a:solidFill>
              </a:rPr>
              <a:t>and</a:t>
            </a:r>
            <a:r>
              <a:rPr lang="en-US" sz="3500" dirty="0">
                <a:solidFill>
                  <a:schemeClr val="tx1"/>
                </a:solidFill>
              </a:rPr>
              <a:t> substance in excess of requirements from the body  </a:t>
            </a:r>
            <a:r>
              <a:rPr lang="en-US" sz="3500" dirty="0" smtClean="0">
                <a:solidFill>
                  <a:srgbClr val="FF0000"/>
                </a:solidFill>
              </a:rPr>
              <a:t>ex: </a:t>
            </a:r>
            <a:r>
              <a:rPr lang="en-US" sz="3500" dirty="0">
                <a:solidFill>
                  <a:srgbClr val="FF0000"/>
                </a:solidFill>
              </a:rPr>
              <a:t>water and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3900" dirty="0">
                <a:solidFill>
                  <a:srgbClr val="FF0000"/>
                </a:solidFill>
              </a:rPr>
              <a:t>salts</a:t>
            </a:r>
            <a:endParaRPr lang="ar-IQ" sz="3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66130"/>
          </a:xfrm>
        </p:spPr>
        <p:txBody>
          <a:bodyPr/>
          <a:lstStyle/>
          <a:p>
            <a:r>
              <a:rPr lang="en-US" dirty="0" smtClean="0"/>
              <a:t>Classification of the glands</a:t>
            </a:r>
            <a:endParaRPr lang="ar-IQ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4016" y="980728"/>
            <a:ext cx="8964488" cy="518457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Glands are divided </a:t>
            </a:r>
            <a:r>
              <a:rPr lang="en-US" dirty="0"/>
              <a:t>according to how their products are released</a:t>
            </a:r>
            <a:r>
              <a:rPr lang="en-US" dirty="0" smtClean="0"/>
              <a:t>.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Endocrine glands </a:t>
            </a:r>
            <a:r>
              <a:rPr lang="en-US" b="1" dirty="0" smtClean="0"/>
              <a:t>:</a:t>
            </a:r>
            <a:r>
              <a:rPr lang="en-US" dirty="0" smtClean="0"/>
              <a:t>secrete </a:t>
            </a:r>
            <a:r>
              <a:rPr lang="en-US" dirty="0"/>
              <a:t>substances </a:t>
            </a:r>
            <a:r>
              <a:rPr lang="en-US" dirty="0" smtClean="0"/>
              <a:t>that </a:t>
            </a:r>
            <a:r>
              <a:rPr lang="en-US" dirty="0"/>
              <a:t>circulate through the blood stream. </a:t>
            </a:r>
            <a:r>
              <a:rPr lang="en-US" dirty="0" smtClean="0"/>
              <a:t>These glands </a:t>
            </a:r>
            <a:r>
              <a:rPr lang="en-US" dirty="0" smtClean="0">
                <a:solidFill>
                  <a:srgbClr val="00B050"/>
                </a:solidFill>
              </a:rPr>
              <a:t>lack a duct system. </a:t>
            </a:r>
            <a:r>
              <a:rPr lang="en-US" dirty="0" smtClean="0"/>
              <a:t>ex </a:t>
            </a:r>
            <a:r>
              <a:rPr lang="en-US" dirty="0" smtClean="0">
                <a:hlinkClick r:id="rId2" tooltip="Hormone"/>
              </a:rPr>
              <a:t>hormones</a:t>
            </a:r>
            <a:r>
              <a:rPr lang="en-US" dirty="0" smtClean="0"/>
              <a:t>, 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Exocrine glands:</a:t>
            </a:r>
            <a:r>
              <a:rPr lang="en-US" dirty="0" smtClean="0"/>
              <a:t> secrete their products </a:t>
            </a:r>
            <a:r>
              <a:rPr lang="en-US" dirty="0" smtClean="0">
                <a:solidFill>
                  <a:srgbClr val="00B050"/>
                </a:solidFill>
              </a:rPr>
              <a:t>through a duct onto an outer surface of the body</a:t>
            </a:r>
            <a:r>
              <a:rPr lang="en-US" dirty="0" smtClean="0"/>
              <a:t>,</a:t>
            </a:r>
            <a:r>
              <a:rPr lang="en-US" dirty="0"/>
              <a:t> (skin, gastrointestinal tract etc</a:t>
            </a:r>
            <a:r>
              <a:rPr lang="en-US" dirty="0" smtClean="0"/>
              <a:t>.). </a:t>
            </a: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49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4624"/>
            <a:ext cx="8496944" cy="3569042"/>
          </a:xfrm>
        </p:spPr>
        <p:txBody>
          <a:bodyPr>
            <a:normAutofit/>
          </a:bodyPr>
          <a:lstStyle/>
          <a:p>
            <a:pPr marL="457200" indent="-457200" algn="l" rtl="0">
              <a:buFont typeface="Wingdings" pitchFamily="2" charset="2"/>
              <a:buChar char="q"/>
            </a:pPr>
            <a:r>
              <a:rPr lang="en-US" dirty="0">
                <a:solidFill>
                  <a:srgbClr val="7030A0"/>
                </a:solidFill>
              </a:rPr>
              <a:t>Exocrine glands can be classified according to </a:t>
            </a:r>
            <a:r>
              <a:rPr lang="en-US" u="sng" dirty="0">
                <a:solidFill>
                  <a:srgbClr val="FF0000"/>
                </a:solidFill>
              </a:rPr>
              <a:t>cell Number 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:</a:t>
            </a:r>
          </a:p>
          <a:p>
            <a:pPr algn="l" rtl="0"/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rgbClr val="00B050"/>
                </a:solidFill>
              </a:rPr>
              <a:t>1.Unicellular </a:t>
            </a:r>
            <a:r>
              <a:rPr lang="en-US" dirty="0" smtClean="0">
                <a:solidFill>
                  <a:srgbClr val="00B050"/>
                </a:solidFill>
              </a:rPr>
              <a:t>Glands: </a:t>
            </a:r>
            <a:r>
              <a:rPr lang="en-US" dirty="0" smtClean="0">
                <a:solidFill>
                  <a:schemeClr val="tx1"/>
                </a:solidFill>
              </a:rPr>
              <a:t>consist </a:t>
            </a:r>
            <a:r>
              <a:rPr lang="en-US" dirty="0">
                <a:solidFill>
                  <a:schemeClr val="tx1"/>
                </a:solidFill>
              </a:rPr>
              <a:t>of a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single </a:t>
            </a:r>
            <a:r>
              <a:rPr lang="en-US" dirty="0">
                <a:solidFill>
                  <a:schemeClr val="tx1"/>
                </a:solidFill>
              </a:rPr>
              <a:t>secretory </a:t>
            </a:r>
            <a:r>
              <a:rPr lang="en-US" dirty="0" smtClean="0">
                <a:solidFill>
                  <a:schemeClr val="tx1"/>
                </a:solidFill>
              </a:rPr>
              <a:t>cell ex: goblet </a:t>
            </a:r>
            <a:r>
              <a:rPr lang="en-US" dirty="0">
                <a:solidFill>
                  <a:schemeClr val="tx1"/>
                </a:solidFill>
              </a:rPr>
              <a:t>cells</a:t>
            </a:r>
            <a:endParaRPr lang="ar-IQ" dirty="0">
              <a:solidFill>
                <a:schemeClr val="tx1"/>
              </a:solidFill>
            </a:endParaRPr>
          </a:p>
          <a:p>
            <a:pPr algn="l" rtl="0"/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http://www.lab.anhb.uwa.edu.au/mb140/corepages/epithelia/images/trachea041h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2952328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2708920"/>
            <a:ext cx="91085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 smtClean="0">
                <a:solidFill>
                  <a:srgbClr val="00B050"/>
                </a:solidFill>
              </a:rPr>
              <a:t>2. Multicellular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glands</a:t>
            </a:r>
            <a:r>
              <a:rPr lang="ar-IQ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:</a:t>
            </a:r>
            <a:r>
              <a:rPr lang="en-US" sz="3200" dirty="0" smtClean="0"/>
              <a:t>are </a:t>
            </a:r>
            <a:r>
              <a:rPr lang="en-US" sz="3200" dirty="0"/>
              <a:t>composed of more than one </a:t>
            </a:r>
            <a:r>
              <a:rPr lang="en-US" sz="3200" dirty="0" smtClean="0"/>
              <a:t>cell,</a:t>
            </a:r>
            <a:r>
              <a:rPr lang="en-US" sz="3200" dirty="0"/>
              <a:t> The end pieces of the gland contain </a:t>
            </a:r>
            <a:r>
              <a:rPr lang="en-US" sz="3200" dirty="0" smtClean="0"/>
              <a:t>the secretory </a:t>
            </a:r>
            <a:r>
              <a:rPr lang="en-US" sz="3200" dirty="0" smtClean="0"/>
              <a:t>cells</a:t>
            </a:r>
            <a:r>
              <a:rPr lang="en-US" sz="3200" dirty="0"/>
              <a:t>.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marL="457200" indent="-457200" algn="l" rtl="0">
              <a:buFont typeface="Wingdings" pitchFamily="2" charset="2"/>
              <a:buChar char="q"/>
            </a:pPr>
            <a:r>
              <a:rPr lang="en-US" sz="3200" dirty="0">
                <a:solidFill>
                  <a:srgbClr val="7030A0"/>
                </a:solidFill>
              </a:rPr>
              <a:t>Exocrine glands can be classified according to</a:t>
            </a:r>
            <a:r>
              <a:rPr lang="en-US" sz="3200" dirty="0" smtClean="0"/>
              <a:t>  </a:t>
            </a:r>
            <a:r>
              <a:rPr lang="en-US" sz="3200" u="sng" dirty="0">
                <a:solidFill>
                  <a:srgbClr val="FF0000"/>
                </a:solidFill>
              </a:rPr>
              <a:t>the presence or absence of branching of the duct elements.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3200" dirty="0" smtClean="0"/>
              <a:t>First:- </a:t>
            </a:r>
            <a:r>
              <a:rPr lang="en-US" sz="3200" dirty="0" smtClean="0">
                <a:solidFill>
                  <a:srgbClr val="0070C0"/>
                </a:solidFill>
              </a:rPr>
              <a:t>Simple glands</a:t>
            </a:r>
            <a:r>
              <a:rPr lang="en-US" sz="3200" dirty="0" smtClean="0"/>
              <a:t>: unbranched duct </a:t>
            </a:r>
          </a:p>
          <a:p>
            <a:pPr algn="l" rt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48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4624"/>
            <a:ext cx="8856984" cy="648072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A- Simple tubular glands: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1-Straight tubular </a:t>
            </a:r>
            <a:r>
              <a:rPr lang="en-US" sz="2400" dirty="0">
                <a:solidFill>
                  <a:srgbClr val="FF0000"/>
                </a:solidFill>
              </a:rPr>
              <a:t>glands</a:t>
            </a:r>
            <a:r>
              <a:rPr lang="en-US" sz="2400" dirty="0" smtClean="0"/>
              <a:t>. Single, straight</a:t>
            </a:r>
          </a:p>
          <a:p>
            <a:pPr marL="0" indent="0" algn="l" rtl="0">
              <a:buNone/>
            </a:pPr>
            <a:r>
              <a:rPr lang="en-US" sz="2400" dirty="0" smtClean="0"/>
              <a:t> </a:t>
            </a:r>
            <a:r>
              <a:rPr lang="en-US" sz="2400" dirty="0"/>
              <a:t>Found in the stomach and intestine</a:t>
            </a:r>
            <a:r>
              <a:rPr lang="en-US" sz="2400" dirty="0" smtClean="0"/>
              <a:t>.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2-Coiled tubular glands: </a:t>
            </a:r>
            <a:r>
              <a:rPr lang="en-US" sz="2400" dirty="0" smtClean="0"/>
              <a:t>coiled, found </a:t>
            </a:r>
            <a:r>
              <a:rPr lang="en-US" sz="2400" dirty="0"/>
              <a:t>in sweat glands</a:t>
            </a:r>
            <a:r>
              <a:rPr lang="en-US" sz="2400" dirty="0" smtClean="0"/>
              <a:t>.</a:t>
            </a:r>
          </a:p>
          <a:p>
            <a:pPr marL="0" lvl="8" indent="0" algn="l" rtl="0">
              <a:buNone/>
            </a:pPr>
            <a:r>
              <a:rPr lang="en-US" sz="2400" dirty="0" smtClean="0"/>
              <a:t>3-Branched tubular glands: multiple tubular, found </a:t>
            </a:r>
            <a:r>
              <a:rPr lang="en-US" sz="2400" dirty="0"/>
              <a:t>in the stomach, mouth, tongue and esophagus</a:t>
            </a:r>
            <a:r>
              <a:rPr lang="en-US" sz="2400" dirty="0" smtClean="0"/>
              <a:t>.</a:t>
            </a:r>
          </a:p>
          <a:p>
            <a:pPr marL="0" lvl="8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B-Simple alveolar glands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1-Unbranched alveolar glands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 </a:t>
            </a:r>
            <a:r>
              <a:rPr lang="en-US" sz="2400" dirty="0"/>
              <a:t>Found </a:t>
            </a:r>
            <a:r>
              <a:rPr lang="en-US" sz="2400" dirty="0" smtClean="0"/>
              <a:t>along the urethra.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2-Branched </a:t>
            </a:r>
            <a:r>
              <a:rPr lang="en-US" sz="2400" dirty="0">
                <a:solidFill>
                  <a:srgbClr val="FF0000"/>
                </a:solidFill>
              </a:rPr>
              <a:t>alveolar </a:t>
            </a:r>
            <a:r>
              <a:rPr lang="en-US" sz="2400" dirty="0" smtClean="0">
                <a:solidFill>
                  <a:srgbClr val="FF0000"/>
                </a:solidFill>
              </a:rPr>
              <a:t>glands, </a:t>
            </a:r>
            <a:r>
              <a:rPr lang="en-US" sz="2400" dirty="0" smtClean="0"/>
              <a:t>found in sebaceous </a:t>
            </a:r>
            <a:r>
              <a:rPr lang="en-US" sz="2400" dirty="0" smtClean="0"/>
              <a:t>glands</a:t>
            </a:r>
          </a:p>
          <a:p>
            <a:pPr marL="0" indent="0" algn="l" rtl="0">
              <a:buNone/>
            </a:pPr>
            <a:r>
              <a:rPr lang="en-US" sz="2400" dirty="0" smtClean="0"/>
              <a:t>In the skin.</a:t>
            </a:r>
            <a:endParaRPr lang="en-US" sz="2400" dirty="0" smtClean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lvl="8" indent="0" algn="l" rtl="0">
              <a:buNone/>
            </a:pPr>
            <a:endParaRPr lang="en-US" sz="2400" dirty="0"/>
          </a:p>
          <a:p>
            <a:pPr algn="l" rtl="0"/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>
              <a:buNone/>
            </a:pPr>
            <a:endParaRPr lang="ar-IQ" sz="2400" dirty="0"/>
          </a:p>
        </p:txBody>
      </p:sp>
      <p:pic>
        <p:nvPicPr>
          <p:cNvPr id="5" name="Picture 4" descr="http://o.quizlet.com/dzHIah7EBA-fRz6.6FxMxw_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96752"/>
            <a:ext cx="1080120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o.quizlet.com/i0Nb24wP1hM-HhTt8dD1Pg_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288032"/>
            <a:ext cx="1224136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o.quizlet.com/6DWiwDoGWgFACn8dql.pXw_m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27993"/>
            <a:ext cx="1051620" cy="1028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o.quizlet.com/6D9YgXTMDDpJqCxKsnh.mg_m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627941"/>
            <a:ext cx="881427" cy="1081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o.quizlet.com/JWsBsHE-Kw6Y0NZfMhk5Ig_m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726522"/>
            <a:ext cx="1221746" cy="1078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032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576064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Second:-</a:t>
            </a:r>
            <a:r>
              <a:rPr lang="en-US" dirty="0" smtClean="0">
                <a:solidFill>
                  <a:srgbClr val="0070C0"/>
                </a:solidFill>
              </a:rPr>
              <a:t>Compound glands </a:t>
            </a:r>
            <a:r>
              <a:rPr lang="en-US" dirty="0" smtClean="0"/>
              <a:t>:branched duct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1-</a:t>
            </a:r>
            <a:r>
              <a:rPr lang="en-US" sz="2800" dirty="0">
                <a:solidFill>
                  <a:srgbClr val="00B050"/>
                </a:solidFill>
              </a:rPr>
              <a:t>Compound </a:t>
            </a:r>
            <a:r>
              <a:rPr lang="en-US" sz="2800" dirty="0" smtClean="0">
                <a:solidFill>
                  <a:srgbClr val="00B050"/>
                </a:solidFill>
              </a:rPr>
              <a:t>tubular glands</a:t>
            </a:r>
            <a:r>
              <a:rPr lang="en-US" sz="2800" dirty="0">
                <a:solidFill>
                  <a:srgbClr val="00B050"/>
                </a:solidFill>
              </a:rPr>
              <a:t>: </a:t>
            </a:r>
            <a:r>
              <a:rPr lang="en-US" sz="2800" dirty="0"/>
              <a:t>multiple, found </a:t>
            </a:r>
            <a:r>
              <a:rPr lang="en-US" sz="2800" dirty="0" smtClean="0"/>
              <a:t>n </a:t>
            </a:r>
            <a:endParaRPr lang="en-US" sz="2800" dirty="0"/>
          </a:p>
          <a:p>
            <a:pPr marL="0" indent="0" algn="l" rtl="0">
              <a:buNone/>
            </a:pPr>
            <a:r>
              <a:rPr lang="en-US" sz="2800" dirty="0" smtClean="0"/>
              <a:t> in kidney </a:t>
            </a:r>
            <a:r>
              <a:rPr lang="en-US" sz="2800" dirty="0"/>
              <a:t>tubule.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2-Compound Alveolar glands:</a:t>
            </a:r>
            <a:endParaRPr lang="en-US" sz="2800" dirty="0">
              <a:solidFill>
                <a:srgbClr val="00B050"/>
              </a:solidFill>
            </a:endParaRPr>
          </a:p>
          <a:p>
            <a:pPr marL="0" indent="0" algn="l" rtl="0">
              <a:buNone/>
            </a:pPr>
            <a:r>
              <a:rPr lang="en-US" sz="2800"/>
              <a:t>Multiple</a:t>
            </a:r>
            <a:r>
              <a:rPr lang="en-US" sz="2800" smtClean="0"/>
              <a:t>. </a:t>
            </a:r>
            <a:r>
              <a:rPr lang="en-US" sz="2800" dirty="0"/>
              <a:t>Located in </a:t>
            </a:r>
            <a:r>
              <a:rPr lang="en-US" sz="2800" dirty="0" smtClean="0"/>
              <a:t>the</a:t>
            </a:r>
          </a:p>
          <a:p>
            <a:pPr marL="0" indent="0" algn="l" rtl="0">
              <a:buNone/>
            </a:pPr>
            <a:r>
              <a:rPr lang="en-US" sz="2800" dirty="0" smtClean="0"/>
              <a:t> </a:t>
            </a:r>
            <a:r>
              <a:rPr lang="en-US" sz="2800" dirty="0"/>
              <a:t>mammary glands</a:t>
            </a:r>
            <a:r>
              <a:rPr lang="en-US" sz="2800" dirty="0" smtClean="0"/>
              <a:t>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3-</a:t>
            </a:r>
            <a:r>
              <a:rPr lang="en-US" sz="2800" dirty="0">
                <a:solidFill>
                  <a:srgbClr val="00B050"/>
                </a:solidFill>
              </a:rPr>
              <a:t>Compound </a:t>
            </a:r>
            <a:r>
              <a:rPr lang="en-US" sz="2800" dirty="0" err="1">
                <a:solidFill>
                  <a:srgbClr val="00B050"/>
                </a:solidFill>
              </a:rPr>
              <a:t>Tubuloalveolar</a:t>
            </a:r>
            <a:endParaRPr lang="en-US" sz="2800" dirty="0">
              <a:solidFill>
                <a:srgbClr val="00B050"/>
              </a:solidFill>
            </a:endParaRPr>
          </a:p>
          <a:p>
            <a:pPr marL="0" indent="0" algn="l" rtl="0">
              <a:buNone/>
            </a:pPr>
            <a:r>
              <a:rPr lang="en-US" sz="2800" dirty="0"/>
              <a:t>Some tubular, some alveolar. Found in salivary glands, </a:t>
            </a:r>
            <a:r>
              <a:rPr lang="en-US" sz="2800" dirty="0" smtClean="0"/>
              <a:t>and </a:t>
            </a:r>
            <a:r>
              <a:rPr lang="en-US" sz="2800" dirty="0" smtClean="0"/>
              <a:t>respiratory </a:t>
            </a:r>
            <a:r>
              <a:rPr lang="en-US" sz="2800" dirty="0"/>
              <a:t>passages.</a:t>
            </a:r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endParaRPr lang="en-US" sz="2800" dirty="0"/>
          </a:p>
        </p:txBody>
      </p:sp>
      <p:pic>
        <p:nvPicPr>
          <p:cNvPr id="5" name="Picture 4" descr="http://o.quizlet.com/Un6athitmdCqMtjs-Ksa3w_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141" y="692695"/>
            <a:ext cx="1482331" cy="1460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o.quizlet.com/r7YCZ4qxgIhSwdeiWt3m0w_m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22" y="2153252"/>
            <a:ext cx="1397450" cy="1347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o.quizlet.com/YSnAcYT9QPp1J4hEf29HyQ_m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93096"/>
            <a:ext cx="1482331" cy="1440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8711609"/>
      </p:ext>
    </p:extLst>
  </p:cSld>
  <p:clrMapOvr>
    <a:masterClrMapping/>
  </p:clrMapOvr>
</p:sld>
</file>

<file path=ppt/theme/theme1.xml><?xml version="1.0" encoding="utf-8"?>
<a:theme xmlns:a="http://schemas.openxmlformats.org/drawingml/2006/main" name="lab 4 glan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 4 glands</Template>
  <TotalTime>61</TotalTime>
  <Words>251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lab 4 glands</vt:lpstr>
      <vt:lpstr>Glandular tissue </vt:lpstr>
      <vt:lpstr>Classification of the glands</vt:lpstr>
      <vt:lpstr>PowerPoint Presentation</vt:lpstr>
      <vt:lpstr>PowerPoint Presentation</vt:lpstr>
      <vt:lpstr>PowerPoint Presentation</vt:lpstr>
    </vt:vector>
  </TitlesOfParts>
  <Company>College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Glandular tissue</dc:title>
  <dc:creator>My Home PC</dc:creator>
  <cp:lastModifiedBy>Ali ALSAMAWI</cp:lastModifiedBy>
  <cp:revision>8</cp:revision>
  <dcterms:created xsi:type="dcterms:W3CDTF">2014-10-14T19:56:00Z</dcterms:created>
  <dcterms:modified xsi:type="dcterms:W3CDTF">2014-10-18T10:46:37Z</dcterms:modified>
</cp:coreProperties>
</file>