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7" r:id="rId2"/>
    <p:sldId id="265" r:id="rId3"/>
    <p:sldId id="266" r:id="rId4"/>
    <p:sldId id="304" r:id="rId5"/>
    <p:sldId id="268" r:id="rId6"/>
    <p:sldId id="260" r:id="rId7"/>
    <p:sldId id="281" r:id="rId8"/>
    <p:sldId id="261" r:id="rId9"/>
    <p:sldId id="280" r:id="rId10"/>
    <p:sldId id="307" r:id="rId11"/>
    <p:sldId id="283" r:id="rId12"/>
    <p:sldId id="284" r:id="rId13"/>
    <p:sldId id="285" r:id="rId14"/>
    <p:sldId id="308" r:id="rId15"/>
    <p:sldId id="286" r:id="rId16"/>
    <p:sldId id="287" r:id="rId17"/>
    <p:sldId id="272" r:id="rId18"/>
  </p:sldIdLst>
  <p:sldSz cx="9144000" cy="6858000" type="screen4x3"/>
  <p:notesSz cx="7086600" cy="94281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r" defTabSz="914400" rtl="1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r" defTabSz="914400" rtl="1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r" defTabSz="914400" rtl="1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A5B"/>
    <a:srgbClr val="FF6541"/>
    <a:srgbClr val="FFD0C5"/>
    <a:srgbClr val="FFB5A3"/>
    <a:srgbClr val="FF0000"/>
    <a:srgbClr val="006600"/>
    <a:srgbClr val="000099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3" autoAdjust="0"/>
    <p:restoredTop sz="89189" autoAdjust="0"/>
  </p:normalViewPr>
  <p:slideViewPr>
    <p:cSldViewPr>
      <p:cViewPr>
        <p:scale>
          <a:sx n="76" d="100"/>
          <a:sy n="76" d="100"/>
        </p:scale>
        <p:origin x="-984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6" d="100"/>
          <a:sy n="46" d="100"/>
        </p:scale>
        <p:origin x="-1248" y="-84"/>
      </p:cViewPr>
      <p:guideLst>
        <p:guide orient="horz" pos="2970"/>
        <p:guide pos="22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0225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66" tIns="47183" rIns="94366" bIns="47183" numCol="1" anchor="t" anchorCtr="0" compatLnSpc="1">
            <a:prstTxWarp prst="textNoShape">
              <a:avLst/>
            </a:prstTxWarp>
          </a:bodyPr>
          <a:lstStyle>
            <a:lvl1pPr defTabSz="942975">
              <a:defRPr sz="1200"/>
            </a:lvl1pPr>
          </a:lstStyle>
          <a:p>
            <a:endParaRPr lang="en-US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6375" y="0"/>
            <a:ext cx="3070225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66" tIns="47183" rIns="94366" bIns="47183" numCol="1" anchor="t" anchorCtr="0" compatLnSpc="1">
            <a:prstTxWarp prst="textNoShape">
              <a:avLst/>
            </a:prstTxWarp>
          </a:bodyPr>
          <a:lstStyle>
            <a:lvl1pPr algn="r" defTabSz="942975">
              <a:defRPr sz="1200"/>
            </a:lvl1pPr>
          </a:lstStyle>
          <a:p>
            <a:endParaRPr lang="en-US"/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56675"/>
            <a:ext cx="3070225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66" tIns="47183" rIns="94366" bIns="47183" numCol="1" anchor="b" anchorCtr="0" compatLnSpc="1">
            <a:prstTxWarp prst="textNoShape">
              <a:avLst/>
            </a:prstTxWarp>
          </a:bodyPr>
          <a:lstStyle>
            <a:lvl1pPr defTabSz="942975">
              <a:defRPr sz="1200"/>
            </a:lvl1pPr>
          </a:lstStyle>
          <a:p>
            <a:endParaRPr lang="en-US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6375" y="8956675"/>
            <a:ext cx="3070225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66" tIns="47183" rIns="94366" bIns="47183" numCol="1" anchor="b" anchorCtr="0" compatLnSpc="1">
            <a:prstTxWarp prst="textNoShape">
              <a:avLst/>
            </a:prstTxWarp>
          </a:bodyPr>
          <a:lstStyle>
            <a:lvl1pPr algn="r" defTabSz="942975">
              <a:defRPr sz="1200"/>
            </a:lvl1pPr>
          </a:lstStyle>
          <a:p>
            <a:fld id="{BDEF4CA8-D450-4993-99D7-B520B7ADFBB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818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0225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66" tIns="47183" rIns="94366" bIns="47183" numCol="1" anchor="t" anchorCtr="0" compatLnSpc="1">
            <a:prstTxWarp prst="textNoShape">
              <a:avLst/>
            </a:prstTxWarp>
          </a:bodyPr>
          <a:lstStyle>
            <a:lvl1pPr defTabSz="942975">
              <a:defRPr sz="1200" b="0"/>
            </a:lvl1pPr>
          </a:lstStyle>
          <a:p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6375" y="0"/>
            <a:ext cx="3070225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66" tIns="47183" rIns="94366" bIns="47183" numCol="1" anchor="t" anchorCtr="0" compatLnSpc="1">
            <a:prstTxWarp prst="textNoShape">
              <a:avLst/>
            </a:prstTxWarp>
          </a:bodyPr>
          <a:lstStyle>
            <a:lvl1pPr algn="r" defTabSz="942975">
              <a:defRPr sz="1200" b="0"/>
            </a:lvl1pPr>
          </a:lstStyle>
          <a:p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5863" y="706438"/>
            <a:ext cx="4716462" cy="35369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4563" y="4478338"/>
            <a:ext cx="5197475" cy="424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66" tIns="47183" rIns="94366" bIns="47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56675"/>
            <a:ext cx="3070225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66" tIns="47183" rIns="94366" bIns="47183" numCol="1" anchor="b" anchorCtr="0" compatLnSpc="1">
            <a:prstTxWarp prst="textNoShape">
              <a:avLst/>
            </a:prstTxWarp>
          </a:bodyPr>
          <a:lstStyle>
            <a:lvl1pPr defTabSz="942975">
              <a:defRPr sz="1200" b="0"/>
            </a:lvl1pPr>
          </a:lstStyle>
          <a:p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6375" y="8956675"/>
            <a:ext cx="3070225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66" tIns="47183" rIns="94366" bIns="47183" numCol="1" anchor="b" anchorCtr="0" compatLnSpc="1">
            <a:prstTxWarp prst="textNoShape">
              <a:avLst/>
            </a:prstTxWarp>
          </a:bodyPr>
          <a:lstStyle>
            <a:lvl1pPr algn="r" defTabSz="942975">
              <a:defRPr sz="1200" b="0"/>
            </a:lvl1pPr>
          </a:lstStyle>
          <a:p>
            <a:fld id="{11AB0E98-6DD5-49B1-81AF-87135B1740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9521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58A4AF-AE00-433F-9B72-0C87A5E7147C}" type="slidenum">
              <a:rPr lang="en-US"/>
              <a:pPr/>
              <a:t>1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5FCD24-F5D8-406F-B9AE-82C69EF8AE3D}" type="slidenum">
              <a:rPr lang="en-US"/>
              <a:pPr/>
              <a:t>11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CD864E-62E8-425C-A5D1-D936D0180923}" type="slidenum">
              <a:rPr lang="en-US"/>
              <a:pPr/>
              <a:t>12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008B0A-9D3F-46A4-B40F-B4ED2FF4FF6E}" type="slidenum">
              <a:rPr lang="en-US"/>
              <a:pPr/>
              <a:t>13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49C361-D2E9-4713-B308-16AB71D3CBF0}" type="slidenum">
              <a:rPr lang="en-US"/>
              <a:pPr/>
              <a:t>15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ar-IQ" sz="16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06E633-59EF-469A-82C0-AEDF0E26E022}" type="slidenum">
              <a:rPr lang="en-US"/>
              <a:pPr/>
              <a:t>16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/>
              <a:t>B cells responsible for antibody-mediated (or humoral) immunity. – An Ab binds with and marks for destruction (by phagocytosis) the specific foreign matter that induced production of the Ab.</a:t>
            </a:r>
          </a:p>
          <a:p>
            <a:r>
              <a:rPr lang="en-US" sz="1600"/>
              <a:t>T cells directly destroy their specific target cells by releasing chemicals that punch holes in the cell (process is called cell-mediated immunity)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101F9A-19A1-4631-B903-E9EAFA37D72A}" type="slidenum">
              <a:rPr lang="en-US"/>
              <a:pPr/>
              <a:t>17</a:t>
            </a:fld>
            <a:endParaRPr lang="en-U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Platelets are produced by the bone marrow.  They are not whole cells, but are fragments of extraordinarily large bone marrow-bound megakaryocytes.  </a:t>
            </a:r>
          </a:p>
          <a:p>
            <a:r>
              <a:rPr lang="en-US"/>
              <a:t>The hormone THROMBOPOIETIN (produced by liver) increases the # of megakaryocytes in the bone marrow, stimulating them to produce more platelets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89227C-76CA-46AB-A5F1-5B56C56830EC}" type="slidenum">
              <a:rPr lang="en-US"/>
              <a:pPr/>
              <a:t>2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1D0CD7-ABA3-4E07-B9B3-A6DB3594DD8B}" type="slidenum">
              <a:rPr lang="en-US"/>
              <a:pPr/>
              <a:t>3</a:t>
            </a:fld>
            <a:endParaRPr lang="en-US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US" b="1">
                <a:solidFill>
                  <a:schemeClr val="bg1"/>
                </a:solidFill>
              </a:rPr>
              <a:t>Plasma </a:t>
            </a:r>
            <a:r>
              <a:rPr lang="en-US">
                <a:solidFill>
                  <a:schemeClr val="bg1"/>
                </a:solidFill>
              </a:rPr>
              <a:t>(water + dissolved solutes)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DF49ED-5B73-4E95-872A-A408BB7B9CC6}" type="slidenum">
              <a:rPr lang="en-US"/>
              <a:pPr/>
              <a:t>5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65E999-4313-4DB7-AF75-D6B7BE039693}" type="slidenum">
              <a:rPr lang="en-US"/>
              <a:pPr/>
              <a:t>6</a:t>
            </a:fld>
            <a:endParaRPr lang="en-US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ar-IQ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148A94-21C9-40B8-92BA-F611879F49C1}" type="slidenum">
              <a:rPr lang="en-US"/>
              <a:pPr/>
              <a:t>7</a:t>
            </a:fld>
            <a:endParaRPr 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ED2AA0-59E0-47C1-97D9-A362C7265D3C}" type="slidenum">
              <a:rPr lang="en-US"/>
              <a:pPr/>
              <a:t>8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BAAD7E-6DC6-4312-8686-788F4F69D190}" type="slidenum">
              <a:rPr lang="en-US"/>
              <a:pPr/>
              <a:t>9</a:t>
            </a:fld>
            <a:endParaRPr 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/>
            <a:endParaRPr lang="ar-IQ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C336C4-E6A8-498A-BBA9-EF383E8A97E8}" type="slidenum">
              <a:rPr lang="en-US"/>
              <a:pPr/>
              <a:t>10</a:t>
            </a:fld>
            <a:endParaRPr lang="en-US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D1D523-8717-44E5-A595-108902FE2D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962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6032DE-16E8-4655-AFD4-9684318817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49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3086E-DC0A-4EBC-80AC-335E9631A8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0239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0D031C2-BF13-4C05-AC97-889E9A08F5F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575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D2E48D-0ABB-4FC7-BAF0-05F8B0B8DC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615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E329CE-870D-40CA-94E1-3D4DECCF06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672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2C2693-9069-4744-8DAC-1FB6F3ED26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36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E529BF-CBA1-44F6-B3B5-8724762FBA8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875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7C22B-31F3-498B-A684-29EF22830F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974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9C4D89-1E2A-495F-A368-CD60495E17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903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E7582A-2CBD-497E-A4FC-319D57C22A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974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227519-E0F7-416F-87C9-E28E38B763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773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61602B4B-FAEB-4BA2-8FDE-D6CB640B605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gif"/><Relationship Id="rId4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228600" y="76200"/>
            <a:ext cx="8839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4000">
                <a:solidFill>
                  <a:srgbClr val="FF0000"/>
                </a:solidFill>
              </a:rPr>
              <a:t> Components of the Circulatory System</a:t>
            </a:r>
            <a:r>
              <a:rPr lang="en-US" sz="4000"/>
              <a:t> </a:t>
            </a:r>
            <a:endParaRPr lang="en-US" sz="4000" b="0"/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2895600" y="1295400"/>
            <a:ext cx="27527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b="0"/>
              <a:t>Heart = Pump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1793875" y="5911850"/>
            <a:ext cx="55213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b="0"/>
              <a:t>Blood vessel  = Passageways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1752600" y="3103563"/>
            <a:ext cx="551021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400">
                <a:solidFill>
                  <a:srgbClr val="FF3300"/>
                </a:solidFill>
              </a:rPr>
              <a:t>Blood</a:t>
            </a:r>
            <a:r>
              <a:rPr lang="en-US" sz="3600" b="0"/>
              <a:t> = Transport Medium</a:t>
            </a:r>
          </a:p>
        </p:txBody>
      </p:sp>
      <p:sp>
        <p:nvSpPr>
          <p:cNvPr id="3086" name="Line 14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pic>
        <p:nvPicPr>
          <p:cNvPr id="3088" name="Picture 16" descr="bloodflow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962400"/>
            <a:ext cx="2590800" cy="1941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0" name="Picture 18" descr="heartbeat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905000"/>
            <a:ext cx="914400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2E48D-0ABB-4FC7-BAF0-05F8B0B8DC1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>
    <p:sndAc>
      <p:stSnd>
        <p:snd r:embed="rId3" name="medical006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5" name="Rectangle 3"/>
          <p:cNvSpPr>
            <a:spLocks noChangeArrowheads="1"/>
          </p:cNvSpPr>
          <p:nvPr/>
        </p:nvSpPr>
        <p:spPr bwMode="auto">
          <a:xfrm>
            <a:off x="609600" y="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400">
                <a:solidFill>
                  <a:schemeClr val="tx2"/>
                </a:solidFill>
              </a:rPr>
              <a:t>Types of WBC’s</a:t>
            </a:r>
          </a:p>
        </p:txBody>
      </p:sp>
      <p:sp>
        <p:nvSpPr>
          <p:cNvPr id="105476" name="Line 4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105477" name="Rectangle 5"/>
          <p:cNvSpPr>
            <a:spLocks noChangeArrowheads="1"/>
          </p:cNvSpPr>
          <p:nvPr/>
        </p:nvSpPr>
        <p:spPr bwMode="auto">
          <a:xfrm>
            <a:off x="533400" y="1793875"/>
            <a:ext cx="82708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400">
                <a:solidFill>
                  <a:srgbClr val="FF0000"/>
                </a:solidFill>
              </a:rPr>
              <a:t>Polymorphonuclear Granulocytes</a:t>
            </a:r>
          </a:p>
        </p:txBody>
      </p:sp>
      <p:sp>
        <p:nvSpPr>
          <p:cNvPr id="105478" name="Text Box 6"/>
          <p:cNvSpPr txBox="1">
            <a:spLocks noChangeArrowheads="1"/>
          </p:cNvSpPr>
          <p:nvPr/>
        </p:nvSpPr>
        <p:spPr bwMode="auto">
          <a:xfrm>
            <a:off x="2514600" y="2743200"/>
            <a:ext cx="3724275" cy="228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n-US" sz="4800"/>
              <a:t>Neutrophils</a:t>
            </a:r>
          </a:p>
          <a:p>
            <a:pPr>
              <a:buFontTx/>
              <a:buAutoNum type="arabicPeriod"/>
            </a:pPr>
            <a:r>
              <a:rPr lang="en-US" sz="4800"/>
              <a:t>Eosinophils</a:t>
            </a:r>
          </a:p>
          <a:p>
            <a:pPr>
              <a:buFontTx/>
              <a:buAutoNum type="arabicPeriod"/>
            </a:pPr>
            <a:r>
              <a:rPr lang="en-US" sz="4800"/>
              <a:t>Basophils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4D89-1E2A-495F-A368-CD60495E17A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neutr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676400"/>
            <a:ext cx="3276600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2286000" y="304800"/>
            <a:ext cx="495141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400">
                <a:solidFill>
                  <a:srgbClr val="AF0000"/>
                </a:solidFill>
              </a:rPr>
              <a:t>1.  NEUTROPHILS</a:t>
            </a:r>
            <a:endParaRPr lang="en-US" sz="4400"/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152400" y="1447800"/>
            <a:ext cx="506888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/>
              <a:t>*  50-70% of all leukocytes</a:t>
            </a:r>
          </a:p>
          <a:p>
            <a:r>
              <a:rPr lang="en-US" sz="3200"/>
              <a:t>  (most abundant of WBC’s)</a:t>
            </a: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228600" y="4419600"/>
            <a:ext cx="461803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/>
              <a:t>*  Phagocytes that engulf </a:t>
            </a:r>
          </a:p>
          <a:p>
            <a:r>
              <a:rPr lang="en-US" sz="3200"/>
              <a:t>    bacteria and Debris</a:t>
            </a:r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209550" y="3048000"/>
            <a:ext cx="54292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/>
              <a:t>*  Important in inflammatory </a:t>
            </a:r>
          </a:p>
          <a:p>
            <a:r>
              <a:rPr lang="en-US" sz="3200"/>
              <a:t>    responses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4D89-1E2A-495F-A368-CD60495E17A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eosin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676400"/>
            <a:ext cx="3511550" cy="3487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1981200" y="381000"/>
            <a:ext cx="481171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400">
                <a:solidFill>
                  <a:srgbClr val="AF0000"/>
                </a:solidFill>
              </a:rPr>
              <a:t>2.  EOSINOPHILS</a:t>
            </a:r>
            <a:r>
              <a:rPr lang="en-US"/>
              <a:t> 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381000" y="1905000"/>
            <a:ext cx="39655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/>
              <a:t>*  1-4% of the WBC's</a:t>
            </a: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152400" y="3276600"/>
            <a:ext cx="46545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/>
              <a:t>*  Attack parasitic worms</a:t>
            </a:r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0" y="5105400"/>
            <a:ext cx="59070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/>
              <a:t>*  Important in allergic reactions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4D89-1E2A-495F-A368-CD60495E17A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bas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524000"/>
            <a:ext cx="3435350" cy="3409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2590800" y="381000"/>
            <a:ext cx="41592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400">
                <a:solidFill>
                  <a:srgbClr val="AF0000"/>
                </a:solidFill>
              </a:rPr>
              <a:t>3.  BASOPHILS</a:t>
            </a:r>
            <a:r>
              <a:rPr lang="en-US"/>
              <a:t> </a:t>
            </a: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457200" y="2667000"/>
            <a:ext cx="36957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/>
              <a:t>*  Release </a:t>
            </a:r>
            <a:r>
              <a:rPr lang="en-US" sz="3200">
                <a:solidFill>
                  <a:srgbClr val="FF6600"/>
                </a:solidFill>
              </a:rPr>
              <a:t>histamine</a:t>
            </a:r>
          </a:p>
          <a:p>
            <a:r>
              <a:rPr lang="en-US" sz="3200"/>
              <a:t>    and </a:t>
            </a:r>
            <a:r>
              <a:rPr lang="en-US" sz="3200">
                <a:solidFill>
                  <a:srgbClr val="000099"/>
                </a:solidFill>
              </a:rPr>
              <a:t>heparin</a:t>
            </a: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381000" y="1524000"/>
            <a:ext cx="39322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/>
              <a:t>*  0.5% of the WBC's</a:t>
            </a:r>
          </a:p>
        </p:txBody>
      </p:sp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457200" y="4191000"/>
            <a:ext cx="42386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* </a:t>
            </a:r>
            <a:r>
              <a:rPr lang="en-US" sz="3200">
                <a:solidFill>
                  <a:srgbClr val="FF6600"/>
                </a:solidFill>
              </a:rPr>
              <a:t>Important in Allergic </a:t>
            </a:r>
          </a:p>
          <a:p>
            <a:r>
              <a:rPr lang="en-US" sz="3200">
                <a:solidFill>
                  <a:srgbClr val="FF6600"/>
                </a:solidFill>
              </a:rPr>
              <a:t>  Reactions</a:t>
            </a:r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457200" y="5516563"/>
            <a:ext cx="65039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000099"/>
                </a:solidFill>
              </a:rPr>
              <a:t>* Heparin helps clear fat from blood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4D89-1E2A-495F-A368-CD60495E17A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ChangeArrowheads="1"/>
          </p:cNvSpPr>
          <p:nvPr/>
        </p:nvSpPr>
        <p:spPr bwMode="auto">
          <a:xfrm>
            <a:off x="609600" y="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400">
                <a:solidFill>
                  <a:schemeClr val="tx2"/>
                </a:solidFill>
              </a:rPr>
              <a:t>Types of WBC’s</a:t>
            </a:r>
          </a:p>
        </p:txBody>
      </p:sp>
      <p:sp>
        <p:nvSpPr>
          <p:cNvPr id="106499" name="Line 3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106500" name="Rectangle 4"/>
          <p:cNvSpPr>
            <a:spLocks noChangeArrowheads="1"/>
          </p:cNvSpPr>
          <p:nvPr/>
        </p:nvSpPr>
        <p:spPr bwMode="auto">
          <a:xfrm>
            <a:off x="457200" y="2049463"/>
            <a:ext cx="75819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800">
                <a:solidFill>
                  <a:schemeClr val="accent2"/>
                </a:solidFill>
              </a:rPr>
              <a:t>Mononuclear Agranulocytes</a:t>
            </a:r>
          </a:p>
        </p:txBody>
      </p:sp>
      <p:sp>
        <p:nvSpPr>
          <p:cNvPr id="106501" name="Text Box 5"/>
          <p:cNvSpPr txBox="1">
            <a:spLocks noChangeArrowheads="1"/>
          </p:cNvSpPr>
          <p:nvPr/>
        </p:nvSpPr>
        <p:spPr bwMode="auto">
          <a:xfrm>
            <a:off x="2438400" y="3124200"/>
            <a:ext cx="4281488" cy="301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algn="l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4800"/>
              <a:t>4. Monocytes</a:t>
            </a:r>
          </a:p>
          <a:p>
            <a:r>
              <a:rPr lang="en-US" sz="4800"/>
              <a:t>5. Lymphocytes</a:t>
            </a:r>
          </a:p>
          <a:p>
            <a:r>
              <a:rPr lang="en-US" sz="4800"/>
              <a:t>(B and T cells)</a:t>
            </a:r>
          </a:p>
          <a:p>
            <a:endParaRPr lang="en-US" sz="48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4D89-1E2A-495F-A368-CD60495E17A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mon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676400"/>
            <a:ext cx="3557588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2362200" y="457200"/>
            <a:ext cx="4622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400">
                <a:solidFill>
                  <a:schemeClr val="accent2"/>
                </a:solidFill>
              </a:rPr>
              <a:t>4.  MONOCYTES</a:t>
            </a:r>
            <a:r>
              <a:rPr lang="en-US"/>
              <a:t> </a:t>
            </a: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0" y="2819400"/>
            <a:ext cx="474503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/>
              <a:t>*  Exit blood (diapedesis) </a:t>
            </a:r>
          </a:p>
          <a:p>
            <a:r>
              <a:rPr lang="en-US" sz="3200"/>
              <a:t>    to become macrophages</a:t>
            </a: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228600" y="1828800"/>
            <a:ext cx="40671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/>
              <a:t>*  2-6 % of the WBC's</a:t>
            </a: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0" y="4191000"/>
            <a:ext cx="543718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/>
              <a:t>* Phagocytic = defend against </a:t>
            </a:r>
          </a:p>
          <a:p>
            <a:r>
              <a:rPr lang="en-US" sz="3200"/>
              <a:t>   viruses and bacteria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4D89-1E2A-495F-A368-CD60495E17A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lymph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676400"/>
            <a:ext cx="3481388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2133600" y="457200"/>
            <a:ext cx="53371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400">
                <a:solidFill>
                  <a:schemeClr val="accent2"/>
                </a:solidFill>
              </a:rPr>
              <a:t>5.  LYMPHOCYTES</a:t>
            </a:r>
            <a:r>
              <a:rPr lang="en-US"/>
              <a:t> </a:t>
            </a: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304800" y="2667000"/>
            <a:ext cx="40100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/>
              <a:t>*  B-lymphocytes:  </a:t>
            </a:r>
          </a:p>
          <a:p>
            <a:r>
              <a:rPr lang="en-US" sz="3200"/>
              <a:t>    Produce Antibodies</a:t>
            </a: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381000" y="4191000"/>
            <a:ext cx="5562600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/>
              <a:t>* T-lymphocytes: </a:t>
            </a:r>
          </a:p>
          <a:p>
            <a:r>
              <a:rPr lang="en-US" sz="3200"/>
              <a:t>   Directly destroy virus- </a:t>
            </a:r>
          </a:p>
          <a:p>
            <a:r>
              <a:rPr lang="en-US" sz="3200"/>
              <a:t>   invaded cells and cancer           </a:t>
            </a:r>
          </a:p>
          <a:p>
            <a:r>
              <a:rPr lang="en-US" sz="3200"/>
              <a:t>   cells</a:t>
            </a:r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228600" y="1676400"/>
            <a:ext cx="44735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/>
              <a:t>*  25-33 % of the WBC's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4D89-1E2A-495F-A368-CD60495E17A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990600"/>
          </a:xfrm>
        </p:spPr>
        <p:txBody>
          <a:bodyPr/>
          <a:lstStyle/>
          <a:p>
            <a:r>
              <a:rPr lang="en-US" b="1"/>
              <a:t>3.  Platelets (Thrombocytes)</a:t>
            </a:r>
          </a:p>
        </p:txBody>
      </p:sp>
      <p:pic>
        <p:nvPicPr>
          <p:cNvPr id="18437" name="Picture 5" descr="Platelets(k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676400"/>
            <a:ext cx="4114800" cy="2693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0"/>
            <a:ext cx="3276600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40" name="Line 8"/>
          <p:cNvSpPr>
            <a:spLocks noChangeShapeType="1"/>
          </p:cNvSpPr>
          <p:nvPr/>
        </p:nvSpPr>
        <p:spPr bwMode="auto">
          <a:xfrm flipV="1">
            <a:off x="228600" y="3886200"/>
            <a:ext cx="304800" cy="990600"/>
          </a:xfrm>
          <a:prstGeom prst="line">
            <a:avLst/>
          </a:prstGeom>
          <a:noFill/>
          <a:ln w="349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533400" y="4922838"/>
            <a:ext cx="8382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/>
              <a:t>*   Cell fragments bound to megakaryocytes</a:t>
            </a:r>
          </a:p>
          <a:p>
            <a:r>
              <a:rPr lang="en-US" sz="3200"/>
              <a:t>*  “Bud Off” and are released into the blood</a:t>
            </a:r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>
            <a:off x="228600" y="4876800"/>
            <a:ext cx="381000" cy="304800"/>
          </a:xfrm>
          <a:prstGeom prst="line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2E48D-0ABB-4FC7-BAF0-05F8B0B8DC1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>
                <a:solidFill>
                  <a:schemeClr val="bg1"/>
                </a:solidFill>
              </a:rPr>
              <a:t>Functions of Blood</a:t>
            </a:r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36550" y="1393825"/>
            <a:ext cx="2520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600"/>
              <a:t>Transports:</a:t>
            </a: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457200" y="1944688"/>
            <a:ext cx="21193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200"/>
              <a:t> Nutrients</a:t>
            </a:r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457200" y="3230563"/>
            <a:ext cx="23034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200"/>
              <a:t> O</a:t>
            </a:r>
            <a:r>
              <a:rPr lang="en-US" sz="3200" baseline="-25000"/>
              <a:t>2  </a:t>
            </a:r>
            <a:r>
              <a:rPr lang="en-US" sz="3200"/>
              <a:t>&amp; </a:t>
            </a:r>
            <a:r>
              <a:rPr lang="en-US" sz="3200" baseline="-25000"/>
              <a:t> </a:t>
            </a:r>
            <a:r>
              <a:rPr lang="en-US" sz="3200"/>
              <a:t>CO</a:t>
            </a:r>
            <a:r>
              <a:rPr lang="en-US" sz="3200" baseline="-25000"/>
              <a:t>2</a:t>
            </a:r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442913" y="3840163"/>
            <a:ext cx="321468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200"/>
              <a:t> Waste Products</a:t>
            </a:r>
          </a:p>
        </p:txBody>
      </p:sp>
      <p:sp>
        <p:nvSpPr>
          <p:cNvPr id="11284" name="Text Box 20"/>
          <p:cNvSpPr txBox="1">
            <a:spLocks noChangeArrowheads="1"/>
          </p:cNvSpPr>
          <p:nvPr/>
        </p:nvSpPr>
        <p:spPr bwMode="auto">
          <a:xfrm>
            <a:off x="457200" y="4525963"/>
            <a:ext cx="22780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200"/>
              <a:t> Hormones</a:t>
            </a:r>
          </a:p>
        </p:txBody>
      </p:sp>
      <p:sp>
        <p:nvSpPr>
          <p:cNvPr id="11285" name="Text Box 21"/>
          <p:cNvSpPr txBox="1">
            <a:spLocks noChangeArrowheads="1"/>
          </p:cNvSpPr>
          <p:nvPr/>
        </p:nvSpPr>
        <p:spPr bwMode="auto">
          <a:xfrm>
            <a:off x="457200" y="2544763"/>
            <a:ext cx="25273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200"/>
              <a:t> Electrolytes</a:t>
            </a:r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5029200" y="1828800"/>
            <a:ext cx="1860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600"/>
              <a:t>Defense:</a:t>
            </a:r>
            <a:endParaRPr lang="en-US" sz="3600" b="0"/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5289550" y="2381250"/>
            <a:ext cx="37115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200"/>
              <a:t> Foreign organisms</a:t>
            </a:r>
          </a:p>
        </p:txBody>
      </p:sp>
      <p:sp>
        <p:nvSpPr>
          <p:cNvPr id="11288" name="Text Box 24"/>
          <p:cNvSpPr txBox="1">
            <a:spLocks noChangeArrowheads="1"/>
          </p:cNvSpPr>
          <p:nvPr/>
        </p:nvSpPr>
        <p:spPr bwMode="auto">
          <a:xfrm>
            <a:off x="5305425" y="3036888"/>
            <a:ext cx="322421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200"/>
              <a:t> Injury/infection</a:t>
            </a:r>
          </a:p>
        </p:txBody>
      </p:sp>
      <p:sp>
        <p:nvSpPr>
          <p:cNvPr id="11289" name="Text Box 25"/>
          <p:cNvSpPr txBox="1">
            <a:spLocks noChangeArrowheads="1"/>
          </p:cNvSpPr>
          <p:nvPr/>
        </p:nvSpPr>
        <p:spPr bwMode="auto">
          <a:xfrm>
            <a:off x="5295900" y="3798888"/>
            <a:ext cx="32829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200"/>
              <a:t> Clotting process</a:t>
            </a:r>
          </a:p>
        </p:txBody>
      </p:sp>
      <p:sp>
        <p:nvSpPr>
          <p:cNvPr id="11290" name="Text Box 26"/>
          <p:cNvSpPr txBox="1">
            <a:spLocks noChangeArrowheads="1"/>
          </p:cNvSpPr>
          <p:nvPr/>
        </p:nvSpPr>
        <p:spPr bwMode="auto">
          <a:xfrm>
            <a:off x="5316538" y="4560888"/>
            <a:ext cx="364331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200"/>
              <a:t> Body temperature</a:t>
            </a:r>
          </a:p>
        </p:txBody>
      </p:sp>
      <p:sp>
        <p:nvSpPr>
          <p:cNvPr id="11294" name="AutoShape 30"/>
          <p:cNvSpPr>
            <a:spLocks noChangeArrowheads="1"/>
          </p:cNvSpPr>
          <p:nvPr/>
        </p:nvSpPr>
        <p:spPr bwMode="auto">
          <a:xfrm>
            <a:off x="3505200" y="5334000"/>
            <a:ext cx="2286000" cy="11430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635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  <p:sp>
        <p:nvSpPr>
          <p:cNvPr id="11295" name="Line 31"/>
          <p:cNvSpPr>
            <a:spLocks noChangeShapeType="1"/>
          </p:cNvSpPr>
          <p:nvPr/>
        </p:nvSpPr>
        <p:spPr bwMode="auto">
          <a:xfrm flipH="1" flipV="1">
            <a:off x="762000" y="5257800"/>
            <a:ext cx="79248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ar-IQ"/>
          </a:p>
        </p:txBody>
      </p:sp>
      <p:grpSp>
        <p:nvGrpSpPr>
          <p:cNvPr id="11301" name="Group 37"/>
          <p:cNvGrpSpPr>
            <a:grpSpLocks/>
          </p:cNvGrpSpPr>
          <p:nvPr/>
        </p:nvGrpSpPr>
        <p:grpSpPr bwMode="auto">
          <a:xfrm>
            <a:off x="914400" y="5486404"/>
            <a:ext cx="5060950" cy="646113"/>
            <a:chOff x="576" y="3456"/>
            <a:chExt cx="3188" cy="407"/>
          </a:xfrm>
        </p:grpSpPr>
        <p:sp>
          <p:nvSpPr>
            <p:cNvPr id="11302" name="Text Box 38"/>
            <p:cNvSpPr txBox="1">
              <a:spLocks noChangeArrowheads="1"/>
            </p:cNvSpPr>
            <p:nvPr/>
          </p:nvSpPr>
          <p:spPr bwMode="auto">
            <a:xfrm>
              <a:off x="576" y="3456"/>
              <a:ext cx="116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sz="3600" dirty="0">
                <a:solidFill>
                  <a:srgbClr val="000099"/>
                </a:solidFill>
              </a:endParaRPr>
            </a:p>
          </p:txBody>
        </p:sp>
        <p:sp>
          <p:nvSpPr>
            <p:cNvPr id="11303" name="Text Box 39"/>
            <p:cNvSpPr txBox="1">
              <a:spLocks noChangeArrowheads="1"/>
            </p:cNvSpPr>
            <p:nvPr/>
          </p:nvSpPr>
          <p:spPr bwMode="auto">
            <a:xfrm>
              <a:off x="3648" y="3456"/>
              <a:ext cx="116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sz="3600" dirty="0">
                <a:solidFill>
                  <a:srgbClr val="000099"/>
                </a:solidFill>
              </a:endParaRP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2E48D-0ABB-4FC7-BAF0-05F8B0B8DC1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>
                <a:solidFill>
                  <a:schemeClr val="bg1"/>
                </a:solidFill>
              </a:rPr>
              <a:t>Components of Blood</a:t>
            </a:r>
            <a:r>
              <a:rPr lang="en-US"/>
              <a:t> </a:t>
            </a:r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0" y="1295400"/>
            <a:ext cx="91440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457200" y="1371600"/>
            <a:ext cx="8401050" cy="1300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600">
                <a:cs typeface="Arial" pitchFamily="34" charset="0"/>
              </a:rPr>
              <a:t>Blood is a mixture of cellular components </a:t>
            </a:r>
          </a:p>
          <a:p>
            <a:pPr>
              <a:spcBef>
                <a:spcPct val="20000"/>
              </a:spcBef>
            </a:pPr>
            <a:r>
              <a:rPr lang="en-US" sz="3600">
                <a:cs typeface="Arial" pitchFamily="34" charset="0"/>
              </a:rPr>
              <a:t>suspended in plasma:</a:t>
            </a:r>
            <a:endParaRPr lang="en-US" sz="3600"/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1066800" y="2620963"/>
            <a:ext cx="43402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0">
                <a:solidFill>
                  <a:schemeClr val="bg1"/>
                </a:solidFill>
                <a:cs typeface="Arial" pitchFamily="34" charset="0"/>
              </a:rPr>
              <a:t>1.</a:t>
            </a:r>
            <a:r>
              <a:rPr lang="en-US" sz="3200">
                <a:solidFill>
                  <a:schemeClr val="bg1"/>
                </a:solidFill>
                <a:cs typeface="Arial" pitchFamily="34" charset="0"/>
              </a:rPr>
              <a:t> Erythrocytes (RBCs)</a:t>
            </a:r>
            <a:r>
              <a:rPr lang="en-US" sz="3200" b="0">
                <a:solidFill>
                  <a:schemeClr val="bg1"/>
                </a:solidFill>
                <a:cs typeface="Arial" pitchFamily="34" charset="0"/>
              </a:rPr>
              <a:t> 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1066800" y="3078163"/>
            <a:ext cx="40576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0">
                <a:solidFill>
                  <a:schemeClr val="bg1"/>
                </a:solidFill>
                <a:cs typeface="Arial" pitchFamily="34" charset="0"/>
              </a:rPr>
              <a:t>2. </a:t>
            </a:r>
            <a:r>
              <a:rPr lang="en-US" sz="3200">
                <a:solidFill>
                  <a:schemeClr val="bg1"/>
                </a:solidFill>
                <a:cs typeface="Arial" pitchFamily="34" charset="0"/>
              </a:rPr>
              <a:t>Leukocytes (WBCs)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849313" y="4373563"/>
            <a:ext cx="72818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200">
                <a:cs typeface="Arial" pitchFamily="34" charset="0"/>
              </a:rPr>
              <a:t>Total Blood Volume: 8 % of body weight</a:t>
            </a:r>
            <a:endParaRPr lang="en-US"/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815975" y="5181600"/>
            <a:ext cx="60515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cs typeface="Arial" pitchFamily="34" charset="0"/>
              </a:rPr>
              <a:t>2.75 / 5.5 liters of blood is plasma </a:t>
            </a:r>
          </a:p>
          <a:p>
            <a:r>
              <a:rPr lang="en-US" sz="3200">
                <a:cs typeface="Arial" pitchFamily="34" charset="0"/>
              </a:rPr>
              <a:t>(remaining is the cellular portion)</a:t>
            </a: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1106488" y="3535363"/>
            <a:ext cx="491331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0">
                <a:solidFill>
                  <a:schemeClr val="bg1"/>
                </a:solidFill>
                <a:cs typeface="Arial" pitchFamily="34" charset="0"/>
              </a:rPr>
              <a:t>3. </a:t>
            </a:r>
            <a:r>
              <a:rPr lang="en-US" sz="3200">
                <a:solidFill>
                  <a:schemeClr val="bg1"/>
                </a:solidFill>
                <a:cs typeface="Arial" pitchFamily="34" charset="0"/>
              </a:rPr>
              <a:t>Thrombocytes (platelets)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2E48D-0ABB-4FC7-BAF0-05F8B0B8DC1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9" grpId="0" autoUpdateAnimBg="0"/>
      <p:bldP spid="12300" grpId="0" autoUpdateAnimBg="0"/>
      <p:bldP spid="12301" grpId="0" autoUpdateAnimBg="0"/>
      <p:bldP spid="12302" grpId="0" autoUpdateAnimBg="0"/>
      <p:bldP spid="12303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322" name="Picture 1042" descr="blood composition vess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20688"/>
            <a:ext cx="8686800" cy="5980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8324" name="Text Box 1044"/>
          <p:cNvSpPr txBox="1">
            <a:spLocks noChangeArrowheads="1"/>
          </p:cNvSpPr>
          <p:nvPr/>
        </p:nvSpPr>
        <p:spPr bwMode="auto">
          <a:xfrm>
            <a:off x="381000" y="1538288"/>
            <a:ext cx="2028825" cy="5191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Blood vessel</a:t>
            </a:r>
          </a:p>
        </p:txBody>
      </p:sp>
      <p:sp>
        <p:nvSpPr>
          <p:cNvPr id="98325" name="Line 1045"/>
          <p:cNvSpPr>
            <a:spLocks noChangeShapeType="1"/>
          </p:cNvSpPr>
          <p:nvPr/>
        </p:nvSpPr>
        <p:spPr bwMode="auto">
          <a:xfrm>
            <a:off x="1371600" y="1981200"/>
            <a:ext cx="0" cy="1371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98326" name="Text Box 1046"/>
          <p:cNvSpPr txBox="1">
            <a:spLocks noChangeArrowheads="1"/>
          </p:cNvSpPr>
          <p:nvPr/>
        </p:nvSpPr>
        <p:spPr bwMode="auto">
          <a:xfrm>
            <a:off x="6350000" y="1919288"/>
            <a:ext cx="2413000" cy="5191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/>
              <a:t>Red blood cell</a:t>
            </a:r>
          </a:p>
        </p:txBody>
      </p:sp>
      <p:sp>
        <p:nvSpPr>
          <p:cNvPr id="98327" name="Text Box 1047"/>
          <p:cNvSpPr txBox="1">
            <a:spLocks noChangeArrowheads="1"/>
          </p:cNvSpPr>
          <p:nvPr/>
        </p:nvSpPr>
        <p:spPr bwMode="auto">
          <a:xfrm>
            <a:off x="4800600" y="4191000"/>
            <a:ext cx="13096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platelet</a:t>
            </a:r>
          </a:p>
        </p:txBody>
      </p:sp>
      <p:sp>
        <p:nvSpPr>
          <p:cNvPr id="98328" name="Text Box 1048"/>
          <p:cNvSpPr txBox="1">
            <a:spLocks noChangeArrowheads="1"/>
          </p:cNvSpPr>
          <p:nvPr/>
        </p:nvSpPr>
        <p:spPr bwMode="auto">
          <a:xfrm>
            <a:off x="533400" y="5105400"/>
            <a:ext cx="12906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Plasma</a:t>
            </a:r>
          </a:p>
        </p:txBody>
      </p:sp>
      <p:sp>
        <p:nvSpPr>
          <p:cNvPr id="98329" name="Text Box 1049"/>
          <p:cNvSpPr txBox="1">
            <a:spLocks noChangeArrowheads="1"/>
          </p:cNvSpPr>
          <p:nvPr/>
        </p:nvSpPr>
        <p:spPr bwMode="auto">
          <a:xfrm>
            <a:off x="2681288" y="1690688"/>
            <a:ext cx="2652712" cy="5191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/>
              <a:t>White blood cell</a:t>
            </a:r>
          </a:p>
        </p:txBody>
      </p:sp>
      <p:sp>
        <p:nvSpPr>
          <p:cNvPr id="98330" name="Line 1050"/>
          <p:cNvSpPr>
            <a:spLocks noChangeShapeType="1"/>
          </p:cNvSpPr>
          <p:nvPr/>
        </p:nvSpPr>
        <p:spPr bwMode="auto">
          <a:xfrm>
            <a:off x="3200400" y="2209800"/>
            <a:ext cx="0" cy="11430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98331" name="Line 1051"/>
          <p:cNvSpPr>
            <a:spLocks noChangeShapeType="1"/>
          </p:cNvSpPr>
          <p:nvPr/>
        </p:nvSpPr>
        <p:spPr bwMode="auto">
          <a:xfrm>
            <a:off x="6477000" y="2362200"/>
            <a:ext cx="0" cy="990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98332" name="Line 1052"/>
          <p:cNvSpPr>
            <a:spLocks noChangeShapeType="1"/>
          </p:cNvSpPr>
          <p:nvPr/>
        </p:nvSpPr>
        <p:spPr bwMode="auto">
          <a:xfrm>
            <a:off x="5181600" y="3581400"/>
            <a:ext cx="0" cy="6858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98333" name="Line 1053"/>
          <p:cNvSpPr>
            <a:spLocks noChangeShapeType="1"/>
          </p:cNvSpPr>
          <p:nvPr/>
        </p:nvSpPr>
        <p:spPr bwMode="auto">
          <a:xfrm>
            <a:off x="1219200" y="4648200"/>
            <a:ext cx="0" cy="60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4D89-1E2A-495F-A368-CD60495E17A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90600"/>
          </a:xfrm>
        </p:spPr>
        <p:txBody>
          <a:bodyPr/>
          <a:lstStyle/>
          <a:p>
            <a:r>
              <a:rPr lang="en-US" b="1" dirty="0" smtClean="0">
                <a:solidFill>
                  <a:srgbClr val="000066"/>
                </a:solidFill>
              </a:rPr>
              <a:t> </a:t>
            </a:r>
            <a:r>
              <a:rPr lang="en-US" b="1" dirty="0">
                <a:solidFill>
                  <a:srgbClr val="000066"/>
                </a:solidFill>
              </a:rPr>
              <a:t>Cellular Elements of Blood</a:t>
            </a:r>
          </a:p>
        </p:txBody>
      </p:sp>
      <p:pic>
        <p:nvPicPr>
          <p:cNvPr id="14346" name="Picture 10" descr="IDE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430338"/>
            <a:ext cx="5257800" cy="5122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7" name="Picture 11" descr="separation bloo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19200"/>
            <a:ext cx="3276600" cy="2830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48" name="Oval 12"/>
          <p:cNvSpPr>
            <a:spLocks noChangeArrowheads="1"/>
          </p:cNvSpPr>
          <p:nvPr/>
        </p:nvSpPr>
        <p:spPr bwMode="auto">
          <a:xfrm>
            <a:off x="1371600" y="2590800"/>
            <a:ext cx="1447800" cy="1219200"/>
          </a:xfrm>
          <a:prstGeom prst="ellips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0" y="4267200"/>
            <a:ext cx="34702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/>
              <a:t>1.  Red Blood Cells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0" y="5045075"/>
            <a:ext cx="37290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/>
              <a:t>2. White Blood Cells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609600" y="5791200"/>
            <a:ext cx="2159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/>
              <a:t>3.  Platelets</a:t>
            </a:r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38100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2E48D-0ABB-4FC7-BAF0-05F8B0B8DC1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>
                <a:solidFill>
                  <a:schemeClr val="tx1"/>
                </a:solidFill>
              </a:rPr>
              <a:t>1.  RBC’S (Erythrocytes)</a:t>
            </a:r>
            <a:r>
              <a:rPr lang="en-US"/>
              <a:t>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839200" cy="3124200"/>
          </a:xfrm>
        </p:spPr>
        <p:txBody>
          <a:bodyPr/>
          <a:lstStyle/>
          <a:p>
            <a:r>
              <a:rPr lang="en-US" b="1" dirty="0">
                <a:cs typeface="Arial" pitchFamily="34" charset="0"/>
              </a:rPr>
              <a:t>Shape</a:t>
            </a:r>
            <a:r>
              <a:rPr lang="en-US" dirty="0">
                <a:cs typeface="Arial" pitchFamily="34" charset="0"/>
              </a:rPr>
              <a:t> - a biconcave disc with large surface area</a:t>
            </a:r>
          </a:p>
          <a:p>
            <a:r>
              <a:rPr lang="en-US" dirty="0">
                <a:cs typeface="Arial" pitchFamily="34" charset="0"/>
              </a:rPr>
              <a:t>Can change </a:t>
            </a:r>
            <a:r>
              <a:rPr lang="en-US" b="1" dirty="0">
                <a:cs typeface="Arial" pitchFamily="34" charset="0"/>
              </a:rPr>
              <a:t>shape </a:t>
            </a:r>
          </a:p>
          <a:p>
            <a:r>
              <a:rPr lang="en-US" b="1" dirty="0">
                <a:cs typeface="Arial" pitchFamily="34" charset="0"/>
              </a:rPr>
              <a:t>No Nucleus / organelles</a:t>
            </a:r>
          </a:p>
          <a:p>
            <a:r>
              <a:rPr lang="en-US" dirty="0">
                <a:cs typeface="Arial" pitchFamily="34" charset="0"/>
              </a:rPr>
              <a:t>Contains</a:t>
            </a:r>
            <a:r>
              <a:rPr lang="en-US" b="1" dirty="0">
                <a:cs typeface="Arial" pitchFamily="34" charset="0"/>
              </a:rPr>
              <a:t> hemoglobin</a:t>
            </a:r>
          </a:p>
          <a:p>
            <a:pPr lvl="0">
              <a:buNone/>
            </a:pPr>
            <a:r>
              <a:rPr lang="en-US" dirty="0">
                <a:solidFill>
                  <a:srgbClr val="000000"/>
                </a:solidFill>
              </a:rPr>
              <a:t>New RBC’s (and platelets &amp; leukocytes) are produced </a:t>
            </a:r>
          </a:p>
          <a:p>
            <a:pPr lvl="0">
              <a:buNone/>
            </a:pPr>
            <a:r>
              <a:rPr lang="en-US" dirty="0">
                <a:solidFill>
                  <a:srgbClr val="000000"/>
                </a:solidFill>
              </a:rPr>
              <a:t>   in the </a:t>
            </a:r>
            <a:r>
              <a:rPr lang="en-US" b="1" dirty="0">
                <a:solidFill>
                  <a:srgbClr val="000000"/>
                </a:solidFill>
              </a:rPr>
              <a:t>Bone Marrow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6148" name="Picture 4" descr="redbloodcell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828800"/>
            <a:ext cx="3276600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52400" y="5118100"/>
            <a:ext cx="8915400" cy="213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100">
                <a:cs typeface="Arial" pitchFamily="34" charset="0"/>
              </a:rPr>
              <a:t>Primary Function</a:t>
            </a:r>
            <a:r>
              <a:rPr lang="en-US" sz="3100" b="0">
                <a:cs typeface="Arial" pitchFamily="34" charset="0"/>
              </a:rPr>
              <a:t> = </a:t>
            </a:r>
            <a:r>
              <a:rPr lang="en-US" sz="3100">
                <a:cs typeface="Arial" pitchFamily="34" charset="0"/>
              </a:rPr>
              <a:t>Transport oxygen </a:t>
            </a:r>
            <a:r>
              <a:rPr lang="en-US" sz="3100" b="0">
                <a:cs typeface="Arial" pitchFamily="34" charset="0"/>
              </a:rPr>
              <a:t>from the lungs to the cells of the body &amp; assist with CO</a:t>
            </a:r>
            <a:r>
              <a:rPr lang="en-US" sz="3100" b="0" baseline="-25000">
                <a:cs typeface="Arial" pitchFamily="34" charset="0"/>
              </a:rPr>
              <a:t>2</a:t>
            </a:r>
            <a:r>
              <a:rPr lang="en-US" sz="3100" b="0">
                <a:cs typeface="Arial" pitchFamily="34" charset="0"/>
              </a:rPr>
              <a:t> removal</a:t>
            </a:r>
            <a:r>
              <a:rPr lang="en-US" sz="3600" b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US" sz="3600" b="0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2E48D-0ABB-4FC7-BAF0-05F8B0B8DC1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bldcel9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33400"/>
            <a:ext cx="8001000" cy="600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6869" name="Group 5"/>
          <p:cNvGrpSpPr>
            <a:grpSpLocks/>
          </p:cNvGrpSpPr>
          <p:nvPr/>
        </p:nvGrpSpPr>
        <p:grpSpPr bwMode="auto">
          <a:xfrm>
            <a:off x="1600200" y="304800"/>
            <a:ext cx="2743200" cy="2590800"/>
            <a:chOff x="1008" y="192"/>
            <a:chExt cx="1728" cy="1632"/>
          </a:xfrm>
        </p:grpSpPr>
        <p:sp>
          <p:nvSpPr>
            <p:cNvPr id="36867" name="Text Box 3"/>
            <p:cNvSpPr txBox="1">
              <a:spLocks noChangeArrowheads="1"/>
            </p:cNvSpPr>
            <p:nvPr/>
          </p:nvSpPr>
          <p:spPr bwMode="auto">
            <a:xfrm>
              <a:off x="1008" y="192"/>
              <a:ext cx="84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200">
                  <a:solidFill>
                    <a:srgbClr val="FF3300"/>
                  </a:solidFill>
                </a:rPr>
                <a:t>RBC’s</a:t>
              </a:r>
            </a:p>
          </p:txBody>
        </p:sp>
        <p:sp>
          <p:nvSpPr>
            <p:cNvPr id="36868" name="Line 4"/>
            <p:cNvSpPr>
              <a:spLocks noChangeShapeType="1"/>
            </p:cNvSpPr>
            <p:nvPr/>
          </p:nvSpPr>
          <p:spPr bwMode="auto">
            <a:xfrm>
              <a:off x="1728" y="576"/>
              <a:ext cx="1008" cy="124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IQ"/>
            </a:p>
          </p:txBody>
        </p:sp>
      </p:grpSp>
      <p:grpSp>
        <p:nvGrpSpPr>
          <p:cNvPr id="36873" name="Group 9"/>
          <p:cNvGrpSpPr>
            <a:grpSpLocks/>
          </p:cNvGrpSpPr>
          <p:nvPr/>
        </p:nvGrpSpPr>
        <p:grpSpPr bwMode="auto">
          <a:xfrm>
            <a:off x="4267200" y="228600"/>
            <a:ext cx="1676400" cy="3810000"/>
            <a:chOff x="2688" y="144"/>
            <a:chExt cx="1056" cy="2400"/>
          </a:xfrm>
        </p:grpSpPr>
        <p:sp>
          <p:nvSpPr>
            <p:cNvPr id="36871" name="Text Box 7"/>
            <p:cNvSpPr txBox="1">
              <a:spLocks noChangeArrowheads="1"/>
            </p:cNvSpPr>
            <p:nvPr/>
          </p:nvSpPr>
          <p:spPr bwMode="auto">
            <a:xfrm>
              <a:off x="2688" y="144"/>
              <a:ext cx="977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200"/>
                <a:t>WBC’ s</a:t>
              </a:r>
            </a:p>
          </p:txBody>
        </p:sp>
        <p:sp>
          <p:nvSpPr>
            <p:cNvPr id="36872" name="Line 8"/>
            <p:cNvSpPr>
              <a:spLocks noChangeShapeType="1"/>
            </p:cNvSpPr>
            <p:nvPr/>
          </p:nvSpPr>
          <p:spPr bwMode="auto">
            <a:xfrm>
              <a:off x="3264" y="480"/>
              <a:ext cx="480" cy="2064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ar-IQ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4D89-1E2A-495F-A368-CD60495E17A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b="1"/>
              <a:t>2.  White Blood Cells (Leukocytes)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marL="609600" indent="-609600">
              <a:lnSpc>
                <a:spcPct val="75000"/>
              </a:lnSpc>
            </a:pPr>
            <a:r>
              <a:rPr lang="en-US"/>
              <a:t>Mobile units of body’s defense system:</a:t>
            </a:r>
          </a:p>
          <a:p>
            <a:pPr marL="609600" indent="-609600">
              <a:lnSpc>
                <a:spcPct val="75000"/>
              </a:lnSpc>
            </a:pPr>
            <a:endParaRPr lang="en-US"/>
          </a:p>
          <a:p>
            <a:pPr marL="609600" indent="-609600">
              <a:lnSpc>
                <a:spcPct val="75000"/>
              </a:lnSpc>
            </a:pPr>
            <a:r>
              <a:rPr lang="en-US" b="1"/>
              <a:t>“Seek and Destroy” Functions:</a:t>
            </a:r>
          </a:p>
          <a:p>
            <a:pPr marL="990600" lvl="1" indent="-533400">
              <a:lnSpc>
                <a:spcPct val="75000"/>
              </a:lnSpc>
              <a:buFontTx/>
              <a:buAutoNum type="arabicPeriod"/>
            </a:pPr>
            <a:r>
              <a:rPr lang="en-US" sz="3200"/>
              <a:t>Destroy invading microorganisms</a:t>
            </a:r>
          </a:p>
          <a:p>
            <a:pPr marL="990600" lvl="1" indent="-533400">
              <a:lnSpc>
                <a:spcPct val="75000"/>
              </a:lnSpc>
              <a:buFontTx/>
              <a:buAutoNum type="arabicPeriod"/>
            </a:pPr>
            <a:r>
              <a:rPr lang="en-US" sz="3200"/>
              <a:t>Destroy abnormal cells (ie: cancer )</a:t>
            </a:r>
          </a:p>
          <a:p>
            <a:pPr marL="609600" indent="-609600">
              <a:lnSpc>
                <a:spcPct val="75000"/>
              </a:lnSpc>
              <a:buFontTx/>
              <a:buNone/>
            </a:pPr>
            <a:endParaRPr lang="en-US">
              <a:solidFill>
                <a:srgbClr val="FF3300"/>
              </a:solidFill>
            </a:endParaRPr>
          </a:p>
          <a:p>
            <a:pPr marL="609600" indent="-609600">
              <a:lnSpc>
                <a:spcPct val="75000"/>
              </a:lnSpc>
            </a:pPr>
            <a:r>
              <a:rPr lang="en-US" b="1"/>
              <a:t>Clean up cellular debris (phagocytosis)</a:t>
            </a:r>
          </a:p>
          <a:p>
            <a:pPr marL="990600" lvl="1" indent="-533400">
              <a:lnSpc>
                <a:spcPct val="75000"/>
              </a:lnSpc>
              <a:buFontTx/>
              <a:buNone/>
            </a:pPr>
            <a:r>
              <a:rPr lang="en-US" sz="3200"/>
              <a:t> 3.  Assist in injury repair</a:t>
            </a:r>
            <a:r>
              <a:rPr lang="en-US"/>
              <a:t>  </a:t>
            </a:r>
          </a:p>
          <a:p>
            <a:pPr marL="990600" lvl="1" indent="-533400">
              <a:lnSpc>
                <a:spcPct val="75000"/>
              </a:lnSpc>
              <a:buFontTx/>
              <a:buNone/>
            </a:pPr>
            <a:endParaRPr 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0" y="15240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2E48D-0ABB-4FC7-BAF0-05F8B0B8DC1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wbctyp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09800"/>
            <a:ext cx="7486650" cy="301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609600" y="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4400" dirty="0" smtClean="0">
                <a:solidFill>
                  <a:schemeClr val="tx2"/>
                </a:solidFill>
              </a:rPr>
              <a:t> </a:t>
            </a:r>
            <a:r>
              <a:rPr lang="en-US" sz="4400" dirty="0">
                <a:solidFill>
                  <a:schemeClr val="tx2"/>
                </a:solidFill>
              </a:rPr>
              <a:t>Types of WBC’s</a:t>
            </a: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606425" y="5592763"/>
            <a:ext cx="61674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/>
              <a:t>Each WBC has a specific function </a:t>
            </a:r>
          </a:p>
        </p:txBody>
      </p:sp>
      <p:sp>
        <p:nvSpPr>
          <p:cNvPr id="35851" name="Line 11"/>
          <p:cNvSpPr>
            <a:spLocks noChangeShapeType="1"/>
          </p:cNvSpPr>
          <p:nvPr/>
        </p:nvSpPr>
        <p:spPr bwMode="auto">
          <a:xfrm>
            <a:off x="0" y="1219200"/>
            <a:ext cx="914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838200" y="2225675"/>
            <a:ext cx="3048000" cy="2971800"/>
          </a:xfrm>
          <a:prstGeom prst="rect">
            <a:avLst/>
          </a:prstGeom>
          <a:noFill/>
          <a:ln w="317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4953000" y="1524000"/>
            <a:ext cx="22177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0000"/>
                </a:solidFill>
              </a:rPr>
              <a:t>Granulocytes</a:t>
            </a:r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3886200" y="2225675"/>
            <a:ext cx="4419600" cy="2971800"/>
          </a:xfrm>
          <a:prstGeom prst="rect">
            <a:avLst/>
          </a:prstGeom>
          <a:noFill/>
          <a:ln w="349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IQ"/>
          </a:p>
        </p:txBody>
      </p:sp>
      <p:sp>
        <p:nvSpPr>
          <p:cNvPr id="35854" name="Text Box 14"/>
          <p:cNvSpPr txBox="1">
            <a:spLocks noChangeArrowheads="1"/>
          </p:cNvSpPr>
          <p:nvPr/>
        </p:nvSpPr>
        <p:spPr bwMode="auto">
          <a:xfrm>
            <a:off x="1143000" y="1600200"/>
            <a:ext cx="23764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accent2"/>
                </a:solidFill>
              </a:rPr>
              <a:t>Agranulocytes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C4D89-1E2A-495F-A368-CD60495E17A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2206</TotalTime>
  <Words>580</Words>
  <Application>Microsoft Office PowerPoint</Application>
  <PresentationFormat>On-screen Show (4:3)</PresentationFormat>
  <Paragraphs>139</Paragraphs>
  <Slides>17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Default Design</vt:lpstr>
      <vt:lpstr>PowerPoint Presentation</vt:lpstr>
      <vt:lpstr>Functions of Blood</vt:lpstr>
      <vt:lpstr>Components of Blood </vt:lpstr>
      <vt:lpstr>PowerPoint Presentation</vt:lpstr>
      <vt:lpstr> Cellular Elements of Blood</vt:lpstr>
      <vt:lpstr>1.  RBC’S (Erythrocytes) </vt:lpstr>
      <vt:lpstr>PowerPoint Presentation</vt:lpstr>
      <vt:lpstr>2.  White Blood Cells (Leukocytes)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3.  Platelets (Thrombocytes)</vt:lpstr>
    </vt:vector>
  </TitlesOfParts>
  <Company>Physiology - WVU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Blood</dc:title>
  <dc:creator>Kim Wix</dc:creator>
  <cp:lastModifiedBy>Ali Alsamawi</cp:lastModifiedBy>
  <cp:revision>83</cp:revision>
  <cp:lastPrinted>2014-11-29T14:56:17Z</cp:lastPrinted>
  <dcterms:created xsi:type="dcterms:W3CDTF">2004-09-09T05:08:10Z</dcterms:created>
  <dcterms:modified xsi:type="dcterms:W3CDTF">2014-11-29T15:04:07Z</dcterms:modified>
</cp:coreProperties>
</file>