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263" r:id="rId3"/>
    <p:sldId id="269" r:id="rId4"/>
    <p:sldId id="264" r:id="rId5"/>
    <p:sldId id="272" r:id="rId6"/>
    <p:sldId id="273" r:id="rId7"/>
    <p:sldId id="276" r:id="rId8"/>
    <p:sldId id="280" r:id="rId9"/>
    <p:sldId id="277" r:id="rId10"/>
    <p:sldId id="265" r:id="rId11"/>
    <p:sldId id="266" r:id="rId12"/>
    <p:sldId id="284" r:id="rId13"/>
    <p:sldId id="28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88" autoAdjust="0"/>
  </p:normalViewPr>
  <p:slideViewPr>
    <p:cSldViewPr>
      <p:cViewPr varScale="1">
        <p:scale>
          <a:sx n="57" d="100"/>
          <a:sy n="57" d="100"/>
        </p:scale>
        <p:origin x="-16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B9997-48E6-48A3-ACF3-689D4C31327B}" type="datetimeFigureOut">
              <a:rPr lang="en-US" smtClean="0"/>
              <a:pPr/>
              <a:t>10/24/2014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DBCC39-BF12-4BD4-8B79-8055A981E9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smtClean="0"/>
              <a:t>Figure 8–1 Components of bone.</a:t>
            </a:r>
          </a:p>
          <a:p>
            <a:pPr eaLnBrk="1" hangingPunct="1">
              <a:spcBef>
                <a:spcPct val="0"/>
              </a:spcBef>
            </a:pPr>
            <a:r>
              <a:rPr lang="en-US" smtClean="0"/>
              <a:t>A schematic overview of the basic features of bone, including the three key cell types: </a:t>
            </a:r>
            <a:r>
              <a:rPr lang="en-US" b="1" smtClean="0"/>
              <a:t>osteocytes</a:t>
            </a:r>
            <a:r>
              <a:rPr lang="en-US" smtClean="0"/>
              <a:t>, </a:t>
            </a:r>
            <a:r>
              <a:rPr lang="en-US" b="1" smtClean="0"/>
              <a:t>osteoblasts</a:t>
            </a:r>
            <a:r>
              <a:rPr lang="en-US" smtClean="0"/>
              <a:t>, and </a:t>
            </a:r>
            <a:r>
              <a:rPr lang="en-US" b="1" smtClean="0"/>
              <a:t>osteoclasts</a:t>
            </a:r>
            <a:r>
              <a:rPr lang="en-US" smtClean="0"/>
              <a:t>; their usual locations; and the typical </a:t>
            </a:r>
            <a:r>
              <a:rPr lang="en-US" b="1" smtClean="0"/>
              <a:t>lamellar organization</a:t>
            </a:r>
            <a:r>
              <a:rPr lang="en-US" smtClean="0"/>
              <a:t> of bone. Osteoblasts secrete the matrix that then hardens by calcification, trapping the differentiating cells now called </a:t>
            </a:r>
            <a:r>
              <a:rPr lang="en-US" b="1" smtClean="0"/>
              <a:t>osteocytes</a:t>
            </a:r>
            <a:r>
              <a:rPr lang="en-US" smtClean="0"/>
              <a:t> in individual </a:t>
            </a:r>
            <a:r>
              <a:rPr lang="en-US" b="1" smtClean="0"/>
              <a:t>lacunae</a:t>
            </a:r>
            <a:r>
              <a:rPr lang="en-US" smtClean="0"/>
              <a:t>. Osteocytes maintain the calcified matrix and receive nutrients from microvasculature in the central canals of the osteons via very small channels called </a:t>
            </a:r>
            <a:r>
              <a:rPr lang="en-US" b="1" smtClean="0"/>
              <a:t>canaliculi</a:t>
            </a:r>
            <a:r>
              <a:rPr lang="en-US" smtClean="0"/>
              <a:t> that interconnect the lacunae. Osteoclasts are monocyte-derived cells in bone required for bone remodeling.</a:t>
            </a:r>
          </a:p>
          <a:p>
            <a:pPr eaLnBrk="1" hangingPunct="1">
              <a:spcBef>
                <a:spcPct val="0"/>
              </a:spcBef>
            </a:pPr>
            <a:r>
              <a:rPr lang="en-US" smtClean="0"/>
              <a:t>The </a:t>
            </a:r>
            <a:r>
              <a:rPr lang="en-US" b="1" smtClean="0"/>
              <a:t>periosteum</a:t>
            </a:r>
            <a:r>
              <a:rPr lang="en-US" smtClean="0"/>
              <a:t> consists of dense connective tissue, with a primarily fibrous layer covering a more cellular layer. Bone is vascularized by small vessels that penetrate the matrix from the periosteum. </a:t>
            </a:r>
            <a:r>
              <a:rPr lang="en-US" b="1" smtClean="0"/>
              <a:t>Endosteum</a:t>
            </a:r>
            <a:r>
              <a:rPr lang="en-US" smtClean="0"/>
              <a:t> covers all </a:t>
            </a:r>
            <a:r>
              <a:rPr lang="en-US" b="1" smtClean="0"/>
              <a:t>trabeculae</a:t>
            </a:r>
            <a:r>
              <a:rPr lang="en-US" smtClean="0"/>
              <a:t> around the marrow cavities.</a:t>
            </a:r>
          </a:p>
          <a:p>
            <a:pPr eaLnBrk="1" hangingPunct="1">
              <a:spcBef>
                <a:spcPct val="0"/>
              </a:spcBef>
            </a:pPr>
            <a:r>
              <a:rPr lang="en-US" smtClean="0"/>
              <a:t> </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861D107E-8C2A-4AF7-A7CD-17BE6774BD7B}" type="slidenum">
              <a:rPr lang="en-US" smtClean="0">
                <a:latin typeface="Calibri" pitchFamily="34" charset="0"/>
              </a:rPr>
              <a:pPr eaLnBrk="1" fontAlgn="base" hangingPunct="1">
                <a:spcBef>
                  <a:spcPct val="0"/>
                </a:spcBef>
                <a:spcAft>
                  <a:spcPct val="0"/>
                </a:spcAft>
                <a:defRPr/>
              </a:pPr>
              <a:t>3</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smtClean="0"/>
              <a:t>Figure 8–5 Osteocytes in lacunae.</a:t>
            </a:r>
          </a:p>
          <a:p>
            <a:pPr eaLnBrk="1" hangingPunct="1">
              <a:spcBef>
                <a:spcPct val="0"/>
              </a:spcBef>
            </a:pPr>
            <a:r>
              <a:rPr lang="en-US" b="1" smtClean="0"/>
              <a:t>(a)</a:t>
            </a:r>
            <a:r>
              <a:rPr lang="en-US" smtClean="0"/>
              <a:t> TEM showing an osteocyte in a lacuna and two dendritic processes surrounded by matrix. Such processes are extended as osteoid is being secreted, and this material calcifies around the processes, giving rise to canaliculi (</a:t>
            </a:r>
            <a:r>
              <a:rPr lang="en-US" b="1" smtClean="0"/>
              <a:t>C</a:t>
            </a:r>
            <a:r>
              <a:rPr lang="en-US" smtClean="0"/>
              <a:t>) in the bony matrix.</a:t>
            </a:r>
          </a:p>
          <a:p>
            <a:pPr eaLnBrk="1" hangingPunct="1">
              <a:spcBef>
                <a:spcPct val="0"/>
              </a:spcBef>
            </a:pPr>
            <a:r>
              <a:rPr lang="en-US" b="1" smtClean="0"/>
              <a:t>(b)</a:t>
            </a:r>
            <a:r>
              <a:rPr lang="en-US" smtClean="0"/>
              <a:t> Photomicrograph of bone, not decalcified and sectioned, but ground very thin to demonstrate lacunae and canaliculi. The lacunae and canaliculi (</a:t>
            </a:r>
            <a:r>
              <a:rPr lang="en-US" b="1" smtClean="0"/>
              <a:t>C</a:t>
            </a:r>
            <a:r>
              <a:rPr lang="en-US" smtClean="0"/>
              <a:t>) appear dark and show the communication between these structures through which nutrients derived from blood vessels diffuse and are passed from cell to cell in living bone. X400. Ground bone.</a:t>
            </a:r>
          </a:p>
          <a:p>
            <a:pPr eaLnBrk="1" hangingPunct="1">
              <a:spcBef>
                <a:spcPct val="0"/>
              </a:spcBef>
            </a:pPr>
            <a:r>
              <a:rPr lang="en-US" b="1" smtClean="0"/>
              <a:t>(c)</a:t>
            </a:r>
            <a:r>
              <a:rPr lang="en-US" smtClean="0"/>
              <a:t> SEM of non-decalcified, sectioned, and acid-etched bone showing lacunae and canaliculi (</a:t>
            </a:r>
            <a:r>
              <a:rPr lang="en-US" b="1" smtClean="0"/>
              <a:t>C</a:t>
            </a:r>
            <a:r>
              <a:rPr lang="en-US" smtClean="0"/>
              <a:t>). X400.</a:t>
            </a:r>
          </a:p>
          <a:p>
            <a:pPr eaLnBrk="1" hangingPunct="1">
              <a:spcBef>
                <a:spcPct val="0"/>
              </a:spcBef>
            </a:pPr>
            <a:r>
              <a:rPr lang="en-US" smtClean="0"/>
              <a:t>(</a:t>
            </a:r>
            <a:r>
              <a:rPr lang="en-US" i="1" smtClean="0"/>
              <a:t>Part c with permission, from Dr Matt Allen, Indiana University School of Medicine, Indianapolis.</a:t>
            </a:r>
            <a:r>
              <a:rPr lang="en-US" smtClean="0"/>
              <a:t>)</a:t>
            </a:r>
          </a:p>
          <a:p>
            <a:pPr eaLnBrk="1" hangingPunct="1">
              <a:spcBef>
                <a:spcPct val="0"/>
              </a:spcBef>
            </a:pPr>
            <a:r>
              <a:rPr lang="en-US" smtClean="0"/>
              <a:t> </a:t>
            </a:r>
          </a:p>
          <a:p>
            <a:pPr eaLnBrk="1" hangingPunct="1">
              <a:spcBef>
                <a:spcPct val="0"/>
              </a:spcBef>
            </a:pPr>
            <a:endParaRPr lang="en-US" smtClean="0"/>
          </a:p>
        </p:txBody>
      </p:sp>
      <p:sp>
        <p:nvSpPr>
          <p:cNvPr id="48132"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974B48D9-C33E-4AC7-A74F-EDFA764A55A4}" type="slidenum">
              <a:rPr lang="en-US" smtClean="0">
                <a:latin typeface="Calibri" pitchFamily="34" charset="0"/>
              </a:rPr>
              <a:pPr eaLnBrk="1" fontAlgn="base" hangingPunct="1">
                <a:spcBef>
                  <a:spcPct val="0"/>
                </a:spcBef>
                <a:spcAft>
                  <a:spcPct val="0"/>
                </a:spcAft>
                <a:defRPr/>
              </a:pPr>
              <a:t>5</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smtClean="0"/>
              <a:t>Figure 8–5 Osteocytes in lacunae.</a:t>
            </a:r>
          </a:p>
          <a:p>
            <a:pPr eaLnBrk="1" hangingPunct="1">
              <a:spcBef>
                <a:spcPct val="0"/>
              </a:spcBef>
            </a:pPr>
            <a:r>
              <a:rPr lang="en-US" b="1" smtClean="0"/>
              <a:t>(a)</a:t>
            </a:r>
            <a:r>
              <a:rPr lang="en-US" smtClean="0"/>
              <a:t> TEM showing an osteocyte in a lacuna and two dendritic processes surrounded by matrix. Such processes are extended as osteoid is being secreted, and this material calcifies around the processes, giving rise to canaliculi (</a:t>
            </a:r>
            <a:r>
              <a:rPr lang="en-US" b="1" smtClean="0"/>
              <a:t>C</a:t>
            </a:r>
            <a:r>
              <a:rPr lang="en-US" smtClean="0"/>
              <a:t>) in the bony matrix.</a:t>
            </a:r>
          </a:p>
          <a:p>
            <a:pPr eaLnBrk="1" hangingPunct="1">
              <a:spcBef>
                <a:spcPct val="0"/>
              </a:spcBef>
            </a:pPr>
            <a:r>
              <a:rPr lang="en-US" b="1" smtClean="0"/>
              <a:t>(b)</a:t>
            </a:r>
            <a:r>
              <a:rPr lang="en-US" smtClean="0"/>
              <a:t> Photomicrograph of bone, not decalcified and sectioned, but ground very thin to demonstrate lacunae and canaliculi. The lacunae and canaliculi (</a:t>
            </a:r>
            <a:r>
              <a:rPr lang="en-US" b="1" smtClean="0"/>
              <a:t>C</a:t>
            </a:r>
            <a:r>
              <a:rPr lang="en-US" smtClean="0"/>
              <a:t>) appear dark and show the communication between these structures through which nutrients derived from blood vessels diffuse and are passed from cell to cell in living bone. X400. Ground bone.</a:t>
            </a:r>
          </a:p>
          <a:p>
            <a:pPr eaLnBrk="1" hangingPunct="1">
              <a:spcBef>
                <a:spcPct val="0"/>
              </a:spcBef>
            </a:pPr>
            <a:r>
              <a:rPr lang="en-US" b="1" smtClean="0"/>
              <a:t>(c)</a:t>
            </a:r>
            <a:r>
              <a:rPr lang="en-US" smtClean="0"/>
              <a:t> SEM of non-decalcified, sectioned, and acid-etched bone showing lacunae and canaliculi (</a:t>
            </a:r>
            <a:r>
              <a:rPr lang="en-US" b="1" smtClean="0"/>
              <a:t>C</a:t>
            </a:r>
            <a:r>
              <a:rPr lang="en-US" smtClean="0"/>
              <a:t>). X400.</a:t>
            </a:r>
          </a:p>
          <a:p>
            <a:pPr eaLnBrk="1" hangingPunct="1">
              <a:spcBef>
                <a:spcPct val="0"/>
              </a:spcBef>
            </a:pPr>
            <a:r>
              <a:rPr lang="en-US" smtClean="0"/>
              <a:t>(</a:t>
            </a:r>
            <a:r>
              <a:rPr lang="en-US" i="1" smtClean="0"/>
              <a:t>Part c with permission, from Dr Matt Allen, Indiana University School of Medicine, Indianapolis.</a:t>
            </a:r>
            <a:r>
              <a:rPr lang="en-US" smtClean="0"/>
              <a:t>)</a:t>
            </a:r>
          </a:p>
          <a:p>
            <a:pPr eaLnBrk="1" hangingPunct="1">
              <a:spcBef>
                <a:spcPct val="0"/>
              </a:spcBef>
            </a:pPr>
            <a:r>
              <a:rPr lang="en-US" smtClean="0"/>
              <a:t> </a:t>
            </a:r>
          </a:p>
          <a:p>
            <a:pPr eaLnBrk="1" hangingPunct="1">
              <a:spcBef>
                <a:spcPct val="0"/>
              </a:spcBef>
            </a:pPr>
            <a:endParaRPr lang="en-US" smtClean="0"/>
          </a:p>
        </p:txBody>
      </p:sp>
      <p:sp>
        <p:nvSpPr>
          <p:cNvPr id="4915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47F22C18-70AD-4E9B-9E8D-52EB4388D5BF}" type="slidenum">
              <a:rPr lang="en-US" smtClean="0">
                <a:latin typeface="Calibri" pitchFamily="34" charset="0"/>
              </a:rPr>
              <a:pPr eaLnBrk="1" fontAlgn="base" hangingPunct="1">
                <a:spcBef>
                  <a:spcPct val="0"/>
                </a:spcBef>
                <a:spcAft>
                  <a:spcPct val="0"/>
                </a:spcAft>
                <a:defRPr/>
              </a:pPr>
              <a:t>6</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smtClean="0"/>
              <a:t>Figure 8–8 Lamellar bone.</a:t>
            </a:r>
          </a:p>
          <a:p>
            <a:pPr eaLnBrk="1" hangingPunct="1">
              <a:spcBef>
                <a:spcPct val="0"/>
              </a:spcBef>
            </a:pPr>
            <a:r>
              <a:rPr lang="en-US" smtClean="0"/>
              <a:t>Two photographs of the same area of an unstained section of compact bone, showing osteons with concentric lamellae around central canals. Lamellae are seen only faintly by bright-field microscopy </a:t>
            </a:r>
            <a:r>
              <a:rPr lang="en-US" b="1" smtClean="0"/>
              <a:t>(a)</a:t>
            </a:r>
            <a:r>
              <a:rPr lang="en-US" smtClean="0"/>
              <a:t>, but they appear as alternating bright and dark bands under the polarizing light microscope </a:t>
            </a:r>
            <a:r>
              <a:rPr lang="en-US" b="1" smtClean="0"/>
              <a:t>(b)</a:t>
            </a:r>
            <a:r>
              <a:rPr lang="en-US" smtClean="0"/>
              <a:t>. Bright bands are due to birefringence from the highly ordered collagen fibers in a lamella. Alternating bright and dark bands indicate that fibers in successive lamellae have different orientations, an organization that makes lamellar bone very strong. Both X100.</a:t>
            </a:r>
          </a:p>
          <a:p>
            <a:pPr eaLnBrk="1" hangingPunct="1">
              <a:spcBef>
                <a:spcPct val="0"/>
              </a:spcBef>
            </a:pPr>
            <a:r>
              <a:rPr lang="en-US" smtClean="0"/>
              <a:t>(</a:t>
            </a:r>
            <a:r>
              <a:rPr lang="en-US" i="1" smtClean="0"/>
              <a:t>With permission, from Dr Matt Allen, Indiana University School of Medicine, Indianapolis.</a:t>
            </a:r>
            <a:r>
              <a:rPr lang="en-US" smtClean="0"/>
              <a:t>)</a:t>
            </a:r>
          </a:p>
          <a:p>
            <a:pPr eaLnBrk="1" hangingPunct="1">
              <a:spcBef>
                <a:spcPct val="0"/>
              </a:spcBef>
            </a:pPr>
            <a:r>
              <a:rPr lang="en-US" smtClean="0"/>
              <a:t> </a:t>
            </a:r>
          </a:p>
        </p:txBody>
      </p:sp>
      <p:sp>
        <p:nvSpPr>
          <p:cNvPr id="54276"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4EB34A3D-CF49-4C03-A37F-2780478FAB73}" type="slidenum">
              <a:rPr lang="en-US" smtClean="0">
                <a:latin typeface="Calibri" pitchFamily="34" charset="0"/>
              </a:rPr>
              <a:pPr eaLnBrk="1" fontAlgn="base" hangingPunct="1">
                <a:spcBef>
                  <a:spcPct val="0"/>
                </a:spcBef>
                <a:spcAft>
                  <a:spcPct val="0"/>
                </a:spcAft>
                <a:defRPr/>
              </a:pPr>
              <a:t>7</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smtClean="0"/>
              <a:t>Figure 8–9 An osteon.</a:t>
            </a:r>
          </a:p>
          <a:p>
            <a:pPr eaLnBrk="1" hangingPunct="1">
              <a:spcBef>
                <a:spcPct val="0"/>
              </a:spcBef>
            </a:pPr>
            <a:r>
              <a:rPr lang="en-US" smtClean="0"/>
              <a:t>Osteons (Haversian systems) constitute most of the compact bone. Shown here is an osteon with four to five concentric lamellae (</a:t>
            </a:r>
            <a:r>
              <a:rPr lang="en-US" b="1" smtClean="0"/>
              <a:t>L</a:t>
            </a:r>
            <a:r>
              <a:rPr lang="en-US" smtClean="0"/>
              <a:t>) surrounding the central canal (</a:t>
            </a:r>
            <a:r>
              <a:rPr lang="en-US" b="1" smtClean="0"/>
              <a:t>CC</a:t>
            </a:r>
            <a:r>
              <a:rPr lang="en-US" smtClean="0"/>
              <a:t>). Osteocytes (</a:t>
            </a:r>
            <a:r>
              <a:rPr lang="en-US" b="1" smtClean="0"/>
              <a:t>O</a:t>
            </a:r>
            <a:r>
              <a:rPr lang="en-US" smtClean="0"/>
              <a:t>) in lacunae are in communication with each other and with the central canal and periphery of the osteon via through hundreds of dendritic processes located within fine canaliculi (</a:t>
            </a:r>
            <a:r>
              <a:rPr lang="en-US" b="1" smtClean="0"/>
              <a:t>C</a:t>
            </a:r>
            <a:r>
              <a:rPr lang="en-US" smtClean="0"/>
              <a:t>). Also shown are the partial, interstitial lamellae (</a:t>
            </a:r>
            <a:r>
              <a:rPr lang="en-US" b="1" smtClean="0"/>
              <a:t>I</a:t>
            </a:r>
            <a:r>
              <a:rPr lang="en-US" smtClean="0"/>
              <a:t>) of an osteon partially eroded when the intact osteon was formed. Ground bone. X500.</a:t>
            </a:r>
          </a:p>
          <a:p>
            <a:pPr eaLnBrk="1" hangingPunct="1">
              <a:spcBef>
                <a:spcPct val="0"/>
              </a:spcBef>
            </a:pPr>
            <a:r>
              <a:rPr lang="en-US" smtClean="0"/>
              <a:t> </a:t>
            </a:r>
          </a:p>
        </p:txBody>
      </p:sp>
      <p:sp>
        <p:nvSpPr>
          <p:cNvPr id="56324"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E8406E2C-2738-4496-B40C-133F939ECB64}" type="slidenum">
              <a:rPr lang="en-US" smtClean="0">
                <a:latin typeface="Calibri" pitchFamily="34" charset="0"/>
              </a:rPr>
              <a:pPr eaLnBrk="1" fontAlgn="base" hangingPunct="1">
                <a:spcBef>
                  <a:spcPct val="0"/>
                </a:spcBef>
                <a:spcAft>
                  <a:spcPct val="0"/>
                </a:spcAft>
                <a:defRPr/>
              </a:pPr>
              <a:t>8</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smtClean="0"/>
              <a:t>Figure 8–10 Lamellar bone: Perforating canals and interstitial lamellae.</a:t>
            </a:r>
          </a:p>
          <a:p>
            <a:pPr eaLnBrk="1" hangingPunct="1">
              <a:spcBef>
                <a:spcPct val="0"/>
              </a:spcBef>
            </a:pPr>
            <a:r>
              <a:rPr lang="en-US" b="1" smtClean="0"/>
              <a:t>(a)</a:t>
            </a:r>
            <a:r>
              <a:rPr lang="en-US" smtClean="0"/>
              <a:t> Transverse perforating (Volkmann) canals (</a:t>
            </a:r>
            <a:r>
              <a:rPr lang="en-US" b="1" smtClean="0"/>
              <a:t>P</a:t>
            </a:r>
            <a:r>
              <a:rPr lang="en-US" smtClean="0"/>
              <a:t>) connecting adjacent osteons are shown in this micrograph of compact lamellar bone. Such canals “perforate” lamellae and provide another source of microvasculature for the central canals of osteons. Among the intact osteons are also found remnants of eroded osteons, seen as irregular interstitial lamellae (</a:t>
            </a:r>
            <a:r>
              <a:rPr lang="en-US" b="1" smtClean="0"/>
              <a:t>I</a:t>
            </a:r>
            <a:r>
              <a:rPr lang="en-US" smtClean="0"/>
              <a:t>). Ground bone. X100.</a:t>
            </a:r>
          </a:p>
          <a:p>
            <a:pPr eaLnBrk="1" hangingPunct="1">
              <a:spcBef>
                <a:spcPct val="0"/>
              </a:spcBef>
            </a:pPr>
            <a:r>
              <a:rPr lang="en-US" b="1" smtClean="0"/>
              <a:t>(b)</a:t>
            </a:r>
            <a:r>
              <a:rPr lang="en-US" smtClean="0"/>
              <a:t> Schematic diagram shows remodeling of compact lamellar bone with three generations of osteons and their successive contributions to the formation of interstitial lamellae. The shading indicates that successive generations of osteons have different degrees of mineralization, with the most newly formed being the least mineralized. Remodeling is a continuous process that involves the coordinated activity of osteoblasts and osteoclasts, and is responsible for adaptation of bone to changes in stress, especially during the body’s growth.</a:t>
            </a:r>
          </a:p>
          <a:p>
            <a:pPr eaLnBrk="1" hangingPunct="1">
              <a:spcBef>
                <a:spcPct val="0"/>
              </a:spcBef>
            </a:pPr>
            <a:r>
              <a:rPr lang="en-US" smtClean="0"/>
              <a:t> </a:t>
            </a:r>
          </a:p>
        </p:txBody>
      </p:sp>
      <p:sp>
        <p:nvSpPr>
          <p:cNvPr id="57348" name="Slide Number Placeholder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35131DF9-42D7-484E-A9A7-853E8DCEE901}" type="slidenum">
              <a:rPr lang="en-US" smtClean="0">
                <a:latin typeface="Calibri" pitchFamily="34" charset="0"/>
              </a:rPr>
              <a:pPr eaLnBrk="1" fontAlgn="base" hangingPunct="1">
                <a:spcBef>
                  <a:spcPct val="0"/>
                </a:spcBef>
                <a:spcAft>
                  <a:spcPct val="0"/>
                </a:spcAft>
                <a:defRPr/>
              </a:pPr>
              <a:t>9</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dirty="0" smtClean="0"/>
              <a:t> Red bone marrow (active in </a:t>
            </a:r>
            <a:r>
              <a:rPr lang="en-US" b="1" dirty="0" err="1" smtClean="0"/>
              <a:t>hemopoiesis</a:t>
            </a:r>
            <a:r>
              <a:rPr lang="en-US" b="1" dirty="0" smtClean="0"/>
              <a:t>).</a:t>
            </a:r>
          </a:p>
          <a:p>
            <a:pPr eaLnBrk="1" hangingPunct="1">
              <a:spcBef>
                <a:spcPct val="0"/>
              </a:spcBef>
            </a:pPr>
            <a:r>
              <a:rPr lang="en-US" dirty="0" smtClean="0"/>
              <a:t>Red bone marrow contains adipocytes but is primarily active in </a:t>
            </a:r>
            <a:r>
              <a:rPr lang="en-US" dirty="0" err="1" smtClean="0"/>
              <a:t>hemopoiesis</a:t>
            </a:r>
            <a:r>
              <a:rPr lang="en-US" dirty="0" smtClean="0"/>
              <a:t>, with several cell lineages usually present. It can be examined </a:t>
            </a:r>
            <a:r>
              <a:rPr lang="en-US" dirty="0" err="1" smtClean="0"/>
              <a:t>histologically</a:t>
            </a:r>
            <a:r>
              <a:rPr lang="en-US" dirty="0" smtClean="0"/>
              <a:t> in sections of bones or in biopsies, but its cells can also be studied in smears. Marrow consists of capillary sinusoids running through a </a:t>
            </a:r>
            <a:r>
              <a:rPr lang="en-US" dirty="0" err="1" smtClean="0"/>
              <a:t>stroma</a:t>
            </a:r>
            <a:r>
              <a:rPr lang="en-US" dirty="0" smtClean="0"/>
              <a:t> of specialized, fibroblastic </a:t>
            </a:r>
            <a:r>
              <a:rPr lang="en-US" dirty="0" err="1" smtClean="0"/>
              <a:t>stromal</a:t>
            </a:r>
            <a:r>
              <a:rPr lang="en-US" dirty="0" smtClean="0"/>
              <a:t> cells and an ECM meshwork with reticular fibers. </a:t>
            </a:r>
            <a:r>
              <a:rPr lang="en-US" dirty="0" err="1" smtClean="0"/>
              <a:t>Stromal</a:t>
            </a:r>
            <a:r>
              <a:rPr lang="en-US" dirty="0" smtClean="0"/>
              <a:t> cells produce the ECM; both </a:t>
            </a:r>
            <a:r>
              <a:rPr lang="en-US" dirty="0" err="1" smtClean="0"/>
              <a:t>stromal</a:t>
            </a:r>
            <a:r>
              <a:rPr lang="en-US" dirty="0" smtClean="0"/>
              <a:t> and bone cells secrete various CSFs, creating the microenvironment for </a:t>
            </a:r>
            <a:r>
              <a:rPr lang="en-US" dirty="0" err="1" smtClean="0"/>
              <a:t>hemopoietic</a:t>
            </a:r>
            <a:r>
              <a:rPr lang="en-US" dirty="0" smtClean="0"/>
              <a:t> stem cell maintenance, proliferation, and differentiation.</a:t>
            </a:r>
          </a:p>
          <a:p>
            <a:pPr eaLnBrk="1" hangingPunct="1">
              <a:spcBef>
                <a:spcPct val="0"/>
              </a:spcBef>
            </a:pPr>
            <a:r>
              <a:rPr lang="en-US" b="1" dirty="0" smtClean="0"/>
              <a:t>(a)</a:t>
            </a:r>
            <a:r>
              <a:rPr lang="en-US" dirty="0" smtClean="0"/>
              <a:t> Sections of red bone marrow include </a:t>
            </a:r>
            <a:r>
              <a:rPr lang="en-US" dirty="0" err="1" smtClean="0"/>
              <a:t>trabeculae</a:t>
            </a:r>
            <a:r>
              <a:rPr lang="en-US" dirty="0" smtClean="0"/>
              <a:t> (</a:t>
            </a:r>
            <a:r>
              <a:rPr lang="en-US" b="1" dirty="0" smtClean="0"/>
              <a:t>T</a:t>
            </a:r>
            <a:r>
              <a:rPr lang="en-US" dirty="0" smtClean="0"/>
              <a:t>) of </a:t>
            </a:r>
            <a:r>
              <a:rPr lang="en-US" dirty="0" err="1" smtClean="0"/>
              <a:t>cancellous</a:t>
            </a:r>
            <a:r>
              <a:rPr lang="en-US" dirty="0" smtClean="0"/>
              <a:t> bone, adipocytes (</a:t>
            </a:r>
            <a:r>
              <a:rPr lang="en-US" b="1" dirty="0" smtClean="0"/>
              <a:t>A</a:t>
            </a:r>
            <a:r>
              <a:rPr lang="en-US" dirty="0" smtClean="0"/>
              <a:t>), and blood-filled sinusoids (</a:t>
            </a:r>
            <a:r>
              <a:rPr lang="en-US" b="1" dirty="0" smtClean="0"/>
              <a:t>S</a:t>
            </a:r>
            <a:r>
              <a:rPr lang="en-US" dirty="0" smtClean="0"/>
              <a:t>) between </a:t>
            </a:r>
            <a:r>
              <a:rPr lang="en-US" dirty="0" err="1" smtClean="0"/>
              <a:t>hemopoietic</a:t>
            </a:r>
            <a:r>
              <a:rPr lang="en-US" dirty="0" smtClean="0"/>
              <a:t> cords (</a:t>
            </a:r>
            <a:r>
              <a:rPr lang="en-US" b="1" dirty="0" smtClean="0"/>
              <a:t>C</a:t>
            </a:r>
            <a:r>
              <a:rPr lang="en-US" dirty="0" smtClean="0"/>
              <a:t>) or islands of developing blood cells. X140. H&amp;E. </a:t>
            </a:r>
            <a:r>
              <a:rPr lang="en-US" b="1" dirty="0" smtClean="0"/>
              <a:t>(b)</a:t>
            </a:r>
            <a:r>
              <a:rPr lang="en-US" dirty="0" smtClean="0"/>
              <a:t> At higher magnification the flattened nuclei of sinusoidal endothelial cells (</a:t>
            </a:r>
            <a:r>
              <a:rPr lang="en-US" b="1" dirty="0" smtClean="0"/>
              <a:t>E</a:t>
            </a:r>
            <a:r>
              <a:rPr lang="en-US" dirty="0" smtClean="0"/>
              <a:t>) can be distinguished, as well as the variety of densely packed </a:t>
            </a:r>
            <a:r>
              <a:rPr lang="en-US" dirty="0" err="1" smtClean="0"/>
              <a:t>hemopoietic</a:t>
            </a:r>
            <a:r>
              <a:rPr lang="en-US" dirty="0" smtClean="0"/>
              <a:t> cells in the cords (</a:t>
            </a:r>
            <a:r>
              <a:rPr lang="en-US" b="1" dirty="0" smtClean="0"/>
              <a:t>C</a:t>
            </a:r>
            <a:r>
              <a:rPr lang="en-US" dirty="0" smtClean="0"/>
              <a:t>) between the sinusoids (</a:t>
            </a:r>
            <a:r>
              <a:rPr lang="en-US" b="1" dirty="0" smtClean="0"/>
              <a:t>S</a:t>
            </a:r>
            <a:r>
              <a:rPr lang="en-US" dirty="0" smtClean="0"/>
              <a:t>) and adipocytes (</a:t>
            </a:r>
            <a:r>
              <a:rPr lang="en-US" b="1" dirty="0" smtClean="0"/>
              <a:t>A</a:t>
            </a:r>
            <a:r>
              <a:rPr lang="en-US" dirty="0" smtClean="0"/>
              <a:t>). Most </a:t>
            </a:r>
            <a:r>
              <a:rPr lang="en-US" dirty="0" err="1" smtClean="0"/>
              <a:t>stromal</a:t>
            </a:r>
            <a:r>
              <a:rPr lang="en-US" dirty="0" smtClean="0"/>
              <a:t> cells and specific cells of the </a:t>
            </a:r>
            <a:r>
              <a:rPr lang="en-US" dirty="0" err="1" smtClean="0"/>
              <a:t>hemopoietic</a:t>
            </a:r>
            <a:r>
              <a:rPr lang="en-US" dirty="0" smtClean="0"/>
              <a:t> lineages are difficult to identify with certainty in routinely stained sections of marrow. X400. H&amp;E.</a:t>
            </a:r>
          </a:p>
          <a:p>
            <a:pPr eaLnBrk="1" hangingPunct="1">
              <a:spcBef>
                <a:spcPct val="0"/>
              </a:spcBef>
            </a:pPr>
            <a:r>
              <a:rPr lang="en-US" dirty="0" smtClean="0"/>
              <a:t> </a:t>
            </a: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701C2D12-4449-4962-97FB-BAE41B796EB5}" type="slidenum">
              <a:rPr lang="en-US" smtClean="0">
                <a:latin typeface="Calibri" pitchFamily="34" charset="0"/>
              </a:rPr>
              <a:pPr eaLnBrk="1" fontAlgn="base" hangingPunct="1">
                <a:spcBef>
                  <a:spcPct val="0"/>
                </a:spcBef>
                <a:spcAft>
                  <a:spcPct val="0"/>
                </a:spcAft>
                <a:defRPr/>
              </a:pPr>
              <a:t>12</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r>
              <a:rPr lang="en-US" b="1" dirty="0" smtClean="0"/>
              <a:t> Sinusoidal endothelium in active marrow.</a:t>
            </a:r>
          </a:p>
          <a:p>
            <a:pPr eaLnBrk="1" hangingPunct="1">
              <a:spcBef>
                <a:spcPct val="0"/>
              </a:spcBef>
            </a:pPr>
            <a:r>
              <a:rPr lang="en-US" dirty="0" smtClean="0"/>
              <a:t>The diagram shows that mature, newly formed erythrocytes, leukocytes, and platelets in marrow enter the circulation by passing through the discontinuous sinusoidal endothelium. All leukocytes cross the wall of the sinusoid by their own activity, but the non-motile erythrocytes cannot migrate through the wall actively and enter the circulation pushed by a pressure gradient across the wall. </a:t>
            </a:r>
            <a:r>
              <a:rPr lang="en-US" dirty="0" err="1" smtClean="0"/>
              <a:t>Megakaryocytes</a:t>
            </a:r>
            <a:r>
              <a:rPr lang="en-US" dirty="0" smtClean="0"/>
              <a:t> form thin processes (</a:t>
            </a:r>
            <a:r>
              <a:rPr lang="en-US" dirty="0" err="1" smtClean="0"/>
              <a:t>proplatelets</a:t>
            </a:r>
            <a:r>
              <a:rPr lang="en-US" dirty="0" smtClean="0"/>
              <a:t>) that also pass through such apertures and liberate platelets at their tips.</a:t>
            </a:r>
          </a:p>
          <a:p>
            <a:pPr eaLnBrk="1" hangingPunct="1">
              <a:spcBef>
                <a:spcPct val="0"/>
              </a:spcBef>
            </a:pPr>
            <a:r>
              <a:rPr lang="en-US" dirty="0" smtClean="0"/>
              <a:t> </a:t>
            </a: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Century Schoolbook" pitchFamily="18" charset="0"/>
              </a:defRPr>
            </a:lvl1pPr>
            <a:lvl2pPr marL="742950" indent="-285750" eaLnBrk="0" hangingPunct="0">
              <a:defRPr>
                <a:solidFill>
                  <a:schemeClr val="tx1"/>
                </a:solidFill>
                <a:latin typeface="Century Schoolbook" pitchFamily="18" charset="0"/>
              </a:defRPr>
            </a:lvl2pPr>
            <a:lvl3pPr marL="1143000" indent="-228600" eaLnBrk="0" hangingPunct="0">
              <a:defRPr>
                <a:solidFill>
                  <a:schemeClr val="tx1"/>
                </a:solidFill>
                <a:latin typeface="Century Schoolbook" pitchFamily="18" charset="0"/>
              </a:defRPr>
            </a:lvl3pPr>
            <a:lvl4pPr marL="1600200" indent="-228600" eaLnBrk="0" hangingPunct="0">
              <a:defRPr>
                <a:solidFill>
                  <a:schemeClr val="tx1"/>
                </a:solidFill>
                <a:latin typeface="Century Schoolbook" pitchFamily="18" charset="0"/>
              </a:defRPr>
            </a:lvl4pPr>
            <a:lvl5pPr marL="2057400" indent="-228600" eaLnBrk="0" hangingPunct="0">
              <a:defRPr>
                <a:solidFill>
                  <a:schemeClr val="tx1"/>
                </a:solidFill>
                <a:latin typeface="Century Schoolbook" pitchFamily="18" charset="0"/>
              </a:defRPr>
            </a:lvl5pPr>
            <a:lvl6pPr marL="2514600" indent="-228600" eaLnBrk="0" fontAlgn="base" hangingPunct="0">
              <a:spcBef>
                <a:spcPct val="0"/>
              </a:spcBef>
              <a:spcAft>
                <a:spcPct val="0"/>
              </a:spcAft>
              <a:defRPr>
                <a:solidFill>
                  <a:schemeClr val="tx1"/>
                </a:solidFill>
                <a:latin typeface="Century Schoolbook" pitchFamily="18" charset="0"/>
              </a:defRPr>
            </a:lvl6pPr>
            <a:lvl7pPr marL="2971800" indent="-228600" eaLnBrk="0" fontAlgn="base" hangingPunct="0">
              <a:spcBef>
                <a:spcPct val="0"/>
              </a:spcBef>
              <a:spcAft>
                <a:spcPct val="0"/>
              </a:spcAft>
              <a:defRPr>
                <a:solidFill>
                  <a:schemeClr val="tx1"/>
                </a:solidFill>
                <a:latin typeface="Century Schoolbook" pitchFamily="18" charset="0"/>
              </a:defRPr>
            </a:lvl7pPr>
            <a:lvl8pPr marL="3429000" indent="-228600" eaLnBrk="0" fontAlgn="base" hangingPunct="0">
              <a:spcBef>
                <a:spcPct val="0"/>
              </a:spcBef>
              <a:spcAft>
                <a:spcPct val="0"/>
              </a:spcAft>
              <a:defRPr>
                <a:solidFill>
                  <a:schemeClr val="tx1"/>
                </a:solidFill>
                <a:latin typeface="Century Schoolbook" pitchFamily="18" charset="0"/>
              </a:defRPr>
            </a:lvl8pPr>
            <a:lvl9pPr marL="3886200" indent="-228600" eaLnBrk="0" fontAlgn="base" hangingPunct="0">
              <a:spcBef>
                <a:spcPct val="0"/>
              </a:spcBef>
              <a:spcAft>
                <a:spcPct val="0"/>
              </a:spcAft>
              <a:defRPr>
                <a:solidFill>
                  <a:schemeClr val="tx1"/>
                </a:solidFill>
                <a:latin typeface="Century Schoolbook" pitchFamily="18" charset="0"/>
              </a:defRPr>
            </a:lvl9pPr>
          </a:lstStyle>
          <a:p>
            <a:pPr eaLnBrk="1" fontAlgn="base" hangingPunct="1">
              <a:spcBef>
                <a:spcPct val="0"/>
              </a:spcBef>
              <a:spcAft>
                <a:spcPct val="0"/>
              </a:spcAft>
              <a:defRPr/>
            </a:pPr>
            <a:fld id="{27688D38-52FE-4E94-8F7B-C9D9F0AFEF35}" type="slidenum">
              <a:rPr lang="en-US" smtClean="0">
                <a:latin typeface="Calibri" pitchFamily="34" charset="0"/>
              </a:rPr>
              <a:pPr eaLnBrk="1" fontAlgn="base" hangingPunct="1">
                <a:spcBef>
                  <a:spcPct val="0"/>
                </a:spcBef>
                <a:spcAft>
                  <a:spcPct val="0"/>
                </a:spcAft>
                <a:defRPr/>
              </a:pPr>
              <a:t>13</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ndscape (Fullscreen)">
    <p:spTree>
      <p:nvGrpSpPr>
        <p:cNvPr id="1" name=""/>
        <p:cNvGrpSpPr/>
        <p:nvPr/>
      </p:nvGrpSpPr>
      <p:grpSpPr>
        <a:xfrm>
          <a:off x="0" y="0"/>
          <a:ext cx="0" cy="0"/>
          <a:chOff x="0" y="0"/>
          <a:chExt cx="0" cy="0"/>
        </a:xfrm>
      </p:grpSpPr>
      <p:sp>
        <p:nvSpPr>
          <p:cNvPr id="4" name="Action Button: Custom 3">
            <a:hlinkClick r:id="" action="ppaction://noaction" highlightClick="1"/>
          </p:cNvPr>
          <p:cNvSpPr/>
          <p:nvPr userDrawn="1"/>
        </p:nvSpPr>
        <p:spPr>
          <a:xfrm>
            <a:off x="2914542" y="6610933"/>
            <a:ext cx="3318091" cy="22860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Copyright © McGraw-Hill Companies</a:t>
            </a:r>
          </a:p>
          <a:p>
            <a:pPr algn="r" fontAlgn="auto">
              <a:spcBef>
                <a:spcPts val="0"/>
              </a:spcBef>
              <a:spcAft>
                <a:spcPts val="0"/>
              </a:spcAft>
              <a:defRPr/>
            </a:pPr>
            <a:endParaRPr lang="en-US" sz="1200" dirty="0"/>
          </a:p>
        </p:txBody>
      </p:sp>
      <p:pic>
        <p:nvPicPr>
          <p:cNvPr id="5" name="Picture 7"/>
          <p:cNvPicPr>
            <a:picLocks noChangeAspect="1"/>
          </p:cNvPicPr>
          <p:nvPr userDrawn="1"/>
        </p:nvPicPr>
        <p:blipFill>
          <a:blip r:embed="rId2" cstate="print"/>
          <a:srcRect/>
          <a:stretch>
            <a:fillRect/>
          </a:stretch>
        </p:blipFill>
        <p:spPr bwMode="auto">
          <a:xfrm>
            <a:off x="8321675" y="6194425"/>
            <a:ext cx="531813" cy="528638"/>
          </a:xfrm>
          <a:prstGeom prst="rect">
            <a:avLst/>
          </a:prstGeom>
          <a:noFill/>
          <a:ln w="9525">
            <a:noFill/>
            <a:miter lim="800000"/>
            <a:headEnd/>
            <a:tailEnd/>
          </a:ln>
        </p:spPr>
      </p:pic>
      <p:sp>
        <p:nvSpPr>
          <p:cNvPr id="15" name="Rectangle 6"/>
          <p:cNvSpPr>
            <a:spLocks noGrp="1" noChangeAspect="1"/>
          </p:cNvSpPr>
          <p:nvPr>
            <p:ph type="pic" sz="quarter" idx="10"/>
          </p:nvPr>
        </p:nvSpPr>
        <p:spPr>
          <a:xfrm>
            <a:off x="0" y="0"/>
            <a:ext cx="9144000" cy="6477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lvl="0"/>
            <a:r>
              <a:rPr lang="en-US" noProof="0" smtClean="0"/>
              <a:t>Click icon to add picture</a:t>
            </a:r>
            <a:endParaRPr lang="en-US" noProof="0" dirty="0"/>
          </a:p>
        </p:txBody>
      </p:sp>
      <p:sp>
        <p:nvSpPr>
          <p:cNvPr id="9" name="Title 10"/>
          <p:cNvSpPr>
            <a:spLocks noGrp="1"/>
          </p:cNvSpPr>
          <p:nvPr>
            <p:ph type="title"/>
          </p:nvPr>
        </p:nvSpPr>
        <p:spPr>
          <a:xfrm>
            <a:off x="192602" y="6509963"/>
            <a:ext cx="2610418" cy="268778"/>
          </a:xfrm>
        </p:spPr>
        <p:txBody>
          <a:bodyPr anchor="b" anchorCtr="0"/>
          <a:lstStyle>
            <a:lvl1pPr algn="l">
              <a:defRPr sz="1200">
                <a:solidFill>
                  <a:schemeClr val="tx1"/>
                </a:solidFill>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AF3BD8-884B-4F7C-99CC-245430A0D1EF}" type="datetimeFigureOut">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C6ECA-6CFB-42C5-BE63-4F9F99DD20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F3BD8-884B-4F7C-99CC-245430A0D1EF}" type="datetimeFigureOut">
              <a:rPr lang="en-US" smtClean="0"/>
              <a:pPr/>
              <a:t>10/24/2014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C6ECA-6CFB-42C5-BE63-4F9F99DD20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498394"/>
            <a:ext cx="820891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rgbClr val="548DD4"/>
                </a:solidFill>
                <a:effectLst/>
                <a:latin typeface="Calibri" pitchFamily="34" charset="0"/>
                <a:ea typeface="Calibri" pitchFamily="34" charset="0"/>
                <a:cs typeface="Arial" pitchFamily="34" charset="0"/>
              </a:rPr>
              <a:t>III }Bone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Type of connective tissue. With calcified ECM specialized  to support the body , protect many internal organs and body</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s Ca</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reserves.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B0F0"/>
                </a:solidFill>
                <a:effectLst/>
                <a:latin typeface="Calibri" pitchFamily="34" charset="0"/>
                <a:ea typeface="Calibri" pitchFamily="34" charset="0"/>
                <a:cs typeface="Calibri" pitchFamily="34" charset="0"/>
              </a:rPr>
              <a:t>●</a:t>
            </a:r>
            <a:r>
              <a:rPr kumimoji="0" lang="en-US" sz="2800" b="0" i="0" u="none" strike="noStrike" cap="none" normalizeH="0" baseline="0" dirty="0" smtClean="0">
                <a:ln>
                  <a:noFill/>
                </a:ln>
                <a:solidFill>
                  <a:srgbClr val="00B0F0"/>
                </a:solidFill>
                <a:effectLst/>
                <a:latin typeface="Calibri" pitchFamily="34" charset="0"/>
                <a:ea typeface="Calibri" pitchFamily="34" charset="0"/>
                <a:cs typeface="Arial" pitchFamily="34" charset="0"/>
              </a:rPr>
              <a:t>components of  bone tissue.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28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Cells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lphaLcPeriod"/>
              <a:tabLst/>
            </a:pPr>
            <a:r>
              <a:rPr kumimoji="0" lang="en-US" sz="2800" b="1" i="0" u="sng" strike="noStrike" cap="none" normalizeH="0" baseline="0" dirty="0" err="1" smtClean="0">
                <a:ln>
                  <a:noFill/>
                </a:ln>
                <a:solidFill>
                  <a:schemeClr val="tx1"/>
                </a:solidFill>
                <a:effectLst/>
                <a:latin typeface="Calibri" pitchFamily="34" charset="0"/>
                <a:ea typeface="Calibri" pitchFamily="34" charset="0"/>
                <a:cs typeface="Arial" pitchFamily="34" charset="0"/>
              </a:rPr>
              <a:t>Osteoblasts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synthesizes  the organic components of the matrix { the ECM}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b. </a:t>
            </a:r>
            <a:r>
              <a:rPr kumimoji="0" lang="en-US" sz="28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Osteocytes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are found in cavities {Lacunae} between bone matrix layers {Lamellae} with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cytoplasmic</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processes extending in to small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canaliculi</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between Lamellae.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c. </a:t>
            </a:r>
            <a:r>
              <a:rPr kumimoji="0" lang="en-US" sz="2800" b="1" i="0" u="sng" strike="noStrike" cap="none" normalizeH="0" baseline="0" dirty="0" err="1" smtClean="0">
                <a:ln>
                  <a:noFill/>
                </a:ln>
                <a:solidFill>
                  <a:schemeClr val="tx1"/>
                </a:solidFill>
                <a:effectLst/>
                <a:latin typeface="Calibri" pitchFamily="34" charset="0"/>
                <a:ea typeface="Calibri" pitchFamily="34" charset="0"/>
                <a:cs typeface="Arial" pitchFamily="34" charset="0"/>
              </a:rPr>
              <a:t>Ostioblasts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multinucleated giant cells involved in the desorption  and remodeling of bone tissue.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55576" y="101224"/>
            <a:ext cx="7992888"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B0F0"/>
                </a:solidFill>
                <a:effectLst/>
                <a:latin typeface="Calibri" pitchFamily="34" charset="0"/>
                <a:ea typeface="Calibri" pitchFamily="34" charset="0"/>
                <a:cs typeface="Arial" pitchFamily="34" charset="0"/>
              </a:rPr>
              <a:t>IV } Blood</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 unique specialized connective tissue composed of cells and plasma.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C000"/>
                </a:solidFill>
                <a:effectLst/>
                <a:latin typeface="Calibri" pitchFamily="34" charset="0"/>
                <a:ea typeface="Calibri" pitchFamily="34" charset="0"/>
                <a:cs typeface="Arial" pitchFamily="34" charset="0"/>
              </a:rPr>
              <a:t>A ) Blood cells :</a:t>
            </a:r>
            <a:endParaRPr kumimoji="0" lang="en-US" sz="2800" b="0" i="0" u="none" strike="noStrike" cap="none" normalizeH="0" baseline="0" dirty="0" smtClean="0">
              <a:ln>
                <a:noFill/>
              </a:ln>
              <a:solidFill>
                <a:srgbClr val="FFC000"/>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Erythrocytes [Red Blood Cells].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Platelets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Thrombocytes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Leukocytes [White Blood Cells]. Divided to</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Granulocytes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Neutrophils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Eosinophils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Basophils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grnaulocytes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Lymphocytes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Monocytes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n-US" sz="2800" b="0"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Hemopoitic</a:t>
            </a:r>
            <a:r>
              <a:rPr kumimoji="0" lang="en-US" sz="28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 Tissue:-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Production of blood cells by bone marrow according to body needs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67544" y="1216004"/>
            <a:ext cx="8424936"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n-US" sz="3200" b="0"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Hemopoitic</a:t>
            </a:r>
            <a:r>
              <a:rPr kumimoji="0" lang="en-US"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 Tissue:-</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Production of blood cells by bone marrow according to body needs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Types of bone marrow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pPr>
            <a:r>
              <a:rPr kumimoji="0" lang="en-US"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Red bone marrow</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active in </a:t>
            </a:r>
            <a:r>
              <a:rPr kumimoji="0" lang="en-US" sz="32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hemopoietic</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.its color is produced by an abundance of blood at gross examination .EX- rips and vertebrates </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2. Yellow </a:t>
            </a:r>
            <a:r>
              <a:rPr kumimoji="0" lang="en-US"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Bone marrow</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filled with adipocytes.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srcRect/>
          <a:stretch>
            <a:fillRect/>
          </a:stretch>
        </p:blipFill>
        <p:spPr>
          <a:xfrm>
            <a:off x="0" y="330200"/>
            <a:ext cx="9144000" cy="5816600"/>
          </a:xfrm>
        </p:spPr>
      </p:pic>
      <p:sp>
        <p:nvSpPr>
          <p:cNvPr id="2" name="Title 1"/>
          <p:cNvSpPr>
            <a:spLocks noGrp="1"/>
          </p:cNvSpPr>
          <p:nvPr>
            <p:ph type="title"/>
          </p:nvPr>
        </p:nvSpPr>
        <p:spPr>
          <a:xfrm>
            <a:off x="192088" y="6510338"/>
            <a:ext cx="2611437" cy="268287"/>
          </a:xfrm>
        </p:spPr>
        <p:txBody>
          <a:bodyPr/>
          <a:lstStyle/>
          <a:p>
            <a:pPr eaLnBrk="1" hangingPunct="1">
              <a:defRPr/>
            </a:pPr>
            <a:r>
              <a:rPr lang="en-US" sz="1100" dirty="0" smtClean="0">
                <a:solidFill>
                  <a:srgbClr val="FFFFFF"/>
                </a:solidFill>
                <a:effectLst>
                  <a:outerShdw blurRad="51054" dist="36957" dir="5400000" algn="tl" rotWithShape="0">
                    <a:srgbClr val="000000">
                      <a:alpha val="25000"/>
                    </a:srgbClr>
                  </a:outerShdw>
                </a:effectLst>
              </a:rPr>
              <a:t>Figure 13-4</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srcRect/>
          <a:stretch>
            <a:fillRect/>
          </a:stretch>
        </p:blipFill>
        <p:spPr>
          <a:xfrm>
            <a:off x="0" y="582613"/>
            <a:ext cx="9144000" cy="5311775"/>
          </a:xfrm>
        </p:spPr>
      </p:pic>
      <p:sp>
        <p:nvSpPr>
          <p:cNvPr id="2" name="Title 1"/>
          <p:cNvSpPr>
            <a:spLocks noGrp="1"/>
          </p:cNvSpPr>
          <p:nvPr>
            <p:ph type="title"/>
          </p:nvPr>
        </p:nvSpPr>
        <p:spPr>
          <a:xfrm>
            <a:off x="192088" y="6510338"/>
            <a:ext cx="2611437" cy="268287"/>
          </a:xfrm>
        </p:spPr>
        <p:txBody>
          <a:bodyPr/>
          <a:lstStyle/>
          <a:p>
            <a:pPr eaLnBrk="1" hangingPunct="1">
              <a:defRPr/>
            </a:pPr>
            <a:r>
              <a:rPr lang="en-US" sz="1100" dirty="0" smtClean="0">
                <a:solidFill>
                  <a:srgbClr val="FFFFFF"/>
                </a:solidFill>
                <a:effectLst>
                  <a:outerShdw blurRad="51054" dist="36957" dir="5400000" algn="tl" rotWithShape="0">
                    <a:srgbClr val="000000">
                      <a:alpha val="25000"/>
                    </a:srgbClr>
                  </a:outerShdw>
                </a:effectLst>
              </a:rPr>
              <a:t>Figure 13-5</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67544" y="758465"/>
            <a:ext cx="828092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2. Bone </a:t>
            </a:r>
            <a:r>
              <a:rPr kumimoji="0" lang="en-US"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matrix</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organic and inorganic extracellular matrix.</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NOTE :- the inner surface of the bone lining by </a:t>
            </a:r>
            <a:r>
              <a:rPr kumimoji="0" lang="en-US" sz="3200" b="1"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endosteum</a:t>
            </a:r>
            <a:r>
              <a:rPr kumimoji="0" lang="en-US" sz="32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 and the outer surface covered by </a:t>
            </a:r>
            <a:r>
              <a:rPr kumimoji="0" lang="en-US" sz="3200" b="1"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periosteum</a:t>
            </a:r>
            <a:r>
              <a:rPr kumimoji="0" lang="en-US" sz="3200" b="1" i="1"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3200" b="0" i="1" u="none" strike="noStrike" cap="none" normalizeH="0" baseline="0" dirty="0" err="1" smtClean="0">
                <a:ln>
                  <a:noFill/>
                </a:ln>
                <a:solidFill>
                  <a:schemeClr val="tx1"/>
                </a:solidFill>
                <a:effectLst/>
                <a:latin typeface="Calibri" pitchFamily="34" charset="0"/>
                <a:ea typeface="Calibri" pitchFamily="34" charset="0"/>
                <a:cs typeface="Arial" pitchFamily="34" charset="0"/>
              </a:rPr>
              <a:t>bothe</a:t>
            </a:r>
            <a:r>
              <a:rPr kumimoji="0" lang="en-US" sz="3200" b="0" i="1" u="none" strike="noStrike" cap="none" normalizeH="0" baseline="0" dirty="0" smtClean="0">
                <a:ln>
                  <a:noFill/>
                </a:ln>
                <a:solidFill>
                  <a:schemeClr val="tx1"/>
                </a:solidFill>
                <a:effectLst/>
                <a:latin typeface="Calibri" pitchFamily="34" charset="0"/>
                <a:ea typeface="Calibri" pitchFamily="34" charset="0"/>
                <a:cs typeface="Arial" pitchFamily="34" charset="0"/>
              </a:rPr>
              <a:t> are connective tissue.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Types of bones: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eriod"/>
              <a:tabLst/>
            </a:pPr>
            <a:r>
              <a:rPr kumimoji="0" lang="en-US"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Compact (</a:t>
            </a:r>
            <a:r>
              <a:rPr kumimoji="0" lang="en-US" sz="3200" b="0"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cornical</a:t>
            </a:r>
            <a:r>
              <a:rPr kumimoji="0" lang="en-US" sz="3200" b="0" i="0" u="none" strike="noStrike" cap="none" normalizeH="0" baseline="0" dirty="0" smtClean="0">
                <a:ln>
                  <a:noFill/>
                </a:ln>
                <a:solidFill>
                  <a:srgbClr val="FF0000"/>
                </a:solidFill>
                <a:effectLst/>
                <a:latin typeface="Calibri" pitchFamily="34" charset="0"/>
                <a:ea typeface="Calibri" pitchFamily="34" charset="0"/>
                <a:cs typeface="Arial" pitchFamily="34" charset="0"/>
              </a:rPr>
              <a:t>) bone</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The ECM present  as Lamellae arrange as Circles around A center canal contain nerves and blood vesicles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08x01.jpg"/>
          <p:cNvPicPr>
            <a:picLocks noGrp="1" noChangeAspect="1"/>
          </p:cNvPicPr>
          <p:nvPr>
            <p:ph type="pic" sz="quarter" idx="10"/>
          </p:nvPr>
        </p:nvPicPr>
        <p:blipFill>
          <a:blip r:embed="rId3" cstate="print"/>
          <a:srcRect l="-29836" r="-29836"/>
          <a:stretch>
            <a:fillRect/>
          </a:stretch>
        </p:blipFill>
        <p:spPr/>
      </p:pic>
      <p:sp>
        <p:nvSpPr>
          <p:cNvPr id="2" name="Title 1"/>
          <p:cNvSpPr>
            <a:spLocks noGrp="1"/>
          </p:cNvSpPr>
          <p:nvPr>
            <p:ph type="title"/>
          </p:nvPr>
        </p:nvSpPr>
        <p:spPr>
          <a:xfrm>
            <a:off x="192088" y="6510338"/>
            <a:ext cx="2611437" cy="268287"/>
          </a:xfrm>
        </p:spPr>
        <p:txBody>
          <a:bodyPr>
            <a:normAutofit fontScale="90000"/>
          </a:bodyPr>
          <a:lstStyle/>
          <a:p>
            <a:pPr eaLnBrk="1" hangingPunct="1">
              <a:defRPr/>
            </a:pPr>
            <a:r>
              <a:rPr lang="en-US" dirty="0" smtClean="0"/>
              <a:t>Figure 8-1</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683568" y="705774"/>
            <a:ext cx="806489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n-US" sz="2800" b="1" i="0" u="sng" strike="noStrike" cap="none" normalizeH="0" baseline="0" dirty="0" err="1" smtClean="0">
                <a:ln>
                  <a:noFill/>
                </a:ln>
                <a:solidFill>
                  <a:schemeClr val="tx1"/>
                </a:solidFill>
                <a:effectLst/>
                <a:latin typeface="Calibri" pitchFamily="34" charset="0"/>
                <a:ea typeface="Calibri" pitchFamily="34" charset="0"/>
                <a:cs typeface="Arial" pitchFamily="34" charset="0"/>
              </a:rPr>
              <a:t>Osteon</a:t>
            </a:r>
            <a:r>
              <a:rPr kumimoji="0" lang="en-US" sz="28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800" b="1" i="0" u="sng" strike="noStrike" cap="none" normalizeH="0" baseline="0" dirty="0" err="1" smtClean="0">
                <a:ln>
                  <a:noFill/>
                </a:ln>
                <a:solidFill>
                  <a:schemeClr val="tx1"/>
                </a:solidFill>
                <a:effectLst/>
                <a:latin typeface="Calibri" pitchFamily="34" charset="0"/>
                <a:ea typeface="Calibri" pitchFamily="34" charset="0"/>
                <a:cs typeface="Arial" pitchFamily="34" charset="0"/>
              </a:rPr>
              <a:t>Haversion</a:t>
            </a:r>
            <a:r>
              <a:rPr kumimoji="0" lang="en-US" sz="2800" b="1" i="0" u="sng" strike="noStrike" cap="none" normalizeH="0" baseline="0" dirty="0" smtClean="0">
                <a:ln>
                  <a:noFill/>
                </a:ln>
                <a:solidFill>
                  <a:schemeClr val="tx1"/>
                </a:solidFill>
                <a:effectLst/>
                <a:latin typeface="Calibri" pitchFamily="34" charset="0"/>
                <a:ea typeface="Calibri" pitchFamily="34" charset="0"/>
                <a:cs typeface="Arial" pitchFamily="34" charset="0"/>
              </a:rPr>
              <a:t> system}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refers to complex of concentric lamellae surrounding small central canal between successive lamellae are lacunae each with one osteocytes , each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osteon</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is parallel to the long axis of the bone.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●Volkmann canal {perforating canal}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Transverse canal connect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osteons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together {The central canal of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osteon</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communicate with marrow cavity and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periosteum</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by Volkmann canal}.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2) Spongy Bone {</a:t>
            </a:r>
            <a:r>
              <a:rPr kumimoji="0" lang="en-US" sz="2800" b="0" i="0" u="none" strike="noStrike" cap="none" normalizeH="0" baseline="0" dirty="0" err="1" smtClean="0">
                <a:ln>
                  <a:noFill/>
                </a:ln>
                <a:solidFill>
                  <a:srgbClr val="FF0000"/>
                </a:solidFill>
                <a:effectLst/>
                <a:latin typeface="Calibri" pitchFamily="34" charset="0"/>
                <a:ea typeface="Calibri" pitchFamily="34" charset="0"/>
                <a:cs typeface="Calibri" pitchFamily="34" charset="0"/>
              </a:rPr>
              <a:t>cancellous</a:t>
            </a:r>
            <a:r>
              <a:rPr kumimoji="0" lang="en-US" sz="2800" b="0" i="0" u="none" strike="noStrike" cap="none" normalizeH="0" baseline="0" dirty="0" smtClean="0">
                <a:ln>
                  <a:noFill/>
                </a:ln>
                <a:solidFill>
                  <a:srgbClr val="FF0000"/>
                </a:solidFill>
                <a:effectLst/>
                <a:latin typeface="Calibri" pitchFamily="34" charset="0"/>
                <a:ea typeface="Calibri" pitchFamily="34" charset="0"/>
                <a:cs typeface="Calibri" pitchFamily="34" charset="0"/>
              </a:rPr>
              <a:t> bone}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Interconnected thin </a:t>
            </a:r>
            <a:r>
              <a:rPr kumimoji="0" lang="en-US" sz="28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trabeculae</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located in the inner region of the bone .   EX-spongy bone and medullar bone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stretch>
            <a:fillRect/>
          </a:stretch>
        </p:blipFill>
        <p:spPr>
          <a:xfrm>
            <a:off x="185738" y="0"/>
            <a:ext cx="8772525" cy="6477000"/>
          </a:xfrm>
        </p:spPr>
      </p:pic>
      <p:sp>
        <p:nvSpPr>
          <p:cNvPr id="2" name="Title 1"/>
          <p:cNvSpPr>
            <a:spLocks noGrp="1"/>
          </p:cNvSpPr>
          <p:nvPr>
            <p:ph type="title"/>
          </p:nvPr>
        </p:nvSpPr>
        <p:spPr>
          <a:xfrm>
            <a:off x="192088" y="6510338"/>
            <a:ext cx="2611437" cy="268287"/>
          </a:xfrm>
        </p:spPr>
        <p:txBody>
          <a:bodyPr>
            <a:normAutofit fontScale="90000"/>
          </a:bodyPr>
          <a:lstStyle/>
          <a:p>
            <a:pPr eaLnBrk="1" hangingPunct="1">
              <a:defRPr/>
            </a:pPr>
            <a:r>
              <a:rPr lang="en-US" dirty="0" smtClean="0"/>
              <a:t>Figure 8-5</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stretch>
            <a:fillRect/>
          </a:stretch>
        </p:blipFill>
        <p:spPr>
          <a:xfrm>
            <a:off x="0" y="22225"/>
            <a:ext cx="9144000" cy="6432550"/>
          </a:xfrm>
        </p:spPr>
      </p:pic>
      <p:sp>
        <p:nvSpPr>
          <p:cNvPr id="2" name="Title 1"/>
          <p:cNvSpPr>
            <a:spLocks noGrp="1"/>
          </p:cNvSpPr>
          <p:nvPr>
            <p:ph type="title"/>
          </p:nvPr>
        </p:nvSpPr>
        <p:spPr>
          <a:xfrm>
            <a:off x="192088" y="6510338"/>
            <a:ext cx="2611437" cy="268287"/>
          </a:xfrm>
        </p:spPr>
        <p:txBody>
          <a:bodyPr>
            <a:normAutofit fontScale="90000"/>
          </a:bodyPr>
          <a:lstStyle/>
          <a:p>
            <a:pPr eaLnBrk="1" hangingPunct="1">
              <a:defRPr/>
            </a:pPr>
            <a:r>
              <a:rPr lang="en-US" dirty="0" smtClean="0"/>
              <a:t>Figure 8-5</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08x08a.jpg"/>
          <p:cNvPicPr>
            <a:picLocks noGrp="1" noChangeAspect="1"/>
          </p:cNvPicPr>
          <p:nvPr>
            <p:ph type="pic" sz="quarter" idx="10"/>
          </p:nvPr>
        </p:nvPicPr>
        <p:blipFill>
          <a:blip r:embed="rId3" cstate="print"/>
          <a:srcRect l="-2882" r="-2882"/>
          <a:stretch>
            <a:fillRect/>
          </a:stretch>
        </p:blipFill>
        <p:spPr/>
      </p:pic>
      <p:sp>
        <p:nvSpPr>
          <p:cNvPr id="2" name="Title 1"/>
          <p:cNvSpPr>
            <a:spLocks noGrp="1"/>
          </p:cNvSpPr>
          <p:nvPr>
            <p:ph type="title"/>
          </p:nvPr>
        </p:nvSpPr>
        <p:spPr>
          <a:xfrm>
            <a:off x="192088" y="6510338"/>
            <a:ext cx="2611437" cy="268287"/>
          </a:xfrm>
        </p:spPr>
        <p:txBody>
          <a:bodyPr>
            <a:normAutofit fontScale="90000"/>
          </a:bodyPr>
          <a:lstStyle/>
          <a:p>
            <a:pPr eaLnBrk="1" hangingPunct="1">
              <a:defRPr/>
            </a:pPr>
            <a:r>
              <a:rPr lang="en-US" dirty="0" smtClean="0"/>
              <a:t>Figure 8-8</a:t>
            </a: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08x09.jpg"/>
          <p:cNvPicPr>
            <a:picLocks noGrp="1" noChangeAspect="1"/>
          </p:cNvPicPr>
          <p:nvPr>
            <p:ph type="pic" sz="quarter" idx="10"/>
          </p:nvPr>
        </p:nvPicPr>
        <p:blipFill>
          <a:blip r:embed="rId3" cstate="print"/>
          <a:srcRect l="-49420" r="-49420"/>
          <a:stretch>
            <a:fillRect/>
          </a:stretch>
        </p:blipFill>
        <p:spPr/>
      </p:pic>
      <p:sp>
        <p:nvSpPr>
          <p:cNvPr id="2" name="Title 1"/>
          <p:cNvSpPr>
            <a:spLocks noGrp="1"/>
          </p:cNvSpPr>
          <p:nvPr>
            <p:ph type="title"/>
          </p:nvPr>
        </p:nvSpPr>
        <p:spPr>
          <a:xfrm>
            <a:off x="192088" y="6510338"/>
            <a:ext cx="2611437" cy="268287"/>
          </a:xfrm>
        </p:spPr>
        <p:txBody>
          <a:bodyPr>
            <a:normAutofit fontScale="90000"/>
          </a:bodyPr>
          <a:lstStyle/>
          <a:p>
            <a:pPr eaLnBrk="1" hangingPunct="1">
              <a:defRPr/>
            </a:pPr>
            <a:r>
              <a:rPr lang="en-US" dirty="0" smtClean="0"/>
              <a:t>Figure 8-9</a:t>
            </a:r>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srcRect/>
          <a:stretch>
            <a:fillRect/>
          </a:stretch>
        </p:blipFill>
        <p:spPr>
          <a:xfrm>
            <a:off x="1992313" y="0"/>
            <a:ext cx="5159375" cy="6477000"/>
          </a:xfrm>
        </p:spPr>
      </p:pic>
      <p:sp>
        <p:nvSpPr>
          <p:cNvPr id="2" name="Title 1"/>
          <p:cNvSpPr>
            <a:spLocks noGrp="1"/>
          </p:cNvSpPr>
          <p:nvPr>
            <p:ph type="title"/>
          </p:nvPr>
        </p:nvSpPr>
        <p:spPr>
          <a:xfrm>
            <a:off x="192088" y="6510338"/>
            <a:ext cx="2611437" cy="268287"/>
          </a:xfrm>
        </p:spPr>
        <p:txBody>
          <a:bodyPr>
            <a:normAutofit fontScale="90000"/>
          </a:bodyPr>
          <a:lstStyle/>
          <a:p>
            <a:pPr eaLnBrk="1" hangingPunct="1">
              <a:defRPr/>
            </a:pPr>
            <a:r>
              <a:rPr lang="en-US" dirty="0" smtClean="0"/>
              <a:t>Figure 8-10</a:t>
            </a:r>
            <a:endParaRPr lang="en-US"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414</Words>
  <Application>Microsoft Office PowerPoint</Application>
  <PresentationFormat>On-screen Show (4:3)</PresentationFormat>
  <Paragraphs>80</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Figure 8-1</vt:lpstr>
      <vt:lpstr>Slide 4</vt:lpstr>
      <vt:lpstr>Figure 8-5</vt:lpstr>
      <vt:lpstr>Figure 8-5</vt:lpstr>
      <vt:lpstr>Figure 8-8</vt:lpstr>
      <vt:lpstr>Figure 8-9</vt:lpstr>
      <vt:lpstr>Figure 8-10</vt:lpstr>
      <vt:lpstr>Slide 10</vt:lpstr>
      <vt:lpstr>Slide 11</vt:lpstr>
      <vt:lpstr>Figure 13-4</vt:lpstr>
      <vt:lpstr>Figure 13-5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cp:lastModifiedBy>sarah</cp:lastModifiedBy>
  <cp:revision>5</cp:revision>
  <dcterms:created xsi:type="dcterms:W3CDTF">2014-10-24T11:00:09Z</dcterms:created>
  <dcterms:modified xsi:type="dcterms:W3CDTF">2014-10-24T11:46:20Z</dcterms:modified>
</cp:coreProperties>
</file>