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7"/>
  </p:notesMasterIdLst>
  <p:sldIdLst>
    <p:sldId id="335" r:id="rId2"/>
    <p:sldId id="336" r:id="rId3"/>
    <p:sldId id="260" r:id="rId4"/>
    <p:sldId id="295" r:id="rId5"/>
    <p:sldId id="299" r:id="rId6"/>
    <p:sldId id="263" r:id="rId7"/>
    <p:sldId id="307" r:id="rId8"/>
    <p:sldId id="300" r:id="rId9"/>
    <p:sldId id="265" r:id="rId10"/>
    <p:sldId id="277" r:id="rId11"/>
    <p:sldId id="301" r:id="rId12"/>
    <p:sldId id="302" r:id="rId13"/>
    <p:sldId id="304" r:id="rId14"/>
    <p:sldId id="284" r:id="rId15"/>
    <p:sldId id="337" r:id="rId16"/>
    <p:sldId id="288" r:id="rId17"/>
    <p:sldId id="289" r:id="rId18"/>
    <p:sldId id="305" r:id="rId19"/>
    <p:sldId id="306" r:id="rId20"/>
    <p:sldId id="338" r:id="rId21"/>
    <p:sldId id="290" r:id="rId22"/>
    <p:sldId id="308" r:id="rId23"/>
    <p:sldId id="291" r:id="rId24"/>
    <p:sldId id="311" r:id="rId25"/>
    <p:sldId id="309" r:id="rId26"/>
    <p:sldId id="333" r:id="rId27"/>
    <p:sldId id="325" r:id="rId28"/>
    <p:sldId id="326" r:id="rId29"/>
    <p:sldId id="328" r:id="rId30"/>
    <p:sldId id="329" r:id="rId31"/>
    <p:sldId id="324" r:id="rId32"/>
    <p:sldId id="334" r:id="rId33"/>
    <p:sldId id="312" r:id="rId34"/>
    <p:sldId id="320" r:id="rId35"/>
    <p:sldId id="322"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606" autoAdjust="0"/>
  </p:normalViewPr>
  <p:slideViewPr>
    <p:cSldViewPr>
      <p:cViewPr>
        <p:scale>
          <a:sx n="60" d="100"/>
          <a:sy n="60" d="100"/>
        </p:scale>
        <p:origin x="-1572" y="-192"/>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emf"/><Relationship Id="rId1" Type="http://schemas.openxmlformats.org/officeDocument/2006/relationships/image" Target="../media/image32.wmf"/><Relationship Id="rId4" Type="http://schemas.openxmlformats.org/officeDocument/2006/relationships/image" Target="../media/image3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image" Target="../media/image4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 Id="rId5" Type="http://schemas.openxmlformats.org/officeDocument/2006/relationships/image" Target="../media/image48.wmf"/><Relationship Id="rId4" Type="http://schemas.openxmlformats.org/officeDocument/2006/relationships/image" Target="../media/image4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E084CA-2602-4971-B869-62ACB8A39090}" type="datetimeFigureOut">
              <a:rPr lang="en-US" smtClean="0"/>
              <a:t>11/12/2018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820BA8-D52B-4B66-8AEC-859BB357F03D}" type="slidenum">
              <a:rPr lang="en-US" smtClean="0"/>
              <a:t>‹#›</a:t>
            </a:fld>
            <a:endParaRPr lang="en-US"/>
          </a:p>
        </p:txBody>
      </p:sp>
    </p:spTree>
    <p:extLst>
      <p:ext uri="{BB962C8B-B14F-4D97-AF65-F5344CB8AC3E}">
        <p14:creationId xmlns:p14="http://schemas.microsoft.com/office/powerpoint/2010/main" val="693912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For a linear   </a:t>
            </a:r>
          </a:p>
          <a:p>
            <a:r>
              <a:rPr lang="en-US" sz="1200" kern="1200" dirty="0" smtClean="0">
                <a:solidFill>
                  <a:schemeClr val="tx1"/>
                </a:solidFill>
                <a:effectLst/>
                <a:latin typeface="+mn-lt"/>
                <a:ea typeface="+mn-ea"/>
                <a:cs typeface="+mn-cs"/>
              </a:rPr>
              <a:t>Where x is some quantity that varies with temperature</a:t>
            </a:r>
          </a:p>
          <a:p>
            <a:r>
              <a:rPr lang="en-US" sz="1200" kern="1200" dirty="0" smtClean="0">
                <a:solidFill>
                  <a:schemeClr val="tx1"/>
                </a:solidFill>
                <a:effectLst/>
                <a:latin typeface="+mn-lt"/>
                <a:ea typeface="+mn-ea"/>
                <a:cs typeface="+mn-cs"/>
              </a:rPr>
              <a:t>Two calibration points will give you two equations for the two unknowns a and b as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That can be solved to give the calibration coefficients.</a:t>
            </a:r>
          </a:p>
          <a:p>
            <a:endParaRPr lang="en-US" dirty="0"/>
          </a:p>
        </p:txBody>
      </p:sp>
      <p:sp>
        <p:nvSpPr>
          <p:cNvPr id="4" name="Slide Number Placeholder 3"/>
          <p:cNvSpPr>
            <a:spLocks noGrp="1"/>
          </p:cNvSpPr>
          <p:nvPr>
            <p:ph type="sldNum" sz="quarter" idx="10"/>
          </p:nvPr>
        </p:nvSpPr>
        <p:spPr/>
        <p:txBody>
          <a:bodyPr/>
          <a:lstStyle/>
          <a:p>
            <a:fld id="{A2820BA8-D52B-4B66-8AEC-859BB357F03D}" type="slidenum">
              <a:rPr lang="en-US" smtClean="0"/>
              <a:t>6</a:t>
            </a:fld>
            <a:endParaRPr lang="en-US"/>
          </a:p>
        </p:txBody>
      </p:sp>
    </p:spTree>
    <p:extLst>
      <p:ext uri="{BB962C8B-B14F-4D97-AF65-F5344CB8AC3E}">
        <p14:creationId xmlns:p14="http://schemas.microsoft.com/office/powerpoint/2010/main" val="2758679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For a linear   </a:t>
            </a:r>
          </a:p>
          <a:p>
            <a:r>
              <a:rPr lang="en-US" sz="1200" kern="1200" dirty="0" smtClean="0">
                <a:solidFill>
                  <a:schemeClr val="tx1"/>
                </a:solidFill>
                <a:effectLst/>
                <a:latin typeface="+mn-lt"/>
                <a:ea typeface="+mn-ea"/>
                <a:cs typeface="+mn-cs"/>
              </a:rPr>
              <a:t>Where x is some quantity that varies with temperature</a:t>
            </a:r>
          </a:p>
          <a:p>
            <a:r>
              <a:rPr lang="en-US" sz="1200" kern="1200" dirty="0" smtClean="0">
                <a:solidFill>
                  <a:schemeClr val="tx1"/>
                </a:solidFill>
                <a:effectLst/>
                <a:latin typeface="+mn-lt"/>
                <a:ea typeface="+mn-ea"/>
                <a:cs typeface="+mn-cs"/>
              </a:rPr>
              <a:t>Two calibration points will give you two equations for the two unknowns a and b as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That can be solved to give the calibration coefficients.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2820BA8-D52B-4B66-8AEC-859BB357F03D}" type="slidenum">
              <a:rPr lang="en-US" smtClean="0"/>
              <a:t>10</a:t>
            </a:fld>
            <a:endParaRPr lang="en-US"/>
          </a:p>
        </p:txBody>
      </p:sp>
    </p:spTree>
    <p:extLst>
      <p:ext uri="{BB962C8B-B14F-4D97-AF65-F5344CB8AC3E}">
        <p14:creationId xmlns:p14="http://schemas.microsoft.com/office/powerpoint/2010/main" val="1273279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The virtual temperature is the temperature that a sample of dry air (no moisture) needs in order to match the density of air with moisture.</a:t>
            </a:r>
            <a:endParaRPr lang="en-US" dirty="0"/>
          </a:p>
        </p:txBody>
      </p:sp>
      <p:sp>
        <p:nvSpPr>
          <p:cNvPr id="4" name="Slide Number Placeholder 3"/>
          <p:cNvSpPr>
            <a:spLocks noGrp="1"/>
          </p:cNvSpPr>
          <p:nvPr>
            <p:ph type="sldNum" sz="quarter" idx="10"/>
          </p:nvPr>
        </p:nvSpPr>
        <p:spPr/>
        <p:txBody>
          <a:bodyPr/>
          <a:lstStyle/>
          <a:p>
            <a:fld id="{A2820BA8-D52B-4B66-8AEC-859BB357F03D}" type="slidenum">
              <a:rPr lang="en-US" smtClean="0"/>
              <a:t>19</a:t>
            </a:fld>
            <a:endParaRPr lang="en-US"/>
          </a:p>
        </p:txBody>
      </p:sp>
    </p:spTree>
    <p:extLst>
      <p:ext uri="{BB962C8B-B14F-4D97-AF65-F5344CB8AC3E}">
        <p14:creationId xmlns:p14="http://schemas.microsoft.com/office/powerpoint/2010/main" val="1963029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CBB1428-52F1-4F14-88E9-BBB01CB8CCE1}"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EF0F9-383F-4933-A0AA-1B6F03A117E4}" type="slidenum">
              <a:rPr lang="en-US" smtClean="0"/>
              <a:t>‹#›</a:t>
            </a:fld>
            <a:endParaRPr lang="en-US"/>
          </a:p>
        </p:txBody>
      </p:sp>
    </p:spTree>
    <p:extLst>
      <p:ext uri="{BB962C8B-B14F-4D97-AF65-F5344CB8AC3E}">
        <p14:creationId xmlns:p14="http://schemas.microsoft.com/office/powerpoint/2010/main" val="458147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BB1428-52F1-4F14-88E9-BBB01CB8CCE1}"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EF0F9-383F-4933-A0AA-1B6F03A117E4}" type="slidenum">
              <a:rPr lang="en-US" smtClean="0"/>
              <a:t>‹#›</a:t>
            </a:fld>
            <a:endParaRPr lang="en-US"/>
          </a:p>
        </p:txBody>
      </p:sp>
    </p:spTree>
    <p:extLst>
      <p:ext uri="{BB962C8B-B14F-4D97-AF65-F5344CB8AC3E}">
        <p14:creationId xmlns:p14="http://schemas.microsoft.com/office/powerpoint/2010/main" val="1897530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BB1428-52F1-4F14-88E9-BBB01CB8CCE1}"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EF0F9-383F-4933-A0AA-1B6F03A117E4}" type="slidenum">
              <a:rPr lang="en-US" smtClean="0"/>
              <a:t>‹#›</a:t>
            </a:fld>
            <a:endParaRPr lang="en-US"/>
          </a:p>
        </p:txBody>
      </p:sp>
    </p:spTree>
    <p:extLst>
      <p:ext uri="{BB962C8B-B14F-4D97-AF65-F5344CB8AC3E}">
        <p14:creationId xmlns:p14="http://schemas.microsoft.com/office/powerpoint/2010/main" val="740898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BB1428-52F1-4F14-88E9-BBB01CB8CCE1}"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EF0F9-383F-4933-A0AA-1B6F03A117E4}" type="slidenum">
              <a:rPr lang="en-US" smtClean="0"/>
              <a:t>‹#›</a:t>
            </a:fld>
            <a:endParaRPr lang="en-US"/>
          </a:p>
        </p:txBody>
      </p:sp>
    </p:spTree>
    <p:extLst>
      <p:ext uri="{BB962C8B-B14F-4D97-AF65-F5344CB8AC3E}">
        <p14:creationId xmlns:p14="http://schemas.microsoft.com/office/powerpoint/2010/main" val="2017136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BB1428-52F1-4F14-88E9-BBB01CB8CCE1}"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EF0F9-383F-4933-A0AA-1B6F03A117E4}" type="slidenum">
              <a:rPr lang="en-US" smtClean="0"/>
              <a:t>‹#›</a:t>
            </a:fld>
            <a:endParaRPr lang="en-US"/>
          </a:p>
        </p:txBody>
      </p:sp>
    </p:spTree>
    <p:extLst>
      <p:ext uri="{BB962C8B-B14F-4D97-AF65-F5344CB8AC3E}">
        <p14:creationId xmlns:p14="http://schemas.microsoft.com/office/powerpoint/2010/main" val="825434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CBB1428-52F1-4F14-88E9-BBB01CB8CCE1}"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CEF0F9-383F-4933-A0AA-1B6F03A117E4}" type="slidenum">
              <a:rPr lang="en-US" smtClean="0"/>
              <a:t>‹#›</a:t>
            </a:fld>
            <a:endParaRPr lang="en-US"/>
          </a:p>
        </p:txBody>
      </p:sp>
    </p:spTree>
    <p:extLst>
      <p:ext uri="{BB962C8B-B14F-4D97-AF65-F5344CB8AC3E}">
        <p14:creationId xmlns:p14="http://schemas.microsoft.com/office/powerpoint/2010/main" val="3239477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CBB1428-52F1-4F14-88E9-BBB01CB8CCE1}" type="datetimeFigureOut">
              <a:rPr lang="en-US" smtClean="0"/>
              <a:t>11/12/2018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CEF0F9-383F-4933-A0AA-1B6F03A117E4}" type="slidenum">
              <a:rPr lang="en-US" smtClean="0"/>
              <a:t>‹#›</a:t>
            </a:fld>
            <a:endParaRPr lang="en-US"/>
          </a:p>
        </p:txBody>
      </p:sp>
    </p:spTree>
    <p:extLst>
      <p:ext uri="{BB962C8B-B14F-4D97-AF65-F5344CB8AC3E}">
        <p14:creationId xmlns:p14="http://schemas.microsoft.com/office/powerpoint/2010/main" val="1865803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CBB1428-52F1-4F14-88E9-BBB01CB8CCE1}" type="datetimeFigureOut">
              <a:rPr lang="en-US" smtClean="0"/>
              <a:t>11/12/2018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CEF0F9-383F-4933-A0AA-1B6F03A117E4}" type="slidenum">
              <a:rPr lang="en-US" smtClean="0"/>
              <a:t>‹#›</a:t>
            </a:fld>
            <a:endParaRPr lang="en-US"/>
          </a:p>
        </p:txBody>
      </p:sp>
    </p:spTree>
    <p:extLst>
      <p:ext uri="{BB962C8B-B14F-4D97-AF65-F5344CB8AC3E}">
        <p14:creationId xmlns:p14="http://schemas.microsoft.com/office/powerpoint/2010/main" val="555319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BB1428-52F1-4F14-88E9-BBB01CB8CCE1}" type="datetimeFigureOut">
              <a:rPr lang="en-US" smtClean="0"/>
              <a:t>11/12/2018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CEF0F9-383F-4933-A0AA-1B6F03A117E4}" type="slidenum">
              <a:rPr lang="en-US" smtClean="0"/>
              <a:t>‹#›</a:t>
            </a:fld>
            <a:endParaRPr lang="en-US"/>
          </a:p>
        </p:txBody>
      </p:sp>
    </p:spTree>
    <p:extLst>
      <p:ext uri="{BB962C8B-B14F-4D97-AF65-F5344CB8AC3E}">
        <p14:creationId xmlns:p14="http://schemas.microsoft.com/office/powerpoint/2010/main" val="1102597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BB1428-52F1-4F14-88E9-BBB01CB8CCE1}"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CEF0F9-383F-4933-A0AA-1B6F03A117E4}" type="slidenum">
              <a:rPr lang="en-US" smtClean="0"/>
              <a:t>‹#›</a:t>
            </a:fld>
            <a:endParaRPr lang="en-US"/>
          </a:p>
        </p:txBody>
      </p:sp>
    </p:spTree>
    <p:extLst>
      <p:ext uri="{BB962C8B-B14F-4D97-AF65-F5344CB8AC3E}">
        <p14:creationId xmlns:p14="http://schemas.microsoft.com/office/powerpoint/2010/main" val="2752050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BB1428-52F1-4F14-88E9-BBB01CB8CCE1}"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CEF0F9-383F-4933-A0AA-1B6F03A117E4}" type="slidenum">
              <a:rPr lang="en-US" smtClean="0"/>
              <a:t>‹#›</a:t>
            </a:fld>
            <a:endParaRPr lang="en-US"/>
          </a:p>
        </p:txBody>
      </p:sp>
    </p:spTree>
    <p:extLst>
      <p:ext uri="{BB962C8B-B14F-4D97-AF65-F5344CB8AC3E}">
        <p14:creationId xmlns:p14="http://schemas.microsoft.com/office/powerpoint/2010/main" val="3299449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BB1428-52F1-4F14-88E9-BBB01CB8CCE1}" type="datetimeFigureOut">
              <a:rPr lang="en-US" smtClean="0"/>
              <a:t>11/12/2018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CEF0F9-383F-4933-A0AA-1B6F03A117E4}" type="slidenum">
              <a:rPr lang="en-US" smtClean="0"/>
              <a:t>‹#›</a:t>
            </a:fld>
            <a:endParaRPr lang="en-US"/>
          </a:p>
        </p:txBody>
      </p:sp>
    </p:spTree>
    <p:extLst>
      <p:ext uri="{BB962C8B-B14F-4D97-AF65-F5344CB8AC3E}">
        <p14:creationId xmlns:p14="http://schemas.microsoft.com/office/powerpoint/2010/main" val="8122896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hyperlink" Target="https://meted.ucar.edu/instrumentation/glossary.htm#T" TargetMode="External"/><Relationship Id="rId1" Type="http://schemas.openxmlformats.org/officeDocument/2006/relationships/slideLayout" Target="../slideLayouts/slideLayout7.xml"/><Relationship Id="rId4" Type="http://schemas.openxmlformats.org/officeDocument/2006/relationships/image" Target="../media/image26.gif"/></Relationships>
</file>

<file path=ppt/slides/_rels/slide19.xml.rels><?xml version="1.0" encoding="UTF-8" standalone="yes"?>
<Relationships xmlns="http://schemas.openxmlformats.org/package/2006/relationships"><Relationship Id="rId8" Type="http://schemas.openxmlformats.org/officeDocument/2006/relationships/hyperlink" Target="http://glossary.ametsoc.org/wiki/Wind_speed" TargetMode="External"/><Relationship Id="rId3" Type="http://schemas.openxmlformats.org/officeDocument/2006/relationships/hyperlink" Target="http://glossary.ametsoc.org/wiki/Thermometer" TargetMode="External"/><Relationship Id="rId7" Type="http://schemas.openxmlformats.org/officeDocument/2006/relationships/hyperlink" Target="http://glossary.ametsoc.org/wiki/Travel_time"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glossary.ametsoc.org/wiki/Virtual_temperature" TargetMode="External"/><Relationship Id="rId5" Type="http://schemas.openxmlformats.org/officeDocument/2006/relationships/hyperlink" Target="http://glossary.ametsoc.org/wiki/Sound_wave" TargetMode="External"/><Relationship Id="rId4" Type="http://schemas.openxmlformats.org/officeDocument/2006/relationships/hyperlink" Target="http://glossary.ametsoc.org/wiki/Velocity" TargetMode="External"/><Relationship Id="rId9" Type="http://schemas.openxmlformats.org/officeDocument/2006/relationships/image" Target="../media/image27.jp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33.emf"/><Relationship Id="rId5" Type="http://schemas.openxmlformats.org/officeDocument/2006/relationships/oleObject" Target="../embeddings/oleObject3.bin"/><Relationship Id="rId10" Type="http://schemas.openxmlformats.org/officeDocument/2006/relationships/image" Target="../media/image35.wmf"/><Relationship Id="rId4" Type="http://schemas.openxmlformats.org/officeDocument/2006/relationships/image" Target="../media/image32.wmf"/><Relationship Id="rId9" Type="http://schemas.openxmlformats.org/officeDocument/2006/relationships/oleObject" Target="../embeddings/oleObject5.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43.emf"/><Relationship Id="rId5" Type="http://schemas.openxmlformats.org/officeDocument/2006/relationships/oleObject" Target="../embeddings/oleObject7.bin"/><Relationship Id="rId4" Type="http://schemas.openxmlformats.org/officeDocument/2006/relationships/image" Target="../media/image42.wmf"/></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oleObject" Target="../embeddings/oleObject8.bin"/><Relationship Id="rId7" Type="http://schemas.openxmlformats.org/officeDocument/2006/relationships/oleObject" Target="../embeddings/oleObject10.bin"/><Relationship Id="rId12" Type="http://schemas.openxmlformats.org/officeDocument/2006/relationships/image" Target="../media/image48.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45.wmf"/><Relationship Id="rId11" Type="http://schemas.openxmlformats.org/officeDocument/2006/relationships/oleObject" Target="../embeddings/oleObject12.bin"/><Relationship Id="rId5" Type="http://schemas.openxmlformats.org/officeDocument/2006/relationships/oleObject" Target="../embeddings/oleObject9.bin"/><Relationship Id="rId10" Type="http://schemas.openxmlformats.org/officeDocument/2006/relationships/image" Target="../media/image47.wmf"/><Relationship Id="rId4" Type="http://schemas.openxmlformats.org/officeDocument/2006/relationships/image" Target="../media/image44.wmf"/><Relationship Id="rId9" Type="http://schemas.openxmlformats.org/officeDocument/2006/relationships/oleObject" Target="../embeddings/oleObject11.bin"/></Relationships>
</file>

<file path=ppt/slides/_rels/slide3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hyperlink" Target="https://meted.ucar.edu/instrumentation/glossary.htm#H"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wmf"/><Relationship Id="rId5" Type="http://schemas.openxmlformats.org/officeDocument/2006/relationships/oleObject" Target="../embeddings/oleObject1.bin"/><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media" Target="../media/media2.mp4"/><Relationship Id="rId7" Type="http://schemas.openxmlformats.org/officeDocument/2006/relationships/image" Target="../media/image11.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0.png"/><Relationship Id="rId5" Type="http://schemas.openxmlformats.org/officeDocument/2006/relationships/slideLayout" Target="../slideLayouts/slideLayout7.xml"/><Relationship Id="rId4" Type="http://schemas.openxmlformats.org/officeDocument/2006/relationships/video" Target="../media/media2.mp4"/></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0"/>
          <p:cNvSpPr>
            <a:spLocks noChangeArrowheads="1"/>
          </p:cNvSpPr>
          <p:nvPr/>
        </p:nvSpPr>
        <p:spPr bwMode="auto">
          <a:xfrm>
            <a:off x="414357" y="36493"/>
            <a:ext cx="7867795" cy="954107"/>
          </a:xfrm>
          <a:prstGeom prst="rect">
            <a:avLst/>
          </a:prstGeom>
          <a:noFill/>
          <a:ln w="9525">
            <a:noFill/>
            <a:miter lim="800000"/>
            <a:headEnd/>
            <a:tailEnd/>
          </a:ln>
        </p:spPr>
        <p:txBody>
          <a:bodyPr wrap="none">
            <a:spAutoFit/>
          </a:bodyPr>
          <a:lstStyle/>
          <a:p>
            <a:pPr algn="ctr"/>
            <a:r>
              <a:rPr lang="en-US" altLang="en-US" sz="2800" b="1" dirty="0" smtClean="0">
                <a:latin typeface="Times New Roman" pitchFamily="18" charset="0"/>
              </a:rPr>
              <a:t>The Course of </a:t>
            </a:r>
          </a:p>
          <a:p>
            <a:pPr algn="ctr"/>
            <a:r>
              <a:rPr lang="en-US" altLang="en-US" sz="2800" b="1" dirty="0" smtClean="0">
                <a:latin typeface="Times New Roman" pitchFamily="18" charset="0"/>
              </a:rPr>
              <a:t>Meteorological </a:t>
            </a:r>
            <a:r>
              <a:rPr lang="en-US" altLang="en-US" sz="2800" b="1" dirty="0">
                <a:latin typeface="Times New Roman" pitchFamily="18" charset="0"/>
              </a:rPr>
              <a:t>Instrumentation and Observations</a:t>
            </a:r>
          </a:p>
        </p:txBody>
      </p:sp>
      <p:sp>
        <p:nvSpPr>
          <p:cNvPr id="10" name="Subtitle 2"/>
          <p:cNvSpPr txBox="1">
            <a:spLocks/>
          </p:cNvSpPr>
          <p:nvPr/>
        </p:nvSpPr>
        <p:spPr>
          <a:xfrm>
            <a:off x="1331640" y="4572000"/>
            <a:ext cx="6400800" cy="1752600"/>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8000" dirty="0" smtClean="0">
                <a:latin typeface="Times New Roman" panose="02020603050405020304" pitchFamily="18" charset="0"/>
                <a:cs typeface="Times New Roman" panose="02020603050405020304" pitchFamily="18" charset="0"/>
              </a:rPr>
              <a:t>MUSTANSIRIYAH UNIVERSITY </a:t>
            </a:r>
            <a:endParaRPr lang="en-GB" sz="8000" dirty="0" smtClean="0">
              <a:latin typeface="Times New Roman" panose="02020603050405020304" pitchFamily="18" charset="0"/>
              <a:cs typeface="Times New Roman" panose="02020603050405020304" pitchFamily="18" charset="0"/>
            </a:endParaRPr>
          </a:p>
          <a:p>
            <a:pPr marL="0" indent="0" algn="ctr">
              <a:buNone/>
            </a:pPr>
            <a:r>
              <a:rPr lang="en-US" sz="8000" dirty="0" smtClean="0">
                <a:latin typeface="Times New Roman" panose="02020603050405020304" pitchFamily="18" charset="0"/>
                <a:cs typeface="Times New Roman" panose="02020603050405020304" pitchFamily="18" charset="0"/>
              </a:rPr>
              <a:t>COLLEGE OF SCIENCES</a:t>
            </a:r>
            <a:endParaRPr lang="en-GB" sz="8000" dirty="0" smtClean="0">
              <a:latin typeface="Times New Roman" panose="02020603050405020304" pitchFamily="18" charset="0"/>
              <a:cs typeface="Times New Roman" panose="02020603050405020304" pitchFamily="18" charset="0"/>
            </a:endParaRPr>
          </a:p>
          <a:p>
            <a:pPr marL="0" indent="0" algn="ctr">
              <a:buNone/>
            </a:pPr>
            <a:r>
              <a:rPr lang="en-US" sz="8000" dirty="0" smtClean="0">
                <a:latin typeface="Times New Roman" panose="02020603050405020304" pitchFamily="18" charset="0"/>
                <a:cs typeface="Times New Roman" panose="02020603050405020304" pitchFamily="18" charset="0"/>
              </a:rPr>
              <a:t>ATMOSPHERIC SCIENCES DEPARTMENT </a:t>
            </a:r>
            <a:endParaRPr lang="en-GB" sz="8000" dirty="0" smtClean="0">
              <a:latin typeface="Times New Roman" panose="02020603050405020304" pitchFamily="18" charset="0"/>
              <a:cs typeface="Times New Roman" panose="02020603050405020304" pitchFamily="18" charset="0"/>
            </a:endParaRPr>
          </a:p>
          <a:p>
            <a:pPr marL="0" indent="0" algn="ctr">
              <a:buNone/>
            </a:pPr>
            <a:r>
              <a:rPr lang="en-US" sz="8000" b="1" dirty="0" smtClean="0">
                <a:latin typeface="Times New Roman" panose="02020603050405020304" pitchFamily="18" charset="0"/>
                <a:cs typeface="Times New Roman" panose="02020603050405020304" pitchFamily="18" charset="0"/>
              </a:rPr>
              <a:t>2018-2019 </a:t>
            </a:r>
            <a:endParaRPr lang="en-GB" sz="8000" b="1" dirty="0" smtClean="0">
              <a:latin typeface="Times New Roman" panose="02020603050405020304" pitchFamily="18" charset="0"/>
              <a:cs typeface="Times New Roman" panose="02020603050405020304" pitchFamily="18" charset="0"/>
            </a:endParaRPr>
          </a:p>
          <a:p>
            <a:pPr marL="0" indent="0" algn="ctr">
              <a:buNone/>
            </a:pPr>
            <a:r>
              <a:rPr lang="en-US" sz="8000" dirty="0" smtClean="0">
                <a:latin typeface="Times New Roman" panose="02020603050405020304" pitchFamily="18" charset="0"/>
                <a:cs typeface="Times New Roman" panose="02020603050405020304" pitchFamily="18" charset="0"/>
              </a:rPr>
              <a:t>Dr. </a:t>
            </a:r>
            <a:r>
              <a:rPr lang="en-US" sz="8000" dirty="0" err="1" smtClean="0">
                <a:latin typeface="Times New Roman" panose="02020603050405020304" pitchFamily="18" charset="0"/>
                <a:cs typeface="Times New Roman" panose="02020603050405020304" pitchFamily="18" charset="0"/>
              </a:rPr>
              <a:t>Sama</a:t>
            </a:r>
            <a:r>
              <a:rPr lang="en-US" sz="8000" dirty="0" smtClean="0">
                <a:latin typeface="Times New Roman" panose="02020603050405020304" pitchFamily="18" charset="0"/>
                <a:cs typeface="Times New Roman" panose="02020603050405020304" pitchFamily="18" charset="0"/>
              </a:rPr>
              <a:t> Khalid Mohammed</a:t>
            </a:r>
            <a:endParaRPr lang="en-GB" sz="8000" dirty="0" smtClean="0">
              <a:latin typeface="Times New Roman" panose="02020603050405020304" pitchFamily="18" charset="0"/>
              <a:cs typeface="Times New Roman" panose="02020603050405020304" pitchFamily="18" charset="0"/>
            </a:endParaRPr>
          </a:p>
          <a:p>
            <a:pPr marL="0" indent="0" algn="ctr">
              <a:buNone/>
            </a:pPr>
            <a:r>
              <a:rPr lang="en-US" sz="8000" b="1" cap="small" dirty="0" smtClean="0">
                <a:latin typeface="Times New Roman" panose="02020603050405020304" pitchFamily="18" charset="0"/>
                <a:cs typeface="Times New Roman" panose="02020603050405020304" pitchFamily="18" charset="0"/>
              </a:rPr>
              <a:t>SECOND STAGE </a:t>
            </a:r>
          </a:p>
          <a:p>
            <a:pPr marL="0" indent="0" algn="ctr">
              <a:buNone/>
            </a:pPr>
            <a:endParaRPr lang="en-GB" sz="8000" b="1" cap="small" dirty="0" smtClean="0">
              <a:latin typeface="Times New Roman" panose="02020603050405020304" pitchFamily="18" charset="0"/>
              <a:cs typeface="Times New Roman" panose="02020603050405020304" pitchFamily="18" charset="0"/>
            </a:endParaRPr>
          </a:p>
          <a:p>
            <a:pPr marL="0" indent="0" algn="ctr">
              <a:buNone/>
            </a:pPr>
            <a:endParaRPr lang="en-GB" dirty="0"/>
          </a:p>
        </p:txBody>
      </p:sp>
      <p:pic>
        <p:nvPicPr>
          <p:cNvPr id="11" name="Picture 2" descr="GOS-fullsiz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0165" y="1305120"/>
            <a:ext cx="5423750" cy="3138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31794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609600"/>
            <a:ext cx="9144000" cy="3879760"/>
          </a:xfrm>
        </p:spPr>
        <p:txBody>
          <a:bodyPr>
            <a:noAutofit/>
          </a:bodyPr>
          <a:lstStyle/>
          <a:p>
            <a:pPr marL="0" indent="0" algn="just" eaLnBrk="1" fontAlgn="auto" hangingPunct="1">
              <a:spcAft>
                <a:spcPts val="0"/>
              </a:spcAft>
              <a:buNone/>
              <a:defRPr/>
            </a:pPr>
            <a:r>
              <a:rPr lang="en-US" sz="2400" dirty="0" smtClean="0">
                <a:latin typeface="Times New Roman" pitchFamily="18" charset="0"/>
                <a:cs typeface="Times New Roman" pitchFamily="18" charset="0"/>
              </a:rPr>
              <a:t>A </a:t>
            </a:r>
            <a:r>
              <a:rPr lang="en-US" sz="2400" b="1" dirty="0">
                <a:latin typeface="Times New Roman" pitchFamily="18" charset="0"/>
                <a:cs typeface="Times New Roman" pitchFamily="18" charset="0"/>
              </a:rPr>
              <a:t>thermometer</a:t>
            </a:r>
            <a:r>
              <a:rPr lang="en-US" sz="2400" dirty="0">
                <a:latin typeface="Times New Roman" pitchFamily="18" charset="0"/>
                <a:cs typeface="Times New Roman" pitchFamily="18" charset="0"/>
              </a:rPr>
              <a:t> is an instrument that measures the temperature of a system in a </a:t>
            </a:r>
            <a:r>
              <a:rPr lang="en-US" sz="2400" b="1" u="sng" dirty="0">
                <a:latin typeface="Times New Roman" pitchFamily="18" charset="0"/>
                <a:cs typeface="Times New Roman" pitchFamily="18" charset="0"/>
              </a:rPr>
              <a:t>quantitative way</a:t>
            </a:r>
            <a:r>
              <a:rPr lang="en-US" sz="2400" dirty="0">
                <a:latin typeface="Times New Roman" pitchFamily="18" charset="0"/>
                <a:cs typeface="Times New Roman" pitchFamily="18" charset="0"/>
              </a:rPr>
              <a:t>. </a:t>
            </a:r>
            <a:r>
              <a:rPr lang="en-US" sz="2400" u="sng" dirty="0">
                <a:latin typeface="Times New Roman" pitchFamily="18" charset="0"/>
                <a:cs typeface="Times New Roman" pitchFamily="18" charset="0"/>
              </a:rPr>
              <a:t>The easiest way to do this is to find a substance having a property that change in a regular way with its temperature</a:t>
            </a:r>
            <a:r>
              <a:rPr lang="en-US" sz="2400" dirty="0">
                <a:latin typeface="Times New Roman" pitchFamily="18" charset="0"/>
                <a:cs typeface="Times New Roman" pitchFamily="18" charset="0"/>
              </a:rPr>
              <a:t>. The most direct 'regular' way is a linear one:</a:t>
            </a:r>
            <a:endParaRPr lang="en-GB" sz="2400" dirty="0">
              <a:latin typeface="Times New Roman" pitchFamily="18" charset="0"/>
              <a:cs typeface="Times New Roman" pitchFamily="18" charset="0"/>
            </a:endParaRPr>
          </a:p>
          <a:p>
            <a:pPr marL="0" indent="0" algn="just" eaLnBrk="1" fontAlgn="auto" hangingPunct="1">
              <a:spcAft>
                <a:spcPts val="0"/>
              </a:spcAft>
              <a:buNone/>
              <a:defRPr/>
            </a:pPr>
            <a:r>
              <a:rPr lang="en-US" sz="2400" dirty="0" smtClean="0">
                <a:latin typeface="Times New Roman" pitchFamily="18" charset="0"/>
                <a:cs typeface="Times New Roman" pitchFamily="18" charset="0"/>
              </a:rPr>
              <a:t>                                           t(x</a:t>
            </a:r>
            <a:r>
              <a:rPr lang="en-US" sz="2400" dirty="0">
                <a:latin typeface="Times New Roman" pitchFamily="18" charset="0"/>
                <a:cs typeface="Times New Roman" pitchFamily="18" charset="0"/>
              </a:rPr>
              <a:t>) = ax + b,</a:t>
            </a:r>
            <a:endParaRPr lang="en-GB" sz="2400" dirty="0">
              <a:latin typeface="Times New Roman" pitchFamily="18" charset="0"/>
              <a:cs typeface="Times New Roman" pitchFamily="18" charset="0"/>
            </a:endParaRPr>
          </a:p>
          <a:p>
            <a:pPr marL="0" indent="0" algn="just" eaLnBrk="1" fontAlgn="auto" hangingPunct="1">
              <a:spcAft>
                <a:spcPts val="0"/>
              </a:spcAft>
              <a:buNone/>
              <a:defRPr/>
            </a:pPr>
            <a:endParaRPr lang="en-US" sz="2400" dirty="0" smtClean="0">
              <a:latin typeface="Times New Roman" pitchFamily="18" charset="0"/>
              <a:cs typeface="Times New Roman" pitchFamily="18" charset="0"/>
            </a:endParaRPr>
          </a:p>
          <a:p>
            <a:pPr marL="0" indent="0" algn="just">
              <a:buNone/>
              <a:defRPr/>
            </a:pPr>
            <a:r>
              <a:rPr lang="en-US" sz="2400" dirty="0" smtClean="0">
                <a:latin typeface="Times New Roman" pitchFamily="18" charset="0"/>
                <a:cs typeface="Times New Roman" pitchFamily="18" charset="0"/>
              </a:rPr>
              <a:t>where </a:t>
            </a:r>
            <a:r>
              <a:rPr lang="en-US" sz="2400" dirty="0">
                <a:latin typeface="Times New Roman" pitchFamily="18" charset="0"/>
                <a:cs typeface="Times New Roman" pitchFamily="18" charset="0"/>
              </a:rPr>
              <a:t>t is the temperature of the substance and changes as the property x of the substance changes. The constants a and b depend on the substance used and may be evaluated by specifying two temperature points on the scale, such as 32° for the freezing point of water and 212° for its boiling point</a:t>
            </a:r>
            <a:r>
              <a:rPr lang="en-US" sz="2400" dirty="0" smtClean="0">
                <a:latin typeface="Times New Roman" pitchFamily="18" charset="0"/>
                <a:cs typeface="Times New Roman" pitchFamily="18" charset="0"/>
              </a:rPr>
              <a:t>.</a:t>
            </a:r>
            <a:endParaRPr lang="en-GB" sz="2400" dirty="0">
              <a:latin typeface="Times New Roman" pitchFamily="18" charset="0"/>
              <a:cs typeface="Times New Roman" pitchFamily="18" charset="0"/>
            </a:endParaRPr>
          </a:p>
        </p:txBody>
      </p:sp>
      <p:sp>
        <p:nvSpPr>
          <p:cNvPr id="8" name="Rectangle 7"/>
          <p:cNvSpPr/>
          <p:nvPr/>
        </p:nvSpPr>
        <p:spPr>
          <a:xfrm>
            <a:off x="1544884" y="152400"/>
            <a:ext cx="6026523" cy="492443"/>
          </a:xfrm>
          <a:prstGeom prst="rect">
            <a:avLst/>
          </a:prstGeom>
        </p:spPr>
        <p:txBody>
          <a:bodyPr wrap="none">
            <a:spAutoFit/>
          </a:bodyPr>
          <a:lstStyle/>
          <a:p>
            <a:pPr algn="ctr">
              <a:spcBef>
                <a:spcPct val="0"/>
              </a:spcBef>
              <a:defRPr/>
            </a:pPr>
            <a:r>
              <a:rPr lang="en-US" sz="2600" b="1" dirty="0">
                <a:latin typeface="Times New Roman" pitchFamily="18" charset="0"/>
                <a:ea typeface="+mj-ea"/>
                <a:cs typeface="Times New Roman" pitchFamily="18" charset="0"/>
              </a:rPr>
              <a:t>MEASUREMENT OF TEMPERATURE</a:t>
            </a:r>
          </a:p>
        </p:txBody>
      </p:sp>
    </p:spTree>
    <p:extLst>
      <p:ext uri="{BB962C8B-B14F-4D97-AF65-F5344CB8AC3E}">
        <p14:creationId xmlns:p14="http://schemas.microsoft.com/office/powerpoint/2010/main" val="19461020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76200"/>
            <a:ext cx="8153400" cy="5632311"/>
          </a:xfrm>
          <a:prstGeom prst="rect">
            <a:avLst/>
          </a:prstGeom>
        </p:spPr>
        <p:txBody>
          <a:bodyPr wrap="square">
            <a:spAutoFit/>
          </a:bodyPr>
          <a:lstStyle/>
          <a:p>
            <a:pPr algn="just"/>
            <a:r>
              <a:rPr lang="en-US" sz="2400" b="1" dirty="0">
                <a:latin typeface="Times New Roman" pitchFamily="18" charset="0"/>
                <a:cs typeface="Times New Roman" pitchFamily="18" charset="0"/>
              </a:rPr>
              <a:t>Temperature Sensors</a:t>
            </a:r>
          </a:p>
          <a:p>
            <a:r>
              <a:rPr lang="en-US" sz="2400" dirty="0">
                <a:latin typeface="Times New Roman" pitchFamily="18" charset="0"/>
                <a:cs typeface="Times New Roman" pitchFamily="18" charset="0"/>
              </a:rPr>
              <a:t>A variety of sensors can be used to measure temperature. The chosen instrument depends on factors such as</a:t>
            </a:r>
            <a:r>
              <a:rPr lang="en-US" sz="2400" dirty="0" smtClean="0">
                <a:latin typeface="Times New Roman" pitchFamily="18" charset="0"/>
                <a:cs typeface="Times New Roman" pitchFamily="18" charset="0"/>
              </a:rPr>
              <a:t>:</a:t>
            </a:r>
          </a:p>
          <a:p>
            <a:endParaRPr lang="en-US" sz="2400" dirty="0">
              <a:latin typeface="Times New Roman" pitchFamily="18" charset="0"/>
              <a:cs typeface="Times New Roman" pitchFamily="18" charset="0"/>
            </a:endParaRPr>
          </a:p>
          <a:p>
            <a:pPr marL="342900" indent="-342900">
              <a:buFont typeface="Wingdings" pitchFamily="2" charset="2"/>
              <a:buChar char="Ø"/>
            </a:pPr>
            <a:r>
              <a:rPr lang="en-US" sz="2400" dirty="0">
                <a:latin typeface="Times New Roman" pitchFamily="18" charset="0"/>
                <a:cs typeface="Times New Roman" pitchFamily="18" charset="0"/>
              </a:rPr>
              <a:t>measurement uncertainty and resolution</a:t>
            </a:r>
            <a:r>
              <a:rPr lang="en-US" sz="2400" dirty="0" smtClean="0">
                <a:latin typeface="Times New Roman" pitchFamily="18" charset="0"/>
                <a:cs typeface="Times New Roman" pitchFamily="18" charset="0"/>
              </a:rPr>
              <a:t>,</a:t>
            </a:r>
          </a:p>
          <a:p>
            <a:pPr marL="342900" indent="-342900">
              <a:buFont typeface="Wingdings" pitchFamily="2" charset="2"/>
              <a:buChar char="Ø"/>
            </a:pPr>
            <a:endParaRPr lang="en-US" sz="2400" dirty="0">
              <a:latin typeface="Times New Roman" pitchFamily="18" charset="0"/>
              <a:cs typeface="Times New Roman" pitchFamily="18" charset="0"/>
            </a:endParaRPr>
          </a:p>
          <a:p>
            <a:pPr marL="342900" indent="-342900">
              <a:buFont typeface="Wingdings" pitchFamily="2" charset="2"/>
              <a:buChar char="Ø"/>
            </a:pPr>
            <a:r>
              <a:rPr lang="en-US" sz="2400" dirty="0">
                <a:latin typeface="Times New Roman" pitchFamily="18" charset="0"/>
                <a:cs typeface="Times New Roman" pitchFamily="18" charset="0"/>
              </a:rPr>
              <a:t>the type of environment being measured</a:t>
            </a:r>
            <a:r>
              <a:rPr lang="en-US" sz="2400" dirty="0" smtClean="0">
                <a:latin typeface="Times New Roman" pitchFamily="18" charset="0"/>
                <a:cs typeface="Times New Roman" pitchFamily="18" charset="0"/>
              </a:rPr>
              <a:t>,</a:t>
            </a:r>
          </a:p>
          <a:p>
            <a:pPr marL="342900" indent="-342900">
              <a:buFont typeface="Wingdings" pitchFamily="2" charset="2"/>
              <a:buChar char="Ø"/>
            </a:pPr>
            <a:endParaRPr lang="en-US" sz="2400" dirty="0">
              <a:latin typeface="Times New Roman" pitchFamily="18" charset="0"/>
              <a:cs typeface="Times New Roman" pitchFamily="18" charset="0"/>
            </a:endParaRPr>
          </a:p>
          <a:p>
            <a:pPr marL="342900" indent="-342900">
              <a:buFont typeface="Wingdings" pitchFamily="2" charset="2"/>
              <a:buChar char="Ø"/>
            </a:pPr>
            <a:r>
              <a:rPr lang="en-US" sz="2400" dirty="0">
                <a:latin typeface="Times New Roman" pitchFamily="18" charset="0"/>
                <a:cs typeface="Times New Roman" pitchFamily="18" charset="0"/>
              </a:rPr>
              <a:t>cost</a:t>
            </a:r>
            <a:r>
              <a:rPr lang="en-US" sz="2400" dirty="0" smtClean="0">
                <a:latin typeface="Times New Roman" pitchFamily="18" charset="0"/>
                <a:cs typeface="Times New Roman" pitchFamily="18" charset="0"/>
              </a:rPr>
              <a:t>,</a:t>
            </a:r>
          </a:p>
          <a:p>
            <a:pPr marL="342900" indent="-342900">
              <a:buFont typeface="Wingdings" pitchFamily="2" charset="2"/>
              <a:buChar char="Ø"/>
            </a:pPr>
            <a:endParaRPr lang="en-US" sz="2400" dirty="0">
              <a:latin typeface="Times New Roman" pitchFamily="18" charset="0"/>
              <a:cs typeface="Times New Roman" pitchFamily="18" charset="0"/>
            </a:endParaRPr>
          </a:p>
          <a:p>
            <a:pPr marL="342900" indent="-342900">
              <a:buFont typeface="Wingdings" pitchFamily="2" charset="2"/>
              <a:buChar char="Ø"/>
            </a:pPr>
            <a:r>
              <a:rPr lang="en-US" sz="2400" dirty="0">
                <a:latin typeface="Times New Roman" pitchFamily="18" charset="0"/>
                <a:cs typeface="Times New Roman" pitchFamily="18" charset="0"/>
              </a:rPr>
              <a:t>design</a:t>
            </a:r>
            <a:r>
              <a:rPr lang="en-US" sz="2400" dirty="0" smtClean="0">
                <a:latin typeface="Times New Roman" pitchFamily="18" charset="0"/>
                <a:cs typeface="Times New Roman" pitchFamily="18" charset="0"/>
              </a:rPr>
              <a:t>,</a:t>
            </a:r>
          </a:p>
          <a:p>
            <a:pPr marL="342900" indent="-342900">
              <a:buFont typeface="Wingdings" pitchFamily="2" charset="2"/>
              <a:buChar char="Ø"/>
            </a:pPr>
            <a:endParaRPr lang="en-US" sz="2400" dirty="0">
              <a:latin typeface="Times New Roman" pitchFamily="18" charset="0"/>
              <a:cs typeface="Times New Roman" pitchFamily="18" charset="0"/>
            </a:endParaRPr>
          </a:p>
          <a:p>
            <a:pPr marL="342900" indent="-342900">
              <a:buFont typeface="Wingdings" pitchFamily="2" charset="2"/>
              <a:buChar char="Ø"/>
            </a:pPr>
            <a:r>
              <a:rPr lang="en-US" sz="2400" dirty="0">
                <a:latin typeface="Times New Roman" pitchFamily="18" charset="0"/>
                <a:cs typeface="Times New Roman" pitchFamily="18" charset="0"/>
              </a:rPr>
              <a:t>height, </a:t>
            </a:r>
            <a:r>
              <a:rPr lang="en-US" sz="2400" dirty="0" smtClean="0">
                <a:latin typeface="Times New Roman" pitchFamily="18" charset="0"/>
                <a:cs typeface="Times New Roman" pitchFamily="18" charset="0"/>
              </a:rPr>
              <a:t>and</a:t>
            </a:r>
          </a:p>
          <a:p>
            <a:pPr marL="342900" indent="-342900">
              <a:buFont typeface="Wingdings" pitchFamily="2" charset="2"/>
              <a:buChar char="Ø"/>
            </a:pPr>
            <a:endParaRPr lang="en-US" sz="2400" dirty="0">
              <a:latin typeface="Times New Roman" pitchFamily="18" charset="0"/>
              <a:cs typeface="Times New Roman" pitchFamily="18" charset="0"/>
            </a:endParaRPr>
          </a:p>
          <a:p>
            <a:pPr marL="342900" indent="-342900">
              <a:buFont typeface="Wingdings" pitchFamily="2" charset="2"/>
              <a:buChar char="Ø"/>
            </a:pPr>
            <a:r>
              <a:rPr lang="en-US" sz="2400" dirty="0">
                <a:latin typeface="Times New Roman" pitchFamily="18" charset="0"/>
                <a:cs typeface="Times New Roman" pitchFamily="18" charset="0"/>
              </a:rPr>
              <a:t>need for protective housing</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7936394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524315"/>
          </a:xfrm>
          <a:prstGeom prst="rect">
            <a:avLst/>
          </a:prstGeom>
        </p:spPr>
        <p:txBody>
          <a:bodyPr wrap="square">
            <a:spAutoFit/>
          </a:bodyPr>
          <a:lstStyle/>
          <a:p>
            <a:pPr algn="just"/>
            <a:r>
              <a:rPr lang="en-US" sz="2400" b="1" dirty="0">
                <a:latin typeface="Times New Roman" pitchFamily="18" charset="0"/>
                <a:cs typeface="Times New Roman" pitchFamily="18" charset="0"/>
              </a:rPr>
              <a:t>Liquid-in-Glass Thermometer</a:t>
            </a:r>
          </a:p>
          <a:p>
            <a:pPr marL="342900" indent="-342900" algn="just">
              <a:buFont typeface="Arial" pitchFamily="34" charset="0"/>
              <a:buChar char="•"/>
            </a:pPr>
            <a:r>
              <a:rPr lang="en-US" sz="2400" dirty="0">
                <a:latin typeface="Times New Roman" pitchFamily="18" charset="0"/>
                <a:cs typeface="Times New Roman" pitchFamily="18" charset="0"/>
              </a:rPr>
              <a:t>The most familiar instrument for measuring </a:t>
            </a:r>
            <a:r>
              <a:rPr lang="en-US" sz="2400" dirty="0" smtClean="0">
                <a:latin typeface="Times New Roman" pitchFamily="18" charset="0"/>
                <a:cs typeface="Times New Roman" pitchFamily="18" charset="0"/>
              </a:rPr>
              <a:t>temperature, most </a:t>
            </a:r>
            <a:r>
              <a:rPr lang="en-US" sz="2400" dirty="0">
                <a:latin typeface="Times New Roman" pitchFamily="18" charset="0"/>
                <a:cs typeface="Times New Roman" pitchFamily="18" charset="0"/>
              </a:rPr>
              <a:t>commonly used for </a:t>
            </a:r>
            <a:r>
              <a:rPr lang="en-US" sz="2400" i="1" dirty="0">
                <a:latin typeface="Times New Roman" pitchFamily="18" charset="0"/>
                <a:cs typeface="Times New Roman" pitchFamily="18" charset="0"/>
              </a:rPr>
              <a:t>surface-based measurements</a:t>
            </a:r>
            <a:r>
              <a:rPr lang="en-US" sz="2400" dirty="0">
                <a:latin typeface="Times New Roman" pitchFamily="18" charset="0"/>
                <a:cs typeface="Times New Roman" pitchFamily="18" charset="0"/>
              </a:rPr>
              <a:t>. These thermometers are based on the principle that </a:t>
            </a:r>
            <a:r>
              <a:rPr lang="en-US" sz="2400" b="1" u="sng" dirty="0">
                <a:latin typeface="Times New Roman" pitchFamily="18" charset="0"/>
                <a:cs typeface="Times New Roman" pitchFamily="18" charset="0"/>
              </a:rPr>
              <a:t>substances expand when temperatures increase and contract when temperatures decrease.</a:t>
            </a:r>
          </a:p>
          <a:p>
            <a:pPr marL="342900" indent="-342900" algn="just">
              <a:buFont typeface="Arial" pitchFamily="34" charset="0"/>
              <a:buChar char="•"/>
            </a:pPr>
            <a:r>
              <a:rPr lang="en-US" sz="2400" dirty="0">
                <a:latin typeface="Times New Roman" pitchFamily="18" charset="0"/>
                <a:cs typeface="Times New Roman" pitchFamily="18" charset="0"/>
              </a:rPr>
              <a:t>This expansion and contraction is true for almost all substances; solid, liquid, or gas. Liquid water is an exception in that between 0°C and 4°C it contracts with increasing temperature and expands with decreasing temperature. </a:t>
            </a:r>
            <a:endParaRPr lang="en-US" sz="2400" dirty="0" smtClean="0">
              <a:latin typeface="Times New Roman" pitchFamily="18" charset="0"/>
              <a:cs typeface="Times New Roman" pitchFamily="18" charset="0"/>
            </a:endParaRPr>
          </a:p>
          <a:p>
            <a:pPr marL="342900" indent="-342900" algn="just">
              <a:buFont typeface="Arial" pitchFamily="34" charset="0"/>
              <a:buChar char="•"/>
            </a:pPr>
            <a:r>
              <a:rPr lang="en-US" sz="2400" dirty="0" smtClean="0">
                <a:latin typeface="Times New Roman" pitchFamily="18" charset="0"/>
                <a:cs typeface="Times New Roman" pitchFamily="18" charset="0"/>
              </a:rPr>
              <a:t>Liquid </a:t>
            </a:r>
            <a:r>
              <a:rPr lang="en-US" sz="2400" dirty="0">
                <a:latin typeface="Times New Roman" pitchFamily="18" charset="0"/>
                <a:cs typeface="Times New Roman" pitchFamily="18" charset="0"/>
              </a:rPr>
              <a:t>has the advantage of being visible (compared with gases) and it expands and contracts much more than a solid substance over a relatively small temperature range. </a:t>
            </a:r>
            <a:endParaRPr lang="en-US" sz="2400" dirty="0" smtClean="0">
              <a:latin typeface="Times New Roman" pitchFamily="18" charset="0"/>
              <a:cs typeface="Times New Roman" pitchFamily="18" charset="0"/>
            </a:endParaRPr>
          </a:p>
        </p:txBody>
      </p:sp>
      <p:sp>
        <p:nvSpPr>
          <p:cNvPr id="4" name="Rectangle 3"/>
          <p:cNvSpPr/>
          <p:nvPr/>
        </p:nvSpPr>
        <p:spPr>
          <a:xfrm>
            <a:off x="0" y="4450140"/>
            <a:ext cx="9144000" cy="1569660"/>
          </a:xfrm>
          <a:prstGeom prst="rect">
            <a:avLst/>
          </a:prstGeom>
        </p:spPr>
        <p:txBody>
          <a:bodyPr wrap="square">
            <a:spAutoFit/>
          </a:bodyPr>
          <a:lstStyle/>
          <a:p>
            <a:pPr algn="just"/>
            <a:r>
              <a:rPr lang="en-US" sz="2400" dirty="0">
                <a:latin typeface="Times New Roman" pitchFamily="18" charset="0"/>
                <a:cs typeface="Times New Roman" pitchFamily="18" charset="0"/>
              </a:rPr>
              <a:t>The calibration needed depends on the liquid, size of the capillary bore and reservoir, and the type of glass. Most liquid-in-glass thermometers use alcohol or mercury, but these liquids have various benefits and </a:t>
            </a:r>
            <a:r>
              <a:rPr lang="en-US" sz="2400" dirty="0" smtClean="0">
                <a:latin typeface="Times New Roman" pitchFamily="18" charset="0"/>
                <a:cs typeface="Times New Roman" pitchFamily="18" charset="0"/>
              </a:rPr>
              <a:t>drawbacks.</a:t>
            </a:r>
            <a:endParaRPr lang="en-US" sz="2400" dirty="0"/>
          </a:p>
        </p:txBody>
      </p:sp>
    </p:spTree>
    <p:extLst>
      <p:ext uri="{BB962C8B-B14F-4D97-AF65-F5344CB8AC3E}">
        <p14:creationId xmlns:p14="http://schemas.microsoft.com/office/powerpoint/2010/main" val="5486915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7693"/>
            <a:ext cx="9144000" cy="6740307"/>
          </a:xfrm>
          <a:prstGeom prst="rect">
            <a:avLst/>
          </a:prstGeom>
        </p:spPr>
        <p:txBody>
          <a:bodyPr wrap="square">
            <a:spAutoFit/>
          </a:bodyPr>
          <a:lstStyle/>
          <a:p>
            <a:pPr algn="just"/>
            <a:r>
              <a:rPr lang="en-US" sz="2400" dirty="0">
                <a:latin typeface="Times New Roman" pitchFamily="18" charset="0"/>
                <a:cs typeface="Times New Roman" pitchFamily="18" charset="0"/>
              </a:rPr>
              <a:t>A typical liquid-in-glass </a:t>
            </a:r>
            <a:r>
              <a:rPr lang="en-US" sz="2400" dirty="0" smtClean="0">
                <a:latin typeface="Times New Roman" pitchFamily="18" charset="0"/>
                <a:cs typeface="Times New Roman" pitchFamily="18" charset="0"/>
              </a:rPr>
              <a:t>thermometer  </a:t>
            </a:r>
          </a:p>
          <a:p>
            <a:pPr algn="just"/>
            <a:r>
              <a:rPr lang="en-US" sz="2400" dirty="0" smtClean="0">
                <a:latin typeface="Times New Roman" pitchFamily="18" charset="0"/>
                <a:cs typeface="Times New Roman" pitchFamily="18" charset="0"/>
              </a:rPr>
              <a:t>has </a:t>
            </a:r>
            <a:r>
              <a:rPr lang="en-US" sz="2400" dirty="0">
                <a:latin typeface="Times New Roman" pitchFamily="18" charset="0"/>
                <a:cs typeface="Times New Roman" pitchFamily="18" charset="0"/>
              </a:rPr>
              <a:t>four main parts </a:t>
            </a:r>
            <a:endParaRPr lang="en-US" sz="2400"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The </a:t>
            </a:r>
            <a:r>
              <a:rPr lang="en-US" sz="2400" b="1" dirty="0">
                <a:latin typeface="Times New Roman" pitchFamily="18" charset="0"/>
                <a:cs typeface="Times New Roman" pitchFamily="18" charset="0"/>
              </a:rPr>
              <a:t>bulb</a:t>
            </a:r>
            <a:r>
              <a:rPr lang="en-US" sz="2400" dirty="0">
                <a:latin typeface="Times New Roman" pitchFamily="18" charset="0"/>
                <a:cs typeface="Times New Roman" pitchFamily="18" charset="0"/>
              </a:rPr>
              <a:t> holds the highest volume of liquid and, therefore, has the most response to a change in temperature. the liquid also fills part of the capillary tube or stem</a:t>
            </a:r>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The </a:t>
            </a:r>
            <a:r>
              <a:rPr lang="en-US" sz="2400" b="1" dirty="0">
                <a:latin typeface="Times New Roman" pitchFamily="18" charset="0"/>
                <a:cs typeface="Times New Roman" pitchFamily="18" charset="0"/>
              </a:rPr>
              <a:t>stem</a:t>
            </a:r>
            <a:r>
              <a:rPr lang="en-US" sz="2400" dirty="0">
                <a:latin typeface="Times New Roman" pitchFamily="18" charset="0"/>
                <a:cs typeface="Times New Roman" pitchFamily="18" charset="0"/>
              </a:rPr>
              <a:t> is made from glass that does not expand or contract significantly with temperature in the range of operation</a:t>
            </a:r>
            <a:r>
              <a:rPr lang="en-US" sz="2400" dirty="0" smtClean="0">
                <a:latin typeface="Times New Roman" pitchFamily="18" charset="0"/>
                <a:cs typeface="Times New Roman" pitchFamily="18" charset="0"/>
              </a:rPr>
              <a:t>.</a:t>
            </a:r>
          </a:p>
          <a:p>
            <a:pPr algn="just"/>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In the part of the capillary not filled with liquid is an </a:t>
            </a:r>
            <a:r>
              <a:rPr lang="en-US" sz="2400" b="1" dirty="0">
                <a:latin typeface="Times New Roman" pitchFamily="18" charset="0"/>
                <a:cs typeface="Times New Roman" pitchFamily="18" charset="0"/>
              </a:rPr>
              <a:t>inert gas</a:t>
            </a:r>
            <a:r>
              <a:rPr lang="en-US" sz="2400" dirty="0">
                <a:latin typeface="Times New Roman" pitchFamily="18" charset="0"/>
                <a:cs typeface="Times New Roman" pitchFamily="18" charset="0"/>
              </a:rPr>
              <a:t> such as nitrogen, which prevents separation of the liquid column. </a:t>
            </a:r>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The </a:t>
            </a:r>
            <a:r>
              <a:rPr lang="en-US" sz="2400" b="1" dirty="0">
                <a:latin typeface="Times New Roman" pitchFamily="18" charset="0"/>
                <a:cs typeface="Times New Roman" pitchFamily="18" charset="0"/>
              </a:rPr>
              <a:t>scale</a:t>
            </a:r>
            <a:r>
              <a:rPr lang="en-US" sz="2400" dirty="0">
                <a:latin typeface="Times New Roman" pitchFamily="18" charset="0"/>
                <a:cs typeface="Times New Roman" pitchFamily="18" charset="0"/>
              </a:rPr>
              <a:t> on the thermometer allows the expansion and contraction of the liquid to be converted into a temperature measurement. </a:t>
            </a:r>
            <a:r>
              <a:rPr lang="en-US" sz="2400" dirty="0" smtClean="0">
                <a:latin typeface="Times New Roman" pitchFamily="18" charset="0"/>
                <a:cs typeface="Times New Roman" pitchFamily="18" charset="0"/>
              </a:rPr>
              <a:t>It </a:t>
            </a:r>
            <a:r>
              <a:rPr lang="en-US" sz="2400" dirty="0">
                <a:latin typeface="Times New Roman" pitchFamily="18" charset="0"/>
                <a:cs typeface="Times New Roman" pitchFamily="18" charset="0"/>
              </a:rPr>
              <a:t>is based on the volume and thermal expansion coefficient of the liquid. The scale also indicates the highest and lowest temperatures that can be measured with the thermometer (referred to as the range, usually from about -90°C to 60°C) </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3" name="AutoShape 2" descr="Liquid-in-glass thermometer with the main components labele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5073" t="12313" r="11886" b="7986"/>
          <a:stretch/>
        </p:blipFill>
        <p:spPr>
          <a:xfrm>
            <a:off x="5794612" y="-35767"/>
            <a:ext cx="3349388" cy="2055832"/>
          </a:xfrm>
          <a:prstGeom prst="rect">
            <a:avLst/>
          </a:prstGeom>
        </p:spPr>
      </p:pic>
    </p:spTree>
    <p:extLst>
      <p:ext uri="{BB962C8B-B14F-4D97-AF65-F5344CB8AC3E}">
        <p14:creationId xmlns:p14="http://schemas.microsoft.com/office/powerpoint/2010/main" val="14897716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Content Placeholder 4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 y="228600"/>
            <a:ext cx="3902788" cy="6337300"/>
          </a:xfrm>
        </p:spPr>
      </p:pic>
      <p:pic>
        <p:nvPicPr>
          <p:cNvPr id="45" name="Content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4335463" y="228600"/>
            <a:ext cx="4656137" cy="6337300"/>
          </a:xfrm>
          <a:prstGeom prst="rect">
            <a:avLst/>
          </a:prstGeom>
        </p:spPr>
      </p:pic>
    </p:spTree>
    <p:extLst>
      <p:ext uri="{BB962C8B-B14F-4D97-AF65-F5344CB8AC3E}">
        <p14:creationId xmlns:p14="http://schemas.microsoft.com/office/powerpoint/2010/main" val="16189908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938" y="1143000"/>
            <a:ext cx="8620125"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6" descr="https://psuvanguard.com/wp-content/uploads/2018/02/FYILOGO-696x33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40283" y="160337"/>
            <a:ext cx="1888917" cy="906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46259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ChangeArrowheads="1"/>
          </p:cNvSpPr>
          <p:nvPr/>
        </p:nvSpPr>
        <p:spPr bwMode="auto">
          <a:xfrm>
            <a:off x="0" y="0"/>
            <a:ext cx="34684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2400" b="1" u="sng" dirty="0">
                <a:latin typeface="Times New Roman" pitchFamily="18" charset="0"/>
              </a:rPr>
              <a:t>Resistance </a:t>
            </a:r>
            <a:r>
              <a:rPr lang="en-US" sz="2400" b="1" u="sng" dirty="0">
                <a:latin typeface="Times New Roman" pitchFamily="18" charset="0"/>
              </a:rPr>
              <a:t>Thermometer</a:t>
            </a:r>
          </a:p>
          <a:p>
            <a:endParaRPr lang="en-US" altLang="en-US" sz="2400" dirty="0">
              <a:latin typeface="Times New Roman" pitchFamily="18" charset="0"/>
            </a:endParaRPr>
          </a:p>
        </p:txBody>
      </p:sp>
      <p:sp>
        <p:nvSpPr>
          <p:cNvPr id="40963" name="Rectangle 11"/>
          <p:cNvSpPr>
            <a:spLocks noChangeArrowheads="1"/>
          </p:cNvSpPr>
          <p:nvPr/>
        </p:nvSpPr>
        <p:spPr bwMode="auto">
          <a:xfrm>
            <a:off x="0" y="450246"/>
            <a:ext cx="9144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
            <a:r>
              <a:rPr lang="en-US" altLang="en-US" sz="2400" dirty="0">
                <a:latin typeface="Times New Roman" pitchFamily="18" charset="0"/>
              </a:rPr>
              <a:t>Electrical resistance of some materials changes with changing </a:t>
            </a:r>
            <a:r>
              <a:rPr lang="en-US" altLang="en-US" sz="2400" dirty="0" smtClean="0">
                <a:latin typeface="Times New Roman" pitchFamily="18" charset="0"/>
              </a:rPr>
              <a:t>Temperature </a:t>
            </a:r>
            <a:r>
              <a:rPr lang="en-US" sz="2400" dirty="0">
                <a:latin typeface="Times New Roman" pitchFamily="18" charset="0"/>
              </a:rPr>
              <a:t>have known resistance-temperature (R-T) relationships</a:t>
            </a:r>
            <a:r>
              <a:rPr lang="en-US" altLang="en-US" sz="2400" dirty="0">
                <a:latin typeface="Times New Roman" pitchFamily="18" charset="0"/>
              </a:rPr>
              <a:t>. Resistance thermal sensor can be made with small </a:t>
            </a:r>
            <a:r>
              <a:rPr lang="en-US" altLang="en-US" sz="2400" dirty="0" smtClean="0">
                <a:latin typeface="Times New Roman" pitchFamily="18" charset="0"/>
              </a:rPr>
              <a:t>wires such as </a:t>
            </a:r>
            <a:r>
              <a:rPr lang="en-US" sz="2400" dirty="0"/>
              <a:t> </a:t>
            </a:r>
            <a:r>
              <a:rPr lang="en-US" sz="2400" dirty="0">
                <a:latin typeface="Times New Roman" pitchFamily="18" charset="0"/>
              </a:rPr>
              <a:t>platinum wire </a:t>
            </a:r>
            <a:r>
              <a:rPr lang="en-US" altLang="en-US" sz="2400" dirty="0" smtClean="0">
                <a:latin typeface="Times New Roman" pitchFamily="18" charset="0"/>
              </a:rPr>
              <a:t> </a:t>
            </a:r>
            <a:r>
              <a:rPr lang="en-US" altLang="en-US" sz="2400" dirty="0">
                <a:latin typeface="Times New Roman" pitchFamily="18" charset="0"/>
              </a:rPr>
              <a:t>to give fast response </a:t>
            </a:r>
          </a:p>
        </p:txBody>
      </p:sp>
      <p:pic>
        <p:nvPicPr>
          <p:cNvPr id="200716" name="Picture 12" descr="Thin_Film_P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981200"/>
            <a:ext cx="2743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0717" name="Rectangle 13"/>
          <p:cNvSpPr>
            <a:spLocks noChangeArrowheads="1"/>
          </p:cNvSpPr>
          <p:nvPr/>
        </p:nvSpPr>
        <p:spPr bwMode="auto">
          <a:xfrm>
            <a:off x="1824038" y="3962400"/>
            <a:ext cx="7667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ltLang="en-US" sz="2400">
                <a:latin typeface="Times New Roman" pitchFamily="18" charset="0"/>
              </a:rPr>
              <a:t>film </a:t>
            </a:r>
          </a:p>
        </p:txBody>
      </p:sp>
      <p:pic>
        <p:nvPicPr>
          <p:cNvPr id="200718" name="Picture 14" descr="Wire_Wound_P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981200"/>
            <a:ext cx="4191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0719" name="Rectangle 15"/>
          <p:cNvSpPr>
            <a:spLocks noChangeArrowheads="1"/>
          </p:cNvSpPr>
          <p:nvPr/>
        </p:nvSpPr>
        <p:spPr bwMode="auto">
          <a:xfrm>
            <a:off x="5029200" y="3994150"/>
            <a:ext cx="1800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ltLang="en-US" sz="2400">
                <a:latin typeface="Times New Roman" pitchFamily="18" charset="0"/>
              </a:rPr>
              <a:t>Wire-wound </a:t>
            </a:r>
          </a:p>
        </p:txBody>
      </p:sp>
      <p:pic>
        <p:nvPicPr>
          <p:cNvPr id="200722" name="Picture 18" descr="Coil_Element_P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4560888"/>
            <a:ext cx="7239000" cy="222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11922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ChangeArrowheads="1"/>
          </p:cNvSpPr>
          <p:nvPr/>
        </p:nvSpPr>
        <p:spPr bwMode="auto">
          <a:xfrm>
            <a:off x="76200" y="210979"/>
            <a:ext cx="202010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ltLang="en-US" sz="2600" b="1" dirty="0">
                <a:latin typeface="Times New Roman" pitchFamily="18" charset="0"/>
              </a:rPr>
              <a:t>Thermistors</a:t>
            </a:r>
            <a:r>
              <a:rPr lang="en-US" altLang="en-US" sz="2400" dirty="0">
                <a:latin typeface="Times New Roman" pitchFamily="18" charset="0"/>
              </a:rPr>
              <a:t> </a:t>
            </a:r>
          </a:p>
        </p:txBody>
      </p:sp>
      <p:sp>
        <p:nvSpPr>
          <p:cNvPr id="41987" name="Rectangle 9"/>
          <p:cNvSpPr>
            <a:spLocks noChangeArrowheads="1"/>
          </p:cNvSpPr>
          <p:nvPr/>
        </p:nvSpPr>
        <p:spPr bwMode="auto">
          <a:xfrm>
            <a:off x="18531" y="762000"/>
            <a:ext cx="9125469"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altLang="en-US" sz="2400" dirty="0">
                <a:latin typeface="Times New Roman" pitchFamily="18" charset="0"/>
              </a:rPr>
              <a:t>A thermistor is a type of resistor whose resistance varies with </a:t>
            </a:r>
            <a:r>
              <a:rPr lang="en-US" altLang="en-US" sz="2400" dirty="0" smtClean="0">
                <a:latin typeface="Times New Roman" pitchFamily="18" charset="0"/>
              </a:rPr>
              <a:t>temperature</a:t>
            </a:r>
            <a:r>
              <a:rPr lang="en-US" altLang="en-US" sz="2400" dirty="0">
                <a:latin typeface="Times New Roman" pitchFamily="18" charset="0"/>
              </a:rPr>
              <a:t>. Thermistors differ from resistance temperature </a:t>
            </a:r>
            <a:r>
              <a:rPr lang="en-US" altLang="en-US" sz="2400" dirty="0" smtClean="0">
                <a:latin typeface="Times New Roman" pitchFamily="18" charset="0"/>
              </a:rPr>
              <a:t>sensors </a:t>
            </a:r>
            <a:r>
              <a:rPr lang="en-US" altLang="en-US" sz="2400" dirty="0">
                <a:latin typeface="Times New Roman" pitchFamily="18" charset="0"/>
              </a:rPr>
              <a:t>in that </a:t>
            </a:r>
            <a:r>
              <a:rPr lang="en-US" altLang="en-US" sz="2400" u="sng" dirty="0">
                <a:latin typeface="Times New Roman" pitchFamily="18" charset="0"/>
              </a:rPr>
              <a:t>the material used in a thermistor is generally </a:t>
            </a:r>
            <a:r>
              <a:rPr lang="en-US" altLang="en-US" sz="2400" u="sng" dirty="0" smtClean="0">
                <a:latin typeface="Times New Roman" pitchFamily="18" charset="0"/>
              </a:rPr>
              <a:t>semi-conductor</a:t>
            </a:r>
            <a:r>
              <a:rPr lang="en-US" altLang="en-US" sz="2400" dirty="0">
                <a:latin typeface="Times New Roman" pitchFamily="18" charset="0"/>
              </a:rPr>
              <a:t>, such as ceramic or polymer, </a:t>
            </a:r>
            <a:r>
              <a:rPr lang="en-US" altLang="en-US" sz="2400" u="sng" dirty="0">
                <a:latin typeface="Times New Roman" pitchFamily="18" charset="0"/>
              </a:rPr>
              <a:t>while the latter uses </a:t>
            </a:r>
            <a:r>
              <a:rPr lang="en-US" altLang="en-US" sz="2400" u="sng" dirty="0" smtClean="0">
                <a:latin typeface="Times New Roman" pitchFamily="18" charset="0"/>
              </a:rPr>
              <a:t>pure </a:t>
            </a:r>
            <a:r>
              <a:rPr lang="en-US" altLang="en-US" sz="2400" u="sng" dirty="0">
                <a:latin typeface="Times New Roman" pitchFamily="18" charset="0"/>
              </a:rPr>
              <a:t>metals</a:t>
            </a:r>
            <a:r>
              <a:rPr lang="en-US" altLang="en-US" sz="2400" dirty="0">
                <a:latin typeface="Times New Roman" pitchFamily="18" charset="0"/>
              </a:rPr>
              <a:t>. The temperature response is also different; </a:t>
            </a:r>
            <a:r>
              <a:rPr lang="en-US" altLang="en-US" sz="2400" u="sng" dirty="0">
                <a:latin typeface="Times New Roman" pitchFamily="18" charset="0"/>
              </a:rPr>
              <a:t>the </a:t>
            </a:r>
            <a:r>
              <a:rPr lang="en-US" altLang="en-US" sz="2400" u="sng" dirty="0" smtClean="0">
                <a:latin typeface="Times New Roman" pitchFamily="18" charset="0"/>
              </a:rPr>
              <a:t>resistance </a:t>
            </a:r>
            <a:r>
              <a:rPr lang="en-US" altLang="en-US" sz="2400" u="sng" dirty="0">
                <a:latin typeface="Times New Roman" pitchFamily="18" charset="0"/>
              </a:rPr>
              <a:t>temperature sensors are used for larger temperature </a:t>
            </a:r>
            <a:r>
              <a:rPr lang="en-US" altLang="en-US" sz="2400" u="sng" dirty="0" smtClean="0">
                <a:latin typeface="Times New Roman" pitchFamily="18" charset="0"/>
              </a:rPr>
              <a:t>ranges</a:t>
            </a:r>
            <a:r>
              <a:rPr lang="en-US" altLang="en-US" sz="2400" u="sng" dirty="0">
                <a:latin typeface="Times New Roman" pitchFamily="18" charset="0"/>
              </a:rPr>
              <a:t>, while thermistors typically achieve a higher precision </a:t>
            </a:r>
            <a:r>
              <a:rPr lang="en-US" altLang="en-US" sz="2400" u="sng" dirty="0" smtClean="0">
                <a:latin typeface="Times New Roman" pitchFamily="18" charset="0"/>
              </a:rPr>
              <a:t>within </a:t>
            </a:r>
            <a:r>
              <a:rPr lang="en-US" altLang="en-US" sz="2400" u="sng" dirty="0">
                <a:latin typeface="Times New Roman" pitchFamily="18" charset="0"/>
              </a:rPr>
              <a:t>a limited temperature range</a:t>
            </a:r>
          </a:p>
        </p:txBody>
      </p:sp>
      <p:pic>
        <p:nvPicPr>
          <p:cNvPr id="41988" name="Picture 11" descr="China_NTC_Thermistor_Temperature_Sensor_Probe_Assemblies20081023181447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867150"/>
            <a:ext cx="38862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3886200"/>
            <a:ext cx="3697574" cy="2819400"/>
          </a:xfrm>
          <a:prstGeom prst="rect">
            <a:avLst/>
          </a:prstGeom>
        </p:spPr>
      </p:pic>
    </p:spTree>
    <p:extLst>
      <p:ext uri="{BB962C8B-B14F-4D97-AF65-F5344CB8AC3E}">
        <p14:creationId xmlns:p14="http://schemas.microsoft.com/office/powerpoint/2010/main" val="18638240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3785652"/>
          </a:xfrm>
          <a:prstGeom prst="rect">
            <a:avLst/>
          </a:prstGeom>
        </p:spPr>
        <p:txBody>
          <a:bodyPr wrap="square">
            <a:spAutoFit/>
          </a:bodyPr>
          <a:lstStyle/>
          <a:p>
            <a:pPr algn="just"/>
            <a:r>
              <a:rPr lang="en-US" sz="2400" dirty="0">
                <a:latin typeface="Times New Roman" pitchFamily="18" charset="0"/>
                <a:cs typeface="Times New Roman" pitchFamily="18" charset="0"/>
              </a:rPr>
              <a:t>A </a:t>
            </a:r>
            <a:r>
              <a:rPr lang="en-US" sz="2600" b="1" dirty="0" smtClean="0">
                <a:solidFill>
                  <a:schemeClr val="tx1">
                    <a:lumMod val="95000"/>
                    <a:lumOff val="5000"/>
                  </a:schemeClr>
                </a:solidFill>
                <a:latin typeface="Times New Roman" pitchFamily="18" charset="0"/>
                <a:hlinkClick r:id="rId2" tooltip="You must be connected to the internet to access the glossary."/>
              </a:rPr>
              <a:t>Thermocouple</a:t>
            </a:r>
            <a:r>
              <a:rPr lang="en-US" sz="2400" dirty="0">
                <a:latin typeface="Times New Roman" pitchFamily="18" charset="0"/>
                <a:cs typeface="Times New Roman" pitchFamily="18" charset="0"/>
              </a:rPr>
              <a:t> consists of two wires of dissimilar metals connected together (usually by welding) to create two junctions. At each junction, there will be a voltage difference across the junction (arising from the thermoelectric effect, also called the </a:t>
            </a:r>
            <a:r>
              <a:rPr lang="en-US" sz="2400" dirty="0" err="1">
                <a:latin typeface="Times New Roman" pitchFamily="18" charset="0"/>
                <a:cs typeface="Times New Roman" pitchFamily="18" charset="0"/>
              </a:rPr>
              <a:t>Peltier-Seebeck</a:t>
            </a:r>
            <a:r>
              <a:rPr lang="en-US" sz="2400" dirty="0">
                <a:latin typeface="Times New Roman" pitchFamily="18" charset="0"/>
                <a:cs typeface="Times New Roman" pitchFamily="18" charset="0"/>
              </a:rPr>
              <a:t> effect) that depends on the temperature at that junction. When the wires are connected as shown in the diagram below, the voltmeter reading will depend on the difference in temperature at the two junctions and so can be used to measure that difference. The temperature sensitivity of a thermocouple depends on the metals used. A common combination is copper and constantan, which has a sensitivity of 43 µV/°C.</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2190" y="3962400"/>
            <a:ext cx="5061809" cy="2133600"/>
          </a:xfrm>
          <a:prstGeom prst="rect">
            <a:avLst/>
          </a:prstGeom>
        </p:spPr>
      </p:pic>
      <p:pic>
        <p:nvPicPr>
          <p:cNvPr id="6" name="Picture 2" descr="http://www.thermocouplertd.com/ALL%20IMAGES/intro_thermocouples3.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50" y="3962400"/>
            <a:ext cx="37528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87115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555093"/>
          </a:xfrm>
          <a:prstGeom prst="rect">
            <a:avLst/>
          </a:prstGeom>
        </p:spPr>
        <p:txBody>
          <a:bodyPr wrap="square">
            <a:spAutoFit/>
          </a:bodyPr>
          <a:lstStyle/>
          <a:p>
            <a:pPr algn="just"/>
            <a:r>
              <a:rPr lang="en-US" sz="2600" b="1" u="sng" dirty="0">
                <a:latin typeface="Times New Roman" pitchFamily="18" charset="0"/>
              </a:rPr>
              <a:t>Sonic thermometers </a:t>
            </a:r>
            <a:r>
              <a:rPr lang="en-US" sz="2400" dirty="0">
                <a:solidFill>
                  <a:schemeClr val="dk1"/>
                </a:solidFill>
                <a:latin typeface="Times New Roman" pitchFamily="18" charset="0"/>
                <a:cs typeface="Times New Roman" pitchFamily="18" charset="0"/>
              </a:rPr>
              <a:t>A </a:t>
            </a:r>
            <a:r>
              <a:rPr lang="en-US" sz="2400" dirty="0">
                <a:solidFill>
                  <a:schemeClr val="dk1"/>
                </a:solidFill>
                <a:latin typeface="Times New Roman" pitchFamily="18" charset="0"/>
                <a:cs typeface="Times New Roman" pitchFamily="18" charset="0"/>
                <a:hlinkClick r:id="rId3" tooltip="Thermometer"/>
              </a:rPr>
              <a:t>thermometer</a:t>
            </a:r>
            <a:r>
              <a:rPr lang="en-US" sz="2400" dirty="0">
                <a:solidFill>
                  <a:schemeClr val="dk1"/>
                </a:solidFill>
                <a:latin typeface="Times New Roman" pitchFamily="18" charset="0"/>
                <a:cs typeface="Times New Roman" pitchFamily="18" charset="0"/>
              </a:rPr>
              <a:t> based on the principle that the </a:t>
            </a:r>
            <a:r>
              <a:rPr lang="en-US" sz="2400" dirty="0">
                <a:solidFill>
                  <a:schemeClr val="dk1"/>
                </a:solidFill>
                <a:latin typeface="Times New Roman" pitchFamily="18" charset="0"/>
                <a:cs typeface="Times New Roman" pitchFamily="18" charset="0"/>
                <a:hlinkClick r:id="rId4" tooltip="Velocity"/>
              </a:rPr>
              <a:t>velocity</a:t>
            </a:r>
            <a:r>
              <a:rPr lang="en-US" sz="2400" dirty="0">
                <a:solidFill>
                  <a:schemeClr val="dk1"/>
                </a:solidFill>
                <a:latin typeface="Times New Roman" pitchFamily="18" charset="0"/>
                <a:cs typeface="Times New Roman" pitchFamily="18" charset="0"/>
              </a:rPr>
              <a:t> of a </a:t>
            </a:r>
            <a:r>
              <a:rPr lang="en-US" sz="2400" dirty="0">
                <a:solidFill>
                  <a:schemeClr val="dk1"/>
                </a:solidFill>
                <a:latin typeface="Times New Roman" pitchFamily="18" charset="0"/>
                <a:cs typeface="Times New Roman" pitchFamily="18" charset="0"/>
                <a:hlinkClick r:id="rId5" tooltip="Sound wave"/>
              </a:rPr>
              <a:t>sound wave</a:t>
            </a:r>
            <a:r>
              <a:rPr lang="en-US" sz="2400" dirty="0">
                <a:solidFill>
                  <a:schemeClr val="dk1"/>
                </a:solidFill>
                <a:latin typeface="Times New Roman" pitchFamily="18" charset="0"/>
                <a:cs typeface="Times New Roman" pitchFamily="18" charset="0"/>
              </a:rPr>
              <a:t> is a function of the </a:t>
            </a:r>
            <a:r>
              <a:rPr lang="en-US" sz="2400" dirty="0">
                <a:solidFill>
                  <a:schemeClr val="dk1"/>
                </a:solidFill>
                <a:latin typeface="Times New Roman" pitchFamily="18" charset="0"/>
                <a:cs typeface="Times New Roman" pitchFamily="18" charset="0"/>
                <a:hlinkClick r:id="rId6" tooltip="Virtual temperature"/>
              </a:rPr>
              <a:t>virtual temperature</a:t>
            </a:r>
            <a:r>
              <a:rPr lang="en-US" sz="2400" dirty="0">
                <a:solidFill>
                  <a:schemeClr val="dk1"/>
                </a:solidFill>
                <a:latin typeface="Times New Roman" pitchFamily="18" charset="0"/>
                <a:cs typeface="Times New Roman" pitchFamily="18" charset="0"/>
              </a:rPr>
              <a:t> of the medium through which it passes.</a:t>
            </a:r>
          </a:p>
          <a:p>
            <a:pPr algn="just"/>
            <a:r>
              <a:rPr lang="en-US" sz="2400" dirty="0">
                <a:solidFill>
                  <a:schemeClr val="dk1"/>
                </a:solidFill>
                <a:latin typeface="Times New Roman" pitchFamily="18" charset="0"/>
                <a:cs typeface="Times New Roman" pitchFamily="18" charset="0"/>
              </a:rPr>
              <a:t/>
            </a:r>
            <a:br>
              <a:rPr lang="en-US" sz="2400" dirty="0">
                <a:solidFill>
                  <a:schemeClr val="dk1"/>
                </a:solidFill>
                <a:latin typeface="Times New Roman" pitchFamily="18" charset="0"/>
                <a:cs typeface="Times New Roman" pitchFamily="18" charset="0"/>
              </a:rPr>
            </a:br>
            <a:r>
              <a:rPr lang="en-US" sz="2400" dirty="0">
                <a:solidFill>
                  <a:schemeClr val="dk1"/>
                </a:solidFill>
                <a:latin typeface="Times New Roman" pitchFamily="18" charset="0"/>
                <a:cs typeface="Times New Roman" pitchFamily="18" charset="0"/>
              </a:rPr>
              <a:t>By transmitting acoustic pulses in opposite directions between two transducers, the </a:t>
            </a:r>
            <a:r>
              <a:rPr lang="en-US" sz="2400" dirty="0">
                <a:solidFill>
                  <a:schemeClr val="dk1"/>
                </a:solidFill>
                <a:latin typeface="Times New Roman" pitchFamily="18" charset="0"/>
                <a:cs typeface="Times New Roman" pitchFamily="18" charset="0"/>
                <a:hlinkClick r:id="rId7" tooltip="Travel time"/>
              </a:rPr>
              <a:t>travel time</a:t>
            </a:r>
            <a:r>
              <a:rPr lang="en-US" sz="2400" dirty="0">
                <a:solidFill>
                  <a:schemeClr val="dk1"/>
                </a:solidFill>
                <a:latin typeface="Times New Roman" pitchFamily="18" charset="0"/>
                <a:cs typeface="Times New Roman" pitchFamily="18" charset="0"/>
              </a:rPr>
              <a:t> difference can be used to infer the </a:t>
            </a:r>
            <a:r>
              <a:rPr lang="en-US" sz="2400" dirty="0">
                <a:solidFill>
                  <a:schemeClr val="dk1"/>
                </a:solidFill>
                <a:latin typeface="Times New Roman" pitchFamily="18" charset="0"/>
                <a:cs typeface="Times New Roman" pitchFamily="18" charset="0"/>
                <a:hlinkClick r:id="rId6" tooltip="Virtual temperature"/>
              </a:rPr>
              <a:t>virtual temperature</a:t>
            </a:r>
            <a:r>
              <a:rPr lang="en-US" sz="2400" dirty="0">
                <a:solidFill>
                  <a:schemeClr val="dk1"/>
                </a:solidFill>
                <a:latin typeface="Times New Roman" pitchFamily="18" charset="0"/>
                <a:cs typeface="Times New Roman" pitchFamily="18" charset="0"/>
              </a:rPr>
              <a:t>, provided that the </a:t>
            </a:r>
            <a:r>
              <a:rPr lang="en-US" sz="2400" dirty="0">
                <a:solidFill>
                  <a:schemeClr val="dk1"/>
                </a:solidFill>
                <a:latin typeface="Times New Roman" pitchFamily="18" charset="0"/>
                <a:cs typeface="Times New Roman" pitchFamily="18" charset="0"/>
                <a:hlinkClick r:id="rId8" tooltip="Wind speed"/>
              </a:rPr>
              <a:t>wind speed</a:t>
            </a:r>
            <a:r>
              <a:rPr lang="en-US" sz="2400" dirty="0">
                <a:solidFill>
                  <a:schemeClr val="dk1"/>
                </a:solidFill>
                <a:latin typeface="Times New Roman" pitchFamily="18" charset="0"/>
                <a:cs typeface="Times New Roman" pitchFamily="18" charset="0"/>
              </a:rPr>
              <a:t> across the acoustic path is known.</a:t>
            </a:r>
          </a:p>
          <a:p>
            <a:pPr algn="just"/>
            <a:r>
              <a:rPr lang="en-US" sz="2400" dirty="0">
                <a:solidFill>
                  <a:schemeClr val="dk1"/>
                </a:solidFill>
                <a:latin typeface="Times New Roman" pitchFamily="18" charset="0"/>
                <a:cs typeface="Times New Roman" pitchFamily="18" charset="0"/>
              </a:rPr>
              <a:t>The </a:t>
            </a:r>
            <a:r>
              <a:rPr lang="en-US" sz="2400" dirty="0">
                <a:solidFill>
                  <a:schemeClr val="dk1"/>
                </a:solidFill>
                <a:latin typeface="Times New Roman" pitchFamily="18" charset="0"/>
                <a:cs typeface="Times New Roman" pitchFamily="18" charset="0"/>
              </a:rPr>
              <a:t>virtual temperature depends on the amount of water vapor in the air, so to convert to a measurement of temperature the moisture content must also be measured</a:t>
            </a:r>
            <a:r>
              <a:rPr lang="en-US" sz="2400" dirty="0">
                <a:solidFill>
                  <a:schemeClr val="dk1"/>
                </a:solidFill>
                <a:latin typeface="Times New Roman" pitchFamily="18" charset="0"/>
                <a:cs typeface="Times New Roman" pitchFamily="18" charset="0"/>
              </a:rPr>
              <a:t>.</a:t>
            </a:r>
          </a:p>
          <a:p>
            <a:pPr algn="just"/>
            <a:endParaRPr lang="en-US" sz="2400" dirty="0">
              <a:latin typeface="Times New Roman" pitchFamily="18" charset="0"/>
              <a:cs typeface="Times New Roman" pitchFamily="18" charset="0"/>
            </a:endParaRPr>
          </a:p>
        </p:txBody>
      </p:sp>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38800" y="4114800"/>
            <a:ext cx="2343150" cy="2743200"/>
          </a:xfrm>
          <a:prstGeom prst="rect">
            <a:avLst/>
          </a:prstGeom>
        </p:spPr>
      </p:pic>
      <p:sp>
        <p:nvSpPr>
          <p:cNvPr id="4" name="TextBox 3"/>
          <p:cNvSpPr txBox="1"/>
          <p:nvPr/>
        </p:nvSpPr>
        <p:spPr>
          <a:xfrm>
            <a:off x="228600" y="4581435"/>
            <a:ext cx="4876800"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n-US" sz="2400" dirty="0">
                <a:latin typeface="Times New Roman" pitchFamily="18" charset="0"/>
                <a:cs typeface="Times New Roman" pitchFamily="18" charset="0"/>
              </a:rPr>
              <a:t>Sonic thermometers possess very short time constants and eliminate radiation error.</a:t>
            </a:r>
          </a:p>
        </p:txBody>
      </p:sp>
    </p:spTree>
    <p:extLst>
      <p:ext uri="{BB962C8B-B14F-4D97-AF65-F5344CB8AC3E}">
        <p14:creationId xmlns:p14="http://schemas.microsoft.com/office/powerpoint/2010/main" val="3525552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Welcome Students!  </a:t>
            </a:r>
            <a:r>
              <a:rPr lang="en-US" dirty="0" smtClean="0">
                <a:solidFill>
                  <a:srgbClr val="00B0F0"/>
                </a:solidFill>
                <a:sym typeface="Wingdings" panose="05000000000000000000" pitchFamily="2" charset="2"/>
              </a:rPr>
              <a:t> </a:t>
            </a:r>
            <a:endParaRPr lang="en-GB" dirty="0">
              <a:solidFill>
                <a:srgbClr val="00B0F0"/>
              </a:solidFill>
            </a:endParaRPr>
          </a:p>
        </p:txBody>
      </p:sp>
      <p:sp>
        <p:nvSpPr>
          <p:cNvPr id="5" name="Title 1"/>
          <p:cNvSpPr txBox="1">
            <a:spLocks/>
          </p:cNvSpPr>
          <p:nvPr/>
        </p:nvSpPr>
        <p:spPr>
          <a:xfrm>
            <a:off x="838200" y="1219200"/>
            <a:ext cx="752094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n-US" dirty="0" smtClean="0"/>
              <a:t>To LECTURE Three</a:t>
            </a:r>
            <a:endParaRPr lang="en-GB" dirty="0"/>
          </a:p>
        </p:txBody>
      </p:sp>
      <p:sp>
        <p:nvSpPr>
          <p:cNvPr id="6" name="Rectangle 5"/>
          <p:cNvSpPr/>
          <p:nvPr/>
        </p:nvSpPr>
        <p:spPr>
          <a:xfrm>
            <a:off x="26670" y="1959858"/>
            <a:ext cx="9117330" cy="630942"/>
          </a:xfrm>
          <a:prstGeom prst="rect">
            <a:avLst/>
          </a:prstGeom>
        </p:spPr>
        <p:txBody>
          <a:bodyPr wrap="square">
            <a:spAutoFit/>
          </a:bodyPr>
          <a:lstStyle/>
          <a:p>
            <a:pPr algn="ctr"/>
            <a:r>
              <a:rPr lang="en-US" sz="3500" dirty="0" smtClean="0">
                <a:solidFill>
                  <a:srgbClr val="00B0F0"/>
                </a:solidFill>
                <a:latin typeface="+mj-lt"/>
                <a:ea typeface="+mj-ea"/>
                <a:cs typeface="+mj-cs"/>
              </a:rPr>
              <a:t>Temperature &amp; Humidity</a:t>
            </a:r>
            <a:endParaRPr lang="en-US" sz="3500" dirty="0">
              <a:solidFill>
                <a:srgbClr val="00B0F0"/>
              </a:solidFill>
              <a:latin typeface="+mj-lt"/>
              <a:ea typeface="+mj-ea"/>
              <a:cs typeface="+mj-cs"/>
            </a:endParaRPr>
          </a:p>
        </p:txBody>
      </p:sp>
      <p:sp>
        <p:nvSpPr>
          <p:cNvPr id="7" name="AutoShape 2" descr="Image result for Principl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page001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0418"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819400"/>
            <a:ext cx="5715000" cy="3000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08774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7275" y="2105025"/>
            <a:ext cx="7029450" cy="383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0" y="0"/>
            <a:ext cx="9144000" cy="1569660"/>
          </a:xfrm>
          <a:prstGeom prst="rect">
            <a:avLst/>
          </a:prstGeom>
        </p:spPr>
        <p:txBody>
          <a:bodyPr wrap="square">
            <a:spAutoFit/>
          </a:bodyPr>
          <a:lstStyle/>
          <a:p>
            <a:pPr algn="ctr"/>
            <a:r>
              <a:rPr lang="en-US" sz="2400" dirty="0">
                <a:latin typeface="Times New Roman" pitchFamily="18" charset="0"/>
                <a:cs typeface="Times New Roman" pitchFamily="18" charset="0"/>
              </a:rPr>
              <a:t>Temperature is also a condition that affects the speed of sound. Heat, like sound, is a form of kinetic energy. Molecules at higher temperatures have more energy, thus they can vibrate faster. Since the molecules vibrate faster, sound waves can travel more quickly.</a:t>
            </a:r>
          </a:p>
        </p:txBody>
      </p:sp>
    </p:spTree>
    <p:extLst>
      <p:ext uri="{BB962C8B-B14F-4D97-AF65-F5344CB8AC3E}">
        <p14:creationId xmlns:p14="http://schemas.microsoft.com/office/powerpoint/2010/main" val="23812876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0" y="-17621"/>
            <a:ext cx="375615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ltLang="en-US" sz="2600" b="1" dirty="0">
                <a:latin typeface="Times New Roman" pitchFamily="18" charset="0"/>
              </a:rPr>
              <a:t>Radiation thermometers </a:t>
            </a:r>
          </a:p>
        </p:txBody>
      </p:sp>
      <p:sp>
        <p:nvSpPr>
          <p:cNvPr id="43011" name="Rectangle 5"/>
          <p:cNvSpPr>
            <a:spLocks noChangeArrowheads="1"/>
          </p:cNvSpPr>
          <p:nvPr/>
        </p:nvSpPr>
        <p:spPr bwMode="auto">
          <a:xfrm>
            <a:off x="0" y="457200"/>
            <a:ext cx="9144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
            <a:r>
              <a:rPr lang="en-US" altLang="en-US" sz="2400" dirty="0">
                <a:latin typeface="Times New Roman" pitchFamily="18" charset="0"/>
              </a:rPr>
              <a:t>Based on the principle that </a:t>
            </a:r>
            <a:r>
              <a:rPr lang="en-US" altLang="en-US" sz="2400" u="sng" dirty="0">
                <a:latin typeface="Times New Roman" pitchFamily="18" charset="0"/>
              </a:rPr>
              <a:t>the radiation emitted from an object </a:t>
            </a:r>
            <a:r>
              <a:rPr lang="en-US" altLang="en-US" sz="2400" u="sng" dirty="0" smtClean="0">
                <a:latin typeface="Times New Roman" pitchFamily="18" charset="0"/>
              </a:rPr>
              <a:t>depends </a:t>
            </a:r>
            <a:r>
              <a:rPr lang="en-US" altLang="en-US" sz="2400" u="sng" dirty="0">
                <a:latin typeface="Times New Roman" pitchFamily="18" charset="0"/>
              </a:rPr>
              <a:t>on its temperature. By knowing the amount of infrared </a:t>
            </a:r>
            <a:r>
              <a:rPr lang="en-US" altLang="en-US" sz="2400" u="sng" dirty="0" smtClean="0">
                <a:latin typeface="Times New Roman" pitchFamily="18" charset="0"/>
              </a:rPr>
              <a:t>energy </a:t>
            </a:r>
            <a:r>
              <a:rPr lang="en-US" altLang="en-US" sz="2400" u="sng" dirty="0">
                <a:latin typeface="Times New Roman" pitchFamily="18" charset="0"/>
              </a:rPr>
              <a:t>emitted by the object and its emissivity, the object's </a:t>
            </a:r>
            <a:r>
              <a:rPr lang="en-US" altLang="en-US" sz="2400" u="sng" dirty="0" smtClean="0">
                <a:latin typeface="Times New Roman" pitchFamily="18" charset="0"/>
              </a:rPr>
              <a:t>temperature </a:t>
            </a:r>
            <a:r>
              <a:rPr lang="en-US" altLang="en-US" sz="2400" u="sng" dirty="0">
                <a:latin typeface="Times New Roman" pitchFamily="18" charset="0"/>
              </a:rPr>
              <a:t>can be determined. </a:t>
            </a:r>
            <a:r>
              <a:rPr lang="en-US" altLang="en-US" sz="2400" dirty="0">
                <a:latin typeface="Times New Roman" pitchFamily="18" charset="0"/>
              </a:rPr>
              <a:t>They are, sometimes, called laser </a:t>
            </a:r>
            <a:r>
              <a:rPr lang="en-US" altLang="en-US" sz="2400" dirty="0" smtClean="0">
                <a:latin typeface="Times New Roman" pitchFamily="18" charset="0"/>
              </a:rPr>
              <a:t> thermometers </a:t>
            </a:r>
            <a:r>
              <a:rPr lang="en-US" altLang="en-US" sz="2400" dirty="0">
                <a:latin typeface="Times New Roman" pitchFamily="18" charset="0"/>
              </a:rPr>
              <a:t>if a laser is used to help aim the thermometer to </a:t>
            </a:r>
            <a:r>
              <a:rPr lang="en-US" altLang="en-US" sz="2400" dirty="0" smtClean="0">
                <a:latin typeface="Times New Roman" pitchFamily="18" charset="0"/>
              </a:rPr>
              <a:t> enhance </a:t>
            </a:r>
            <a:r>
              <a:rPr lang="en-US" altLang="en-US" sz="2400" dirty="0">
                <a:latin typeface="Times New Roman" pitchFamily="18" charset="0"/>
              </a:rPr>
              <a:t>the device’s ability to measure </a:t>
            </a:r>
            <a:r>
              <a:rPr lang="en-US" altLang="en-US" sz="2400" dirty="0" smtClean="0">
                <a:latin typeface="Times New Roman" pitchFamily="18" charset="0"/>
              </a:rPr>
              <a:t>temperature </a:t>
            </a:r>
            <a:r>
              <a:rPr lang="en-US" altLang="en-US" sz="2400" dirty="0">
                <a:latin typeface="Times New Roman" pitchFamily="18" charset="0"/>
              </a:rPr>
              <a:t>from a </a:t>
            </a:r>
            <a:r>
              <a:rPr lang="en-US" altLang="en-US" sz="2400" dirty="0" smtClean="0">
                <a:latin typeface="Times New Roman" pitchFamily="18" charset="0"/>
              </a:rPr>
              <a:t>distance</a:t>
            </a:r>
            <a:r>
              <a:rPr lang="en-US" altLang="en-US" sz="2400" dirty="0">
                <a:latin typeface="Times New Roman" pitchFamily="18" charset="0"/>
              </a:rPr>
              <a:t>. </a:t>
            </a:r>
          </a:p>
        </p:txBody>
      </p:sp>
      <p:pic>
        <p:nvPicPr>
          <p:cNvPr id="43012" name="Picture 6" descr="4-radiation-thermomet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7612" y="3124200"/>
            <a:ext cx="248602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7012" y="3108278"/>
            <a:ext cx="4191000" cy="2606722"/>
          </a:xfrm>
          <a:prstGeom prst="rect">
            <a:avLst/>
          </a:prstGeom>
        </p:spPr>
      </p:pic>
      <p:sp>
        <p:nvSpPr>
          <p:cNvPr id="3" name="Rectangle 2"/>
          <p:cNvSpPr/>
          <p:nvPr/>
        </p:nvSpPr>
        <p:spPr>
          <a:xfrm>
            <a:off x="0" y="5798403"/>
            <a:ext cx="9144000" cy="830997"/>
          </a:xfrm>
          <a:prstGeom prst="rect">
            <a:avLst/>
          </a:prstGeom>
        </p:spPr>
        <p:txBody>
          <a:bodyPr wrap="square">
            <a:spAutoFit/>
          </a:bodyPr>
          <a:lstStyle/>
          <a:p>
            <a:pPr algn="just"/>
            <a:r>
              <a:rPr lang="en-US" sz="2400" dirty="0">
                <a:latin typeface="Times New Roman" pitchFamily="18" charset="0"/>
              </a:rPr>
              <a:t>Radiometric temperature measurements can also be made from instrumentation aboard research aircraft.</a:t>
            </a:r>
          </a:p>
        </p:txBody>
      </p:sp>
    </p:spTree>
    <p:extLst>
      <p:ext uri="{BB962C8B-B14F-4D97-AF65-F5344CB8AC3E}">
        <p14:creationId xmlns:p14="http://schemas.microsoft.com/office/powerpoint/2010/main" val="5269110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6263"/>
            <a:ext cx="9144000" cy="6313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447800" y="76200"/>
            <a:ext cx="6537624" cy="492443"/>
          </a:xfrm>
          <a:prstGeom prst="rect">
            <a:avLst/>
          </a:prstGeom>
        </p:spPr>
        <p:txBody>
          <a:bodyPr wrap="none">
            <a:spAutoFit/>
          </a:bodyPr>
          <a:lstStyle/>
          <a:p>
            <a:r>
              <a:rPr lang="en-US" sz="2600" dirty="0"/>
              <a:t>Advantages and Disadvantages of Sensor Types</a:t>
            </a:r>
          </a:p>
        </p:txBody>
      </p:sp>
    </p:spTree>
    <p:extLst>
      <p:ext uri="{BB962C8B-B14F-4D97-AF65-F5344CB8AC3E}">
        <p14:creationId xmlns:p14="http://schemas.microsoft.com/office/powerpoint/2010/main" val="36799985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a:spLocks noChangeArrowheads="1"/>
          </p:cNvSpPr>
          <p:nvPr/>
        </p:nvSpPr>
        <p:spPr bwMode="auto">
          <a:xfrm>
            <a:off x="2209800" y="152400"/>
            <a:ext cx="4043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just"/>
            <a:r>
              <a:rPr lang="en-US" altLang="en-US" sz="2400" b="1">
                <a:latin typeface="Times New Roman" pitchFamily="18" charset="0"/>
              </a:rPr>
              <a:t>Thermometer Response Time</a:t>
            </a:r>
          </a:p>
        </p:txBody>
      </p:sp>
      <p:sp>
        <p:nvSpPr>
          <p:cNvPr id="46083" name="Rectangle 7"/>
          <p:cNvSpPr>
            <a:spLocks noChangeArrowheads="1"/>
          </p:cNvSpPr>
          <p:nvPr/>
        </p:nvSpPr>
        <p:spPr bwMode="auto">
          <a:xfrm>
            <a:off x="0" y="476071"/>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en-US" altLang="en-US" sz="2400" dirty="0" smtClean="0">
                <a:latin typeface="Times New Roman" pitchFamily="18" charset="0"/>
              </a:rPr>
              <a:t>Is the </a:t>
            </a:r>
            <a:r>
              <a:rPr lang="en-US" altLang="en-US" sz="2400" dirty="0">
                <a:latin typeface="Times New Roman" pitchFamily="18" charset="0"/>
              </a:rPr>
              <a:t>time a system or sensor takes to react to a given </a:t>
            </a:r>
            <a:r>
              <a:rPr lang="en-US" altLang="en-US" sz="2400" dirty="0">
                <a:latin typeface="Times New Roman" pitchFamily="18" charset="0"/>
              </a:rPr>
              <a:t>input Factors that control the time constant </a:t>
            </a:r>
          </a:p>
          <a:p>
            <a:r>
              <a:rPr lang="en-US" altLang="en-US" sz="2400" dirty="0" smtClean="0">
                <a:latin typeface="Times New Roman" pitchFamily="18" charset="0"/>
              </a:rPr>
              <a:t> </a:t>
            </a:r>
            <a:endParaRPr lang="en-US" altLang="en-US" sz="2400" dirty="0">
              <a:latin typeface="Times New Roman" pitchFamily="18" charset="0"/>
            </a:endParaRPr>
          </a:p>
        </p:txBody>
      </p:sp>
      <p:graphicFrame>
        <p:nvGraphicFramePr>
          <p:cNvPr id="196625" name="Object 6"/>
          <p:cNvGraphicFramePr>
            <a:graphicFrameLocks noChangeAspect="1"/>
          </p:cNvGraphicFramePr>
          <p:nvPr>
            <p:extLst>
              <p:ext uri="{D42A27DB-BD31-4B8C-83A1-F6EECF244321}">
                <p14:modId xmlns:p14="http://schemas.microsoft.com/office/powerpoint/2010/main" val="1251227325"/>
              </p:ext>
            </p:extLst>
          </p:nvPr>
        </p:nvGraphicFramePr>
        <p:xfrm>
          <a:off x="6553200" y="1481138"/>
          <a:ext cx="1060450" cy="390525"/>
        </p:xfrm>
        <a:graphic>
          <a:graphicData uri="http://schemas.openxmlformats.org/presentationml/2006/ole">
            <mc:AlternateContent xmlns:mc="http://schemas.openxmlformats.org/markup-compatibility/2006">
              <mc:Choice xmlns:v="urn:schemas-microsoft-com:vml" Requires="v">
                <p:oleObj spid="_x0000_s21613" name="Equation" r:id="rId3" imgW="660240" imgH="228600" progId="Equation.3">
                  <p:embed/>
                </p:oleObj>
              </mc:Choice>
              <mc:Fallback>
                <p:oleObj name="Equation" r:id="rId3" imgW="660240" imgH="228600" progId="Equation.3">
                  <p:embed/>
                  <p:pic>
                    <p:nvPicPr>
                      <p:cNvPr id="0" name=""/>
                      <p:cNvPicPr>
                        <a:picLocks noChangeAspect="1" noChangeArrowheads="1"/>
                      </p:cNvPicPr>
                      <p:nvPr/>
                    </p:nvPicPr>
                    <p:blipFill>
                      <a:blip r:embed="rId4"/>
                      <a:srcRect/>
                      <a:stretch>
                        <a:fillRect/>
                      </a:stretch>
                    </p:blipFill>
                    <p:spPr bwMode="auto">
                      <a:xfrm>
                        <a:off x="6553200" y="1481138"/>
                        <a:ext cx="1060450" cy="390525"/>
                      </a:xfrm>
                      <a:prstGeom prst="rect">
                        <a:avLst/>
                      </a:prstGeom>
                      <a:noFill/>
                      <a:ln>
                        <a:noFill/>
                      </a:ln>
                      <a:extLst/>
                    </p:spPr>
                  </p:pic>
                </p:oleObj>
              </mc:Fallback>
            </mc:AlternateContent>
          </a:graphicData>
        </a:graphic>
      </p:graphicFrame>
      <p:graphicFrame>
        <p:nvGraphicFramePr>
          <p:cNvPr id="196628" name="Object 7"/>
          <p:cNvGraphicFramePr>
            <a:graphicFrameLocks noChangeAspect="1"/>
          </p:cNvGraphicFramePr>
          <p:nvPr>
            <p:extLst>
              <p:ext uri="{D42A27DB-BD31-4B8C-83A1-F6EECF244321}">
                <p14:modId xmlns:p14="http://schemas.microsoft.com/office/powerpoint/2010/main" val="1976339170"/>
              </p:ext>
            </p:extLst>
          </p:nvPr>
        </p:nvGraphicFramePr>
        <p:xfrm>
          <a:off x="5365750" y="1271588"/>
          <a:ext cx="190500" cy="200025"/>
        </p:xfrm>
        <a:graphic>
          <a:graphicData uri="http://schemas.openxmlformats.org/presentationml/2006/ole">
            <mc:AlternateContent xmlns:mc="http://schemas.openxmlformats.org/markup-compatibility/2006">
              <mc:Choice xmlns:v="urn:schemas-microsoft-com:vml" Requires="v">
                <p:oleObj spid="_x0000_s21614" name="Equation" r:id="rId5" imgW="161841" imgH="171585" progId="Equation.3">
                  <p:embed/>
                </p:oleObj>
              </mc:Choice>
              <mc:Fallback>
                <p:oleObj name="Equation" r:id="rId5" imgW="161841" imgH="171585"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65750" y="1271588"/>
                        <a:ext cx="1905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6630" name="Object 8"/>
          <p:cNvGraphicFramePr>
            <a:graphicFrameLocks noChangeAspect="1"/>
          </p:cNvGraphicFramePr>
          <p:nvPr>
            <p:extLst>
              <p:ext uri="{D42A27DB-BD31-4B8C-83A1-F6EECF244321}">
                <p14:modId xmlns:p14="http://schemas.microsoft.com/office/powerpoint/2010/main" val="3731352717"/>
              </p:ext>
            </p:extLst>
          </p:nvPr>
        </p:nvGraphicFramePr>
        <p:xfrm>
          <a:off x="569913" y="5772944"/>
          <a:ext cx="1815144" cy="665162"/>
        </p:xfrm>
        <a:graphic>
          <a:graphicData uri="http://schemas.openxmlformats.org/presentationml/2006/ole">
            <mc:AlternateContent xmlns:mc="http://schemas.openxmlformats.org/markup-compatibility/2006">
              <mc:Choice xmlns:v="urn:schemas-microsoft-com:vml" Requires="v">
                <p:oleObj spid="_x0000_s21615" name="Equation" r:id="rId7" imgW="1218960" imgH="431640" progId="Equation.3">
                  <p:embed/>
                </p:oleObj>
              </mc:Choice>
              <mc:Fallback>
                <p:oleObj name="Equation" r:id="rId7" imgW="1218960" imgH="431640" progId="Equation.3">
                  <p:embed/>
                  <p:pic>
                    <p:nvPicPr>
                      <p:cNvPr id="0" name=""/>
                      <p:cNvPicPr>
                        <a:picLocks noChangeAspect="1" noChangeArrowheads="1"/>
                      </p:cNvPicPr>
                      <p:nvPr/>
                    </p:nvPicPr>
                    <p:blipFill>
                      <a:blip r:embed="rId8"/>
                      <a:srcRect/>
                      <a:stretch>
                        <a:fillRect/>
                      </a:stretch>
                    </p:blipFill>
                    <p:spPr bwMode="auto">
                      <a:xfrm>
                        <a:off x="569913" y="5772944"/>
                        <a:ext cx="1815144" cy="665162"/>
                      </a:xfrm>
                      <a:prstGeom prst="rect">
                        <a:avLst/>
                      </a:prstGeom>
                      <a:noFill/>
                      <a:ln>
                        <a:noFill/>
                      </a:ln>
                      <a:extLst/>
                    </p:spPr>
                  </p:pic>
                </p:oleObj>
              </mc:Fallback>
            </mc:AlternateContent>
          </a:graphicData>
        </a:graphic>
      </p:graphicFrame>
      <p:graphicFrame>
        <p:nvGraphicFramePr>
          <p:cNvPr id="196632" name="Object 9"/>
          <p:cNvGraphicFramePr>
            <a:graphicFrameLocks noChangeAspect="1"/>
          </p:cNvGraphicFramePr>
          <p:nvPr>
            <p:extLst>
              <p:ext uri="{D42A27DB-BD31-4B8C-83A1-F6EECF244321}">
                <p14:modId xmlns:p14="http://schemas.microsoft.com/office/powerpoint/2010/main" val="3823150656"/>
              </p:ext>
            </p:extLst>
          </p:nvPr>
        </p:nvGraphicFramePr>
        <p:xfrm>
          <a:off x="6005075" y="1787098"/>
          <a:ext cx="919162" cy="499615"/>
        </p:xfrm>
        <a:graphic>
          <a:graphicData uri="http://schemas.openxmlformats.org/presentationml/2006/ole">
            <mc:AlternateContent xmlns:mc="http://schemas.openxmlformats.org/markup-compatibility/2006">
              <mc:Choice xmlns:v="urn:schemas-microsoft-com:vml" Requires="v">
                <p:oleObj spid="_x0000_s21616" name="Equation" r:id="rId9" imgW="444240" imgH="228600" progId="Equation.3">
                  <p:embed/>
                </p:oleObj>
              </mc:Choice>
              <mc:Fallback>
                <p:oleObj name="Equation" r:id="rId9" imgW="444240" imgH="228600" progId="Equation.3">
                  <p:embed/>
                  <p:pic>
                    <p:nvPicPr>
                      <p:cNvPr id="0" name=""/>
                      <p:cNvPicPr>
                        <a:picLocks noChangeAspect="1" noChangeArrowheads="1"/>
                      </p:cNvPicPr>
                      <p:nvPr/>
                    </p:nvPicPr>
                    <p:blipFill>
                      <a:blip r:embed="rId10"/>
                      <a:srcRect/>
                      <a:stretch>
                        <a:fillRect/>
                      </a:stretch>
                    </p:blipFill>
                    <p:spPr bwMode="auto">
                      <a:xfrm>
                        <a:off x="6005075" y="1787098"/>
                        <a:ext cx="919162" cy="499615"/>
                      </a:xfrm>
                      <a:prstGeom prst="rect">
                        <a:avLst/>
                      </a:prstGeom>
                      <a:noFill/>
                      <a:ln>
                        <a:noFill/>
                      </a:ln>
                      <a:extLst/>
                    </p:spPr>
                  </p:pic>
                </p:oleObj>
              </mc:Fallback>
            </mc:AlternateContent>
          </a:graphicData>
        </a:graphic>
      </p:graphicFrame>
      <p:sp>
        <p:nvSpPr>
          <p:cNvPr id="2" name="TextBox 1"/>
          <p:cNvSpPr txBox="1">
            <a:spLocks noChangeArrowheads="1"/>
          </p:cNvSpPr>
          <p:nvPr/>
        </p:nvSpPr>
        <p:spPr bwMode="auto">
          <a:xfrm>
            <a:off x="3657600" y="5181600"/>
            <a:ext cx="51816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2200" b="1" dirty="0">
                <a:latin typeface="Times New Roman" pitchFamily="18" charset="0"/>
                <a:cs typeface="Times New Roman" pitchFamily="18" charset="0"/>
              </a:rPr>
              <a:t>This expression shows that the smaller the sensor the higher the convective heat transfer rate, then the smaller the time constant</a:t>
            </a:r>
            <a:r>
              <a:rPr lang="en-US" sz="2200" dirty="0">
                <a:latin typeface="Times New Roman" pitchFamily="18" charset="0"/>
                <a:cs typeface="Times New Roman" pitchFamily="18" charset="0"/>
              </a:rPr>
              <a:t>. </a:t>
            </a:r>
            <a:endParaRPr lang="en-GB" sz="2200" dirty="0">
              <a:latin typeface="Times New Roman" pitchFamily="18" charset="0"/>
              <a:cs typeface="Times New Roman" pitchFamily="18" charset="0"/>
            </a:endParaRPr>
          </a:p>
        </p:txBody>
      </p:sp>
      <p:sp>
        <p:nvSpPr>
          <p:cNvPr id="3" name="TextBox 2"/>
          <p:cNvSpPr txBox="1">
            <a:spLocks noChangeArrowheads="1"/>
          </p:cNvSpPr>
          <p:nvPr/>
        </p:nvSpPr>
        <p:spPr bwMode="auto">
          <a:xfrm>
            <a:off x="0" y="1378803"/>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a:latin typeface="Times New Roman" pitchFamily="18" charset="0"/>
              </a:rPr>
              <a:t>The constant τ </a:t>
            </a:r>
            <a:r>
              <a:rPr lang="en-US" sz="2400" dirty="0" smtClean="0">
                <a:latin typeface="Times New Roman" pitchFamily="18" charset="0"/>
              </a:rPr>
              <a:t>is proportional </a:t>
            </a:r>
            <a:r>
              <a:rPr lang="en-US" sz="2400" dirty="0">
                <a:latin typeface="Times New Roman" pitchFamily="18" charset="0"/>
              </a:rPr>
              <a:t>to the heat capacity </a:t>
            </a:r>
            <a:endParaRPr lang="en-US" sz="2400" dirty="0" smtClean="0">
              <a:latin typeface="Times New Roman" pitchFamily="18" charset="0"/>
            </a:endParaRPr>
          </a:p>
          <a:p>
            <a:pPr eaLnBrk="1" hangingPunct="1"/>
            <a:r>
              <a:rPr lang="en-US" sz="2400" dirty="0" smtClean="0">
                <a:latin typeface="Times New Roman" pitchFamily="18" charset="0"/>
              </a:rPr>
              <a:t>and </a:t>
            </a:r>
            <a:r>
              <a:rPr lang="en-US" sz="2400" dirty="0">
                <a:latin typeface="Times New Roman" pitchFamily="18" charset="0"/>
              </a:rPr>
              <a:t>inversely proportional to heat transfer rate. </a:t>
            </a:r>
            <a:endParaRPr lang="en-GB" sz="2400" dirty="0">
              <a:latin typeface="Times New Roman" pitchFamily="18" charset="0"/>
            </a:endParaRPr>
          </a:p>
        </p:txBody>
      </p:sp>
      <p:sp>
        <p:nvSpPr>
          <p:cNvPr id="4" name="TextBox 3"/>
          <p:cNvSpPr txBox="1">
            <a:spLocks noChangeArrowheads="1"/>
          </p:cNvSpPr>
          <p:nvPr/>
        </p:nvSpPr>
        <p:spPr bwMode="auto">
          <a:xfrm>
            <a:off x="0" y="2362200"/>
            <a:ext cx="91440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a:latin typeface="Times New Roman" pitchFamily="18" charset="0"/>
              </a:rPr>
              <a:t>In air, the rate of energy loss from the sensor due to convective processes will be proportional to the area of the sensor A and the convective heat flux </a:t>
            </a:r>
            <a:r>
              <a:rPr lang="en-US" sz="2400" dirty="0" err="1">
                <a:latin typeface="Times New Roman" pitchFamily="18" charset="0"/>
              </a:rPr>
              <a:t>Hconv</a:t>
            </a:r>
            <a:r>
              <a:rPr lang="en-US" sz="2400" dirty="0">
                <a:latin typeface="Times New Roman" pitchFamily="18" charset="0"/>
              </a:rPr>
              <a:t> that depends on the ventilation  of the sensor and sensor geometry. </a:t>
            </a:r>
          </a:p>
          <a:p>
            <a:pPr eaLnBrk="1" hangingPunct="1"/>
            <a:r>
              <a:rPr lang="en-US" sz="2400" dirty="0">
                <a:latin typeface="Times New Roman" pitchFamily="18" charset="0"/>
              </a:rPr>
              <a:t>in a liquid or solid, the relevant energy transfer will be associated with conductive properties of the medium.  The total heat transfer from the sensor can then be written as </a:t>
            </a:r>
            <a:r>
              <a:rPr lang="en-US" sz="2400" dirty="0" err="1">
                <a:latin typeface="Times New Roman" pitchFamily="18" charset="0"/>
              </a:rPr>
              <a:t>AH</a:t>
            </a:r>
            <a:r>
              <a:rPr lang="en-US" dirty="0" err="1">
                <a:latin typeface="Times New Roman" pitchFamily="18" charset="0"/>
              </a:rPr>
              <a:t>conv</a:t>
            </a:r>
            <a:r>
              <a:rPr lang="en-US" sz="2400" dirty="0">
                <a:latin typeface="Times New Roman" pitchFamily="18" charset="0"/>
              </a:rPr>
              <a:t>.</a:t>
            </a:r>
            <a:endParaRPr lang="en-GB" sz="2400" dirty="0">
              <a:latin typeface="Times New Roman" pitchFamily="18" charset="0"/>
            </a:endParaRPr>
          </a:p>
        </p:txBody>
      </p:sp>
    </p:spTree>
    <p:extLst>
      <p:ext uri="{BB962C8B-B14F-4D97-AF65-F5344CB8AC3E}">
        <p14:creationId xmlns:p14="http://schemas.microsoft.com/office/powerpoint/2010/main" val="33283974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609600"/>
          </a:xfrm>
        </p:spPr>
        <p:txBody>
          <a:bodyPr>
            <a:normAutofit/>
          </a:bodyPr>
          <a:lstStyle/>
          <a:p>
            <a:pPr>
              <a:spcBef>
                <a:spcPct val="20000"/>
              </a:spcBef>
              <a:defRPr/>
            </a:pPr>
            <a:r>
              <a:rPr sz="2600" b="1" dirty="0">
                <a:latin typeface="Times New Roman" pitchFamily="18" charset="0"/>
                <a:ea typeface="+mn-ea"/>
                <a:cs typeface="Times New Roman" pitchFamily="18" charset="0"/>
              </a:rPr>
              <a:t>Sensor exposure</a:t>
            </a:r>
            <a:endParaRPr lang="en-GB" sz="2600" b="1" dirty="0">
              <a:latin typeface="Times New Roman" pitchFamily="18" charset="0"/>
              <a:ea typeface="+mn-ea"/>
              <a:cs typeface="Times New Roman" pitchFamily="18" charset="0"/>
            </a:endParaRPr>
          </a:p>
        </p:txBody>
      </p:sp>
      <p:sp>
        <p:nvSpPr>
          <p:cNvPr id="46082" name="Content Placeholder 1"/>
          <p:cNvSpPr>
            <a:spLocks noGrp="1"/>
          </p:cNvSpPr>
          <p:nvPr>
            <p:ph idx="1"/>
          </p:nvPr>
        </p:nvSpPr>
        <p:spPr>
          <a:xfrm>
            <a:off x="0" y="533400"/>
            <a:ext cx="9144000" cy="3352800"/>
          </a:xfrm>
        </p:spPr>
        <p:txBody>
          <a:bodyPr>
            <a:noAutofit/>
          </a:bodyPr>
          <a:lstStyle/>
          <a:p>
            <a:pPr algn="just" eaLnBrk="1" hangingPunct="1"/>
            <a:r>
              <a:rPr lang="en-US" sz="2400" dirty="0">
                <a:latin typeface="Times New Roman" pitchFamily="18" charset="0"/>
                <a:cs typeface="Times New Roman" pitchFamily="18" charset="0"/>
              </a:rPr>
              <a:t>Exposure standards are necessary to define what is meant by adequate exposure for certain applications. For example, </a:t>
            </a:r>
            <a:endParaRPr lang="en-GB" sz="2400" dirty="0">
              <a:latin typeface="Times New Roman" pitchFamily="18" charset="0"/>
              <a:cs typeface="Times New Roman" pitchFamily="18" charset="0"/>
            </a:endParaRPr>
          </a:p>
          <a:p>
            <a:pPr algn="just" eaLnBrk="1" hangingPunct="1"/>
            <a:r>
              <a:rPr lang="en-US" sz="2400" dirty="0">
                <a:latin typeface="Times New Roman" pitchFamily="18" charset="0"/>
                <a:cs typeface="Times New Roman" pitchFamily="18" charset="0"/>
              </a:rPr>
              <a:t> What is meant by surface temperature on synoptic scales? </a:t>
            </a:r>
            <a:endParaRPr lang="en-GB" sz="2400" dirty="0">
              <a:latin typeface="Times New Roman" pitchFamily="18" charset="0"/>
              <a:cs typeface="Times New Roman" pitchFamily="18" charset="0"/>
            </a:endParaRPr>
          </a:p>
          <a:p>
            <a:pPr algn="just" eaLnBrk="1" hangingPunct="1"/>
            <a:r>
              <a:rPr lang="en-US" sz="2400" dirty="0">
                <a:latin typeface="Times New Roman" pitchFamily="18" charset="0"/>
                <a:cs typeface="Times New Roman" pitchFamily="18" charset="0"/>
              </a:rPr>
              <a:t>Is it acceptable to mount the temperature sensor besides a building?</a:t>
            </a:r>
            <a:endParaRPr lang="en-GB" sz="2400" dirty="0">
              <a:latin typeface="Times New Roman" pitchFamily="18" charset="0"/>
              <a:cs typeface="Times New Roman" pitchFamily="18" charset="0"/>
            </a:endParaRPr>
          </a:p>
          <a:p>
            <a:pPr algn="just" eaLnBrk="1" hangingPunct="1"/>
            <a:r>
              <a:rPr lang="en-US" sz="2400" dirty="0">
                <a:latin typeface="Times New Roman" pitchFamily="18" charset="0"/>
                <a:cs typeface="Times New Roman" pitchFamily="18" charset="0"/>
              </a:rPr>
              <a:t>How about on the roof of a building? </a:t>
            </a:r>
            <a:endParaRPr lang="en-GB" sz="2400" dirty="0">
              <a:latin typeface="Times New Roman" pitchFamily="18" charset="0"/>
              <a:cs typeface="Times New Roman" pitchFamily="18" charset="0"/>
            </a:endParaRPr>
          </a:p>
          <a:p>
            <a:pPr algn="just" eaLnBrk="1" hangingPunct="1"/>
            <a:r>
              <a:rPr lang="en-US" sz="2400" dirty="0">
                <a:latin typeface="Times New Roman" pitchFamily="18" charset="0"/>
                <a:cs typeface="Times New Roman" pitchFamily="18" charset="0"/>
              </a:rPr>
              <a:t>For synoptic observations, we want the measurement to be representative of a large area. At what height above the ground should measurements be made?  </a:t>
            </a:r>
            <a:endParaRPr lang="en-GB" sz="2400" dirty="0">
              <a:latin typeface="Times New Roman" pitchFamily="18" charset="0"/>
              <a:cs typeface="Times New Roman" pitchFamily="18" charset="0"/>
            </a:endParaRPr>
          </a:p>
          <a:p>
            <a:pPr marL="0" indent="0" algn="ctr">
              <a:buNone/>
            </a:pPr>
            <a:r>
              <a:rPr lang="en-US" sz="2400" b="1" dirty="0">
                <a:latin typeface="Times New Roman" pitchFamily="18" charset="0"/>
                <a:cs typeface="Times New Roman" pitchFamily="18" charset="0"/>
              </a:rPr>
              <a:t>Siting Surface Sensors</a:t>
            </a:r>
          </a:p>
          <a:p>
            <a:pPr marL="0" indent="0" algn="just">
              <a:buNone/>
            </a:pPr>
            <a:r>
              <a:rPr lang="en-US" sz="2400" dirty="0" smtClean="0">
                <a:latin typeface="Times New Roman" pitchFamily="18" charset="0"/>
                <a:cs typeface="Times New Roman" pitchFamily="18" charset="0"/>
              </a:rPr>
              <a:t>Radiation </a:t>
            </a:r>
            <a:r>
              <a:rPr lang="en-US" sz="2400" dirty="0">
                <a:latin typeface="Times New Roman" pitchFamily="18" charset="0"/>
                <a:cs typeface="Times New Roman" pitchFamily="18" charset="0"/>
              </a:rPr>
              <a:t>can cause measurement errors by heating the sensor. Temperatures are much higher in direct sunlight than in the shade or in a shelter. Another source of error is wetting. When a sensor gets wet evaporation can cool the sensor and a wet sensor is slower to respond to changing ambient temperatures. Steps must be taken to shield the thermometer from direct sunlight and precipitation, while also allowing air to flow around the sensor.</a:t>
            </a:r>
          </a:p>
          <a:p>
            <a:pPr algn="just" eaLnBrk="1" hangingPunct="1"/>
            <a:endParaRPr lang="en-GB" sz="2400" dirty="0" smtClean="0"/>
          </a:p>
        </p:txBody>
      </p:sp>
    </p:spTree>
    <p:extLst>
      <p:ext uri="{BB962C8B-B14F-4D97-AF65-F5344CB8AC3E}">
        <p14:creationId xmlns:p14="http://schemas.microsoft.com/office/powerpoint/2010/main" val="7187341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1475" y="3412"/>
            <a:ext cx="4962525" cy="4690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0" y="4724400"/>
            <a:ext cx="9144000" cy="2123658"/>
          </a:xfrm>
          <a:prstGeom prst="rect">
            <a:avLst/>
          </a:prstGeom>
        </p:spPr>
        <p:txBody>
          <a:bodyPr wrap="square">
            <a:spAutoFit/>
          </a:bodyPr>
          <a:lstStyle/>
          <a:p>
            <a:pPr algn="just"/>
            <a:r>
              <a:rPr lang="en-US" sz="2200" dirty="0">
                <a:latin typeface="Times New Roman" pitchFamily="18" charset="0"/>
                <a:cs typeface="Times New Roman" pitchFamily="18" charset="0"/>
              </a:rPr>
              <a:t>This is an instrument called the TR/H for Temperature, and Relative Humidity. It uses a fan to draw ambient air up and over the sensor. The radiation shield prevents direct and diffuse solar radiation from heating the sensor and introducing error in the temperature measurement. TR/H sensors are hung at discrete points on a tower to make measurements at specific heights above the ground. Images from NCAR/EOL.</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4800"/>
            <a:ext cx="4038600" cy="3581400"/>
          </a:xfrm>
          <a:prstGeom prst="rect">
            <a:avLst/>
          </a:prstGeom>
        </p:spPr>
      </p:pic>
    </p:spTree>
    <p:extLst>
      <p:ext uri="{BB962C8B-B14F-4D97-AF65-F5344CB8AC3E}">
        <p14:creationId xmlns:p14="http://schemas.microsoft.com/office/powerpoint/2010/main" val="30027405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3786" y="76200"/>
            <a:ext cx="5723814" cy="6666560"/>
          </a:xfrm>
          <a:prstGeom prst="rect">
            <a:avLst/>
          </a:prstGeom>
        </p:spPr>
      </p:pic>
      <p:sp>
        <p:nvSpPr>
          <p:cNvPr id="2" name="Title 1"/>
          <p:cNvSpPr>
            <a:spLocks noGrp="1"/>
          </p:cNvSpPr>
          <p:nvPr>
            <p:ph type="ctrTitle"/>
          </p:nvPr>
        </p:nvSpPr>
        <p:spPr/>
        <p:txBody>
          <a:bodyPr/>
          <a:lstStyle/>
          <a:p>
            <a:r>
              <a:rPr lang="en-US" b="1" dirty="0" smtClean="0">
                <a:solidFill>
                  <a:schemeClr val="bg1"/>
                </a:solidFill>
              </a:rPr>
              <a:t>Humidity</a:t>
            </a:r>
            <a:endParaRPr lang="en-US" b="1" dirty="0">
              <a:solidFill>
                <a:schemeClr val="bg1"/>
              </a:solidFill>
            </a:endParaRPr>
          </a:p>
        </p:txBody>
      </p:sp>
    </p:spTree>
    <p:extLst>
      <p:ext uri="{BB962C8B-B14F-4D97-AF65-F5344CB8AC3E}">
        <p14:creationId xmlns:p14="http://schemas.microsoft.com/office/powerpoint/2010/main" val="31476658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4552"/>
          <a:stretch/>
        </p:blipFill>
        <p:spPr>
          <a:xfrm>
            <a:off x="4905375" y="1269242"/>
            <a:ext cx="4238625" cy="208355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52400" y="1384300"/>
            <a:ext cx="4572000" cy="1816100"/>
          </a:xfrm>
          <a:prstGeom prst="rect">
            <a:avLst/>
          </a:prstGeom>
          <a:noFill/>
        </p:spPr>
        <p:txBody>
          <a:bodyPr>
            <a:spAutoFit/>
          </a:bodyPr>
          <a:lstStyle/>
          <a:p>
            <a:pPr algn="just">
              <a:defRPr/>
            </a:pPr>
            <a:r>
              <a:rPr lang="en-US" sz="2800" dirty="0">
                <a:latin typeface="Times New Roman" pitchFamily="18" charset="0"/>
                <a:cs typeface="Times New Roman" pitchFamily="18" charset="0"/>
              </a:rPr>
              <a:t>a liquid water surface that is included in a container with a vacuum in the column above the water surface</a:t>
            </a:r>
            <a:endParaRPr lang="en-GB" sz="2800" dirty="0">
              <a:latin typeface="Times New Roman" pitchFamily="18" charset="0"/>
              <a:cs typeface="Times New Roman" pitchFamily="18" charset="0"/>
            </a:endParaRPr>
          </a:p>
        </p:txBody>
      </p:sp>
      <p:sp>
        <p:nvSpPr>
          <p:cNvPr id="12" name="TextBox 11"/>
          <p:cNvSpPr txBox="1">
            <a:spLocks noChangeArrowheads="1"/>
          </p:cNvSpPr>
          <p:nvPr/>
        </p:nvSpPr>
        <p:spPr bwMode="auto">
          <a:xfrm>
            <a:off x="381000" y="4763869"/>
            <a:ext cx="32766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Franklin Gothic Book" pitchFamily="34" charset="0"/>
              </a:defRPr>
            </a:lvl1pPr>
            <a:lvl2pPr marL="742950" indent="-285750">
              <a:defRPr sz="1600">
                <a:solidFill>
                  <a:schemeClr val="tx1"/>
                </a:solidFill>
                <a:latin typeface="Franklin Gothic Book" pitchFamily="34" charset="0"/>
              </a:defRPr>
            </a:lvl2pPr>
            <a:lvl3pPr marL="1143000" indent="-228600">
              <a:defRPr sz="1600">
                <a:solidFill>
                  <a:schemeClr val="tx1"/>
                </a:solidFill>
                <a:latin typeface="Franklin Gothic Book" pitchFamily="34" charset="0"/>
              </a:defRPr>
            </a:lvl3pPr>
            <a:lvl4pPr marL="1600200" indent="-228600">
              <a:defRPr sz="1600">
                <a:solidFill>
                  <a:schemeClr val="tx1"/>
                </a:solidFill>
                <a:latin typeface="Franklin Gothic Book" pitchFamily="34" charset="0"/>
              </a:defRPr>
            </a:lvl4pPr>
            <a:lvl5pPr marL="2057400" indent="-228600">
              <a:defRPr sz="1600">
                <a:solidFill>
                  <a:schemeClr val="tx1"/>
                </a:solidFill>
                <a:latin typeface="Franklin Gothic Book" pitchFamily="34" charset="0"/>
              </a:defRPr>
            </a:lvl5pPr>
            <a:lvl6pPr marL="2514600" indent="-228600" eaLnBrk="0" fontAlgn="base" hangingPunct="0">
              <a:spcAft>
                <a:spcPct val="0"/>
              </a:spcAft>
              <a:defRPr sz="1600">
                <a:solidFill>
                  <a:schemeClr val="tx1"/>
                </a:solidFill>
                <a:latin typeface="Franklin Gothic Book" pitchFamily="34" charset="0"/>
              </a:defRPr>
            </a:lvl6pPr>
            <a:lvl7pPr marL="2971800" indent="-228600" eaLnBrk="0" fontAlgn="base" hangingPunct="0">
              <a:spcAft>
                <a:spcPct val="0"/>
              </a:spcAft>
              <a:defRPr sz="1600">
                <a:solidFill>
                  <a:schemeClr val="tx1"/>
                </a:solidFill>
                <a:latin typeface="Franklin Gothic Book" pitchFamily="34" charset="0"/>
              </a:defRPr>
            </a:lvl7pPr>
            <a:lvl8pPr marL="3429000" indent="-228600" eaLnBrk="0" fontAlgn="base" hangingPunct="0">
              <a:spcAft>
                <a:spcPct val="0"/>
              </a:spcAft>
              <a:defRPr sz="1600">
                <a:solidFill>
                  <a:schemeClr val="tx1"/>
                </a:solidFill>
                <a:latin typeface="Franklin Gothic Book" pitchFamily="34" charset="0"/>
              </a:defRPr>
            </a:lvl8pPr>
            <a:lvl9pPr marL="3886200" indent="-228600" eaLnBrk="0" fontAlgn="base" hangingPunct="0">
              <a:spcAft>
                <a:spcPct val="0"/>
              </a:spcAft>
              <a:defRPr sz="1600">
                <a:solidFill>
                  <a:schemeClr val="tx1"/>
                </a:solidFill>
                <a:latin typeface="Franklin Gothic Book" pitchFamily="34" charset="0"/>
              </a:defRPr>
            </a:lvl9pPr>
          </a:lstStyle>
          <a:p>
            <a:r>
              <a:rPr lang="en-US" altLang="en-US" sz="1800" b="0" u="sng" dirty="0">
                <a:latin typeface="Times New Roman" pitchFamily="18" charset="0"/>
                <a:cs typeface="Times New Roman" pitchFamily="18" charset="0"/>
              </a:rPr>
              <a:t>evaporation rate is equal to the condensation rate is defined as </a:t>
            </a:r>
            <a:r>
              <a:rPr lang="en-US" altLang="en-US" sz="1800" dirty="0">
                <a:latin typeface="Times New Roman" pitchFamily="18" charset="0"/>
                <a:cs typeface="Times New Roman" pitchFamily="18" charset="0"/>
              </a:rPr>
              <a:t>saturation vapor pressure</a:t>
            </a:r>
            <a:endParaRPr lang="en-GB" altLang="en-US" sz="1800" b="0" dirty="0">
              <a:latin typeface="Times New Roman" pitchFamily="18" charset="0"/>
              <a:cs typeface="Times New Roman" pitchFamily="18" charset="0"/>
            </a:endParaRPr>
          </a:p>
        </p:txBody>
      </p:sp>
      <p:sp>
        <p:nvSpPr>
          <p:cNvPr id="13" name="TextBox 12"/>
          <p:cNvSpPr txBox="1">
            <a:spLocks noChangeArrowheads="1"/>
          </p:cNvSpPr>
          <p:nvPr/>
        </p:nvSpPr>
        <p:spPr bwMode="auto">
          <a:xfrm>
            <a:off x="7010400" y="4895671"/>
            <a:ext cx="1905000" cy="1200329"/>
          </a:xfrm>
          <a:prstGeom prst="rect">
            <a:avLst/>
          </a:prstGeom>
          <a:ln>
            <a:solidFill>
              <a:schemeClr val="bg1"/>
            </a:solidFill>
          </a:ln>
        </p:spPr>
        <p:style>
          <a:lnRef idx="3">
            <a:schemeClr val="lt1"/>
          </a:lnRef>
          <a:fillRef idx="1">
            <a:schemeClr val="accent1"/>
          </a:fillRef>
          <a:effectRef idx="1">
            <a:schemeClr val="accent1"/>
          </a:effectRef>
          <a:fontRef idx="minor">
            <a:schemeClr val="lt1"/>
          </a:fontRef>
        </p:style>
        <p:txBody>
          <a:bodyPr wrap="square">
            <a:spAutoFit/>
          </a:bodyPr>
          <a:lstStyle>
            <a:lvl1pPr>
              <a:defRPr sz="1600" b="1">
                <a:solidFill>
                  <a:schemeClr val="tx1"/>
                </a:solidFill>
                <a:latin typeface="Franklin Gothic Book" pitchFamily="34" charset="0"/>
              </a:defRPr>
            </a:lvl1pPr>
            <a:lvl2pPr marL="742950" indent="-285750">
              <a:defRPr sz="1600">
                <a:solidFill>
                  <a:schemeClr val="tx1"/>
                </a:solidFill>
                <a:latin typeface="Franklin Gothic Book" pitchFamily="34" charset="0"/>
              </a:defRPr>
            </a:lvl2pPr>
            <a:lvl3pPr marL="1143000" indent="-228600">
              <a:defRPr sz="1600">
                <a:solidFill>
                  <a:schemeClr val="tx1"/>
                </a:solidFill>
                <a:latin typeface="Franklin Gothic Book" pitchFamily="34" charset="0"/>
              </a:defRPr>
            </a:lvl3pPr>
            <a:lvl4pPr marL="1600200" indent="-228600">
              <a:defRPr sz="1600">
                <a:solidFill>
                  <a:schemeClr val="tx1"/>
                </a:solidFill>
                <a:latin typeface="Franklin Gothic Book" pitchFamily="34" charset="0"/>
              </a:defRPr>
            </a:lvl4pPr>
            <a:lvl5pPr marL="2057400" indent="-228600">
              <a:defRPr sz="1600">
                <a:solidFill>
                  <a:schemeClr val="tx1"/>
                </a:solidFill>
                <a:latin typeface="Franklin Gothic Book" pitchFamily="34" charset="0"/>
              </a:defRPr>
            </a:lvl5pPr>
            <a:lvl6pPr marL="2514600" indent="-228600" eaLnBrk="0" fontAlgn="base" hangingPunct="0">
              <a:spcAft>
                <a:spcPct val="0"/>
              </a:spcAft>
              <a:defRPr sz="1600">
                <a:solidFill>
                  <a:schemeClr val="tx1"/>
                </a:solidFill>
                <a:latin typeface="Franklin Gothic Book" pitchFamily="34" charset="0"/>
              </a:defRPr>
            </a:lvl6pPr>
            <a:lvl7pPr marL="2971800" indent="-228600" eaLnBrk="0" fontAlgn="base" hangingPunct="0">
              <a:spcAft>
                <a:spcPct val="0"/>
              </a:spcAft>
              <a:defRPr sz="1600">
                <a:solidFill>
                  <a:schemeClr val="tx1"/>
                </a:solidFill>
                <a:latin typeface="Franklin Gothic Book" pitchFamily="34" charset="0"/>
              </a:defRPr>
            </a:lvl7pPr>
            <a:lvl8pPr marL="3429000" indent="-228600" eaLnBrk="0" fontAlgn="base" hangingPunct="0">
              <a:spcAft>
                <a:spcPct val="0"/>
              </a:spcAft>
              <a:defRPr sz="1600">
                <a:solidFill>
                  <a:schemeClr val="tx1"/>
                </a:solidFill>
                <a:latin typeface="Franklin Gothic Book" pitchFamily="34" charset="0"/>
              </a:defRPr>
            </a:lvl8pPr>
            <a:lvl9pPr marL="3886200" indent="-228600" eaLnBrk="0" fontAlgn="base" hangingPunct="0">
              <a:spcAft>
                <a:spcPct val="0"/>
              </a:spcAft>
              <a:defRPr sz="1600">
                <a:solidFill>
                  <a:schemeClr val="tx1"/>
                </a:solidFill>
                <a:latin typeface="Franklin Gothic Book" pitchFamily="34" charset="0"/>
              </a:defRPr>
            </a:lvl9pPr>
          </a:lstStyle>
          <a:p>
            <a:r>
              <a:rPr lang="en-US" altLang="en-US" sz="1800" b="0" dirty="0" smtClean="0">
                <a:latin typeface="Times New Roman" pitchFamily="18" charset="0"/>
                <a:cs typeface="Times New Roman" pitchFamily="18" charset="0"/>
              </a:rPr>
              <a:t>As </a:t>
            </a:r>
            <a:r>
              <a:rPr lang="en-US" altLang="en-US" sz="1800" b="0" dirty="0">
                <a:latin typeface="Times New Roman" pitchFamily="18" charset="0"/>
                <a:cs typeface="Times New Roman" pitchFamily="18" charset="0"/>
              </a:rPr>
              <a:t>temperature </a:t>
            </a:r>
            <a:r>
              <a:rPr lang="en-US" altLang="en-US" sz="1800" b="0" dirty="0" smtClean="0">
                <a:latin typeface="Times New Roman" pitchFamily="18" charset="0"/>
                <a:cs typeface="Times New Roman" pitchFamily="18" charset="0"/>
              </a:rPr>
              <a:t>increases, </a:t>
            </a:r>
            <a:r>
              <a:rPr lang="en-US" altLang="en-US" sz="1800" b="0" dirty="0">
                <a:latin typeface="Times New Roman" pitchFamily="18" charset="0"/>
                <a:cs typeface="Times New Roman" pitchFamily="18" charset="0"/>
              </a:rPr>
              <a:t>the saturation vapor pressure increases</a:t>
            </a:r>
            <a:endParaRPr lang="en-GB" altLang="en-US" sz="1800" b="0" dirty="0">
              <a:latin typeface="Times New Roman" pitchFamily="18" charset="0"/>
              <a:cs typeface="Times New Roman" pitchFamily="18" charset="0"/>
            </a:endParaRPr>
          </a:p>
        </p:txBody>
      </p:sp>
      <p:grpSp>
        <p:nvGrpSpPr>
          <p:cNvPr id="3" name="Group 2"/>
          <p:cNvGrpSpPr/>
          <p:nvPr/>
        </p:nvGrpSpPr>
        <p:grpSpPr>
          <a:xfrm>
            <a:off x="152400" y="3355975"/>
            <a:ext cx="7086600" cy="3275787"/>
            <a:chOff x="152400" y="3355975"/>
            <a:chExt cx="7086600" cy="3275787"/>
          </a:xfrm>
        </p:grpSpPr>
        <p:sp>
          <p:nvSpPr>
            <p:cNvPr id="11" name="TextBox 10"/>
            <p:cNvSpPr txBox="1">
              <a:spLocks noChangeArrowheads="1"/>
            </p:cNvSpPr>
            <p:nvPr/>
          </p:nvSpPr>
          <p:spPr bwMode="auto">
            <a:xfrm>
              <a:off x="3657600" y="5708432"/>
              <a:ext cx="25146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Franklin Gothic Book" pitchFamily="34" charset="0"/>
                </a:defRPr>
              </a:lvl1pPr>
              <a:lvl2pPr marL="742950" indent="-285750">
                <a:defRPr sz="1600">
                  <a:solidFill>
                    <a:schemeClr val="tx1"/>
                  </a:solidFill>
                  <a:latin typeface="Franklin Gothic Book" pitchFamily="34" charset="0"/>
                </a:defRPr>
              </a:lvl2pPr>
              <a:lvl3pPr marL="1143000" indent="-228600">
                <a:defRPr sz="1600">
                  <a:solidFill>
                    <a:schemeClr val="tx1"/>
                  </a:solidFill>
                  <a:latin typeface="Franklin Gothic Book" pitchFamily="34" charset="0"/>
                </a:defRPr>
              </a:lvl3pPr>
              <a:lvl4pPr marL="1600200" indent="-228600">
                <a:defRPr sz="1600">
                  <a:solidFill>
                    <a:schemeClr val="tx1"/>
                  </a:solidFill>
                  <a:latin typeface="Franklin Gothic Book" pitchFamily="34" charset="0"/>
                </a:defRPr>
              </a:lvl4pPr>
              <a:lvl5pPr marL="2057400" indent="-228600">
                <a:defRPr sz="1600">
                  <a:solidFill>
                    <a:schemeClr val="tx1"/>
                  </a:solidFill>
                  <a:latin typeface="Franklin Gothic Book" pitchFamily="34" charset="0"/>
                </a:defRPr>
              </a:lvl5pPr>
              <a:lvl6pPr marL="2514600" indent="-228600" eaLnBrk="0" fontAlgn="base" hangingPunct="0">
                <a:spcAft>
                  <a:spcPct val="0"/>
                </a:spcAft>
                <a:defRPr sz="1600">
                  <a:solidFill>
                    <a:schemeClr val="tx1"/>
                  </a:solidFill>
                  <a:latin typeface="Franklin Gothic Book" pitchFamily="34" charset="0"/>
                </a:defRPr>
              </a:lvl6pPr>
              <a:lvl7pPr marL="2971800" indent="-228600" eaLnBrk="0" fontAlgn="base" hangingPunct="0">
                <a:spcAft>
                  <a:spcPct val="0"/>
                </a:spcAft>
                <a:defRPr sz="1600">
                  <a:solidFill>
                    <a:schemeClr val="tx1"/>
                  </a:solidFill>
                  <a:latin typeface="Franklin Gothic Book" pitchFamily="34" charset="0"/>
                </a:defRPr>
              </a:lvl7pPr>
              <a:lvl8pPr marL="3429000" indent="-228600" eaLnBrk="0" fontAlgn="base" hangingPunct="0">
                <a:spcAft>
                  <a:spcPct val="0"/>
                </a:spcAft>
                <a:defRPr sz="1600">
                  <a:solidFill>
                    <a:schemeClr val="tx1"/>
                  </a:solidFill>
                  <a:latin typeface="Franklin Gothic Book" pitchFamily="34" charset="0"/>
                </a:defRPr>
              </a:lvl8pPr>
              <a:lvl9pPr marL="3886200" indent="-228600" eaLnBrk="0" fontAlgn="base" hangingPunct="0">
                <a:spcAft>
                  <a:spcPct val="0"/>
                </a:spcAft>
                <a:defRPr sz="1600">
                  <a:solidFill>
                    <a:schemeClr val="tx1"/>
                  </a:solidFill>
                  <a:latin typeface="Franklin Gothic Book" pitchFamily="34" charset="0"/>
                </a:defRPr>
              </a:lvl9pPr>
            </a:lstStyle>
            <a:p>
              <a:r>
                <a:rPr lang="en-US" altLang="en-US" sz="1800" b="0" dirty="0">
                  <a:latin typeface="Times New Roman" pitchFamily="18" charset="0"/>
                  <a:cs typeface="Times New Roman" pitchFamily="18" charset="0"/>
                </a:rPr>
                <a:t>The condensation rate will increase as the vapor pressure increases.</a:t>
              </a:r>
              <a:endParaRPr lang="en-GB" altLang="en-US" sz="1800" b="0" dirty="0">
                <a:latin typeface="Times New Roman" pitchFamily="18" charset="0"/>
                <a:cs typeface="Times New Roman" pitchFamily="18" charset="0"/>
              </a:endParaRPr>
            </a:p>
          </p:txBody>
        </p:sp>
        <p:grpSp>
          <p:nvGrpSpPr>
            <p:cNvPr id="2" name="Group 1"/>
            <p:cNvGrpSpPr/>
            <p:nvPr/>
          </p:nvGrpSpPr>
          <p:grpSpPr>
            <a:xfrm>
              <a:off x="152400" y="3355975"/>
              <a:ext cx="7086600" cy="2206625"/>
              <a:chOff x="152400" y="3087469"/>
              <a:chExt cx="7086600" cy="2206625"/>
            </a:xfrm>
          </p:grpSpPr>
          <p:sp>
            <p:nvSpPr>
              <p:cNvPr id="6" name="TextBox 5"/>
              <p:cNvSpPr txBox="1">
                <a:spLocks noChangeArrowheads="1"/>
              </p:cNvSpPr>
              <p:nvPr/>
            </p:nvSpPr>
            <p:spPr bwMode="auto">
              <a:xfrm>
                <a:off x="152400" y="3087469"/>
                <a:ext cx="1600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Franklin Gothic Book" pitchFamily="34" charset="0"/>
                  </a:defRPr>
                </a:lvl1pPr>
                <a:lvl2pPr marL="742950" indent="-285750">
                  <a:defRPr sz="1600">
                    <a:solidFill>
                      <a:schemeClr val="tx1"/>
                    </a:solidFill>
                    <a:latin typeface="Franklin Gothic Book" pitchFamily="34" charset="0"/>
                  </a:defRPr>
                </a:lvl2pPr>
                <a:lvl3pPr marL="1143000" indent="-228600">
                  <a:defRPr sz="1600">
                    <a:solidFill>
                      <a:schemeClr val="tx1"/>
                    </a:solidFill>
                    <a:latin typeface="Franklin Gothic Book" pitchFamily="34" charset="0"/>
                  </a:defRPr>
                </a:lvl3pPr>
                <a:lvl4pPr marL="1600200" indent="-228600">
                  <a:defRPr sz="1600">
                    <a:solidFill>
                      <a:schemeClr val="tx1"/>
                    </a:solidFill>
                    <a:latin typeface="Franklin Gothic Book" pitchFamily="34" charset="0"/>
                  </a:defRPr>
                </a:lvl4pPr>
                <a:lvl5pPr marL="2057400" indent="-228600">
                  <a:defRPr sz="1600">
                    <a:solidFill>
                      <a:schemeClr val="tx1"/>
                    </a:solidFill>
                    <a:latin typeface="Franklin Gothic Book" pitchFamily="34" charset="0"/>
                  </a:defRPr>
                </a:lvl5pPr>
                <a:lvl6pPr marL="2514600" indent="-228600" eaLnBrk="0" fontAlgn="base" hangingPunct="0">
                  <a:spcAft>
                    <a:spcPct val="0"/>
                  </a:spcAft>
                  <a:defRPr sz="1600">
                    <a:solidFill>
                      <a:schemeClr val="tx1"/>
                    </a:solidFill>
                    <a:latin typeface="Franklin Gothic Book" pitchFamily="34" charset="0"/>
                  </a:defRPr>
                </a:lvl6pPr>
                <a:lvl7pPr marL="2971800" indent="-228600" eaLnBrk="0" fontAlgn="base" hangingPunct="0">
                  <a:spcAft>
                    <a:spcPct val="0"/>
                  </a:spcAft>
                  <a:defRPr sz="1600">
                    <a:solidFill>
                      <a:schemeClr val="tx1"/>
                    </a:solidFill>
                    <a:latin typeface="Franklin Gothic Book" pitchFamily="34" charset="0"/>
                  </a:defRPr>
                </a:lvl7pPr>
                <a:lvl8pPr marL="3429000" indent="-228600" eaLnBrk="0" fontAlgn="base" hangingPunct="0">
                  <a:spcAft>
                    <a:spcPct val="0"/>
                  </a:spcAft>
                  <a:defRPr sz="1600">
                    <a:solidFill>
                      <a:schemeClr val="tx1"/>
                    </a:solidFill>
                    <a:latin typeface="Franklin Gothic Book" pitchFamily="34" charset="0"/>
                  </a:defRPr>
                </a:lvl8pPr>
                <a:lvl9pPr marL="3886200" indent="-228600" eaLnBrk="0" fontAlgn="base" hangingPunct="0">
                  <a:spcAft>
                    <a:spcPct val="0"/>
                  </a:spcAft>
                  <a:defRPr sz="1600">
                    <a:solidFill>
                      <a:schemeClr val="tx1"/>
                    </a:solidFill>
                    <a:latin typeface="Franklin Gothic Book" pitchFamily="34" charset="0"/>
                  </a:defRPr>
                </a:lvl9pPr>
              </a:lstStyle>
              <a:p>
                <a:r>
                  <a:rPr lang="en-US" altLang="en-US" sz="1800" b="0" dirty="0">
                    <a:latin typeface="Times New Roman" pitchFamily="18" charset="0"/>
                    <a:cs typeface="Times New Roman" pitchFamily="18" charset="0"/>
                  </a:rPr>
                  <a:t>water vapor molecules evaporate </a:t>
                </a:r>
                <a:endParaRPr lang="en-GB" altLang="en-US" sz="1800" b="0" dirty="0">
                  <a:latin typeface="Times New Roman" pitchFamily="18" charset="0"/>
                  <a:cs typeface="Times New Roman" pitchFamily="18" charset="0"/>
                </a:endParaRPr>
              </a:p>
            </p:txBody>
          </p:sp>
          <p:sp>
            <p:nvSpPr>
              <p:cNvPr id="7" name="Right Arrow 6"/>
              <p:cNvSpPr/>
              <p:nvPr/>
            </p:nvSpPr>
            <p:spPr>
              <a:xfrm>
                <a:off x="1447800" y="3311307"/>
                <a:ext cx="1295400" cy="4619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latin typeface="Times New Roman" pitchFamily="18" charset="0"/>
                  <a:cs typeface="Times New Roman" pitchFamily="18" charset="0"/>
                </a:endParaRPr>
              </a:p>
            </p:txBody>
          </p:sp>
          <p:sp>
            <p:nvSpPr>
              <p:cNvPr id="8" name="TextBox 7"/>
              <p:cNvSpPr txBox="1">
                <a:spLocks noChangeArrowheads="1"/>
              </p:cNvSpPr>
              <p:nvPr/>
            </p:nvSpPr>
            <p:spPr bwMode="auto">
              <a:xfrm>
                <a:off x="2819400" y="3087469"/>
                <a:ext cx="1447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Franklin Gothic Book" pitchFamily="34" charset="0"/>
                  </a:defRPr>
                </a:lvl1pPr>
                <a:lvl2pPr marL="742950" indent="-285750">
                  <a:defRPr sz="1600">
                    <a:solidFill>
                      <a:schemeClr val="tx1"/>
                    </a:solidFill>
                    <a:latin typeface="Franklin Gothic Book" pitchFamily="34" charset="0"/>
                  </a:defRPr>
                </a:lvl2pPr>
                <a:lvl3pPr marL="1143000" indent="-228600">
                  <a:defRPr sz="1600">
                    <a:solidFill>
                      <a:schemeClr val="tx1"/>
                    </a:solidFill>
                    <a:latin typeface="Franklin Gothic Book" pitchFamily="34" charset="0"/>
                  </a:defRPr>
                </a:lvl3pPr>
                <a:lvl4pPr marL="1600200" indent="-228600">
                  <a:defRPr sz="1600">
                    <a:solidFill>
                      <a:schemeClr val="tx1"/>
                    </a:solidFill>
                    <a:latin typeface="Franklin Gothic Book" pitchFamily="34" charset="0"/>
                  </a:defRPr>
                </a:lvl4pPr>
                <a:lvl5pPr marL="2057400" indent="-228600">
                  <a:defRPr sz="1600">
                    <a:solidFill>
                      <a:schemeClr val="tx1"/>
                    </a:solidFill>
                    <a:latin typeface="Franklin Gothic Book" pitchFamily="34" charset="0"/>
                  </a:defRPr>
                </a:lvl5pPr>
                <a:lvl6pPr marL="2514600" indent="-228600" eaLnBrk="0" fontAlgn="base" hangingPunct="0">
                  <a:spcAft>
                    <a:spcPct val="0"/>
                  </a:spcAft>
                  <a:defRPr sz="1600">
                    <a:solidFill>
                      <a:schemeClr val="tx1"/>
                    </a:solidFill>
                    <a:latin typeface="Franklin Gothic Book" pitchFamily="34" charset="0"/>
                  </a:defRPr>
                </a:lvl6pPr>
                <a:lvl7pPr marL="2971800" indent="-228600" eaLnBrk="0" fontAlgn="base" hangingPunct="0">
                  <a:spcAft>
                    <a:spcPct val="0"/>
                  </a:spcAft>
                  <a:defRPr sz="1600">
                    <a:solidFill>
                      <a:schemeClr val="tx1"/>
                    </a:solidFill>
                    <a:latin typeface="Franklin Gothic Book" pitchFamily="34" charset="0"/>
                  </a:defRPr>
                </a:lvl7pPr>
                <a:lvl8pPr marL="3429000" indent="-228600" eaLnBrk="0" fontAlgn="base" hangingPunct="0">
                  <a:spcAft>
                    <a:spcPct val="0"/>
                  </a:spcAft>
                  <a:defRPr sz="1600">
                    <a:solidFill>
                      <a:schemeClr val="tx1"/>
                    </a:solidFill>
                    <a:latin typeface="Franklin Gothic Book" pitchFamily="34" charset="0"/>
                  </a:defRPr>
                </a:lvl8pPr>
                <a:lvl9pPr marL="3886200" indent="-228600" eaLnBrk="0" fontAlgn="base" hangingPunct="0">
                  <a:spcAft>
                    <a:spcPct val="0"/>
                  </a:spcAft>
                  <a:defRPr sz="1600">
                    <a:solidFill>
                      <a:schemeClr val="tx1"/>
                    </a:solidFill>
                    <a:latin typeface="Franklin Gothic Book" pitchFamily="34" charset="0"/>
                  </a:defRPr>
                </a:lvl9pPr>
              </a:lstStyle>
              <a:p>
                <a:r>
                  <a:rPr lang="en-US" altLang="en-US" sz="1800" b="0">
                    <a:latin typeface="Times New Roman" pitchFamily="18" charset="0"/>
                    <a:cs typeface="Times New Roman" pitchFamily="18" charset="0"/>
                  </a:rPr>
                  <a:t>the vapor pressure will increase</a:t>
                </a:r>
                <a:endParaRPr lang="en-GB" altLang="en-US" sz="1800" b="0">
                  <a:latin typeface="Times New Roman" pitchFamily="18" charset="0"/>
                  <a:cs typeface="Times New Roman" pitchFamily="18" charset="0"/>
                </a:endParaRPr>
              </a:p>
            </p:txBody>
          </p:sp>
          <p:sp>
            <p:nvSpPr>
              <p:cNvPr id="9" name="TextBox 8"/>
              <p:cNvSpPr txBox="1">
                <a:spLocks noChangeArrowheads="1"/>
              </p:cNvSpPr>
              <p:nvPr/>
            </p:nvSpPr>
            <p:spPr bwMode="auto">
              <a:xfrm>
                <a:off x="5334000" y="3087469"/>
                <a:ext cx="19050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Franklin Gothic Book" pitchFamily="34" charset="0"/>
                  </a:defRPr>
                </a:lvl1pPr>
                <a:lvl2pPr marL="742950" indent="-285750">
                  <a:defRPr sz="1600">
                    <a:solidFill>
                      <a:schemeClr val="tx1"/>
                    </a:solidFill>
                    <a:latin typeface="Franklin Gothic Book" pitchFamily="34" charset="0"/>
                  </a:defRPr>
                </a:lvl2pPr>
                <a:lvl3pPr marL="1143000" indent="-228600">
                  <a:defRPr sz="1600">
                    <a:solidFill>
                      <a:schemeClr val="tx1"/>
                    </a:solidFill>
                    <a:latin typeface="Franklin Gothic Book" pitchFamily="34" charset="0"/>
                  </a:defRPr>
                </a:lvl3pPr>
                <a:lvl4pPr marL="1600200" indent="-228600">
                  <a:defRPr sz="1600">
                    <a:solidFill>
                      <a:schemeClr val="tx1"/>
                    </a:solidFill>
                    <a:latin typeface="Franklin Gothic Book" pitchFamily="34" charset="0"/>
                  </a:defRPr>
                </a:lvl4pPr>
                <a:lvl5pPr marL="2057400" indent="-228600">
                  <a:defRPr sz="1600">
                    <a:solidFill>
                      <a:schemeClr val="tx1"/>
                    </a:solidFill>
                    <a:latin typeface="Franklin Gothic Book" pitchFamily="34" charset="0"/>
                  </a:defRPr>
                </a:lvl5pPr>
                <a:lvl6pPr marL="2514600" indent="-228600" eaLnBrk="0" fontAlgn="base" hangingPunct="0">
                  <a:spcAft>
                    <a:spcPct val="0"/>
                  </a:spcAft>
                  <a:defRPr sz="1600">
                    <a:solidFill>
                      <a:schemeClr val="tx1"/>
                    </a:solidFill>
                    <a:latin typeface="Franklin Gothic Book" pitchFamily="34" charset="0"/>
                  </a:defRPr>
                </a:lvl6pPr>
                <a:lvl7pPr marL="2971800" indent="-228600" eaLnBrk="0" fontAlgn="base" hangingPunct="0">
                  <a:spcAft>
                    <a:spcPct val="0"/>
                  </a:spcAft>
                  <a:defRPr sz="1600">
                    <a:solidFill>
                      <a:schemeClr val="tx1"/>
                    </a:solidFill>
                    <a:latin typeface="Franklin Gothic Book" pitchFamily="34" charset="0"/>
                  </a:defRPr>
                </a:lvl7pPr>
                <a:lvl8pPr marL="3429000" indent="-228600" eaLnBrk="0" fontAlgn="base" hangingPunct="0">
                  <a:spcAft>
                    <a:spcPct val="0"/>
                  </a:spcAft>
                  <a:defRPr sz="1600">
                    <a:solidFill>
                      <a:schemeClr val="tx1"/>
                    </a:solidFill>
                    <a:latin typeface="Franklin Gothic Book" pitchFamily="34" charset="0"/>
                  </a:defRPr>
                </a:lvl8pPr>
                <a:lvl9pPr marL="3886200" indent="-228600" eaLnBrk="0" fontAlgn="base" hangingPunct="0">
                  <a:spcAft>
                    <a:spcPct val="0"/>
                  </a:spcAft>
                  <a:defRPr sz="1600">
                    <a:solidFill>
                      <a:schemeClr val="tx1"/>
                    </a:solidFill>
                    <a:latin typeface="Franklin Gothic Book" pitchFamily="34" charset="0"/>
                  </a:defRPr>
                </a:lvl9pPr>
              </a:lstStyle>
              <a:p>
                <a:r>
                  <a:rPr lang="en-US" altLang="en-US" sz="1800" b="0" dirty="0">
                    <a:latin typeface="Times New Roman" pitchFamily="18" charset="0"/>
                    <a:cs typeface="Times New Roman" pitchFamily="18" charset="0"/>
                  </a:rPr>
                  <a:t>there will be condensation of water vapor molecules at the surface</a:t>
                </a:r>
                <a:endParaRPr lang="en-GB" altLang="en-US" sz="1800" b="0" dirty="0">
                  <a:latin typeface="Times New Roman" pitchFamily="18" charset="0"/>
                  <a:cs typeface="Times New Roman" pitchFamily="18" charset="0"/>
                </a:endParaRPr>
              </a:p>
            </p:txBody>
          </p:sp>
          <p:sp>
            <p:nvSpPr>
              <p:cNvPr id="10" name="Right Arrow 9"/>
              <p:cNvSpPr/>
              <p:nvPr/>
            </p:nvSpPr>
            <p:spPr>
              <a:xfrm>
                <a:off x="4038600" y="3311307"/>
                <a:ext cx="1295400" cy="4619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latin typeface="Times New Roman" pitchFamily="18" charset="0"/>
                  <a:cs typeface="Times New Roman" pitchFamily="18" charset="0"/>
                </a:endParaRPr>
              </a:p>
            </p:txBody>
          </p:sp>
          <p:sp>
            <p:nvSpPr>
              <p:cNvPr id="14" name="Right Arrow 13"/>
              <p:cNvSpPr/>
              <p:nvPr/>
            </p:nvSpPr>
            <p:spPr>
              <a:xfrm rot="9251016">
                <a:off x="4760913" y="4832132"/>
                <a:ext cx="1295400" cy="4619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latin typeface="Times New Roman" pitchFamily="18" charset="0"/>
                  <a:cs typeface="Times New Roman" pitchFamily="18" charset="0"/>
                </a:endParaRPr>
              </a:p>
            </p:txBody>
          </p:sp>
        </p:grpSp>
      </p:grpSp>
      <p:sp>
        <p:nvSpPr>
          <p:cNvPr id="15" name="Rectangle 14"/>
          <p:cNvSpPr>
            <a:spLocks noChangeArrowheads="1"/>
          </p:cNvSpPr>
          <p:nvPr/>
        </p:nvSpPr>
        <p:spPr bwMode="auto">
          <a:xfrm>
            <a:off x="0" y="-7218"/>
            <a:ext cx="9144000" cy="1378818"/>
          </a:xfrm>
          <a:prstGeom prst="rect">
            <a:avLst/>
          </a:prstGeom>
          <a:noFill/>
          <a:ln>
            <a:noFill/>
          </a:ln>
          <a:effectLst/>
        </p:spPr>
        <p:txBody>
          <a:bodyPr vert="horz" wrap="square" lIns="91440" tIns="179331" rIns="91440" bIns="88872" numCol="1" anchor="ctr" anchorCtr="0" compatLnSpc="1">
            <a:prstTxWarp prst="textNoShape">
              <a:avLst/>
            </a:prstTxWarp>
            <a:spAutoFit/>
          </a:bodyPr>
          <a:lstStyle/>
          <a:p>
            <a:pPr marR="0" lvl="0" algn="just" defTabSz="914400" rtl="0" eaLnBrk="0" fontAlgn="base" latinLnBrk="0" hangingPunct="0">
              <a:lnSpc>
                <a:spcPct val="100000"/>
              </a:lnSpc>
              <a:spcBef>
                <a:spcPct val="0"/>
              </a:spcBef>
              <a:spcAft>
                <a:spcPct val="0"/>
              </a:spcAft>
              <a:buClrTx/>
              <a:buSzTx/>
              <a:tabLst/>
            </a:pPr>
            <a:r>
              <a:rPr kumimoji="0" lang="en-US" sz="2400" b="0" i="0" u="none" strike="noStrike" cap="none" normalizeH="0" baseline="0" dirty="0" smtClean="0">
                <a:ln>
                  <a:noFill/>
                </a:ln>
                <a:effectLst/>
                <a:latin typeface="Times New Roman" pitchFamily="18" charset="0"/>
                <a:cs typeface="Times New Roman" pitchFamily="18" charset="0"/>
              </a:rPr>
              <a:t>The </a:t>
            </a:r>
            <a:r>
              <a:rPr kumimoji="0" lang="en-US" sz="2400" b="1" i="1" u="none" strike="noStrike" cap="none" normalizeH="0" baseline="0" dirty="0" smtClean="0">
                <a:ln>
                  <a:noFill/>
                </a:ln>
                <a:effectLst/>
                <a:latin typeface="Times New Roman" pitchFamily="18" charset="0"/>
                <a:cs typeface="Times New Roman" pitchFamily="18" charset="0"/>
              </a:rPr>
              <a:t>partial pressure of water vapor</a:t>
            </a:r>
            <a:r>
              <a:rPr kumimoji="0" lang="en-US" sz="2400" b="0" i="0" u="none" strike="noStrike" cap="none" normalizeH="0" baseline="0" dirty="0" smtClean="0">
                <a:ln>
                  <a:noFill/>
                </a:ln>
                <a:effectLst/>
                <a:latin typeface="Times New Roman" pitchFamily="18" charset="0"/>
                <a:cs typeface="Times New Roman" pitchFamily="18" charset="0"/>
              </a:rPr>
              <a:t>, or </a:t>
            </a:r>
            <a:r>
              <a:rPr kumimoji="0" lang="en-US" sz="2400" b="1" i="1" u="none" strike="noStrike" cap="none" normalizeH="0" baseline="0" dirty="0" smtClean="0">
                <a:ln>
                  <a:noFill/>
                </a:ln>
                <a:effectLst/>
                <a:latin typeface="Times New Roman" pitchFamily="18" charset="0"/>
                <a:cs typeface="Times New Roman" pitchFamily="18" charset="0"/>
              </a:rPr>
              <a:t>water vapor pressure</a:t>
            </a:r>
            <a:r>
              <a:rPr kumimoji="0" lang="en-US" sz="2400" b="0" i="0" u="none" strike="noStrike" cap="none" normalizeH="0" baseline="0" dirty="0" smtClean="0">
                <a:ln>
                  <a:noFill/>
                </a:ln>
                <a:effectLst/>
                <a:latin typeface="Times New Roman" pitchFamily="18" charset="0"/>
                <a:cs typeface="Times New Roman" pitchFamily="18" charset="0"/>
              </a:rPr>
              <a:t>, is the force exerted on a unit area solely by water molecules in the gaseous state. It has units of pressure (Pa).</a:t>
            </a:r>
          </a:p>
        </p:txBody>
      </p:sp>
      <p:sp>
        <p:nvSpPr>
          <p:cNvPr id="16" name="Rectangle 15"/>
          <p:cNvSpPr/>
          <p:nvPr/>
        </p:nvSpPr>
        <p:spPr>
          <a:xfrm>
            <a:off x="4914900" y="2133600"/>
            <a:ext cx="4229100" cy="45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41548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Saturation vapor press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060450"/>
            <a:ext cx="5487988" cy="434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Box 1"/>
          <p:cNvSpPr txBox="1">
            <a:spLocks noChangeArrowheads="1"/>
          </p:cNvSpPr>
          <p:nvPr/>
        </p:nvSpPr>
        <p:spPr bwMode="auto">
          <a:xfrm>
            <a:off x="0" y="5715000"/>
            <a:ext cx="6553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Franklin Gothic Book" pitchFamily="34" charset="0"/>
              </a:defRPr>
            </a:lvl1pPr>
            <a:lvl2pPr marL="742950" indent="-285750">
              <a:defRPr sz="1600">
                <a:solidFill>
                  <a:schemeClr val="tx1"/>
                </a:solidFill>
                <a:latin typeface="Franklin Gothic Book" pitchFamily="34" charset="0"/>
              </a:defRPr>
            </a:lvl2pPr>
            <a:lvl3pPr marL="1143000" indent="-228600">
              <a:defRPr sz="1600">
                <a:solidFill>
                  <a:schemeClr val="tx1"/>
                </a:solidFill>
                <a:latin typeface="Franklin Gothic Book" pitchFamily="34" charset="0"/>
              </a:defRPr>
            </a:lvl3pPr>
            <a:lvl4pPr marL="1600200" indent="-228600">
              <a:defRPr sz="1600">
                <a:solidFill>
                  <a:schemeClr val="tx1"/>
                </a:solidFill>
                <a:latin typeface="Franklin Gothic Book" pitchFamily="34" charset="0"/>
              </a:defRPr>
            </a:lvl4pPr>
            <a:lvl5pPr marL="2057400" indent="-228600">
              <a:defRPr sz="1600">
                <a:solidFill>
                  <a:schemeClr val="tx1"/>
                </a:solidFill>
                <a:latin typeface="Franklin Gothic Book" pitchFamily="34" charset="0"/>
              </a:defRPr>
            </a:lvl5pPr>
            <a:lvl6pPr marL="2514600" indent="-228600" eaLnBrk="0" fontAlgn="base" hangingPunct="0">
              <a:spcAft>
                <a:spcPct val="0"/>
              </a:spcAft>
              <a:defRPr sz="1600">
                <a:solidFill>
                  <a:schemeClr val="tx1"/>
                </a:solidFill>
                <a:latin typeface="Franklin Gothic Book" pitchFamily="34" charset="0"/>
              </a:defRPr>
            </a:lvl6pPr>
            <a:lvl7pPr marL="2971800" indent="-228600" eaLnBrk="0" fontAlgn="base" hangingPunct="0">
              <a:spcAft>
                <a:spcPct val="0"/>
              </a:spcAft>
              <a:defRPr sz="1600">
                <a:solidFill>
                  <a:schemeClr val="tx1"/>
                </a:solidFill>
                <a:latin typeface="Franklin Gothic Book" pitchFamily="34" charset="0"/>
              </a:defRPr>
            </a:lvl7pPr>
            <a:lvl8pPr marL="3429000" indent="-228600" eaLnBrk="0" fontAlgn="base" hangingPunct="0">
              <a:spcAft>
                <a:spcPct val="0"/>
              </a:spcAft>
              <a:defRPr sz="1600">
                <a:solidFill>
                  <a:schemeClr val="tx1"/>
                </a:solidFill>
                <a:latin typeface="Franklin Gothic Book" pitchFamily="34" charset="0"/>
              </a:defRPr>
            </a:lvl8pPr>
            <a:lvl9pPr marL="3886200" indent="-228600" eaLnBrk="0" fontAlgn="base" hangingPunct="0">
              <a:spcAft>
                <a:spcPct val="0"/>
              </a:spcAft>
              <a:defRPr sz="1600">
                <a:solidFill>
                  <a:schemeClr val="tx1"/>
                </a:solidFill>
                <a:latin typeface="Franklin Gothic Book" pitchFamily="34" charset="0"/>
              </a:defRPr>
            </a:lvl9pPr>
          </a:lstStyle>
          <a:p>
            <a:pPr algn="ctr"/>
            <a:r>
              <a:rPr lang="en-US" altLang="en-US" sz="1800">
                <a:latin typeface="Arial" charset="0"/>
              </a:rPr>
              <a:t>Fig.(3-1): SVP (saturation vapor pressure) Curve</a:t>
            </a:r>
            <a:endParaRPr lang="en-GB" altLang="en-US" sz="1800" b="0">
              <a:latin typeface="Arial" charset="0"/>
            </a:endParaRPr>
          </a:p>
        </p:txBody>
      </p:sp>
      <p:pic>
        <p:nvPicPr>
          <p:cNvPr id="4" name="Picture 2" descr="04_08"/>
          <p:cNvPicPr>
            <a:picLocks noChangeAspect="1" noChangeArrowheads="1"/>
          </p:cNvPicPr>
          <p:nvPr/>
        </p:nvPicPr>
        <p:blipFill>
          <a:blip r:embed="rId3">
            <a:extLst>
              <a:ext uri="{28A0092B-C50C-407E-A947-70E740481C1C}">
                <a14:useLocalDpi xmlns:a14="http://schemas.microsoft.com/office/drawing/2010/main" val="0"/>
              </a:ext>
            </a:extLst>
          </a:blip>
          <a:srcRect b="4054"/>
          <a:stretch>
            <a:fillRect/>
          </a:stretch>
        </p:blipFill>
        <p:spPr bwMode="auto">
          <a:xfrm>
            <a:off x="6019800" y="411163"/>
            <a:ext cx="31242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
          <p:cNvSpPr txBox="1">
            <a:spLocks noChangeArrowheads="1"/>
          </p:cNvSpPr>
          <p:nvPr/>
        </p:nvSpPr>
        <p:spPr bwMode="auto">
          <a:xfrm>
            <a:off x="762000" y="130314"/>
            <a:ext cx="3200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b="1">
                <a:solidFill>
                  <a:schemeClr val="tx1"/>
                </a:solidFill>
                <a:latin typeface="Franklin Gothic Book" pitchFamily="34" charset="0"/>
              </a:defRPr>
            </a:lvl1pPr>
            <a:lvl2pPr marL="742950" indent="-285750">
              <a:defRPr sz="1600">
                <a:solidFill>
                  <a:schemeClr val="tx1"/>
                </a:solidFill>
                <a:latin typeface="Franklin Gothic Book" pitchFamily="34" charset="0"/>
              </a:defRPr>
            </a:lvl2pPr>
            <a:lvl3pPr marL="1143000" indent="-228600">
              <a:defRPr sz="1600">
                <a:solidFill>
                  <a:schemeClr val="tx1"/>
                </a:solidFill>
                <a:latin typeface="Franklin Gothic Book" pitchFamily="34" charset="0"/>
              </a:defRPr>
            </a:lvl3pPr>
            <a:lvl4pPr marL="1600200" indent="-228600">
              <a:defRPr sz="1600">
                <a:solidFill>
                  <a:schemeClr val="tx1"/>
                </a:solidFill>
                <a:latin typeface="Franklin Gothic Book" pitchFamily="34" charset="0"/>
              </a:defRPr>
            </a:lvl4pPr>
            <a:lvl5pPr marL="2057400" indent="-228600">
              <a:defRPr sz="1600">
                <a:solidFill>
                  <a:schemeClr val="tx1"/>
                </a:solidFill>
                <a:latin typeface="Franklin Gothic Book" pitchFamily="34" charset="0"/>
              </a:defRPr>
            </a:lvl5pPr>
            <a:lvl6pPr marL="2514600" indent="-228600" eaLnBrk="0" fontAlgn="base" hangingPunct="0">
              <a:spcAft>
                <a:spcPct val="0"/>
              </a:spcAft>
              <a:defRPr sz="1600">
                <a:solidFill>
                  <a:schemeClr val="tx1"/>
                </a:solidFill>
                <a:latin typeface="Franklin Gothic Book" pitchFamily="34" charset="0"/>
              </a:defRPr>
            </a:lvl6pPr>
            <a:lvl7pPr marL="2971800" indent="-228600" eaLnBrk="0" fontAlgn="base" hangingPunct="0">
              <a:spcAft>
                <a:spcPct val="0"/>
              </a:spcAft>
              <a:defRPr sz="1600">
                <a:solidFill>
                  <a:schemeClr val="tx1"/>
                </a:solidFill>
                <a:latin typeface="Franklin Gothic Book" pitchFamily="34" charset="0"/>
              </a:defRPr>
            </a:lvl7pPr>
            <a:lvl8pPr marL="3429000" indent="-228600" eaLnBrk="0" fontAlgn="base" hangingPunct="0">
              <a:spcAft>
                <a:spcPct val="0"/>
              </a:spcAft>
              <a:defRPr sz="1600">
                <a:solidFill>
                  <a:schemeClr val="tx1"/>
                </a:solidFill>
                <a:latin typeface="Franklin Gothic Book" pitchFamily="34" charset="0"/>
              </a:defRPr>
            </a:lvl8pPr>
            <a:lvl9pPr marL="3886200" indent="-228600" eaLnBrk="0" fontAlgn="base" hangingPunct="0">
              <a:spcAft>
                <a:spcPct val="0"/>
              </a:spcAft>
              <a:defRPr sz="1600">
                <a:solidFill>
                  <a:schemeClr val="tx1"/>
                </a:solidFill>
                <a:latin typeface="Franklin Gothic Book" pitchFamily="34" charset="0"/>
              </a:defRPr>
            </a:lvl9pPr>
          </a:lstStyle>
          <a:p>
            <a:r>
              <a:rPr lang="en-US" altLang="en-US" sz="1800" b="0" dirty="0">
                <a:latin typeface="Arial" charset="0"/>
              </a:rPr>
              <a:t>For unsaturated air,</a:t>
            </a:r>
            <a:r>
              <a:rPr lang="en-US" altLang="en-US" sz="1800" dirty="0">
                <a:latin typeface="Arial" charset="0"/>
              </a:rPr>
              <a:t> </a:t>
            </a:r>
            <a:r>
              <a:rPr lang="en-US" altLang="en-US" sz="2000" i="1" dirty="0">
                <a:latin typeface="Arial" charset="0"/>
              </a:rPr>
              <a:t>e</a:t>
            </a:r>
            <a:r>
              <a:rPr lang="en-US" altLang="en-US" sz="2000" dirty="0">
                <a:latin typeface="Arial" charset="0"/>
              </a:rPr>
              <a:t> &lt; </a:t>
            </a:r>
            <a:r>
              <a:rPr lang="en-US" altLang="en-US" sz="2000" i="1" dirty="0" err="1">
                <a:latin typeface="Arial" charset="0"/>
              </a:rPr>
              <a:t>e</a:t>
            </a:r>
            <a:r>
              <a:rPr lang="en-US" altLang="en-US" sz="2000" i="1" baseline="-25000" dirty="0" err="1">
                <a:latin typeface="Arial" charset="0"/>
              </a:rPr>
              <a:t>s</a:t>
            </a:r>
            <a:endParaRPr lang="en-US" altLang="en-US" sz="2000" i="1" baseline="-25000" dirty="0">
              <a:latin typeface="Arial" charset="0"/>
            </a:endParaRPr>
          </a:p>
          <a:p>
            <a:r>
              <a:rPr lang="en-US" altLang="en-US" sz="1800" b="0" dirty="0">
                <a:latin typeface="Arial" charset="0"/>
              </a:rPr>
              <a:t>For supersaturated (</a:t>
            </a:r>
            <a:r>
              <a:rPr lang="en-US" altLang="en-US" sz="2000" i="1" dirty="0">
                <a:latin typeface="Arial" charset="0"/>
              </a:rPr>
              <a:t>e</a:t>
            </a:r>
            <a:r>
              <a:rPr lang="en-US" altLang="en-US" sz="2000" dirty="0">
                <a:latin typeface="Arial" charset="0"/>
              </a:rPr>
              <a:t> &gt; </a:t>
            </a:r>
            <a:r>
              <a:rPr lang="en-US" altLang="en-US" sz="2000" i="1" dirty="0" err="1">
                <a:latin typeface="Arial" charset="0"/>
              </a:rPr>
              <a:t>e</a:t>
            </a:r>
            <a:r>
              <a:rPr lang="en-US" altLang="en-US" sz="2000" i="1" baseline="-25000" dirty="0" err="1">
                <a:latin typeface="Arial" charset="0"/>
              </a:rPr>
              <a:t>s</a:t>
            </a:r>
            <a:r>
              <a:rPr lang="en-US" altLang="en-US" sz="1800" b="0" dirty="0">
                <a:latin typeface="Arial" charset="0"/>
              </a:rPr>
              <a:t>)</a:t>
            </a:r>
            <a:endParaRPr lang="en-GB" altLang="en-US" sz="1800" b="0" dirty="0">
              <a:latin typeface="Arial" charset="0"/>
            </a:endParaRPr>
          </a:p>
        </p:txBody>
      </p:sp>
    </p:spTree>
    <p:extLst>
      <p:ext uri="{BB962C8B-B14F-4D97-AF65-F5344CB8AC3E}">
        <p14:creationId xmlns:p14="http://schemas.microsoft.com/office/powerpoint/2010/main" val="964876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0" y="5581471"/>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b="1">
                <a:solidFill>
                  <a:schemeClr val="tx1"/>
                </a:solidFill>
                <a:latin typeface="Franklin Gothic Book" pitchFamily="34" charset="0"/>
              </a:defRPr>
            </a:lvl1pPr>
            <a:lvl2pPr marL="742950" indent="-285750">
              <a:defRPr sz="1600">
                <a:solidFill>
                  <a:schemeClr val="tx1"/>
                </a:solidFill>
                <a:latin typeface="Franklin Gothic Book" pitchFamily="34" charset="0"/>
              </a:defRPr>
            </a:lvl2pPr>
            <a:lvl3pPr marL="1143000" indent="-228600">
              <a:defRPr sz="1600">
                <a:solidFill>
                  <a:schemeClr val="tx1"/>
                </a:solidFill>
                <a:latin typeface="Franklin Gothic Book" pitchFamily="34" charset="0"/>
              </a:defRPr>
            </a:lvl3pPr>
            <a:lvl4pPr marL="1600200" indent="-228600">
              <a:defRPr sz="1600">
                <a:solidFill>
                  <a:schemeClr val="tx1"/>
                </a:solidFill>
                <a:latin typeface="Franklin Gothic Book" pitchFamily="34" charset="0"/>
              </a:defRPr>
            </a:lvl4pPr>
            <a:lvl5pPr marL="2057400" indent="-228600">
              <a:defRPr sz="1600">
                <a:solidFill>
                  <a:schemeClr val="tx1"/>
                </a:solidFill>
                <a:latin typeface="Franklin Gothic Book" pitchFamily="34" charset="0"/>
              </a:defRPr>
            </a:lvl5pPr>
            <a:lvl6pPr marL="2514600" indent="-228600" eaLnBrk="0" fontAlgn="base" hangingPunct="0">
              <a:spcAft>
                <a:spcPct val="0"/>
              </a:spcAft>
              <a:defRPr sz="1600">
                <a:solidFill>
                  <a:schemeClr val="tx1"/>
                </a:solidFill>
                <a:latin typeface="Franklin Gothic Book" pitchFamily="34" charset="0"/>
              </a:defRPr>
            </a:lvl6pPr>
            <a:lvl7pPr marL="2971800" indent="-228600" eaLnBrk="0" fontAlgn="base" hangingPunct="0">
              <a:spcAft>
                <a:spcPct val="0"/>
              </a:spcAft>
              <a:defRPr sz="1600">
                <a:solidFill>
                  <a:schemeClr val="tx1"/>
                </a:solidFill>
                <a:latin typeface="Franklin Gothic Book" pitchFamily="34" charset="0"/>
              </a:defRPr>
            </a:lvl7pPr>
            <a:lvl8pPr marL="3429000" indent="-228600" eaLnBrk="0" fontAlgn="base" hangingPunct="0">
              <a:spcAft>
                <a:spcPct val="0"/>
              </a:spcAft>
              <a:defRPr sz="1600">
                <a:solidFill>
                  <a:schemeClr val="tx1"/>
                </a:solidFill>
                <a:latin typeface="Franklin Gothic Book" pitchFamily="34" charset="0"/>
              </a:defRPr>
            </a:lvl8pPr>
            <a:lvl9pPr marL="3886200" indent="-228600" eaLnBrk="0" fontAlgn="base" hangingPunct="0">
              <a:spcAft>
                <a:spcPct val="0"/>
              </a:spcAft>
              <a:defRPr sz="1600">
                <a:solidFill>
                  <a:schemeClr val="tx1"/>
                </a:solidFill>
                <a:latin typeface="Franklin Gothic Book" pitchFamily="34" charset="0"/>
              </a:defRPr>
            </a:lvl9pPr>
          </a:lstStyle>
          <a:p>
            <a:r>
              <a:rPr lang="en-US" altLang="en-US" sz="2400" b="0" dirty="0" smtClean="0">
                <a:latin typeface="Times New Roman" pitchFamily="18" charset="0"/>
                <a:cs typeface="Times New Roman" pitchFamily="18" charset="0"/>
              </a:rPr>
              <a:t>Dew point</a:t>
            </a:r>
            <a:r>
              <a:rPr lang="en-US" altLang="en-US" sz="2400" b="0" dirty="0">
                <a:latin typeface="Times New Roman" pitchFamily="18" charset="0"/>
                <a:cs typeface="Times New Roman" pitchFamily="18" charset="0"/>
              </a:rPr>
              <a:t>, T</a:t>
            </a:r>
            <a:r>
              <a:rPr lang="en-US" altLang="en-US" sz="1400" b="0" dirty="0">
                <a:latin typeface="Times New Roman" pitchFamily="18" charset="0"/>
                <a:cs typeface="Times New Roman" pitchFamily="18" charset="0"/>
              </a:rPr>
              <a:t>D</a:t>
            </a:r>
            <a:r>
              <a:rPr lang="en-US" altLang="en-US" sz="2400" b="0" dirty="0">
                <a:latin typeface="Times New Roman" pitchFamily="18" charset="0"/>
                <a:cs typeface="Times New Roman" pitchFamily="18" charset="0"/>
              </a:rPr>
              <a:t>, is the temperature to which air would have to be cooled isobarically (with no change in air pressure or moisture content) to reach saturation.  </a:t>
            </a:r>
            <a:endParaRPr lang="en-GB" altLang="en-US" sz="2400" b="0" dirty="0">
              <a:latin typeface="Times New Roman" pitchFamily="18" charset="0"/>
              <a:cs typeface="Times New Roman" pitchFamily="18" charset="0"/>
            </a:endParaRPr>
          </a:p>
        </p:txBody>
      </p:sp>
      <p:sp>
        <p:nvSpPr>
          <p:cNvPr id="3" name="TextBox 2"/>
          <p:cNvSpPr txBox="1">
            <a:spLocks noChangeArrowheads="1"/>
          </p:cNvSpPr>
          <p:nvPr/>
        </p:nvSpPr>
        <p:spPr bwMode="auto">
          <a:xfrm>
            <a:off x="0" y="1752600"/>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b="1">
                <a:solidFill>
                  <a:schemeClr val="tx1"/>
                </a:solidFill>
                <a:latin typeface="Franklin Gothic Book" pitchFamily="34" charset="0"/>
              </a:defRPr>
            </a:lvl1pPr>
            <a:lvl2pPr marL="742950" indent="-285750">
              <a:defRPr sz="1600">
                <a:solidFill>
                  <a:schemeClr val="tx1"/>
                </a:solidFill>
                <a:latin typeface="Franklin Gothic Book" pitchFamily="34" charset="0"/>
              </a:defRPr>
            </a:lvl2pPr>
            <a:lvl3pPr marL="1143000" indent="-228600">
              <a:defRPr sz="1600">
                <a:solidFill>
                  <a:schemeClr val="tx1"/>
                </a:solidFill>
                <a:latin typeface="Franklin Gothic Book" pitchFamily="34" charset="0"/>
              </a:defRPr>
            </a:lvl3pPr>
            <a:lvl4pPr marL="1600200" indent="-228600">
              <a:defRPr sz="1600">
                <a:solidFill>
                  <a:schemeClr val="tx1"/>
                </a:solidFill>
                <a:latin typeface="Franklin Gothic Book" pitchFamily="34" charset="0"/>
              </a:defRPr>
            </a:lvl4pPr>
            <a:lvl5pPr marL="2057400" indent="-228600">
              <a:defRPr sz="1600">
                <a:solidFill>
                  <a:schemeClr val="tx1"/>
                </a:solidFill>
                <a:latin typeface="Franklin Gothic Book" pitchFamily="34" charset="0"/>
              </a:defRPr>
            </a:lvl5pPr>
            <a:lvl6pPr marL="2514600" indent="-228600" eaLnBrk="0" fontAlgn="base" hangingPunct="0">
              <a:spcAft>
                <a:spcPct val="0"/>
              </a:spcAft>
              <a:defRPr sz="1600">
                <a:solidFill>
                  <a:schemeClr val="tx1"/>
                </a:solidFill>
                <a:latin typeface="Franklin Gothic Book" pitchFamily="34" charset="0"/>
              </a:defRPr>
            </a:lvl6pPr>
            <a:lvl7pPr marL="2971800" indent="-228600" eaLnBrk="0" fontAlgn="base" hangingPunct="0">
              <a:spcAft>
                <a:spcPct val="0"/>
              </a:spcAft>
              <a:defRPr sz="1600">
                <a:solidFill>
                  <a:schemeClr val="tx1"/>
                </a:solidFill>
                <a:latin typeface="Franklin Gothic Book" pitchFamily="34" charset="0"/>
              </a:defRPr>
            </a:lvl7pPr>
            <a:lvl8pPr marL="3429000" indent="-228600" eaLnBrk="0" fontAlgn="base" hangingPunct="0">
              <a:spcAft>
                <a:spcPct val="0"/>
              </a:spcAft>
              <a:defRPr sz="1600">
                <a:solidFill>
                  <a:schemeClr val="tx1"/>
                </a:solidFill>
                <a:latin typeface="Franklin Gothic Book" pitchFamily="34" charset="0"/>
              </a:defRPr>
            </a:lvl8pPr>
            <a:lvl9pPr marL="3886200" indent="-228600" eaLnBrk="0" fontAlgn="base" hangingPunct="0">
              <a:spcAft>
                <a:spcPct val="0"/>
              </a:spcAft>
              <a:defRPr sz="1600">
                <a:solidFill>
                  <a:schemeClr val="tx1"/>
                </a:solidFill>
                <a:latin typeface="Franklin Gothic Book" pitchFamily="34" charset="0"/>
              </a:defRPr>
            </a:lvl9pPr>
          </a:lstStyle>
          <a:p>
            <a:pPr algn="just"/>
            <a:r>
              <a:rPr lang="en-US" altLang="en-US" sz="2400" b="0" dirty="0">
                <a:latin typeface="Times New Roman" pitchFamily="18" charset="0"/>
                <a:cs typeface="Times New Roman" pitchFamily="18" charset="0"/>
              </a:rPr>
              <a:t>Relative humidity, RH is </a:t>
            </a:r>
            <a:r>
              <a:rPr lang="en-US" altLang="en-US" sz="2400" b="0" dirty="0" smtClean="0">
                <a:latin typeface="Times New Roman" pitchFamily="18" charset="0"/>
                <a:cs typeface="Times New Roman" pitchFamily="18" charset="0"/>
              </a:rPr>
              <a:t>the </a:t>
            </a:r>
            <a:r>
              <a:rPr lang="en-US" altLang="en-US" sz="2400" b="0" dirty="0">
                <a:latin typeface="Times New Roman" pitchFamily="18" charset="0"/>
                <a:cs typeface="Times New Roman" pitchFamily="18" charset="0"/>
              </a:rPr>
              <a:t>ratio of the air’s water vapor content (vapor pressure) to its capacity (saturation vapor pressure), thus is the ratio of the vapor pressure e to the saturation vapor pressure </a:t>
            </a:r>
            <a:r>
              <a:rPr lang="en-US" altLang="en-US" sz="2400" b="0" dirty="0" err="1">
                <a:latin typeface="Times New Roman" pitchFamily="18" charset="0"/>
                <a:cs typeface="Times New Roman" pitchFamily="18" charset="0"/>
              </a:rPr>
              <a:t>es</a:t>
            </a:r>
            <a:r>
              <a:rPr lang="en-US" altLang="en-US" sz="2400" b="0" dirty="0">
                <a:latin typeface="Times New Roman" pitchFamily="18" charset="0"/>
                <a:cs typeface="Times New Roman" pitchFamily="18" charset="0"/>
              </a:rPr>
              <a:t>(T), such that</a:t>
            </a:r>
            <a:endParaRPr lang="en-GB" altLang="en-US" sz="2400" b="0" dirty="0">
              <a:latin typeface="Times New Roman" pitchFamily="18" charset="0"/>
              <a:cs typeface="Times New Roman"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906773122"/>
              </p:ext>
            </p:extLst>
          </p:nvPr>
        </p:nvGraphicFramePr>
        <p:xfrm>
          <a:off x="2895600" y="3084969"/>
          <a:ext cx="2895600" cy="1216025"/>
        </p:xfrm>
        <a:graphic>
          <a:graphicData uri="http://schemas.openxmlformats.org/presentationml/2006/ole">
            <mc:AlternateContent xmlns:mc="http://schemas.openxmlformats.org/markup-compatibility/2006">
              <mc:Choice xmlns:v="urn:schemas-microsoft-com:vml" Requires="v">
                <p:oleObj spid="_x0000_s57391" name="Equation" r:id="rId3" imgW="1028254" imgH="431613" progId="Equation.3">
                  <p:embed/>
                </p:oleObj>
              </mc:Choice>
              <mc:Fallback>
                <p:oleObj name="Equation" r:id="rId3" imgW="1028254" imgH="431613"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3084969"/>
                        <a:ext cx="28956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Rectangle 4"/>
          <p:cNvSpPr/>
          <p:nvPr/>
        </p:nvSpPr>
        <p:spPr>
          <a:xfrm>
            <a:off x="0" y="853"/>
            <a:ext cx="9144000" cy="830997"/>
          </a:xfrm>
          <a:prstGeom prst="rect">
            <a:avLst/>
          </a:prstGeom>
        </p:spPr>
        <p:txBody>
          <a:bodyPr wrap="square">
            <a:spAutoFit/>
          </a:bodyPr>
          <a:lstStyle/>
          <a:p>
            <a:pPr lvl="0" algn="just" eaLnBrk="0" fontAlgn="base" hangingPunct="0">
              <a:spcBef>
                <a:spcPct val="0"/>
              </a:spcBef>
              <a:spcAft>
                <a:spcPct val="0"/>
              </a:spcAft>
            </a:pPr>
            <a:r>
              <a:rPr lang="en-US" altLang="en-US" sz="2400" dirty="0">
                <a:latin typeface="Times New Roman" pitchFamily="18" charset="0"/>
                <a:cs typeface="Times New Roman" pitchFamily="18" charset="0"/>
              </a:rPr>
              <a:t>The ideal gas law provides the relationship between e, and water vapor density </a:t>
            </a:r>
            <a:r>
              <a:rPr lang="en-US" altLang="en-US" sz="2400" dirty="0" err="1">
                <a:latin typeface="Times New Roman" pitchFamily="18" charset="0"/>
                <a:cs typeface="Times New Roman" pitchFamily="18" charset="0"/>
              </a:rPr>
              <a:t>ρ</a:t>
            </a:r>
            <a:r>
              <a:rPr lang="en-US" altLang="en-US" sz="1400" dirty="0" err="1">
                <a:latin typeface="Times New Roman" pitchFamily="18" charset="0"/>
                <a:cs typeface="Times New Roman" pitchFamily="18" charset="0"/>
              </a:rPr>
              <a:t>v</a:t>
            </a:r>
            <a:r>
              <a:rPr lang="en-US" altLang="en-US" sz="2400" dirty="0">
                <a:latin typeface="Times New Roman" pitchFamily="18" charset="0"/>
                <a:cs typeface="Times New Roman" pitchFamily="18" charset="0"/>
              </a:rPr>
              <a:t>  as</a:t>
            </a:r>
            <a:endParaRPr lang="en-US" sz="2400" dirty="0">
              <a:latin typeface="Times New Roman" pitchFamily="18" charset="0"/>
              <a:cs typeface="Times New Roman" pitchFamily="18"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1103748960"/>
              </p:ext>
            </p:extLst>
          </p:nvPr>
        </p:nvGraphicFramePr>
        <p:xfrm>
          <a:off x="3124200" y="831850"/>
          <a:ext cx="2247900" cy="768350"/>
        </p:xfrm>
        <a:graphic>
          <a:graphicData uri="http://schemas.openxmlformats.org/presentationml/2006/ole">
            <mc:AlternateContent xmlns:mc="http://schemas.openxmlformats.org/markup-compatibility/2006">
              <mc:Choice xmlns:v="urn:schemas-microsoft-com:vml" Requires="v">
                <p:oleObj spid="_x0000_s57392" name="Equation" r:id="rId5" imgW="723600" imgH="228600" progId="Equation.3">
                  <p:embed/>
                </p:oleObj>
              </mc:Choice>
              <mc:Fallback>
                <p:oleObj name="Equation" r:id="rId5" imgW="723600" imgH="22860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831850"/>
                        <a:ext cx="22479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p:cNvSpPr txBox="1">
            <a:spLocks noChangeArrowheads="1"/>
          </p:cNvSpPr>
          <p:nvPr/>
        </p:nvSpPr>
        <p:spPr bwMode="auto">
          <a:xfrm>
            <a:off x="0" y="4274641"/>
            <a:ext cx="91440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b="1">
                <a:solidFill>
                  <a:schemeClr val="tx1"/>
                </a:solidFill>
                <a:latin typeface="Franklin Gothic Book" pitchFamily="34" charset="0"/>
              </a:defRPr>
            </a:lvl1pPr>
            <a:lvl2pPr marL="742950" indent="-285750">
              <a:defRPr sz="1600">
                <a:solidFill>
                  <a:schemeClr val="tx1"/>
                </a:solidFill>
                <a:latin typeface="Franklin Gothic Book" pitchFamily="34" charset="0"/>
              </a:defRPr>
            </a:lvl2pPr>
            <a:lvl3pPr marL="1143000" indent="-228600">
              <a:defRPr sz="1600">
                <a:solidFill>
                  <a:schemeClr val="tx1"/>
                </a:solidFill>
                <a:latin typeface="Franklin Gothic Book" pitchFamily="34" charset="0"/>
              </a:defRPr>
            </a:lvl3pPr>
            <a:lvl4pPr marL="1600200" indent="-228600">
              <a:defRPr sz="1600">
                <a:solidFill>
                  <a:schemeClr val="tx1"/>
                </a:solidFill>
                <a:latin typeface="Franklin Gothic Book" pitchFamily="34" charset="0"/>
              </a:defRPr>
            </a:lvl4pPr>
            <a:lvl5pPr marL="2057400" indent="-228600">
              <a:defRPr sz="1600">
                <a:solidFill>
                  <a:schemeClr val="tx1"/>
                </a:solidFill>
                <a:latin typeface="Franklin Gothic Book" pitchFamily="34" charset="0"/>
              </a:defRPr>
            </a:lvl5pPr>
            <a:lvl6pPr marL="2514600" indent="-228600" eaLnBrk="0" fontAlgn="base" hangingPunct="0">
              <a:spcAft>
                <a:spcPct val="0"/>
              </a:spcAft>
              <a:defRPr sz="1600">
                <a:solidFill>
                  <a:schemeClr val="tx1"/>
                </a:solidFill>
                <a:latin typeface="Franklin Gothic Book" pitchFamily="34" charset="0"/>
              </a:defRPr>
            </a:lvl6pPr>
            <a:lvl7pPr marL="2971800" indent="-228600" eaLnBrk="0" fontAlgn="base" hangingPunct="0">
              <a:spcAft>
                <a:spcPct val="0"/>
              </a:spcAft>
              <a:defRPr sz="1600">
                <a:solidFill>
                  <a:schemeClr val="tx1"/>
                </a:solidFill>
                <a:latin typeface="Franklin Gothic Book" pitchFamily="34" charset="0"/>
              </a:defRPr>
            </a:lvl7pPr>
            <a:lvl8pPr marL="3429000" indent="-228600" eaLnBrk="0" fontAlgn="base" hangingPunct="0">
              <a:spcAft>
                <a:spcPct val="0"/>
              </a:spcAft>
              <a:defRPr sz="1600">
                <a:solidFill>
                  <a:schemeClr val="tx1"/>
                </a:solidFill>
                <a:latin typeface="Franklin Gothic Book" pitchFamily="34" charset="0"/>
              </a:defRPr>
            </a:lvl8pPr>
            <a:lvl9pPr marL="3886200" indent="-228600" eaLnBrk="0" fontAlgn="base" hangingPunct="0">
              <a:spcAft>
                <a:spcPct val="0"/>
              </a:spcAft>
              <a:defRPr sz="1600">
                <a:solidFill>
                  <a:schemeClr val="tx1"/>
                </a:solidFill>
                <a:latin typeface="Franklin Gothic Book" pitchFamily="34" charset="0"/>
              </a:defRPr>
            </a:lvl9pPr>
          </a:lstStyle>
          <a:p>
            <a:r>
              <a:rPr lang="en-US" altLang="en-US" sz="2400" b="0" dirty="0">
                <a:latin typeface="Times New Roman" pitchFamily="18" charset="0"/>
                <a:cs typeface="Times New Roman" pitchFamily="18" charset="0"/>
              </a:rPr>
              <a:t>A change in relative humidity can be brought by :</a:t>
            </a:r>
            <a:endParaRPr lang="en-GB" altLang="en-US" sz="2400" b="0" dirty="0">
              <a:latin typeface="Times New Roman" pitchFamily="18" charset="0"/>
              <a:cs typeface="Times New Roman" pitchFamily="18" charset="0"/>
            </a:endParaRPr>
          </a:p>
          <a:p>
            <a:r>
              <a:rPr lang="en-US" altLang="en-US" sz="2400" b="0" dirty="0">
                <a:latin typeface="Times New Roman" pitchFamily="18" charset="0"/>
                <a:cs typeface="Times New Roman" pitchFamily="18" charset="0"/>
              </a:rPr>
              <a:t>1. by changing the air’s water vapor content.</a:t>
            </a:r>
            <a:endParaRPr lang="en-GB" altLang="en-US" sz="2400" b="0" dirty="0">
              <a:latin typeface="Times New Roman" pitchFamily="18" charset="0"/>
              <a:cs typeface="Times New Roman" pitchFamily="18" charset="0"/>
            </a:endParaRPr>
          </a:p>
          <a:p>
            <a:r>
              <a:rPr lang="en-US" altLang="en-US" sz="2400" b="0" dirty="0">
                <a:latin typeface="Times New Roman" pitchFamily="18" charset="0"/>
                <a:cs typeface="Times New Roman" pitchFamily="18" charset="0"/>
              </a:rPr>
              <a:t>2. by changing the air temperature.</a:t>
            </a:r>
            <a:endParaRPr lang="en-GB" altLang="en-US" sz="2400" b="0" dirty="0">
              <a:latin typeface="Times New Roman" pitchFamily="18" charset="0"/>
              <a:cs typeface="Times New Roman" pitchFamily="18" charset="0"/>
            </a:endParaRPr>
          </a:p>
          <a:p>
            <a:endParaRPr lang="en-GB" altLang="en-US" sz="1800" b="0" dirty="0">
              <a:latin typeface="Arial" charset="0"/>
            </a:endParaRPr>
          </a:p>
        </p:txBody>
      </p:sp>
    </p:spTree>
    <p:extLst>
      <p:ext uri="{BB962C8B-B14F-4D97-AF65-F5344CB8AC3E}">
        <p14:creationId xmlns:p14="http://schemas.microsoft.com/office/powerpoint/2010/main" val="8171611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406880" y="0"/>
            <a:ext cx="21778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sz="2800" b="1" dirty="0" smtClean="0">
                <a:latin typeface="Times New Roman" pitchFamily="18" charset="0"/>
              </a:rPr>
              <a:t>Temperature</a:t>
            </a:r>
            <a:endParaRPr lang="en-US" altLang="en-US" sz="2800" b="1" dirty="0">
              <a:latin typeface="Times New Roman" pitchFamily="18" charset="0"/>
            </a:endParaRPr>
          </a:p>
        </p:txBody>
      </p:sp>
      <p:pic>
        <p:nvPicPr>
          <p:cNvPr id="8195" name="Picture 3" descr="Translational_motion"/>
          <p:cNvPicPr>
            <a:picLocks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209800"/>
            <a:ext cx="3383280" cy="246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4"/>
          <p:cNvSpPr>
            <a:spLocks noChangeArrowheads="1"/>
          </p:cNvSpPr>
          <p:nvPr/>
        </p:nvSpPr>
        <p:spPr bwMode="auto">
          <a:xfrm>
            <a:off x="-1" y="609600"/>
            <a:ext cx="9144001"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altLang="en-US" sz="2400" dirty="0">
                <a:latin typeface="Times New Roman" pitchFamily="18" charset="0"/>
              </a:rPr>
              <a:t>Temperature is a measure of the average speed of the atoms and molecules, where higher temperatures correspond to faster average speeds, it </a:t>
            </a:r>
            <a:r>
              <a:rPr lang="en-US" altLang="en-US" sz="2400" dirty="0" smtClean="0">
                <a:latin typeface="Times New Roman" pitchFamily="18" charset="0"/>
              </a:rPr>
              <a:t>is a </a:t>
            </a:r>
            <a:r>
              <a:rPr lang="en-US" altLang="en-US" sz="2400" dirty="0">
                <a:latin typeface="Times New Roman" pitchFamily="18" charset="0"/>
              </a:rPr>
              <a:t>physical property of a system that underlies the common notions of hot and cold.</a:t>
            </a:r>
          </a:p>
        </p:txBody>
      </p:sp>
      <p:sp>
        <p:nvSpPr>
          <p:cNvPr id="8197" name="Rectangle 5"/>
          <p:cNvSpPr>
            <a:spLocks noChangeArrowheads="1"/>
          </p:cNvSpPr>
          <p:nvPr/>
        </p:nvSpPr>
        <p:spPr bwMode="auto">
          <a:xfrm>
            <a:off x="0" y="33004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tLang="en-US"/>
          </a:p>
        </p:txBody>
      </p:sp>
      <p:sp>
        <p:nvSpPr>
          <p:cNvPr id="8198" name="Rectangle 6"/>
          <p:cNvSpPr>
            <a:spLocks noChangeArrowheads="1"/>
          </p:cNvSpPr>
          <p:nvPr/>
        </p:nvSpPr>
        <p:spPr bwMode="auto">
          <a:xfrm>
            <a:off x="0" y="33099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tLang="en-US"/>
          </a:p>
        </p:txBody>
      </p:sp>
      <p:pic>
        <p:nvPicPr>
          <p:cNvPr id="8199" name="Picture 7" descr="Thermally_Agitated_Molecule"/>
          <p:cNvPicPr>
            <a:picLocks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209800"/>
            <a:ext cx="3383280" cy="246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0" y="4648200"/>
            <a:ext cx="9144000" cy="2308324"/>
          </a:xfrm>
          <a:prstGeom prst="rect">
            <a:avLst/>
          </a:prstGeom>
        </p:spPr>
        <p:txBody>
          <a:bodyPr wrap="square">
            <a:spAutoFit/>
          </a:bodyPr>
          <a:lstStyle/>
          <a:p>
            <a:pPr algn="just">
              <a:defRPr/>
            </a:pPr>
            <a:r>
              <a:rPr lang="en-US" sz="2400" dirty="0">
                <a:latin typeface="Times New Roman" pitchFamily="18" charset="0"/>
                <a:cs typeface="Times New Roman" pitchFamily="18" charset="0"/>
              </a:rPr>
              <a:t>Suppose we examine a volume of surface air about the size of a large flexible balloon: </a:t>
            </a:r>
            <a:endParaRPr lang="en-GB" sz="2400" dirty="0">
              <a:latin typeface="Times New Roman" pitchFamily="18" charset="0"/>
              <a:cs typeface="Times New Roman" pitchFamily="18" charset="0"/>
            </a:endParaRPr>
          </a:p>
          <a:p>
            <a:pPr marL="274320" indent="-274320" algn="just">
              <a:buFont typeface="Wingdings 2"/>
              <a:buChar char=""/>
              <a:defRPr/>
            </a:pPr>
            <a:r>
              <a:rPr lang="en-US" sz="2400" dirty="0">
                <a:latin typeface="Times New Roman" pitchFamily="18" charset="0"/>
                <a:cs typeface="Times New Roman" pitchFamily="18" charset="0"/>
              </a:rPr>
              <a:t>If we </a:t>
            </a:r>
            <a:r>
              <a:rPr lang="en-US" sz="2400" b="1" i="1" u="sng" dirty="0">
                <a:latin typeface="Times New Roman" pitchFamily="18" charset="0"/>
                <a:cs typeface="Times New Roman" pitchFamily="18" charset="0"/>
              </a:rPr>
              <a:t>warm</a:t>
            </a:r>
            <a:r>
              <a:rPr lang="en-US" sz="2400" dirty="0">
                <a:latin typeface="Times New Roman" pitchFamily="18" charset="0"/>
                <a:cs typeface="Times New Roman" pitchFamily="18" charset="0"/>
              </a:rPr>
              <a:t> the air inside, the molecules would move faster, but they also would move slightly farther apart—the air </a:t>
            </a:r>
            <a:r>
              <a:rPr lang="en-US" sz="2400" b="1" i="1" u="sng" dirty="0">
                <a:latin typeface="Times New Roman" pitchFamily="18" charset="0"/>
                <a:cs typeface="Times New Roman" pitchFamily="18" charset="0"/>
              </a:rPr>
              <a:t>becomes less dense</a:t>
            </a:r>
            <a:r>
              <a:rPr lang="en-US" sz="2400" dirty="0">
                <a:latin typeface="Times New Roman" pitchFamily="18" charset="0"/>
                <a:cs typeface="Times New Roman" pitchFamily="18" charset="0"/>
              </a:rPr>
              <a:t>. </a:t>
            </a:r>
            <a:endParaRPr lang="en-GB" sz="2400" dirty="0">
              <a:latin typeface="Times New Roman" pitchFamily="18" charset="0"/>
              <a:cs typeface="Times New Roman" pitchFamily="18" charset="0"/>
            </a:endParaRPr>
          </a:p>
          <a:p>
            <a:pPr marL="274320" indent="-274320" algn="just">
              <a:buFont typeface="Wingdings 2"/>
              <a:buChar char=""/>
              <a:defRPr/>
            </a:pPr>
            <a:r>
              <a:rPr lang="en-US" sz="2400" dirty="0">
                <a:latin typeface="Times New Roman" pitchFamily="18" charset="0"/>
                <a:cs typeface="Times New Roman" pitchFamily="18" charset="0"/>
              </a:rPr>
              <a:t>If we </a:t>
            </a:r>
            <a:r>
              <a:rPr lang="en-US" sz="2400" b="1" i="1" u="sng" dirty="0">
                <a:latin typeface="Times New Roman" pitchFamily="18" charset="0"/>
                <a:cs typeface="Times New Roman" pitchFamily="18" charset="0"/>
              </a:rPr>
              <a:t>cool</a:t>
            </a:r>
            <a:r>
              <a:rPr lang="en-US" sz="2400" dirty="0">
                <a:latin typeface="Times New Roman" pitchFamily="18" charset="0"/>
                <a:cs typeface="Times New Roman" pitchFamily="18" charset="0"/>
              </a:rPr>
              <a:t> the air, the molecules would slow down, crowd closer together, and the air </a:t>
            </a:r>
            <a:r>
              <a:rPr lang="en-US" sz="2400" b="1" i="1" u="sng" dirty="0">
                <a:latin typeface="Times New Roman" pitchFamily="18" charset="0"/>
                <a:cs typeface="Times New Roman" pitchFamily="18" charset="0"/>
              </a:rPr>
              <a:t>would become more dense</a:t>
            </a:r>
            <a:r>
              <a:rPr lang="en-US" sz="2400" b="1" dirty="0">
                <a:latin typeface="Times New Roman" pitchFamily="18" charset="0"/>
                <a:cs typeface="Times New Roman" pitchFamily="18" charset="0"/>
              </a:rPr>
              <a:t>. </a:t>
            </a:r>
            <a:endParaRPr lang="en-GB" sz="2400" dirty="0">
              <a:latin typeface="Times New Roman" pitchFamily="18" charset="0"/>
              <a:cs typeface="Times New Roman" pitchFamily="18" charset="0"/>
            </a:endParaRPr>
          </a:p>
        </p:txBody>
      </p:sp>
    </p:spTree>
    <p:extLst>
      <p:ext uri="{BB962C8B-B14F-4D97-AF65-F5344CB8AC3E}">
        <p14:creationId xmlns:p14="http://schemas.microsoft.com/office/powerpoint/2010/main" val="29163025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2140803"/>
            <a:ext cx="9144000" cy="830997"/>
          </a:xfrm>
          <a:prstGeom prst="rect">
            <a:avLst/>
          </a:prstGeom>
        </p:spPr>
        <p:txBody>
          <a:bodyPr wrap="square">
            <a:spAutoFit/>
          </a:bodyPr>
          <a:lstStyle/>
          <a:p>
            <a:pPr algn="just"/>
            <a:r>
              <a:rPr lang="en-US" altLang="en-US" sz="2400" dirty="0">
                <a:latin typeface="Times New Roman" pitchFamily="18" charset="0"/>
                <a:cs typeface="Times New Roman" pitchFamily="18" charset="0"/>
              </a:rPr>
              <a:t>Wet bulb temperature, Tw, is the coldest temperature that air can be </a:t>
            </a:r>
            <a:r>
              <a:rPr lang="en-US" altLang="en-US" sz="2400" dirty="0" smtClean="0">
                <a:latin typeface="Times New Roman" pitchFamily="18" charset="0"/>
                <a:cs typeface="Times New Roman" pitchFamily="18" charset="0"/>
              </a:rPr>
              <a:t>cooled </a:t>
            </a:r>
            <a:r>
              <a:rPr lang="en-US" altLang="en-US" sz="2400" dirty="0">
                <a:latin typeface="Times New Roman" pitchFamily="18" charset="0"/>
                <a:cs typeface="Times New Roman" pitchFamily="18" charset="0"/>
              </a:rPr>
              <a:t>to by evaporation. </a:t>
            </a:r>
            <a:endParaRPr lang="en-US" sz="2400" dirty="0">
              <a:latin typeface="Times New Roman" pitchFamily="18" charset="0"/>
              <a:cs typeface="Times New Roman" pitchFamily="18" charset="0"/>
            </a:endParaRPr>
          </a:p>
        </p:txBody>
      </p:sp>
      <p:sp>
        <p:nvSpPr>
          <p:cNvPr id="8" name="TextBox 7"/>
          <p:cNvSpPr txBox="1">
            <a:spLocks noChangeArrowheads="1"/>
          </p:cNvSpPr>
          <p:nvPr/>
        </p:nvSpPr>
        <p:spPr bwMode="auto">
          <a:xfrm>
            <a:off x="0" y="0"/>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b="1">
                <a:solidFill>
                  <a:schemeClr val="tx1"/>
                </a:solidFill>
                <a:latin typeface="Franklin Gothic Book" pitchFamily="34" charset="0"/>
              </a:defRPr>
            </a:lvl1pPr>
            <a:lvl2pPr marL="742950" indent="-285750">
              <a:defRPr sz="1600">
                <a:solidFill>
                  <a:schemeClr val="tx1"/>
                </a:solidFill>
                <a:latin typeface="Franklin Gothic Book" pitchFamily="34" charset="0"/>
              </a:defRPr>
            </a:lvl2pPr>
            <a:lvl3pPr marL="1143000" indent="-228600">
              <a:defRPr sz="1600">
                <a:solidFill>
                  <a:schemeClr val="tx1"/>
                </a:solidFill>
                <a:latin typeface="Franklin Gothic Book" pitchFamily="34" charset="0"/>
              </a:defRPr>
            </a:lvl3pPr>
            <a:lvl4pPr marL="1600200" indent="-228600">
              <a:defRPr sz="1600">
                <a:solidFill>
                  <a:schemeClr val="tx1"/>
                </a:solidFill>
                <a:latin typeface="Franklin Gothic Book" pitchFamily="34" charset="0"/>
              </a:defRPr>
            </a:lvl4pPr>
            <a:lvl5pPr marL="2057400" indent="-228600">
              <a:defRPr sz="1600">
                <a:solidFill>
                  <a:schemeClr val="tx1"/>
                </a:solidFill>
                <a:latin typeface="Franklin Gothic Book" pitchFamily="34" charset="0"/>
              </a:defRPr>
            </a:lvl5pPr>
            <a:lvl6pPr marL="2514600" indent="-228600" eaLnBrk="0" fontAlgn="base" hangingPunct="0">
              <a:spcAft>
                <a:spcPct val="0"/>
              </a:spcAft>
              <a:defRPr sz="1600">
                <a:solidFill>
                  <a:schemeClr val="tx1"/>
                </a:solidFill>
                <a:latin typeface="Franklin Gothic Book" pitchFamily="34" charset="0"/>
              </a:defRPr>
            </a:lvl6pPr>
            <a:lvl7pPr marL="2971800" indent="-228600" eaLnBrk="0" fontAlgn="base" hangingPunct="0">
              <a:spcAft>
                <a:spcPct val="0"/>
              </a:spcAft>
              <a:defRPr sz="1600">
                <a:solidFill>
                  <a:schemeClr val="tx1"/>
                </a:solidFill>
                <a:latin typeface="Franklin Gothic Book" pitchFamily="34" charset="0"/>
              </a:defRPr>
            </a:lvl7pPr>
            <a:lvl8pPr marL="3429000" indent="-228600" eaLnBrk="0" fontAlgn="base" hangingPunct="0">
              <a:spcAft>
                <a:spcPct val="0"/>
              </a:spcAft>
              <a:defRPr sz="1600">
                <a:solidFill>
                  <a:schemeClr val="tx1"/>
                </a:solidFill>
                <a:latin typeface="Franklin Gothic Book" pitchFamily="34" charset="0"/>
              </a:defRPr>
            </a:lvl8pPr>
            <a:lvl9pPr marL="3886200" indent="-228600" eaLnBrk="0" fontAlgn="base" hangingPunct="0">
              <a:spcAft>
                <a:spcPct val="0"/>
              </a:spcAft>
              <a:defRPr sz="1600">
                <a:solidFill>
                  <a:schemeClr val="tx1"/>
                </a:solidFill>
                <a:latin typeface="Franklin Gothic Book" pitchFamily="34" charset="0"/>
              </a:defRPr>
            </a:lvl9pPr>
          </a:lstStyle>
          <a:p>
            <a:r>
              <a:rPr lang="en-US" altLang="en-US" sz="2400" b="0" dirty="0">
                <a:latin typeface="Times New Roman" pitchFamily="18" charset="0"/>
                <a:cs typeface="Times New Roman" pitchFamily="18" charset="0"/>
              </a:rPr>
              <a:t>Mixing ratio, r, is the ratio of the mass of the vapor m</a:t>
            </a:r>
            <a:r>
              <a:rPr lang="en-US" altLang="en-US" sz="2400" b="0" baseline="-25000" dirty="0">
                <a:latin typeface="Times New Roman" pitchFamily="18" charset="0"/>
                <a:cs typeface="Times New Roman" pitchFamily="18" charset="0"/>
              </a:rPr>
              <a:t>v</a:t>
            </a:r>
            <a:r>
              <a:rPr lang="en-US" altLang="en-US" sz="2400" b="0" dirty="0">
                <a:latin typeface="Times New Roman" pitchFamily="18" charset="0"/>
                <a:cs typeface="Times New Roman" pitchFamily="18" charset="0"/>
              </a:rPr>
              <a:t> to the mass of the dry air m</a:t>
            </a:r>
            <a:r>
              <a:rPr lang="en-US" altLang="en-US" sz="2400" b="0" baseline="-25000" dirty="0">
                <a:latin typeface="Times New Roman" pitchFamily="18" charset="0"/>
                <a:cs typeface="Times New Roman" pitchFamily="18" charset="0"/>
              </a:rPr>
              <a:t>d</a:t>
            </a:r>
            <a:r>
              <a:rPr lang="en-US" altLang="en-US" sz="2400" b="0" dirty="0">
                <a:latin typeface="Times New Roman" pitchFamily="18" charset="0"/>
                <a:cs typeface="Times New Roman" pitchFamily="18" charset="0"/>
              </a:rPr>
              <a:t> in a parcel</a:t>
            </a:r>
            <a:endParaRPr lang="en-GB" altLang="en-US" sz="2400" b="0" dirty="0">
              <a:latin typeface="Times New Roman" pitchFamily="18" charset="0"/>
              <a:cs typeface="Times New Roman" pitchFamily="18" charset="0"/>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1312902300"/>
              </p:ext>
            </p:extLst>
          </p:nvPr>
        </p:nvGraphicFramePr>
        <p:xfrm>
          <a:off x="2438400" y="1066800"/>
          <a:ext cx="2709729" cy="977900"/>
        </p:xfrm>
        <a:graphic>
          <a:graphicData uri="http://schemas.openxmlformats.org/presentationml/2006/ole">
            <mc:AlternateContent xmlns:mc="http://schemas.openxmlformats.org/markup-compatibility/2006">
              <mc:Choice xmlns:v="urn:schemas-microsoft-com:vml" Requires="v">
                <p:oleObj spid="_x0000_s58471" name="Equation" r:id="rId3" imgW="1066800" imgH="431800" progId="Equation.3">
                  <p:embed/>
                </p:oleObj>
              </mc:Choice>
              <mc:Fallback>
                <p:oleObj name="Equation" r:id="rId3" imgW="1066800" imgH="431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1066800"/>
                        <a:ext cx="2709729" cy="977900"/>
                      </a:xfrm>
                      <a:prstGeom prst="rect">
                        <a:avLst/>
                      </a:prstGeom>
                      <a:noFill/>
                      <a:ln>
                        <a:noFill/>
                      </a:ln>
                    </p:spPr>
                  </p:pic>
                </p:oleObj>
              </mc:Fallback>
            </mc:AlternateContent>
          </a:graphicData>
        </a:graphic>
      </p:graphicFrame>
      <p:sp>
        <p:nvSpPr>
          <p:cNvPr id="10" name="TextBox 9"/>
          <p:cNvSpPr txBox="1">
            <a:spLocks noChangeArrowheads="1"/>
          </p:cNvSpPr>
          <p:nvPr/>
        </p:nvSpPr>
        <p:spPr bwMode="auto">
          <a:xfrm>
            <a:off x="0" y="2971800"/>
            <a:ext cx="9144000" cy="1938992"/>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1600" b="1">
                <a:solidFill>
                  <a:schemeClr val="tx1"/>
                </a:solidFill>
                <a:latin typeface="Franklin Gothic Book" pitchFamily="34" charset="0"/>
              </a:defRPr>
            </a:lvl1pPr>
            <a:lvl2pPr marL="742950" indent="-285750">
              <a:defRPr sz="1600">
                <a:solidFill>
                  <a:schemeClr val="tx1"/>
                </a:solidFill>
                <a:latin typeface="Franklin Gothic Book" pitchFamily="34" charset="0"/>
              </a:defRPr>
            </a:lvl2pPr>
            <a:lvl3pPr marL="1143000" indent="-228600">
              <a:defRPr sz="1600">
                <a:solidFill>
                  <a:schemeClr val="tx1"/>
                </a:solidFill>
                <a:latin typeface="Franklin Gothic Book" pitchFamily="34" charset="0"/>
              </a:defRPr>
            </a:lvl3pPr>
            <a:lvl4pPr marL="1600200" indent="-228600">
              <a:defRPr sz="1600">
                <a:solidFill>
                  <a:schemeClr val="tx1"/>
                </a:solidFill>
                <a:latin typeface="Franklin Gothic Book" pitchFamily="34" charset="0"/>
              </a:defRPr>
            </a:lvl4pPr>
            <a:lvl5pPr marL="2057400" indent="-228600">
              <a:defRPr sz="1600">
                <a:solidFill>
                  <a:schemeClr val="tx1"/>
                </a:solidFill>
                <a:latin typeface="Franklin Gothic Book" pitchFamily="34" charset="0"/>
              </a:defRPr>
            </a:lvl5pPr>
            <a:lvl6pPr marL="2514600" indent="-228600" eaLnBrk="0" fontAlgn="base" hangingPunct="0">
              <a:spcAft>
                <a:spcPct val="0"/>
              </a:spcAft>
              <a:defRPr sz="1600">
                <a:solidFill>
                  <a:schemeClr val="tx1"/>
                </a:solidFill>
                <a:latin typeface="Franklin Gothic Book" pitchFamily="34" charset="0"/>
              </a:defRPr>
            </a:lvl6pPr>
            <a:lvl7pPr marL="2971800" indent="-228600" eaLnBrk="0" fontAlgn="base" hangingPunct="0">
              <a:spcAft>
                <a:spcPct val="0"/>
              </a:spcAft>
              <a:defRPr sz="1600">
                <a:solidFill>
                  <a:schemeClr val="tx1"/>
                </a:solidFill>
                <a:latin typeface="Franklin Gothic Book" pitchFamily="34" charset="0"/>
              </a:defRPr>
            </a:lvl7pPr>
            <a:lvl8pPr marL="3429000" indent="-228600" eaLnBrk="0" fontAlgn="base" hangingPunct="0">
              <a:spcAft>
                <a:spcPct val="0"/>
              </a:spcAft>
              <a:defRPr sz="1600">
                <a:solidFill>
                  <a:schemeClr val="tx1"/>
                </a:solidFill>
                <a:latin typeface="Franklin Gothic Book" pitchFamily="34" charset="0"/>
              </a:defRPr>
            </a:lvl8pPr>
            <a:lvl9pPr marL="3886200" indent="-228600" eaLnBrk="0" fontAlgn="base" hangingPunct="0">
              <a:spcAft>
                <a:spcPct val="0"/>
              </a:spcAft>
              <a:defRPr sz="1600">
                <a:solidFill>
                  <a:schemeClr val="tx1"/>
                </a:solidFill>
                <a:latin typeface="Franklin Gothic Book" pitchFamily="34" charset="0"/>
              </a:defRPr>
            </a:lvl9pPr>
          </a:lstStyle>
          <a:p>
            <a:pPr marL="342900" indent="-342900" algn="just">
              <a:buFont typeface="Wingdings" pitchFamily="2" charset="2"/>
              <a:buChar char="Ø"/>
            </a:pPr>
            <a:r>
              <a:rPr lang="en-US" altLang="en-US" sz="2400" b="0" dirty="0">
                <a:latin typeface="Times New Roman" pitchFamily="18" charset="0"/>
                <a:cs typeface="Times New Roman" pitchFamily="18" charset="0"/>
              </a:rPr>
              <a:t>if 1gram of liquid water is evaporated or condensed isobarically in 1 kg of air, the air will cool (warm) by 1</a:t>
            </a:r>
            <a:r>
              <a:rPr lang="en-US" altLang="en-US" sz="2400" b="0" baseline="30000" dirty="0">
                <a:latin typeface="Times New Roman" pitchFamily="18" charset="0"/>
                <a:cs typeface="Times New Roman" pitchFamily="18" charset="0"/>
              </a:rPr>
              <a:t>o</a:t>
            </a:r>
            <a:r>
              <a:rPr lang="en-US" altLang="en-US" sz="2400" b="0" dirty="0">
                <a:latin typeface="Times New Roman" pitchFamily="18" charset="0"/>
                <a:cs typeface="Times New Roman" pitchFamily="18" charset="0"/>
              </a:rPr>
              <a:t>C as the mixing ratio increases (decreases) by 1 g/kg</a:t>
            </a:r>
            <a:r>
              <a:rPr lang="en-US" altLang="en-US" sz="2400" b="0" dirty="0" smtClean="0">
                <a:latin typeface="Times New Roman" pitchFamily="18" charset="0"/>
                <a:cs typeface="Times New Roman" pitchFamily="18" charset="0"/>
              </a:rPr>
              <a:t>.</a:t>
            </a:r>
          </a:p>
          <a:p>
            <a:pPr marL="342900" indent="-342900" algn="just">
              <a:buFont typeface="Wingdings" pitchFamily="2" charset="2"/>
              <a:buChar char="Ø"/>
            </a:pPr>
            <a:r>
              <a:rPr lang="en-US" altLang="en-US" sz="2400" b="0" dirty="0">
                <a:latin typeface="Times New Roman" pitchFamily="18" charset="0"/>
                <a:cs typeface="Times New Roman" pitchFamily="18" charset="0"/>
              </a:rPr>
              <a:t>If liquid water is evaporated in a parcel, the parcel will cool as the water vapor mixing ratio increases (r=m</a:t>
            </a:r>
            <a:r>
              <a:rPr lang="en-US" altLang="en-US" sz="2400" b="0" baseline="-25000" dirty="0">
                <a:latin typeface="Times New Roman" pitchFamily="18" charset="0"/>
                <a:cs typeface="Times New Roman" pitchFamily="18" charset="0"/>
              </a:rPr>
              <a:t>v</a:t>
            </a:r>
            <a:r>
              <a:rPr lang="en-US" altLang="en-US" sz="2400" b="0" dirty="0">
                <a:latin typeface="Times New Roman" pitchFamily="18" charset="0"/>
                <a:cs typeface="Times New Roman" pitchFamily="18" charset="0"/>
              </a:rPr>
              <a:t>/m</a:t>
            </a:r>
            <a:r>
              <a:rPr lang="en-US" altLang="en-US" sz="2400" b="0" baseline="-25000" dirty="0">
                <a:latin typeface="Times New Roman" pitchFamily="18" charset="0"/>
                <a:cs typeface="Times New Roman" pitchFamily="18" charset="0"/>
              </a:rPr>
              <a:t>d</a:t>
            </a:r>
            <a:r>
              <a:rPr lang="en-US" altLang="en-US" sz="2400" b="0" dirty="0">
                <a:latin typeface="Times New Roman" pitchFamily="18" charset="0"/>
                <a:cs typeface="Times New Roman" pitchFamily="18" charset="0"/>
              </a:rPr>
              <a:t>).  </a:t>
            </a:r>
            <a:endParaRPr lang="en-GB" altLang="en-US" sz="2400" b="0" dirty="0">
              <a:latin typeface="Times New Roman" pitchFamily="18" charset="0"/>
              <a:cs typeface="Times New Roman" pitchFamily="18" charset="0"/>
            </a:endParaRPr>
          </a:p>
        </p:txBody>
      </p:sp>
      <p:sp>
        <p:nvSpPr>
          <p:cNvPr id="11" name="TextBox 1"/>
          <p:cNvSpPr txBox="1">
            <a:spLocks noChangeArrowheads="1"/>
          </p:cNvSpPr>
          <p:nvPr/>
        </p:nvSpPr>
        <p:spPr bwMode="auto">
          <a:xfrm>
            <a:off x="192206" y="5030212"/>
            <a:ext cx="895179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b="1">
                <a:solidFill>
                  <a:schemeClr val="tx1"/>
                </a:solidFill>
                <a:latin typeface="Franklin Gothic Book" pitchFamily="34" charset="0"/>
              </a:defRPr>
            </a:lvl1pPr>
            <a:lvl2pPr marL="742950" indent="-285750">
              <a:defRPr sz="1600">
                <a:solidFill>
                  <a:schemeClr val="tx1"/>
                </a:solidFill>
                <a:latin typeface="Franklin Gothic Book" pitchFamily="34" charset="0"/>
              </a:defRPr>
            </a:lvl2pPr>
            <a:lvl3pPr marL="1143000" indent="-228600">
              <a:defRPr sz="1600">
                <a:solidFill>
                  <a:schemeClr val="tx1"/>
                </a:solidFill>
                <a:latin typeface="Franklin Gothic Book" pitchFamily="34" charset="0"/>
              </a:defRPr>
            </a:lvl3pPr>
            <a:lvl4pPr marL="1600200" indent="-228600">
              <a:defRPr sz="1600">
                <a:solidFill>
                  <a:schemeClr val="tx1"/>
                </a:solidFill>
                <a:latin typeface="Franklin Gothic Book" pitchFamily="34" charset="0"/>
              </a:defRPr>
            </a:lvl4pPr>
            <a:lvl5pPr marL="2057400" indent="-228600">
              <a:defRPr sz="1600">
                <a:solidFill>
                  <a:schemeClr val="tx1"/>
                </a:solidFill>
                <a:latin typeface="Franklin Gothic Book" pitchFamily="34" charset="0"/>
              </a:defRPr>
            </a:lvl5pPr>
            <a:lvl6pPr marL="2514600" indent="-228600" eaLnBrk="0" fontAlgn="base" hangingPunct="0">
              <a:spcAft>
                <a:spcPct val="0"/>
              </a:spcAft>
              <a:defRPr sz="1600">
                <a:solidFill>
                  <a:schemeClr val="tx1"/>
                </a:solidFill>
                <a:latin typeface="Franklin Gothic Book" pitchFamily="34" charset="0"/>
              </a:defRPr>
            </a:lvl6pPr>
            <a:lvl7pPr marL="2971800" indent="-228600" eaLnBrk="0" fontAlgn="base" hangingPunct="0">
              <a:spcAft>
                <a:spcPct val="0"/>
              </a:spcAft>
              <a:defRPr sz="1600">
                <a:solidFill>
                  <a:schemeClr val="tx1"/>
                </a:solidFill>
                <a:latin typeface="Franklin Gothic Book" pitchFamily="34" charset="0"/>
              </a:defRPr>
            </a:lvl7pPr>
            <a:lvl8pPr marL="3429000" indent="-228600" eaLnBrk="0" fontAlgn="base" hangingPunct="0">
              <a:spcAft>
                <a:spcPct val="0"/>
              </a:spcAft>
              <a:defRPr sz="1600">
                <a:solidFill>
                  <a:schemeClr val="tx1"/>
                </a:solidFill>
                <a:latin typeface="Franklin Gothic Book" pitchFamily="34" charset="0"/>
              </a:defRPr>
            </a:lvl8pPr>
            <a:lvl9pPr marL="3886200" indent="-228600" eaLnBrk="0" fontAlgn="base" hangingPunct="0">
              <a:spcAft>
                <a:spcPct val="0"/>
              </a:spcAft>
              <a:defRPr sz="1600">
                <a:solidFill>
                  <a:schemeClr val="tx1"/>
                </a:solidFill>
                <a:latin typeface="Franklin Gothic Book" pitchFamily="34" charset="0"/>
              </a:defRPr>
            </a:lvl9pPr>
          </a:lstStyle>
          <a:p>
            <a:r>
              <a:rPr lang="en-US" altLang="en-US" sz="2400" b="0" dirty="0">
                <a:latin typeface="Times New Roman" pitchFamily="18" charset="0"/>
                <a:cs typeface="Times New Roman" pitchFamily="18" charset="0"/>
              </a:rPr>
              <a:t>since  </a:t>
            </a:r>
            <a:r>
              <a:rPr lang="en-US" altLang="en-US" sz="2400" b="0" dirty="0" smtClean="0">
                <a:latin typeface="Times New Roman" pitchFamily="18" charset="0"/>
                <a:cs typeface="Times New Roman" pitchFamily="18" charset="0"/>
              </a:rPr>
              <a:t>                                     and </a:t>
            </a:r>
            <a:r>
              <a:rPr lang="en-US" altLang="en-US" sz="2400" b="0" dirty="0">
                <a:latin typeface="Times New Roman" pitchFamily="18" charset="0"/>
                <a:cs typeface="Times New Roman" pitchFamily="18" charset="0"/>
              </a:rPr>
              <a:t>,  </a:t>
            </a:r>
          </a:p>
          <a:p>
            <a:endParaRPr lang="en-US" altLang="en-US" sz="2400" b="0" dirty="0">
              <a:latin typeface="Times New Roman" pitchFamily="18" charset="0"/>
              <a:cs typeface="Times New Roman" pitchFamily="18" charset="0"/>
            </a:endParaRPr>
          </a:p>
          <a:p>
            <a:r>
              <a:rPr lang="en-US" altLang="en-US" sz="2400" b="0" dirty="0">
                <a:latin typeface="Times New Roman" pitchFamily="18" charset="0"/>
                <a:cs typeface="Times New Roman" pitchFamily="18" charset="0"/>
              </a:rPr>
              <a:t>it follows that </a:t>
            </a:r>
            <a:r>
              <a:rPr lang="en-US" altLang="en-US" sz="2400" b="0" dirty="0" smtClean="0">
                <a:latin typeface="Times New Roman" pitchFamily="18" charset="0"/>
                <a:cs typeface="Times New Roman" pitchFamily="18" charset="0"/>
              </a:rPr>
              <a:t>                           and </a:t>
            </a:r>
            <a:r>
              <a:rPr lang="en-US" altLang="en-US" sz="2400" b="0" dirty="0">
                <a:latin typeface="Times New Roman" pitchFamily="18" charset="0"/>
                <a:cs typeface="Times New Roman" pitchFamily="18" charset="0"/>
              </a:rPr>
              <a:t>that   </a:t>
            </a:r>
          </a:p>
          <a:p>
            <a:r>
              <a:rPr lang="en-US" altLang="en-US" sz="2400" b="0" dirty="0" smtClean="0">
                <a:latin typeface="Times New Roman" pitchFamily="18" charset="0"/>
                <a:cs typeface="Times New Roman" pitchFamily="18" charset="0"/>
              </a:rPr>
              <a:t> </a:t>
            </a:r>
            <a:endParaRPr lang="en-GB" altLang="en-US" sz="2400" b="0" dirty="0">
              <a:latin typeface="Times New Roman" pitchFamily="18" charset="0"/>
              <a:cs typeface="Times New Roman" pitchFamily="18" charset="0"/>
            </a:endParaRPr>
          </a:p>
        </p:txBody>
      </p:sp>
      <p:graphicFrame>
        <p:nvGraphicFramePr>
          <p:cNvPr id="12" name="Object 2"/>
          <p:cNvGraphicFramePr>
            <a:graphicFrameLocks noChangeAspect="1"/>
          </p:cNvGraphicFramePr>
          <p:nvPr>
            <p:extLst>
              <p:ext uri="{D42A27DB-BD31-4B8C-83A1-F6EECF244321}">
                <p14:modId xmlns:p14="http://schemas.microsoft.com/office/powerpoint/2010/main" val="2731776491"/>
              </p:ext>
            </p:extLst>
          </p:nvPr>
        </p:nvGraphicFramePr>
        <p:xfrm>
          <a:off x="1536700" y="5030212"/>
          <a:ext cx="1663700" cy="586203"/>
        </p:xfrm>
        <a:graphic>
          <a:graphicData uri="http://schemas.openxmlformats.org/presentationml/2006/ole">
            <mc:AlternateContent xmlns:mc="http://schemas.openxmlformats.org/markup-compatibility/2006">
              <mc:Choice xmlns:v="urn:schemas-microsoft-com:vml" Requires="v">
                <p:oleObj spid="_x0000_s58472" name="Equation" r:id="rId5" imgW="647700" imgH="228600" progId="Equation.3">
                  <p:embed/>
                </p:oleObj>
              </mc:Choice>
              <mc:Fallback>
                <p:oleObj name="Equation" r:id="rId5" imgW="64770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36700" y="5030212"/>
                        <a:ext cx="1663700" cy="586203"/>
                      </a:xfrm>
                      <a:prstGeom prst="rect">
                        <a:avLst/>
                      </a:prstGeom>
                      <a:noFill/>
                      <a:ln>
                        <a:noFill/>
                      </a:ln>
                    </p:spPr>
                  </p:pic>
                </p:oleObj>
              </mc:Fallback>
            </mc:AlternateContent>
          </a:graphicData>
        </a:graphic>
      </p:graphicFrame>
      <p:graphicFrame>
        <p:nvGraphicFramePr>
          <p:cNvPr id="13" name="Object 3"/>
          <p:cNvGraphicFramePr>
            <a:graphicFrameLocks noChangeAspect="1"/>
          </p:cNvGraphicFramePr>
          <p:nvPr>
            <p:extLst>
              <p:ext uri="{D42A27DB-BD31-4B8C-83A1-F6EECF244321}">
                <p14:modId xmlns:p14="http://schemas.microsoft.com/office/powerpoint/2010/main" val="2085513478"/>
              </p:ext>
            </p:extLst>
          </p:nvPr>
        </p:nvGraphicFramePr>
        <p:xfrm>
          <a:off x="4800600" y="5030212"/>
          <a:ext cx="1152503" cy="609600"/>
        </p:xfrm>
        <a:graphic>
          <a:graphicData uri="http://schemas.openxmlformats.org/presentationml/2006/ole">
            <mc:AlternateContent xmlns:mc="http://schemas.openxmlformats.org/markup-compatibility/2006">
              <mc:Choice xmlns:v="urn:schemas-microsoft-com:vml" Requires="v">
                <p:oleObj spid="_x0000_s58473" name="Equation" r:id="rId7" imgW="431613" imgH="228501" progId="Equation.3">
                  <p:embed/>
                </p:oleObj>
              </mc:Choice>
              <mc:Fallback>
                <p:oleObj name="Equation" r:id="rId7" imgW="431613" imgH="228501"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00600" y="5030212"/>
                        <a:ext cx="1152503" cy="609600"/>
                      </a:xfrm>
                      <a:prstGeom prst="rect">
                        <a:avLst/>
                      </a:prstGeom>
                      <a:noFill/>
                      <a:ln>
                        <a:noFill/>
                      </a:ln>
                    </p:spPr>
                  </p:pic>
                </p:oleObj>
              </mc:Fallback>
            </mc:AlternateContent>
          </a:graphicData>
        </a:graphic>
      </p:graphicFrame>
      <p:graphicFrame>
        <p:nvGraphicFramePr>
          <p:cNvPr id="14" name="Object 4"/>
          <p:cNvGraphicFramePr>
            <a:graphicFrameLocks noChangeAspect="1"/>
          </p:cNvGraphicFramePr>
          <p:nvPr>
            <p:extLst>
              <p:ext uri="{D42A27DB-BD31-4B8C-83A1-F6EECF244321}">
                <p14:modId xmlns:p14="http://schemas.microsoft.com/office/powerpoint/2010/main" val="852270358"/>
              </p:ext>
            </p:extLst>
          </p:nvPr>
        </p:nvGraphicFramePr>
        <p:xfrm>
          <a:off x="2438400" y="5791200"/>
          <a:ext cx="1511300" cy="533400"/>
        </p:xfrm>
        <a:graphic>
          <a:graphicData uri="http://schemas.openxmlformats.org/presentationml/2006/ole">
            <mc:AlternateContent xmlns:mc="http://schemas.openxmlformats.org/markup-compatibility/2006">
              <mc:Choice xmlns:v="urn:schemas-microsoft-com:vml" Requires="v">
                <p:oleObj spid="_x0000_s58474" name="Equation" r:id="rId9" imgW="647700" imgH="228600" progId="Equation.3">
                  <p:embed/>
                </p:oleObj>
              </mc:Choice>
              <mc:Fallback>
                <p:oleObj name="Equation" r:id="rId9" imgW="647700" imgH="2286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38400" y="5791200"/>
                        <a:ext cx="15113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5"/>
          <p:cNvGraphicFramePr>
            <a:graphicFrameLocks noChangeAspect="1"/>
          </p:cNvGraphicFramePr>
          <p:nvPr>
            <p:extLst>
              <p:ext uri="{D42A27DB-BD31-4B8C-83A1-F6EECF244321}">
                <p14:modId xmlns:p14="http://schemas.microsoft.com/office/powerpoint/2010/main" val="659576373"/>
              </p:ext>
            </p:extLst>
          </p:nvPr>
        </p:nvGraphicFramePr>
        <p:xfrm>
          <a:off x="5410200" y="5815042"/>
          <a:ext cx="1524000" cy="457200"/>
        </p:xfrm>
        <a:graphic>
          <a:graphicData uri="http://schemas.openxmlformats.org/presentationml/2006/ole">
            <mc:AlternateContent xmlns:mc="http://schemas.openxmlformats.org/markup-compatibility/2006">
              <mc:Choice xmlns:v="urn:schemas-microsoft-com:vml" Requires="v">
                <p:oleObj spid="_x0000_s58475" name="Equation" r:id="rId11" imgW="761669" imgH="228501" progId="Equation.3">
                  <p:embed/>
                </p:oleObj>
              </mc:Choice>
              <mc:Fallback>
                <p:oleObj name="Equation" r:id="rId11" imgW="761669" imgH="228501"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10200" y="5815042"/>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170646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046988"/>
          </a:xfrm>
          <a:prstGeom prst="rect">
            <a:avLst/>
          </a:prstGeom>
        </p:spPr>
        <p:txBody>
          <a:bodyPr wrap="square">
            <a:spAutoFit/>
          </a:bodyPr>
          <a:lstStyle/>
          <a:p>
            <a:pPr marL="342900" indent="-342900" eaLnBrk="0" fontAlgn="base" hangingPunct="0">
              <a:spcBef>
                <a:spcPct val="0"/>
              </a:spcBef>
              <a:spcAft>
                <a:spcPct val="0"/>
              </a:spcAft>
              <a:buFont typeface="Arial" pitchFamily="34" charset="0"/>
              <a:buChar char="•"/>
            </a:pPr>
            <a:r>
              <a:rPr lang="en-US" sz="2400" dirty="0" smtClean="0">
                <a:latin typeface="Times New Roman" pitchFamily="18" charset="0"/>
                <a:cs typeface="Times New Roman" pitchFamily="18" charset="0"/>
                <a:hlinkClick r:id="rId2" tooltip="You must be connected to the internet to access the glossary."/>
              </a:rPr>
              <a:t>Hygrometry</a:t>
            </a:r>
            <a:r>
              <a:rPr lang="en-US" sz="2400" dirty="0">
                <a:latin typeface="Times New Roman" pitchFamily="18" charset="0"/>
                <a:cs typeface="Times New Roman" pitchFamily="18" charset="0"/>
              </a:rPr>
              <a:t> is the measurement of the amount of water vapor in the atmosphere. There are many ways to measure and describe the amount of water vapor in the air. </a:t>
            </a:r>
            <a:endParaRPr lang="en-US" sz="2400" dirty="0" smtClean="0">
              <a:latin typeface="Times New Roman" pitchFamily="18" charset="0"/>
              <a:cs typeface="Times New Roman" pitchFamily="18" charset="0"/>
            </a:endParaRPr>
          </a:p>
          <a:p>
            <a:pPr eaLnBrk="0" fontAlgn="base" hangingPunct="0">
              <a:spcBef>
                <a:spcPct val="0"/>
              </a:spcBef>
              <a:spcAft>
                <a:spcPct val="0"/>
              </a:spcAft>
            </a:pPr>
            <a:endParaRPr lang="en-US" sz="2400" dirty="0" smtClean="0">
              <a:latin typeface="Times New Roman" pitchFamily="18" charset="0"/>
              <a:cs typeface="Times New Roman" pitchFamily="18" charset="0"/>
            </a:endParaRPr>
          </a:p>
          <a:p>
            <a:pPr marL="342900" lvl="0" indent="-342900" eaLnBrk="0" fontAlgn="base" hangingPunct="0">
              <a:spcBef>
                <a:spcPct val="0"/>
              </a:spcBef>
              <a:spcAft>
                <a:spcPct val="0"/>
              </a:spcAft>
              <a:buFont typeface="Arial" pitchFamily="34" charset="0"/>
              <a:buChar char="•"/>
            </a:pPr>
            <a:r>
              <a:rPr lang="en-US" sz="2400" b="1" i="1" dirty="0" err="1">
                <a:latin typeface="Times New Roman" pitchFamily="18" charset="0"/>
                <a:cs typeface="Times New Roman" pitchFamily="18" charset="0"/>
              </a:rPr>
              <a:t>Psychrometer</a:t>
            </a:r>
            <a:r>
              <a:rPr lang="en-US" sz="2400" dirty="0" err="1">
                <a:latin typeface="Times New Roman" pitchFamily="18" charset="0"/>
                <a:cs typeface="Times New Roman" pitchFamily="18" charset="0"/>
              </a:rPr>
              <a:t>s</a:t>
            </a:r>
            <a:r>
              <a:rPr lang="en-US" sz="2400" dirty="0">
                <a:latin typeface="Times New Roman" pitchFamily="18" charset="0"/>
                <a:cs typeface="Times New Roman" pitchFamily="18" charset="0"/>
              </a:rPr>
              <a:t> allow us to calculate water vapor in air by comparing the temperature of a dry thermometer to one enclosed in a wetted material which is cooled by </a:t>
            </a:r>
            <a:r>
              <a:rPr lang="en-US" sz="2400" dirty="0" smtClean="0">
                <a:latin typeface="Times New Roman" pitchFamily="18" charset="0"/>
                <a:cs typeface="Times New Roman" pitchFamily="18" charset="0"/>
              </a:rPr>
              <a:t>evaporation.</a:t>
            </a:r>
            <a:endParaRPr lang="en-US" sz="2400" dirty="0">
              <a:latin typeface="Times New Roman" pitchFamily="18" charset="0"/>
              <a:cs typeface="Times New Roman" pitchFamily="18" charset="0"/>
            </a:endParaRPr>
          </a:p>
          <a:p>
            <a:pPr marL="342900" indent="-342900" eaLnBrk="0" fontAlgn="base" hangingPunct="0">
              <a:spcBef>
                <a:spcPct val="0"/>
              </a:spcBef>
              <a:spcAft>
                <a:spcPct val="0"/>
              </a:spcAft>
              <a:buFont typeface="Arial" pitchFamily="34" charset="0"/>
              <a:buChar char="•"/>
            </a:pPr>
            <a:endParaRPr lang="en-US" sz="2400" dirty="0">
              <a:latin typeface="Times New Roman" pitchFamily="18" charset="0"/>
              <a:cs typeface="Times New Roman" pitchFamily="18" charset="0"/>
            </a:endParaRPr>
          </a:p>
        </p:txBody>
      </p:sp>
      <p:pic>
        <p:nvPicPr>
          <p:cNvPr id="4" name="Picture 16" descr="psycro"/>
          <p:cNvPicPr>
            <a:picLocks noChangeAspect="1" noChangeArrowheads="1"/>
          </p:cNvPicPr>
          <p:nvPr/>
        </p:nvPicPr>
        <p:blipFill>
          <a:blip r:embed="rId3">
            <a:extLst>
              <a:ext uri="{28A0092B-C50C-407E-A947-70E740481C1C}">
                <a14:useLocalDpi xmlns:a14="http://schemas.microsoft.com/office/drawing/2010/main" val="0"/>
              </a:ext>
            </a:extLst>
          </a:blip>
          <a:srcRect l="17500" r="25000" b="10001"/>
          <a:stretch>
            <a:fillRect/>
          </a:stretch>
        </p:blipFill>
        <p:spPr bwMode="auto">
          <a:xfrm>
            <a:off x="7391400" y="2362200"/>
            <a:ext cx="1752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0" y="2703016"/>
            <a:ext cx="70866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Franklin Gothic Book" pitchFamily="34" charset="0"/>
              </a:defRPr>
            </a:lvl1pPr>
            <a:lvl2pPr marL="742950" indent="-285750">
              <a:defRPr sz="1600">
                <a:solidFill>
                  <a:schemeClr val="tx1"/>
                </a:solidFill>
                <a:latin typeface="Franklin Gothic Book" pitchFamily="34" charset="0"/>
              </a:defRPr>
            </a:lvl2pPr>
            <a:lvl3pPr marL="1143000" indent="-228600">
              <a:defRPr sz="1600">
                <a:solidFill>
                  <a:schemeClr val="tx1"/>
                </a:solidFill>
                <a:latin typeface="Franklin Gothic Book" pitchFamily="34" charset="0"/>
              </a:defRPr>
            </a:lvl3pPr>
            <a:lvl4pPr marL="1600200" indent="-228600">
              <a:defRPr sz="1600">
                <a:solidFill>
                  <a:schemeClr val="tx1"/>
                </a:solidFill>
                <a:latin typeface="Franklin Gothic Book" pitchFamily="34" charset="0"/>
              </a:defRPr>
            </a:lvl4pPr>
            <a:lvl5pPr marL="2057400" indent="-228600">
              <a:defRPr sz="1600">
                <a:solidFill>
                  <a:schemeClr val="tx1"/>
                </a:solidFill>
                <a:latin typeface="Franklin Gothic Book" pitchFamily="34" charset="0"/>
              </a:defRPr>
            </a:lvl5pPr>
            <a:lvl6pPr marL="2514600" indent="-228600" eaLnBrk="0" fontAlgn="base" hangingPunct="0">
              <a:spcAft>
                <a:spcPct val="0"/>
              </a:spcAft>
              <a:defRPr sz="1600">
                <a:solidFill>
                  <a:schemeClr val="tx1"/>
                </a:solidFill>
                <a:latin typeface="Franklin Gothic Book" pitchFamily="34" charset="0"/>
              </a:defRPr>
            </a:lvl6pPr>
            <a:lvl7pPr marL="2971800" indent="-228600" eaLnBrk="0" fontAlgn="base" hangingPunct="0">
              <a:spcAft>
                <a:spcPct val="0"/>
              </a:spcAft>
              <a:defRPr sz="1600">
                <a:solidFill>
                  <a:schemeClr val="tx1"/>
                </a:solidFill>
                <a:latin typeface="Franklin Gothic Book" pitchFamily="34" charset="0"/>
              </a:defRPr>
            </a:lvl7pPr>
            <a:lvl8pPr marL="3429000" indent="-228600" eaLnBrk="0" fontAlgn="base" hangingPunct="0">
              <a:spcAft>
                <a:spcPct val="0"/>
              </a:spcAft>
              <a:defRPr sz="1600">
                <a:solidFill>
                  <a:schemeClr val="tx1"/>
                </a:solidFill>
                <a:latin typeface="Franklin Gothic Book" pitchFamily="34" charset="0"/>
              </a:defRPr>
            </a:lvl8pPr>
            <a:lvl9pPr marL="3886200" indent="-228600" eaLnBrk="0" fontAlgn="base" hangingPunct="0">
              <a:spcAft>
                <a:spcPct val="0"/>
              </a:spcAft>
              <a:defRPr sz="1600">
                <a:solidFill>
                  <a:schemeClr val="tx1"/>
                </a:solidFill>
                <a:latin typeface="Franklin Gothic Book" pitchFamily="34" charset="0"/>
              </a:defRPr>
            </a:lvl9pPr>
          </a:lstStyle>
          <a:p>
            <a:pPr algn="just"/>
            <a:r>
              <a:rPr lang="en-US" altLang="en-US" sz="2400" b="0" dirty="0">
                <a:latin typeface="Times New Roman" pitchFamily="18" charset="0"/>
                <a:cs typeface="Times New Roman" pitchFamily="18" charset="0"/>
              </a:rPr>
              <a:t>It consists of two thermometers mounted in such a way that they can be ventilated by slinging. </a:t>
            </a:r>
          </a:p>
          <a:p>
            <a:pPr algn="just"/>
            <a:r>
              <a:rPr lang="en-US" altLang="en-US" sz="2400" b="0" dirty="0">
                <a:latin typeface="Times New Roman" pitchFamily="18" charset="0"/>
                <a:cs typeface="Times New Roman" pitchFamily="18" charset="0"/>
              </a:rPr>
              <a:t>The bulb of one of the thermometers is covered by a muslin cloth that is wetted with distilled water.  The two thermometers are then ventilated by slinging.</a:t>
            </a:r>
          </a:p>
          <a:p>
            <a:pPr algn="just"/>
            <a:r>
              <a:rPr lang="en-US" altLang="en-US" sz="2400" b="0" dirty="0">
                <a:solidFill>
                  <a:srgbClr val="FF0000"/>
                </a:solidFill>
                <a:latin typeface="Times New Roman" pitchFamily="18" charset="0"/>
                <a:cs typeface="Times New Roman" pitchFamily="18" charset="0"/>
              </a:rPr>
              <a:t>The temperature of the wet bulb will lower as water from the wick is evaporated. </a:t>
            </a:r>
          </a:p>
          <a:p>
            <a:pPr algn="just"/>
            <a:r>
              <a:rPr lang="en-US" altLang="en-US" sz="2400" b="0" dirty="0">
                <a:solidFill>
                  <a:srgbClr val="FFC000"/>
                </a:solidFill>
                <a:latin typeface="Times New Roman" pitchFamily="18" charset="0"/>
                <a:cs typeface="Times New Roman" pitchFamily="18" charset="0"/>
              </a:rPr>
              <a:t>The lower the humidity, the greater the difference between the wet and dry bulb temperatures. </a:t>
            </a:r>
            <a:r>
              <a:rPr lang="en-US" altLang="en-US" sz="2400" b="0" dirty="0">
                <a:latin typeface="Times New Roman" pitchFamily="18" charset="0"/>
                <a:cs typeface="Times New Roman" pitchFamily="18" charset="0"/>
              </a:rPr>
              <a:t>The lowest that can be reached by evaporative cooling is the wet bulb temperature.</a:t>
            </a:r>
            <a:endParaRPr lang="en-GB" altLang="en-US" sz="2400" b="0" dirty="0">
              <a:latin typeface="Times New Roman" pitchFamily="18" charset="0"/>
              <a:cs typeface="Times New Roman" pitchFamily="18" charset="0"/>
            </a:endParaRPr>
          </a:p>
        </p:txBody>
      </p:sp>
    </p:spTree>
    <p:extLst>
      <p:ext uri="{BB962C8B-B14F-4D97-AF65-F5344CB8AC3E}">
        <p14:creationId xmlns:p14="http://schemas.microsoft.com/office/powerpoint/2010/main" val="14761830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6892"/>
            <a:ext cx="9144000" cy="830997"/>
          </a:xfrm>
          <a:prstGeom prst="rect">
            <a:avLst/>
          </a:prstGeom>
        </p:spPr>
        <p:txBody>
          <a:bodyPr wrap="square">
            <a:spAutoFit/>
          </a:bodyPr>
          <a:lstStyle/>
          <a:p>
            <a:pPr marL="342900" lvl="0" indent="-342900" eaLnBrk="0" fontAlgn="base" hangingPunct="0">
              <a:spcBef>
                <a:spcPct val="0"/>
              </a:spcBef>
              <a:spcAft>
                <a:spcPct val="0"/>
              </a:spcAft>
              <a:buFont typeface="Arial" pitchFamily="34" charset="0"/>
              <a:buChar char="•"/>
            </a:pPr>
            <a:r>
              <a:rPr lang="en-US" sz="2400" b="1" i="1" dirty="0" smtClean="0">
                <a:latin typeface="Times New Roman" pitchFamily="18" charset="0"/>
                <a:cs typeface="Times New Roman" pitchFamily="18" charset="0"/>
              </a:rPr>
              <a:t>Optical </a:t>
            </a:r>
            <a:r>
              <a:rPr lang="en-US" sz="2400" b="1" i="1" dirty="0">
                <a:latin typeface="Times New Roman" pitchFamily="18" charset="0"/>
                <a:cs typeface="Times New Roman" pitchFamily="18" charset="0"/>
              </a:rPr>
              <a:t>hygrometers </a:t>
            </a:r>
            <a:r>
              <a:rPr lang="en-US" sz="2400" dirty="0">
                <a:latin typeface="Times New Roman" pitchFamily="18" charset="0"/>
                <a:cs typeface="Times New Roman" pitchFamily="18" charset="0"/>
              </a:rPr>
              <a:t>detect the absorption of electromagnetic radiation at selective wavelengths to determine water vapor </a:t>
            </a:r>
            <a:r>
              <a:rPr lang="en-US" sz="2400" dirty="0" smtClean="0">
                <a:latin typeface="Times New Roman" pitchFamily="18" charset="0"/>
                <a:cs typeface="Times New Roman" pitchFamily="18" charset="0"/>
              </a:rPr>
              <a:t>content.</a:t>
            </a:r>
          </a:p>
        </p:txBody>
      </p:sp>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905000"/>
            <a:ext cx="6019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a:spLocks noChangeArrowheads="1"/>
          </p:cNvSpPr>
          <p:nvPr/>
        </p:nvSpPr>
        <p:spPr bwMode="auto">
          <a:xfrm>
            <a:off x="2713038" y="3962400"/>
            <a:ext cx="3336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ltLang="en-US" sz="2400" dirty="0">
                <a:latin typeface="Times New Roman" pitchFamily="18" charset="0"/>
              </a:rPr>
              <a:t>Lyman alpha hydrometer </a:t>
            </a:r>
          </a:p>
        </p:txBody>
      </p:sp>
      <p:sp>
        <p:nvSpPr>
          <p:cNvPr id="6" name="Rectangle 10"/>
          <p:cNvSpPr>
            <a:spLocks noChangeArrowheads="1"/>
          </p:cNvSpPr>
          <p:nvPr/>
        </p:nvSpPr>
        <p:spPr bwMode="auto">
          <a:xfrm>
            <a:off x="0" y="852272"/>
            <a:ext cx="9144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marL="342900" indent="-342900">
              <a:buFont typeface="Arial" pitchFamily="34" charset="0"/>
              <a:buChar char="•"/>
            </a:pPr>
            <a:r>
              <a:rPr lang="en-US" altLang="en-US" sz="2400" dirty="0">
                <a:latin typeface="Times New Roman" pitchFamily="18" charset="0"/>
              </a:rPr>
              <a:t>At certain wavelengths the absorption and scattering </a:t>
            </a:r>
            <a:r>
              <a:rPr lang="en-US" altLang="en-US" sz="2400" dirty="0" smtClean="0">
                <a:latin typeface="Times New Roman" pitchFamily="18" charset="0"/>
              </a:rPr>
              <a:t>of light </a:t>
            </a:r>
            <a:r>
              <a:rPr lang="en-US" altLang="en-US" sz="2400" dirty="0">
                <a:latin typeface="Times New Roman" pitchFamily="18" charset="0"/>
              </a:rPr>
              <a:t>can be a strong function of water vapor density. </a:t>
            </a:r>
          </a:p>
        </p:txBody>
      </p:sp>
      <p:sp>
        <p:nvSpPr>
          <p:cNvPr id="7" name="TextBox 1"/>
          <p:cNvSpPr txBox="1">
            <a:spLocks noChangeArrowheads="1"/>
          </p:cNvSpPr>
          <p:nvPr/>
        </p:nvSpPr>
        <p:spPr bwMode="auto">
          <a:xfrm>
            <a:off x="0" y="4554537"/>
            <a:ext cx="9144000"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b="1">
                <a:solidFill>
                  <a:schemeClr val="tx1"/>
                </a:solidFill>
                <a:latin typeface="Franklin Gothic Book" pitchFamily="34" charset="0"/>
              </a:defRPr>
            </a:lvl1pPr>
            <a:lvl2pPr marL="742950" indent="-285750">
              <a:defRPr sz="1600">
                <a:solidFill>
                  <a:schemeClr val="tx1"/>
                </a:solidFill>
                <a:latin typeface="Franklin Gothic Book" pitchFamily="34" charset="0"/>
              </a:defRPr>
            </a:lvl2pPr>
            <a:lvl3pPr marL="1143000" indent="-228600">
              <a:defRPr sz="1600">
                <a:solidFill>
                  <a:schemeClr val="tx1"/>
                </a:solidFill>
                <a:latin typeface="Franklin Gothic Book" pitchFamily="34" charset="0"/>
              </a:defRPr>
            </a:lvl3pPr>
            <a:lvl4pPr marL="1600200" indent="-228600">
              <a:defRPr sz="1600">
                <a:solidFill>
                  <a:schemeClr val="tx1"/>
                </a:solidFill>
                <a:latin typeface="Franklin Gothic Book" pitchFamily="34" charset="0"/>
              </a:defRPr>
            </a:lvl4pPr>
            <a:lvl5pPr marL="2057400" indent="-228600">
              <a:defRPr sz="1600">
                <a:solidFill>
                  <a:schemeClr val="tx1"/>
                </a:solidFill>
                <a:latin typeface="Franklin Gothic Book" pitchFamily="34" charset="0"/>
              </a:defRPr>
            </a:lvl5pPr>
            <a:lvl6pPr marL="2514600" indent="-228600" eaLnBrk="0" fontAlgn="base" hangingPunct="0">
              <a:spcAft>
                <a:spcPct val="0"/>
              </a:spcAft>
              <a:defRPr sz="1600">
                <a:solidFill>
                  <a:schemeClr val="tx1"/>
                </a:solidFill>
                <a:latin typeface="Franklin Gothic Book" pitchFamily="34" charset="0"/>
              </a:defRPr>
            </a:lvl6pPr>
            <a:lvl7pPr marL="2971800" indent="-228600" eaLnBrk="0" fontAlgn="base" hangingPunct="0">
              <a:spcAft>
                <a:spcPct val="0"/>
              </a:spcAft>
              <a:defRPr sz="1600">
                <a:solidFill>
                  <a:schemeClr val="tx1"/>
                </a:solidFill>
                <a:latin typeface="Franklin Gothic Book" pitchFamily="34" charset="0"/>
              </a:defRPr>
            </a:lvl7pPr>
            <a:lvl8pPr marL="3429000" indent="-228600" eaLnBrk="0" fontAlgn="base" hangingPunct="0">
              <a:spcAft>
                <a:spcPct val="0"/>
              </a:spcAft>
              <a:defRPr sz="1600">
                <a:solidFill>
                  <a:schemeClr val="tx1"/>
                </a:solidFill>
                <a:latin typeface="Franklin Gothic Book" pitchFamily="34" charset="0"/>
              </a:defRPr>
            </a:lvl8pPr>
            <a:lvl9pPr marL="3886200" indent="-228600" eaLnBrk="0" fontAlgn="base" hangingPunct="0">
              <a:spcAft>
                <a:spcPct val="0"/>
              </a:spcAft>
              <a:defRPr sz="1600">
                <a:solidFill>
                  <a:schemeClr val="tx1"/>
                </a:solidFill>
                <a:latin typeface="Franklin Gothic Book" pitchFamily="34" charset="0"/>
              </a:defRPr>
            </a:lvl9pPr>
          </a:lstStyle>
          <a:p>
            <a:pPr algn="just"/>
            <a:r>
              <a:rPr lang="en-US" altLang="en-US" sz="2400" b="0" dirty="0">
                <a:latin typeface="Times New Roman" pitchFamily="18" charset="0"/>
              </a:rPr>
              <a:t>They have fast repose (rest) and are precise, but not very accurate, because of temperature and pressure sensitivity, plus salts may get in the way.  Some times it is used in combination with slower but more accurate sensors.</a:t>
            </a:r>
            <a:endParaRPr lang="en-GB" altLang="en-US" sz="2400" b="0" dirty="0">
              <a:latin typeface="Times New Roman" pitchFamily="18" charset="0"/>
            </a:endParaRPr>
          </a:p>
          <a:p>
            <a:endParaRPr lang="en-GB" altLang="en-US" sz="1800" b="0" dirty="0">
              <a:latin typeface="Arial" charset="0"/>
            </a:endParaRPr>
          </a:p>
        </p:txBody>
      </p:sp>
    </p:spTree>
    <p:extLst>
      <p:ext uri="{BB962C8B-B14F-4D97-AF65-F5344CB8AC3E}">
        <p14:creationId xmlns:p14="http://schemas.microsoft.com/office/powerpoint/2010/main" val="9603796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ChangeArrowheads="1"/>
          </p:cNvSpPr>
          <p:nvPr/>
        </p:nvSpPr>
        <p:spPr bwMode="auto">
          <a:xfrm>
            <a:off x="0" y="22746"/>
            <a:ext cx="4259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ltLang="en-US" sz="2400" dirty="0">
                <a:solidFill>
                  <a:schemeClr val="tx1">
                    <a:lumMod val="95000"/>
                    <a:lumOff val="5000"/>
                  </a:schemeClr>
                </a:solidFill>
                <a:latin typeface="Times New Roman" pitchFamily="18" charset="0"/>
              </a:rPr>
              <a:t>Physical principles: condensation</a:t>
            </a:r>
          </a:p>
        </p:txBody>
      </p:sp>
      <p:pic>
        <p:nvPicPr>
          <p:cNvPr id="143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4114800"/>
            <a:ext cx="6662738"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a:off x="0" y="533400"/>
            <a:ext cx="91440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b="1">
                <a:solidFill>
                  <a:schemeClr val="tx1"/>
                </a:solidFill>
                <a:latin typeface="Franklin Gothic Book" pitchFamily="34" charset="0"/>
              </a:defRPr>
            </a:lvl1pPr>
            <a:lvl2pPr marL="742950" indent="-285750">
              <a:defRPr sz="1600">
                <a:solidFill>
                  <a:schemeClr val="tx1"/>
                </a:solidFill>
                <a:latin typeface="Franklin Gothic Book" pitchFamily="34" charset="0"/>
              </a:defRPr>
            </a:lvl2pPr>
            <a:lvl3pPr marL="1143000" indent="-228600">
              <a:defRPr sz="1600">
                <a:solidFill>
                  <a:schemeClr val="tx1"/>
                </a:solidFill>
                <a:latin typeface="Franklin Gothic Book" pitchFamily="34" charset="0"/>
              </a:defRPr>
            </a:lvl3pPr>
            <a:lvl4pPr marL="1600200" indent="-228600">
              <a:defRPr sz="1600">
                <a:solidFill>
                  <a:schemeClr val="tx1"/>
                </a:solidFill>
                <a:latin typeface="Franklin Gothic Book" pitchFamily="34" charset="0"/>
              </a:defRPr>
            </a:lvl4pPr>
            <a:lvl5pPr marL="2057400" indent="-228600">
              <a:defRPr sz="1600">
                <a:solidFill>
                  <a:schemeClr val="tx1"/>
                </a:solidFill>
                <a:latin typeface="Franklin Gothic Book" pitchFamily="34" charset="0"/>
              </a:defRPr>
            </a:lvl5pPr>
            <a:lvl6pPr marL="2514600" indent="-228600" eaLnBrk="0" fontAlgn="base" hangingPunct="0">
              <a:spcAft>
                <a:spcPct val="0"/>
              </a:spcAft>
              <a:defRPr sz="1600">
                <a:solidFill>
                  <a:schemeClr val="tx1"/>
                </a:solidFill>
                <a:latin typeface="Franklin Gothic Book" pitchFamily="34" charset="0"/>
              </a:defRPr>
            </a:lvl6pPr>
            <a:lvl7pPr marL="2971800" indent="-228600" eaLnBrk="0" fontAlgn="base" hangingPunct="0">
              <a:spcAft>
                <a:spcPct val="0"/>
              </a:spcAft>
              <a:defRPr sz="1600">
                <a:solidFill>
                  <a:schemeClr val="tx1"/>
                </a:solidFill>
                <a:latin typeface="Franklin Gothic Book" pitchFamily="34" charset="0"/>
              </a:defRPr>
            </a:lvl7pPr>
            <a:lvl8pPr marL="3429000" indent="-228600" eaLnBrk="0" fontAlgn="base" hangingPunct="0">
              <a:spcAft>
                <a:spcPct val="0"/>
              </a:spcAft>
              <a:defRPr sz="1600">
                <a:solidFill>
                  <a:schemeClr val="tx1"/>
                </a:solidFill>
                <a:latin typeface="Franklin Gothic Book" pitchFamily="34" charset="0"/>
              </a:defRPr>
            </a:lvl8pPr>
            <a:lvl9pPr marL="3886200" indent="-228600" eaLnBrk="0" fontAlgn="base" hangingPunct="0">
              <a:spcAft>
                <a:spcPct val="0"/>
              </a:spcAft>
              <a:defRPr sz="1600">
                <a:solidFill>
                  <a:schemeClr val="tx1"/>
                </a:solidFill>
                <a:latin typeface="Franklin Gothic Book" pitchFamily="34" charset="0"/>
              </a:defRPr>
            </a:lvl9pPr>
          </a:lstStyle>
          <a:p>
            <a:pPr algn="just"/>
            <a:r>
              <a:rPr lang="en-US" altLang="en-US" sz="2400" b="0" dirty="0">
                <a:solidFill>
                  <a:schemeClr val="tx1">
                    <a:lumMod val="95000"/>
                    <a:lumOff val="5000"/>
                  </a:schemeClr>
                </a:solidFill>
                <a:latin typeface="Times New Roman" pitchFamily="18" charset="0"/>
                <a:cs typeface="Times New Roman" pitchFamily="18" charset="0"/>
              </a:rPr>
              <a:t>The thermoelectric cooler will cool the mirror to the point that dew will form, so that when a light source shines on the mirror, the optical detector would not pick it up.  Then we may use a thermometer to measure the dew point. This process can be repeated until they get a precise measurement.  </a:t>
            </a:r>
          </a:p>
          <a:p>
            <a:pPr algn="just"/>
            <a:r>
              <a:rPr lang="en-US" altLang="en-US" sz="2400" b="0" dirty="0">
                <a:solidFill>
                  <a:schemeClr val="tx1">
                    <a:lumMod val="95000"/>
                    <a:lumOff val="5000"/>
                  </a:schemeClr>
                </a:solidFill>
                <a:latin typeface="Times New Roman" pitchFamily="18" charset="0"/>
                <a:cs typeface="Times New Roman" pitchFamily="18" charset="0"/>
              </a:rPr>
              <a:t>The advantage is that it is capable of high accuracy; </a:t>
            </a:r>
          </a:p>
          <a:p>
            <a:pPr algn="just"/>
            <a:r>
              <a:rPr lang="en-US" altLang="en-US" sz="2400" b="0" dirty="0">
                <a:solidFill>
                  <a:schemeClr val="tx1">
                    <a:lumMod val="95000"/>
                    <a:lumOff val="5000"/>
                  </a:schemeClr>
                </a:solidFill>
                <a:latin typeface="Times New Roman" pitchFamily="18" charset="0"/>
                <a:cs typeface="Times New Roman" pitchFamily="18" charset="0"/>
              </a:rPr>
              <a:t>the disadvantage though is its slow repose (rest), because of the cooling of the mirror takes time.</a:t>
            </a:r>
            <a:endParaRPr lang="en-GB" altLang="en-US" sz="2400" b="0" dirty="0">
              <a:solidFill>
                <a:schemeClr val="tx1">
                  <a:lumMod val="95000"/>
                  <a:lumOff val="5000"/>
                </a:schemeClr>
              </a:solidFill>
              <a:latin typeface="Times New Roman" pitchFamily="18" charset="0"/>
              <a:cs typeface="Times New Roman" pitchFamily="18" charset="0"/>
            </a:endParaRPr>
          </a:p>
          <a:p>
            <a:pPr algn="just"/>
            <a:endParaRPr lang="en-GB" altLang="en-US" sz="1800" b="0" dirty="0">
              <a:solidFill>
                <a:schemeClr val="tx1">
                  <a:lumMod val="95000"/>
                  <a:lumOff val="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6720055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15875" y="0"/>
            <a:ext cx="3108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ltLang="en-US" sz="2400" dirty="0">
                <a:latin typeface="Times New Roman" pitchFamily="18" charset="0"/>
              </a:rPr>
              <a:t>Electronic hygrometers </a:t>
            </a:r>
          </a:p>
        </p:txBody>
      </p:sp>
      <p:pic>
        <p:nvPicPr>
          <p:cNvPr id="37892" name="Picture 4" descr="cap-0020-fig1-plates-char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0"/>
            <a:ext cx="5410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5" name="Rectangle 9"/>
          <p:cNvSpPr>
            <a:spLocks noChangeArrowheads="1"/>
          </p:cNvSpPr>
          <p:nvPr/>
        </p:nvSpPr>
        <p:spPr bwMode="auto">
          <a:xfrm>
            <a:off x="0" y="457200"/>
            <a:ext cx="9144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
            <a:r>
              <a:rPr lang="en-US" altLang="en-US" sz="2400" b="1" u="sng" dirty="0" smtClean="0">
                <a:latin typeface="Times New Roman" pitchFamily="18" charset="0"/>
              </a:rPr>
              <a:t>1. Capacitive </a:t>
            </a:r>
            <a:r>
              <a:rPr lang="en-US" altLang="en-US" sz="2400" b="1" u="sng" dirty="0">
                <a:latin typeface="Times New Roman" pitchFamily="18" charset="0"/>
              </a:rPr>
              <a:t>sensors </a:t>
            </a:r>
            <a:r>
              <a:rPr lang="en-US" altLang="en-US" sz="2400" dirty="0">
                <a:latin typeface="Times New Roman" pitchFamily="18" charset="0"/>
              </a:rPr>
              <a:t>sense water vapor by measuring the change </a:t>
            </a:r>
            <a:r>
              <a:rPr lang="en-US" altLang="en-US" sz="2400" dirty="0" smtClean="0">
                <a:latin typeface="Times New Roman" pitchFamily="18" charset="0"/>
              </a:rPr>
              <a:t>in </a:t>
            </a:r>
            <a:r>
              <a:rPr lang="en-US" altLang="en-US" sz="2400" dirty="0">
                <a:latin typeface="Times New Roman" pitchFamily="18" charset="0"/>
              </a:rPr>
              <a:t>capacitance caused by the amount of water vapor present </a:t>
            </a:r>
            <a:r>
              <a:rPr lang="en-US" altLang="en-US" sz="2400" dirty="0" smtClean="0">
                <a:latin typeface="Times New Roman" pitchFamily="18" charset="0"/>
              </a:rPr>
              <a:t>(</a:t>
            </a:r>
            <a:r>
              <a:rPr lang="en-GB" altLang="en-US" sz="2400" dirty="0">
                <a:latin typeface="Times New Roman" pitchFamily="18" charset="0"/>
              </a:rPr>
              <a:t>Capacitance is the ability of a body to hold an electrical charge, or a measure of the amount of electric charge stored (or separated) for a given electric </a:t>
            </a:r>
            <a:r>
              <a:rPr lang="en-GB" altLang="en-US" sz="2400" dirty="0" smtClean="0">
                <a:latin typeface="Times New Roman" pitchFamily="18" charset="0"/>
              </a:rPr>
              <a:t>potential).</a:t>
            </a:r>
            <a:endParaRPr lang="en-GB" altLang="en-US" sz="2400" dirty="0">
              <a:latin typeface="Times New Roman" pitchFamily="18" charset="0"/>
            </a:endParaRPr>
          </a:p>
        </p:txBody>
      </p:sp>
      <p:sp>
        <p:nvSpPr>
          <p:cNvPr id="37896" name="Rectangle 10"/>
          <p:cNvSpPr>
            <a:spLocks noChangeArrowheads="1"/>
          </p:cNvSpPr>
          <p:nvPr/>
        </p:nvSpPr>
        <p:spPr bwMode="auto">
          <a:xfrm>
            <a:off x="76200" y="5255051"/>
            <a:ext cx="9067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en-US" altLang="en-US" sz="2400" dirty="0" smtClean="0">
                <a:latin typeface="Times New Roman" pitchFamily="18" charset="0"/>
              </a:rPr>
              <a:t>2. </a:t>
            </a:r>
            <a:r>
              <a:rPr lang="en-US" altLang="en-US" sz="2400" b="1" u="sng" dirty="0" smtClean="0">
                <a:latin typeface="Times New Roman" pitchFamily="18" charset="0"/>
              </a:rPr>
              <a:t>Resistive </a:t>
            </a:r>
            <a:r>
              <a:rPr lang="en-US" altLang="en-US" sz="2400" b="1" u="sng" dirty="0">
                <a:latin typeface="Times New Roman" pitchFamily="18" charset="0"/>
              </a:rPr>
              <a:t>sensors </a:t>
            </a:r>
            <a:r>
              <a:rPr lang="en-US" altLang="en-US" sz="2400" dirty="0">
                <a:latin typeface="Times New Roman" pitchFamily="18" charset="0"/>
              </a:rPr>
              <a:t>use a thin film that changes conductivity </a:t>
            </a:r>
            <a:r>
              <a:rPr lang="en-US" altLang="en-US" sz="2400" dirty="0" smtClean="0">
                <a:latin typeface="Times New Roman" pitchFamily="18" charset="0"/>
              </a:rPr>
              <a:t>according </a:t>
            </a:r>
            <a:r>
              <a:rPr lang="en-US" altLang="en-US" sz="2400" dirty="0">
                <a:latin typeface="Times New Roman" pitchFamily="18" charset="0"/>
              </a:rPr>
              <a:t>to absorbed water. </a:t>
            </a:r>
          </a:p>
        </p:txBody>
      </p:sp>
    </p:spTree>
    <p:extLst>
      <p:ext uri="{BB962C8B-B14F-4D97-AF65-F5344CB8AC3E}">
        <p14:creationId xmlns:p14="http://schemas.microsoft.com/office/powerpoint/2010/main" val="41625995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Box 1"/>
          <p:cNvSpPr txBox="1">
            <a:spLocks noChangeArrowheads="1"/>
          </p:cNvSpPr>
          <p:nvPr/>
        </p:nvSpPr>
        <p:spPr bwMode="auto">
          <a:xfrm>
            <a:off x="228600" y="228600"/>
            <a:ext cx="84582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a:solidFill>
                  <a:schemeClr val="tx1"/>
                </a:solidFill>
                <a:latin typeface="Franklin Gothic Book" pitchFamily="34" charset="0"/>
              </a:defRPr>
            </a:lvl1pPr>
            <a:lvl2pPr marL="742950" indent="-285750">
              <a:defRPr sz="1600">
                <a:solidFill>
                  <a:schemeClr val="tx1"/>
                </a:solidFill>
                <a:latin typeface="Franklin Gothic Book" pitchFamily="34" charset="0"/>
              </a:defRPr>
            </a:lvl2pPr>
            <a:lvl3pPr marL="1143000" indent="-228600">
              <a:defRPr sz="1600">
                <a:solidFill>
                  <a:schemeClr val="tx1"/>
                </a:solidFill>
                <a:latin typeface="Franklin Gothic Book" pitchFamily="34" charset="0"/>
              </a:defRPr>
            </a:lvl3pPr>
            <a:lvl4pPr marL="1600200" indent="-228600">
              <a:defRPr sz="1600">
                <a:solidFill>
                  <a:schemeClr val="tx1"/>
                </a:solidFill>
                <a:latin typeface="Franklin Gothic Book" pitchFamily="34" charset="0"/>
              </a:defRPr>
            </a:lvl4pPr>
            <a:lvl5pPr marL="2057400" indent="-228600">
              <a:defRPr sz="1600">
                <a:solidFill>
                  <a:schemeClr val="tx1"/>
                </a:solidFill>
                <a:latin typeface="Franklin Gothic Book" pitchFamily="34" charset="0"/>
              </a:defRPr>
            </a:lvl5pPr>
            <a:lvl6pPr marL="2514600" indent="-228600" eaLnBrk="0" fontAlgn="base" hangingPunct="0">
              <a:spcAft>
                <a:spcPct val="0"/>
              </a:spcAft>
              <a:defRPr sz="1600">
                <a:solidFill>
                  <a:schemeClr val="tx1"/>
                </a:solidFill>
                <a:latin typeface="Franklin Gothic Book" pitchFamily="34" charset="0"/>
              </a:defRPr>
            </a:lvl6pPr>
            <a:lvl7pPr marL="2971800" indent="-228600" eaLnBrk="0" fontAlgn="base" hangingPunct="0">
              <a:spcAft>
                <a:spcPct val="0"/>
              </a:spcAft>
              <a:defRPr sz="1600">
                <a:solidFill>
                  <a:schemeClr val="tx1"/>
                </a:solidFill>
                <a:latin typeface="Franklin Gothic Book" pitchFamily="34" charset="0"/>
              </a:defRPr>
            </a:lvl7pPr>
            <a:lvl8pPr marL="3429000" indent="-228600" eaLnBrk="0" fontAlgn="base" hangingPunct="0">
              <a:spcAft>
                <a:spcPct val="0"/>
              </a:spcAft>
              <a:defRPr sz="1600">
                <a:solidFill>
                  <a:schemeClr val="tx1"/>
                </a:solidFill>
                <a:latin typeface="Franklin Gothic Book" pitchFamily="34" charset="0"/>
              </a:defRPr>
            </a:lvl8pPr>
            <a:lvl9pPr marL="3886200" indent="-228600" eaLnBrk="0" fontAlgn="base" hangingPunct="0">
              <a:spcAft>
                <a:spcPct val="0"/>
              </a:spcAft>
              <a:defRPr sz="1600">
                <a:solidFill>
                  <a:schemeClr val="tx1"/>
                </a:solidFill>
                <a:latin typeface="Franklin Gothic Book" pitchFamily="34" charset="0"/>
              </a:defRPr>
            </a:lvl9pPr>
          </a:lstStyle>
          <a:p>
            <a:pPr algn="just"/>
            <a:r>
              <a:rPr lang="en-US" altLang="en-US" sz="2400" u="sng" dirty="0">
                <a:latin typeface="Times New Roman" pitchFamily="18" charset="0"/>
                <a:cs typeface="Times New Roman" pitchFamily="18" charset="0"/>
              </a:rPr>
              <a:t>Over the last several sections we saw that</a:t>
            </a:r>
            <a:r>
              <a:rPr lang="en-US" altLang="en-US" sz="2400" b="0" dirty="0">
                <a:latin typeface="Times New Roman" pitchFamily="18" charset="0"/>
                <a:cs typeface="Times New Roman" pitchFamily="18" charset="0"/>
              </a:rPr>
              <a:t>, as the air cools, the air temperature approaches the dew-point temperature and the relative humidity increases. When the air temperature reaches the dew point, the air is saturated with water vapor and the relative humidity is 100 percent. Continued cooling, however, causes some of the water vapor to condense into liquid water. The cooling may take place in a thick portion of the atmosphere, or it may occur near the earth’s surface.</a:t>
            </a:r>
            <a:endParaRPr lang="en-GB" altLang="en-US" sz="2400" b="0" dirty="0">
              <a:latin typeface="Times New Roman" pitchFamily="18" charset="0"/>
              <a:cs typeface="Times New Roman" pitchFamily="18" charset="0"/>
            </a:endParaRPr>
          </a:p>
        </p:txBody>
      </p:sp>
      <p:pic>
        <p:nvPicPr>
          <p:cNvPr id="39939" name="Picture 5" descr="relativehumid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44900"/>
            <a:ext cx="9144000" cy="328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36884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52021"/>
            <a:ext cx="9144000" cy="6001643"/>
          </a:xfrm>
          <a:prstGeom prst="rect">
            <a:avLst/>
          </a:prstGeom>
        </p:spPr>
        <p:txBody>
          <a:bodyPr wrap="square">
            <a:spAutoFit/>
          </a:bodyPr>
          <a:lstStyle/>
          <a:p>
            <a:pPr marL="342900" lvl="0" indent="-342900" algn="just">
              <a:buFont typeface="Arial" pitchFamily="34" charset="0"/>
              <a:buChar char="•"/>
            </a:pPr>
            <a:r>
              <a:rPr lang="en-US" sz="2400" dirty="0">
                <a:latin typeface="Times New Roman" pitchFamily="18" charset="0"/>
                <a:cs typeface="Times New Roman" pitchFamily="18" charset="0"/>
              </a:rPr>
              <a:t>Suppose we continue to slowly cool the air. Its atoms and molecules would move slower and slower until the air reaches a temperature of </a:t>
            </a:r>
            <a:r>
              <a:rPr lang="en-US" sz="2400" dirty="0" smtClean="0">
                <a:latin typeface="Times New Roman" pitchFamily="18" charset="0"/>
                <a:cs typeface="Times New Roman" pitchFamily="18" charset="0"/>
              </a:rPr>
              <a:t> –273°C, which </a:t>
            </a:r>
            <a:r>
              <a:rPr lang="en-US" sz="2400" dirty="0">
                <a:latin typeface="Times New Roman" pitchFamily="18" charset="0"/>
                <a:cs typeface="Times New Roman" pitchFamily="18" charset="0"/>
              </a:rPr>
              <a:t>is the lowest temperature possible. At this temperature, </a:t>
            </a:r>
            <a:r>
              <a:rPr lang="en-US" sz="2400" b="1" dirty="0">
                <a:latin typeface="Times New Roman" pitchFamily="18" charset="0"/>
                <a:cs typeface="Times New Roman" pitchFamily="18" charset="0"/>
              </a:rPr>
              <a:t>called absolute zero</a:t>
            </a:r>
            <a:r>
              <a:rPr lang="en-US" sz="2400" dirty="0">
                <a:latin typeface="Times New Roman" pitchFamily="18" charset="0"/>
                <a:cs typeface="Times New Roman" pitchFamily="18" charset="0"/>
              </a:rPr>
              <a:t>, the atoms and molecules would possess a minimum amount of energy and theoretically no thermal motion. at absolute zero, we can begin a temperature scale called the absolute, or Kelvin </a:t>
            </a:r>
            <a:r>
              <a:rPr lang="en-US" sz="2400" dirty="0" smtClean="0">
                <a:latin typeface="Times New Roman" pitchFamily="18" charset="0"/>
                <a:cs typeface="Times New Roman" pitchFamily="18" charset="0"/>
              </a:rPr>
              <a:t>scale.</a:t>
            </a:r>
          </a:p>
          <a:p>
            <a:pPr marL="342900" lvl="0" indent="-342900" algn="just">
              <a:buFont typeface="Arial" pitchFamily="34" charset="0"/>
              <a:buChar char="•"/>
            </a:pPr>
            <a:endParaRPr lang="en-US" sz="2400" dirty="0" smtClean="0">
              <a:latin typeface="Times New Roman" pitchFamily="18" charset="0"/>
              <a:cs typeface="Times New Roman" pitchFamily="18" charset="0"/>
            </a:endParaRPr>
          </a:p>
          <a:p>
            <a:pPr marL="342900" lvl="0" indent="-342900" algn="just">
              <a:buFont typeface="Arial" pitchFamily="34" charset="0"/>
              <a:buChar char="•"/>
            </a:pPr>
            <a:r>
              <a:rPr lang="en-US" sz="2400" dirty="0" smtClean="0">
                <a:latin typeface="Times New Roman" pitchFamily="18" charset="0"/>
                <a:cs typeface="Times New Roman" pitchFamily="18" charset="0"/>
              </a:rPr>
              <a:t>Heat</a:t>
            </a:r>
            <a:r>
              <a:rPr lang="en-US" sz="2400" dirty="0">
                <a:latin typeface="Times New Roman" pitchFamily="18" charset="0"/>
                <a:cs typeface="Times New Roman" pitchFamily="18" charset="0"/>
              </a:rPr>
              <a:t>, is energy in the process of being transferred from one object to another because of the temperature difference between them.  In the atmosphere, heat is transferred by conduction, convection, and radiation. </a:t>
            </a:r>
            <a:endParaRPr lang="en-US" sz="2400" dirty="0" smtClean="0">
              <a:latin typeface="Times New Roman" pitchFamily="18" charset="0"/>
              <a:cs typeface="Times New Roman" pitchFamily="18" charset="0"/>
            </a:endParaRPr>
          </a:p>
          <a:p>
            <a:pPr marL="342900" lvl="0" indent="-342900" algn="just">
              <a:buFont typeface="Arial" pitchFamily="34" charset="0"/>
              <a:buChar char="•"/>
            </a:pPr>
            <a:endParaRPr lang="en-US" sz="2400" dirty="0" smtClean="0">
              <a:latin typeface="Times New Roman" pitchFamily="18" charset="0"/>
              <a:cs typeface="Times New Roman" pitchFamily="18" charset="0"/>
            </a:endParaRPr>
          </a:p>
          <a:p>
            <a:pPr marL="342900" indent="-342900" algn="just">
              <a:buFont typeface="Arial" pitchFamily="34" charset="0"/>
              <a:buChar char="•"/>
            </a:pPr>
            <a:r>
              <a:rPr lang="en-US" sz="2400" dirty="0" smtClean="0">
                <a:latin typeface="Times New Roman" pitchFamily="18" charset="0"/>
                <a:cs typeface="Times New Roman" pitchFamily="18" charset="0"/>
              </a:rPr>
              <a:t>After </a:t>
            </a:r>
            <a:r>
              <a:rPr lang="en-US" sz="2400" dirty="0">
                <a:latin typeface="Times New Roman" pitchFamily="18" charset="0"/>
                <a:cs typeface="Times New Roman" pitchFamily="18" charset="0"/>
              </a:rPr>
              <a:t>heat is transferred, it is stored as internal energy. The atmosphere contains internal energy, which is the total energy stored in its molecules. </a:t>
            </a:r>
            <a:endParaRPr lang="en-US" sz="2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4579998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520"/>
          <a:stretch/>
        </p:blipFill>
        <p:spPr bwMode="auto">
          <a:xfrm>
            <a:off x="2548320" y="2667000"/>
            <a:ext cx="4004879"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5922" y="0"/>
            <a:ext cx="9128078" cy="2308324"/>
          </a:xfrm>
          <a:prstGeom prst="rect">
            <a:avLst/>
          </a:prstGeom>
        </p:spPr>
        <p:txBody>
          <a:bodyPr wrap="square">
            <a:spAutoFit/>
          </a:bodyPr>
          <a:lstStyle/>
          <a:p>
            <a:pPr algn="just"/>
            <a:r>
              <a:rPr lang="en-US" sz="2400" dirty="0">
                <a:latin typeface="Times New Roman" pitchFamily="18" charset="0"/>
                <a:cs typeface="Times New Roman" pitchFamily="18" charset="0"/>
              </a:rPr>
              <a:t>The change in temperature is equal to the </a:t>
            </a:r>
            <a:r>
              <a:rPr lang="en-US" sz="2400" b="1" u="sng" dirty="0">
                <a:latin typeface="Times New Roman" pitchFamily="18" charset="0"/>
                <a:cs typeface="Times New Roman" pitchFamily="18" charset="0"/>
              </a:rPr>
              <a:t>specific energy</a:t>
            </a:r>
            <a:r>
              <a:rPr lang="en-US" sz="2400" dirty="0">
                <a:latin typeface="Times New Roman" pitchFamily="18" charset="0"/>
                <a:cs typeface="Times New Roman" pitchFamily="18" charset="0"/>
              </a:rPr>
              <a:t> that flows to or from the object divided by its </a:t>
            </a:r>
            <a:r>
              <a:rPr lang="en-US" sz="2400" b="1" dirty="0">
                <a:latin typeface="Times New Roman" pitchFamily="18" charset="0"/>
                <a:cs typeface="Times New Roman" pitchFamily="18" charset="0"/>
              </a:rPr>
              <a:t>heat capacity</a:t>
            </a:r>
            <a:r>
              <a:rPr lang="en-US" sz="2400" dirty="0" smtClean="0">
                <a:latin typeface="Times New Roman" pitchFamily="18" charset="0"/>
                <a:cs typeface="Times New Roman" pitchFamily="18" charset="0"/>
              </a:rPr>
              <a:t>.</a:t>
            </a:r>
          </a:p>
          <a:p>
            <a:pPr algn="just"/>
            <a:endParaRPr lang="en-US" sz="2400" dirty="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                                              </a:t>
            </a:r>
            <a:r>
              <a:rPr lang="el-GR" sz="2400" dirty="0">
                <a:latin typeface="Times New Roman" pitchFamily="18" charset="0"/>
                <a:cs typeface="Times New Roman" pitchFamily="18" charset="0"/>
              </a:rPr>
              <a:t>Δ</a:t>
            </a:r>
            <a:r>
              <a:rPr lang="en-US" sz="2400" dirty="0">
                <a:latin typeface="Times New Roman" pitchFamily="18" charset="0"/>
                <a:cs typeface="Times New Roman" pitchFamily="18" charset="0"/>
              </a:rPr>
              <a:t>T = Q / mc </a:t>
            </a:r>
          </a:p>
          <a:p>
            <a:pPr algn="just"/>
            <a:r>
              <a:rPr lang="en-US" sz="2400" dirty="0">
                <a:latin typeface="Times New Roman" pitchFamily="18" charset="0"/>
                <a:cs typeface="Times New Roman" pitchFamily="18" charset="0"/>
              </a:rPr>
              <a:t>    where Q equals energy transferred, m equals mass, and c is the            specific heat capacity.</a:t>
            </a:r>
          </a:p>
        </p:txBody>
      </p:sp>
    </p:spTree>
    <p:extLst>
      <p:ext uri="{BB962C8B-B14F-4D97-AF65-F5344CB8AC3E}">
        <p14:creationId xmlns:p14="http://schemas.microsoft.com/office/powerpoint/2010/main" val="29569742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p:cNvPicPr preferRelativeResize="0">
            <a:picLocks noChangeArrowheads="1"/>
          </p:cNvPicPr>
          <p:nvPr/>
        </p:nvPicPr>
        <p:blipFill rotWithShape="1">
          <a:blip r:embed="rId4">
            <a:extLst>
              <a:ext uri="{28A0092B-C50C-407E-A947-70E740481C1C}">
                <a14:useLocalDpi xmlns:a14="http://schemas.microsoft.com/office/drawing/2010/main" val="0"/>
              </a:ext>
            </a:extLst>
          </a:blip>
          <a:srcRect l="10253" t="7668" r="2642"/>
          <a:stretch/>
        </p:blipFill>
        <p:spPr bwMode="auto">
          <a:xfrm>
            <a:off x="4800600" y="152400"/>
            <a:ext cx="4191000" cy="3115043"/>
          </a:xfrm>
          <a:prstGeom prst="rect">
            <a:avLst/>
          </a:prstGeom>
          <a:ln w="3175">
            <a:solidFill>
              <a:srgbClr val="000000"/>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Rectangle 15"/>
          <p:cNvSpPr>
            <a:spLocks noChangeArrowheads="1"/>
          </p:cNvSpPr>
          <p:nvPr/>
        </p:nvSpPr>
        <p:spPr bwMode="auto">
          <a:xfrm>
            <a:off x="6927" y="2895600"/>
            <a:ext cx="3695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ltLang="en-US" sz="2400" b="1" dirty="0">
                <a:latin typeface="Times New Roman" pitchFamily="18" charset="0"/>
              </a:rPr>
              <a:t>Thermometer Calibrations</a:t>
            </a:r>
          </a:p>
        </p:txBody>
      </p:sp>
      <p:graphicFrame>
        <p:nvGraphicFramePr>
          <p:cNvPr id="6" name="Group 17"/>
          <p:cNvGraphicFramePr>
            <a:graphicFrameLocks noGrp="1"/>
          </p:cNvGraphicFramePr>
          <p:nvPr>
            <p:extLst>
              <p:ext uri="{D42A27DB-BD31-4B8C-83A1-F6EECF244321}">
                <p14:modId xmlns:p14="http://schemas.microsoft.com/office/powerpoint/2010/main" val="1457710932"/>
              </p:ext>
            </p:extLst>
          </p:nvPr>
        </p:nvGraphicFramePr>
        <p:xfrm>
          <a:off x="4343399" y="3581400"/>
          <a:ext cx="4572002" cy="1615122"/>
        </p:xfrm>
        <a:graphic>
          <a:graphicData uri="http://schemas.openxmlformats.org/drawingml/2006/table">
            <a:tbl>
              <a:tblPr>
                <a:tableStyleId>{616DA210-FB5B-4158-B5E0-FEB733F419BA}</a:tableStyleId>
              </a:tblPr>
              <a:tblGrid>
                <a:gridCol w="1071563"/>
                <a:gridCol w="991196"/>
                <a:gridCol w="1437680"/>
                <a:gridCol w="1071563"/>
              </a:tblGrid>
              <a:tr h="669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2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T="45667" marB="45667"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dirty="0" smtClean="0">
                          <a:ln>
                            <a:noFill/>
                          </a:ln>
                          <a:effectLst/>
                          <a:latin typeface="Times New Roman" pitchFamily="18" charset="0"/>
                          <a:cs typeface="Times New Roman" pitchFamily="18" charset="0"/>
                        </a:rPr>
                        <a:t>Ice</a:t>
                      </a:r>
                      <a:endParaRPr kumimoji="0" lang="en-US" sz="22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T="45667" marB="45667"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dirty="0" smtClean="0">
                          <a:ln>
                            <a:noFill/>
                          </a:ln>
                          <a:effectLst/>
                          <a:latin typeface="Times New Roman" pitchFamily="18" charset="0"/>
                          <a:cs typeface="Times New Roman" pitchFamily="18" charset="0"/>
                        </a:rPr>
                        <a:t>Triple Point</a:t>
                      </a:r>
                      <a:endParaRPr kumimoji="0" lang="en-US" sz="22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T="45667" marB="45667"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smtClean="0">
                          <a:ln>
                            <a:noFill/>
                          </a:ln>
                          <a:effectLst/>
                          <a:latin typeface="Times New Roman" pitchFamily="18" charset="0"/>
                          <a:cs typeface="Times New Roman" pitchFamily="18" charset="0"/>
                        </a:rPr>
                        <a:t>Steam</a:t>
                      </a:r>
                      <a:endParaRPr kumimoji="0" lang="en-US" sz="2200" b="0" i="0" u="none" strike="noStrike" cap="none" normalizeH="0" baseline="0" smtClean="0">
                        <a:ln>
                          <a:noFill/>
                        </a:ln>
                        <a:solidFill>
                          <a:schemeClr val="bg1"/>
                        </a:solidFill>
                        <a:effectLst/>
                        <a:latin typeface="Times New Roman" pitchFamily="18" charset="0"/>
                        <a:cs typeface="Times New Roman" pitchFamily="18" charset="0"/>
                      </a:endParaRPr>
                    </a:p>
                  </a:txBody>
                  <a:tcPr marT="45667" marB="45667" horzOverflow="overflow"/>
                </a:tc>
              </a:tr>
              <a:tr h="37190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dirty="0" smtClean="0">
                          <a:ln>
                            <a:noFill/>
                          </a:ln>
                          <a:effectLst/>
                          <a:latin typeface="Times New Roman" pitchFamily="18" charset="0"/>
                          <a:cs typeface="Times New Roman" pitchFamily="18" charset="0"/>
                        </a:rPr>
                        <a:t>Kelvin</a:t>
                      </a:r>
                      <a:endParaRPr kumimoji="0" lang="en-US" sz="22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T="45667" marB="45667"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dirty="0" smtClean="0">
                          <a:ln>
                            <a:noFill/>
                          </a:ln>
                          <a:effectLst/>
                          <a:latin typeface="Times New Roman" pitchFamily="18" charset="0"/>
                          <a:cs typeface="Times New Roman" pitchFamily="18" charset="0"/>
                        </a:rPr>
                        <a:t>273.15</a:t>
                      </a:r>
                      <a:endParaRPr kumimoji="0" lang="en-US" sz="22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T="45667" marB="45667"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dirty="0" smtClean="0">
                          <a:ln>
                            <a:noFill/>
                          </a:ln>
                          <a:effectLst/>
                          <a:latin typeface="Times New Roman" pitchFamily="18" charset="0"/>
                          <a:cs typeface="Times New Roman" pitchFamily="18" charset="0"/>
                        </a:rPr>
                        <a:t>273.16</a:t>
                      </a:r>
                      <a:endParaRPr kumimoji="0" lang="en-US" sz="22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T="45667" marB="45667"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smtClean="0">
                          <a:ln>
                            <a:noFill/>
                          </a:ln>
                          <a:effectLst/>
                          <a:latin typeface="Times New Roman" pitchFamily="18" charset="0"/>
                          <a:cs typeface="Times New Roman" pitchFamily="18" charset="0"/>
                        </a:rPr>
                        <a:t>373.15</a:t>
                      </a:r>
                      <a:endParaRPr kumimoji="0" lang="en-US" sz="2200" b="0" i="0" u="none" strike="noStrike" cap="none" normalizeH="0" baseline="0" smtClean="0">
                        <a:ln>
                          <a:noFill/>
                        </a:ln>
                        <a:solidFill>
                          <a:schemeClr val="bg1"/>
                        </a:solidFill>
                        <a:effectLst/>
                        <a:latin typeface="Times New Roman" pitchFamily="18" charset="0"/>
                        <a:cs typeface="Times New Roman" pitchFamily="18" charset="0"/>
                      </a:endParaRPr>
                    </a:p>
                  </a:txBody>
                  <a:tcPr marT="45667" marB="45667" horzOverflow="overflow"/>
                </a:tc>
              </a:tr>
              <a:tr h="37190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dirty="0" smtClean="0">
                          <a:ln>
                            <a:noFill/>
                          </a:ln>
                          <a:effectLst/>
                          <a:latin typeface="Times New Roman" pitchFamily="18" charset="0"/>
                          <a:cs typeface="Times New Roman" pitchFamily="18" charset="0"/>
                        </a:rPr>
                        <a:t>Celsius</a:t>
                      </a:r>
                      <a:endParaRPr kumimoji="0" lang="en-US" sz="22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T="45667" marB="45667"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dirty="0" smtClean="0">
                          <a:ln>
                            <a:noFill/>
                          </a:ln>
                          <a:effectLst/>
                          <a:latin typeface="Times New Roman" pitchFamily="18" charset="0"/>
                          <a:cs typeface="Times New Roman" pitchFamily="18" charset="0"/>
                        </a:rPr>
                        <a:t>0.00</a:t>
                      </a:r>
                      <a:endParaRPr kumimoji="0" lang="en-US" sz="22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T="45667" marB="45667"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dirty="0" smtClean="0">
                          <a:ln>
                            <a:noFill/>
                          </a:ln>
                          <a:effectLst/>
                          <a:latin typeface="Times New Roman" pitchFamily="18" charset="0"/>
                          <a:cs typeface="Times New Roman" pitchFamily="18" charset="0"/>
                        </a:rPr>
                        <a:t>0.01</a:t>
                      </a:r>
                      <a:endParaRPr kumimoji="0" lang="en-US" sz="22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T="45667" marB="45667"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dirty="0" smtClean="0">
                          <a:ln>
                            <a:noFill/>
                          </a:ln>
                          <a:effectLst/>
                          <a:latin typeface="Times New Roman" pitchFamily="18" charset="0"/>
                          <a:cs typeface="Times New Roman" pitchFamily="18" charset="0"/>
                        </a:rPr>
                        <a:t>100.00</a:t>
                      </a:r>
                      <a:endParaRPr kumimoji="0" lang="en-US" sz="22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T="45667" marB="45667" horzOverflow="overflow"/>
                </a:tc>
              </a:tr>
            </a:tbl>
          </a:graphicData>
        </a:graphic>
      </p:graphicFrame>
      <p:sp>
        <p:nvSpPr>
          <p:cNvPr id="3" name="Rectangle 2"/>
          <p:cNvSpPr/>
          <p:nvPr/>
        </p:nvSpPr>
        <p:spPr>
          <a:xfrm>
            <a:off x="0" y="3429000"/>
            <a:ext cx="4038600" cy="1938992"/>
          </a:xfrm>
          <a:prstGeom prst="rect">
            <a:avLst/>
          </a:prstGeom>
        </p:spPr>
        <p:txBody>
          <a:bodyPr wrap="square">
            <a:spAutoFit/>
          </a:bodyPr>
          <a:lstStyle/>
          <a:p>
            <a:pPr algn="just"/>
            <a:r>
              <a:rPr lang="en-US" sz="2400" dirty="0">
                <a:latin typeface="Times New Roman" pitchFamily="18" charset="0"/>
                <a:cs typeface="Times New Roman" pitchFamily="18" charset="0"/>
              </a:rPr>
              <a:t>There are three reference points; Extra care must be taken, in order to get a good ice point and boiling point values…</a:t>
            </a:r>
          </a:p>
        </p:txBody>
      </p:sp>
      <p:graphicFrame>
        <p:nvGraphicFramePr>
          <p:cNvPr id="7" name="Object 6"/>
          <p:cNvGraphicFramePr>
            <a:graphicFrameLocks noChangeAspect="1"/>
          </p:cNvGraphicFramePr>
          <p:nvPr>
            <p:extLst>
              <p:ext uri="{D42A27DB-BD31-4B8C-83A1-F6EECF244321}">
                <p14:modId xmlns:p14="http://schemas.microsoft.com/office/powerpoint/2010/main" val="259108971"/>
              </p:ext>
            </p:extLst>
          </p:nvPr>
        </p:nvGraphicFramePr>
        <p:xfrm>
          <a:off x="317938" y="838200"/>
          <a:ext cx="2362200" cy="554037"/>
        </p:xfrm>
        <a:graphic>
          <a:graphicData uri="http://schemas.openxmlformats.org/presentationml/2006/ole">
            <mc:AlternateContent xmlns:mc="http://schemas.openxmlformats.org/markup-compatibility/2006">
              <mc:Choice xmlns:v="urn:schemas-microsoft-com:vml" Requires="v">
                <p:oleObj spid="_x0000_s36890" name="Equation" r:id="rId5" imgW="1079280" imgH="241200" progId="Equation.3">
                  <p:embed/>
                </p:oleObj>
              </mc:Choice>
              <mc:Fallback>
                <p:oleObj name="Equation" r:id="rId5" imgW="1079280" imgH="24120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7938" y="838200"/>
                        <a:ext cx="2362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0" name="Picture 4"/>
          <p:cNvPicPr>
            <a:picLocks noChangeAspect="1" noChangeArrowheads="1"/>
          </p:cNvPicPr>
          <p:nvPr/>
        </p:nvPicPr>
        <p:blipFill rotWithShape="1">
          <a:blip r:embed="rId7">
            <a:extLst>
              <a:ext uri="{28A0092B-C50C-407E-A947-70E740481C1C}">
                <a14:useLocalDpi xmlns:a14="http://schemas.microsoft.com/office/drawing/2010/main" val="0"/>
              </a:ext>
            </a:extLst>
          </a:blip>
          <a:srcRect l="29667" t="19260" r="26105" b="50115"/>
          <a:stretch/>
        </p:blipFill>
        <p:spPr bwMode="auto">
          <a:xfrm>
            <a:off x="6927" y="1686106"/>
            <a:ext cx="3200400" cy="596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2"/>
          <p:cNvSpPr>
            <a:spLocks noChangeArrowheads="1"/>
          </p:cNvSpPr>
          <p:nvPr/>
        </p:nvSpPr>
        <p:spPr bwMode="auto">
          <a:xfrm>
            <a:off x="6927" y="162580"/>
            <a:ext cx="47522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r>
              <a:rPr lang="en-US" altLang="en-US" sz="2800" b="1" dirty="0">
                <a:latin typeface="Times New Roman" pitchFamily="18" charset="0"/>
              </a:rPr>
              <a:t>Temperature </a:t>
            </a:r>
            <a:r>
              <a:rPr lang="en-US" altLang="en-US" sz="2800" b="1" dirty="0" smtClean="0">
                <a:latin typeface="Times New Roman" pitchFamily="18" charset="0"/>
              </a:rPr>
              <a:t>units and scales</a:t>
            </a:r>
            <a:endParaRPr lang="en-US" altLang="en-US" sz="2800" b="1" dirty="0">
              <a:latin typeface="Times New Roman" pitchFamily="18" charset="0"/>
            </a:endParaRPr>
          </a:p>
        </p:txBody>
      </p:sp>
    </p:spTree>
    <p:extLst>
      <p:ext uri="{BB962C8B-B14F-4D97-AF65-F5344CB8AC3E}">
        <p14:creationId xmlns:p14="http://schemas.microsoft.com/office/powerpoint/2010/main" val="10332937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2971800"/>
            <a:ext cx="6096000" cy="3333750"/>
          </a:xfrm>
          <a:prstGeom prst="rect">
            <a:avLst/>
          </a:prstGeom>
        </p:spPr>
      </p:pic>
      <p:sp>
        <p:nvSpPr>
          <p:cNvPr id="4" name="Rectangle 3"/>
          <p:cNvSpPr/>
          <p:nvPr/>
        </p:nvSpPr>
        <p:spPr>
          <a:xfrm>
            <a:off x="0" y="26075"/>
            <a:ext cx="9144000" cy="2677656"/>
          </a:xfrm>
          <a:prstGeom prst="rect">
            <a:avLst/>
          </a:prstGeom>
        </p:spPr>
        <p:txBody>
          <a:bodyPr wrap="square">
            <a:spAutoFit/>
          </a:bodyPr>
          <a:lstStyle/>
          <a:p>
            <a:pPr algn="just"/>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meteorological requirements for temperature measurements primarily relate to the following:</a:t>
            </a:r>
            <a:endParaRPr lang="en-US" sz="2400" dirty="0" smtClean="0">
              <a:latin typeface="Times New Roman" pitchFamily="18" charset="0"/>
              <a:cs typeface="Times New Roman" pitchFamily="18" charset="0"/>
            </a:endParaRPr>
          </a:p>
          <a:p>
            <a:pPr marL="342900" indent="-342900" algn="just">
              <a:buFont typeface="Arial" pitchFamily="34" charset="0"/>
              <a:buChar char="•"/>
            </a:pP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air near Earth’s surface</a:t>
            </a:r>
          </a:p>
          <a:p>
            <a:pPr marL="342900" indent="-342900" algn="just">
              <a:buFont typeface="Arial" pitchFamily="34" charset="0"/>
              <a:buChar char="•"/>
            </a:pPr>
            <a:r>
              <a:rPr lang="en-US" sz="2400" dirty="0">
                <a:latin typeface="Times New Roman" pitchFamily="18" charset="0"/>
                <a:cs typeface="Times New Roman" pitchFamily="18" charset="0"/>
              </a:rPr>
              <a:t>The surface of the ground</a:t>
            </a:r>
          </a:p>
          <a:p>
            <a:pPr marL="342900" indent="-342900" algn="just">
              <a:buFont typeface="Arial" pitchFamily="34" charset="0"/>
              <a:buChar char="•"/>
            </a:pPr>
            <a:r>
              <a:rPr lang="en-US" sz="2400" dirty="0">
                <a:latin typeface="Times New Roman" pitchFamily="18" charset="0"/>
                <a:cs typeface="Times New Roman" pitchFamily="18" charset="0"/>
              </a:rPr>
              <a:t>The soil at various depths</a:t>
            </a:r>
          </a:p>
          <a:p>
            <a:pPr marL="342900" indent="-342900" algn="just">
              <a:buFont typeface="Arial" pitchFamily="34" charset="0"/>
              <a:buChar char="•"/>
            </a:pPr>
            <a:r>
              <a:rPr lang="en-US" sz="2400" dirty="0">
                <a:latin typeface="Times New Roman" pitchFamily="18" charset="0"/>
                <a:cs typeface="Times New Roman" pitchFamily="18" charset="0"/>
              </a:rPr>
              <a:t>The surface of the sea and lakes</a:t>
            </a:r>
          </a:p>
          <a:p>
            <a:pPr marL="342900" indent="-342900" algn="just">
              <a:buFont typeface="Arial" pitchFamily="34" charset="0"/>
              <a:buChar char="•"/>
            </a:pPr>
            <a:r>
              <a:rPr lang="en-US" sz="2400" dirty="0">
                <a:latin typeface="Times New Roman" pitchFamily="18" charset="0"/>
                <a:cs typeface="Times New Roman" pitchFamily="18" charset="0"/>
              </a:rPr>
              <a:t>The upper air</a:t>
            </a:r>
          </a:p>
        </p:txBody>
      </p:sp>
    </p:spTree>
    <p:extLst>
      <p:ext uri="{BB962C8B-B14F-4D97-AF65-F5344CB8AC3E}">
        <p14:creationId xmlns:p14="http://schemas.microsoft.com/office/powerpoint/2010/main" val="2921551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1555"/>
            <a:ext cx="9144000" cy="4893647"/>
          </a:xfrm>
          <a:prstGeom prst="rect">
            <a:avLst/>
          </a:prstGeom>
        </p:spPr>
        <p:txBody>
          <a:bodyPr wrap="square">
            <a:spAutoFit/>
          </a:bodyPr>
          <a:lstStyle/>
          <a:p>
            <a:pPr algn="just"/>
            <a:r>
              <a:rPr lang="en-US" sz="2400" b="1" dirty="0">
                <a:latin typeface="Times New Roman" pitchFamily="18" charset="0"/>
                <a:cs typeface="Times New Roman" pitchFamily="18" charset="0"/>
              </a:rPr>
              <a:t>Why Measure Temperature?</a:t>
            </a:r>
          </a:p>
          <a:p>
            <a:pPr algn="just"/>
            <a:r>
              <a:rPr lang="en-US" sz="2400" dirty="0">
                <a:latin typeface="Times New Roman" pitchFamily="18" charset="0"/>
                <a:cs typeface="Times New Roman" pitchFamily="18" charset="0"/>
              </a:rPr>
              <a:t>Temperature is a very important property of the atmosphere. For example, temperature determines the maximum water vapor pressure that can be present in an air parcel, the value corresponding to 100% relative humidity, except in rare cases when air is supersaturated</a:t>
            </a:r>
            <a:r>
              <a:rPr lang="en-US" sz="2400" dirty="0" smtClean="0">
                <a:latin typeface="Times New Roman" pitchFamily="18" charset="0"/>
                <a:cs typeface="Times New Roman" pitchFamily="18" charset="0"/>
              </a:rPr>
              <a:t>.</a:t>
            </a:r>
          </a:p>
          <a:p>
            <a:pPr algn="just"/>
            <a:r>
              <a:rPr lang="en-US" sz="2400" dirty="0" smtClean="0">
                <a:latin typeface="Times New Roman" pitchFamily="18" charset="0"/>
                <a:cs typeface="Times New Roman" pitchFamily="18" charset="0"/>
              </a:rPr>
              <a:t>Temperature </a:t>
            </a:r>
            <a:r>
              <a:rPr lang="en-US" sz="2400" dirty="0">
                <a:latin typeface="Times New Roman" pitchFamily="18" charset="0"/>
                <a:cs typeface="Times New Roman" pitchFamily="18" charset="0"/>
              </a:rPr>
              <a:t>also determines the phase of the water in the atmosphere (liquid vs. ice), which in turn determines precipitation type and the habit of the ice crystal for a given cloud </a:t>
            </a:r>
            <a:r>
              <a:rPr lang="en-US" sz="2400" dirty="0" smtClean="0">
                <a:latin typeface="Times New Roman" pitchFamily="18" charset="0"/>
                <a:cs typeface="Times New Roman" pitchFamily="18" charset="0"/>
              </a:rPr>
              <a:t>super-saturation.</a:t>
            </a:r>
          </a:p>
          <a:p>
            <a:pPr algn="just"/>
            <a:r>
              <a:rPr lang="en-US" sz="2400" dirty="0" smtClean="0">
                <a:latin typeface="Times New Roman" pitchFamily="18" charset="0"/>
                <a:cs typeface="Times New Roman" pitchFamily="18" charset="0"/>
              </a:rPr>
              <a:t>Knowing </a:t>
            </a:r>
            <a:r>
              <a:rPr lang="en-US" sz="2400" dirty="0">
                <a:latin typeface="Times New Roman" pitchFamily="18" charset="0"/>
                <a:cs typeface="Times New Roman" pitchFamily="18" charset="0"/>
              </a:rPr>
              <a:t>the temperatures at all levels of the atmosphere, as well as the amount of water vapor present in an air parcel, is vital for understanding atmospheric processes. As air rises and cools, the latent heat release that accompanies condensation provides energy for thunderstorms, hurricanes, and many other weather events.</a:t>
            </a:r>
          </a:p>
        </p:txBody>
      </p:sp>
      <p:pic>
        <p:nvPicPr>
          <p:cNvPr id="3" name="effects.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552450" y="4876800"/>
            <a:ext cx="3562350" cy="2286000"/>
          </a:xfrm>
          <a:prstGeom prst="rect">
            <a:avLst/>
          </a:prstGeom>
        </p:spPr>
      </p:pic>
      <p:pic>
        <p:nvPicPr>
          <p:cNvPr id="4" name="ccprcess.mp4">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7"/>
          <a:stretch>
            <a:fillRect/>
          </a:stretch>
        </p:blipFill>
        <p:spPr>
          <a:xfrm>
            <a:off x="4800600" y="4876800"/>
            <a:ext cx="3240799" cy="1981200"/>
          </a:xfrm>
          <a:prstGeom prst="rect">
            <a:avLst/>
          </a:prstGeom>
        </p:spPr>
      </p:pic>
    </p:spTree>
    <p:extLst>
      <p:ext uri="{BB962C8B-B14F-4D97-AF65-F5344CB8AC3E}">
        <p14:creationId xmlns:p14="http://schemas.microsoft.com/office/powerpoint/2010/main" val="31276958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video>
              <p:cMediaNode vol="80000">
                <p:cTn id="13" fill="hold" display="0">
                  <p:stCondLst>
                    <p:cond delay="indefinite"/>
                  </p:stCondLst>
                </p:cTn>
                <p:tgtEl>
                  <p:spTgt spid="4"/>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a:xfrm>
            <a:off x="457200" y="0"/>
            <a:ext cx="8229600" cy="868362"/>
          </a:xfrm>
        </p:spPr>
        <p:txBody>
          <a:bodyPr>
            <a:normAutofit/>
          </a:bodyPr>
          <a:lstStyle/>
          <a:p>
            <a:pPr eaLnBrk="1" fontAlgn="auto" hangingPunct="1">
              <a:spcAft>
                <a:spcPts val="0"/>
              </a:spcAft>
              <a:defRPr/>
            </a:pPr>
            <a:r>
              <a:rPr altLang="en-US" sz="2600" b="1" dirty="0">
                <a:solidFill>
                  <a:schemeClr val="tx1"/>
                </a:solidFill>
                <a:latin typeface="Times New Roman" pitchFamily="18" charset="0"/>
                <a:cs typeface="Times New Roman" pitchFamily="18" charset="0"/>
              </a:rPr>
              <a:t>What determines the temperature of a place?</a:t>
            </a:r>
            <a:endParaRPr altLang="en-US" sz="2600" dirty="0">
              <a:solidFill>
                <a:schemeClr val="tx1"/>
              </a:solidFill>
              <a:latin typeface="Times New Roman" pitchFamily="18" charset="0"/>
              <a:cs typeface="Times New Roman" pitchFamily="18" charset="0"/>
            </a:endParaRPr>
          </a:p>
        </p:txBody>
      </p:sp>
      <p:sp>
        <p:nvSpPr>
          <p:cNvPr id="7171" name="Rectangle 3"/>
          <p:cNvSpPr>
            <a:spLocks noGrp="1" noRot="1" noChangeArrowheads="1"/>
          </p:cNvSpPr>
          <p:nvPr>
            <p:ph idx="1"/>
          </p:nvPr>
        </p:nvSpPr>
        <p:spPr>
          <a:xfrm>
            <a:off x="0" y="762000"/>
            <a:ext cx="4800600" cy="2209800"/>
          </a:xfrm>
          <a:extLst/>
        </p:spPr>
        <p:txBody>
          <a:bodyPr>
            <a:normAutofit fontScale="92500"/>
          </a:bodyPr>
          <a:lstStyle/>
          <a:p>
            <a:pPr marL="457200" indent="-457200">
              <a:buClr>
                <a:schemeClr val="tx1"/>
              </a:buClr>
              <a:buFont typeface="+mj-lt"/>
              <a:buAutoNum type="arabicPeriod"/>
              <a:defRPr/>
            </a:pPr>
            <a:r>
              <a:rPr lang="en-US" altLang="en-US" sz="2400" dirty="0">
                <a:latin typeface="Times New Roman" pitchFamily="18" charset="0"/>
                <a:cs typeface="Times New Roman" pitchFamily="18" charset="0"/>
              </a:rPr>
              <a:t>Insolation (daily and annual cycles)</a:t>
            </a:r>
          </a:p>
          <a:p>
            <a:pPr marL="457200" indent="-457200" eaLnBrk="1" fontAlgn="auto" hangingPunct="1">
              <a:spcAft>
                <a:spcPts val="0"/>
              </a:spcAft>
              <a:buClr>
                <a:schemeClr val="tx1"/>
              </a:buClr>
              <a:buFont typeface="+mj-lt"/>
              <a:buAutoNum type="arabicPeriod"/>
              <a:defRPr/>
            </a:pPr>
            <a:r>
              <a:rPr lang="en-US" altLang="en-US" sz="2400" dirty="0">
                <a:latin typeface="Times New Roman" pitchFamily="18" charset="0"/>
                <a:cs typeface="Times New Roman" pitchFamily="18" charset="0"/>
              </a:rPr>
              <a:t>Latitude</a:t>
            </a:r>
          </a:p>
          <a:p>
            <a:pPr marL="457200" indent="-457200" eaLnBrk="1" fontAlgn="auto" hangingPunct="1">
              <a:spcAft>
                <a:spcPts val="0"/>
              </a:spcAft>
              <a:buClr>
                <a:schemeClr val="tx1"/>
              </a:buClr>
              <a:buFont typeface="+mj-lt"/>
              <a:buAutoNum type="arabicPeriod"/>
              <a:defRPr/>
            </a:pPr>
            <a:r>
              <a:rPr lang="en-US" altLang="en-US" sz="2400" dirty="0">
                <a:latin typeface="Times New Roman" pitchFamily="18" charset="0"/>
                <a:cs typeface="Times New Roman" pitchFamily="18" charset="0"/>
              </a:rPr>
              <a:t>Urban/Rural Surface </a:t>
            </a:r>
          </a:p>
          <a:p>
            <a:pPr marL="457200" indent="-457200" eaLnBrk="1" fontAlgn="auto" hangingPunct="1">
              <a:spcAft>
                <a:spcPts val="0"/>
              </a:spcAft>
              <a:buClr>
                <a:schemeClr val="tx1"/>
              </a:buClr>
              <a:buFont typeface="+mj-lt"/>
              <a:buAutoNum type="arabicPeriod"/>
              <a:defRPr/>
            </a:pPr>
            <a:r>
              <a:rPr lang="en-US" altLang="en-US" sz="2400" dirty="0">
                <a:latin typeface="Times New Roman" pitchFamily="18" charset="0"/>
                <a:cs typeface="Times New Roman" pitchFamily="18" charset="0"/>
              </a:rPr>
              <a:t>Coastal vs. Interior location</a:t>
            </a:r>
          </a:p>
          <a:p>
            <a:pPr marL="457200" indent="-457200" eaLnBrk="1" fontAlgn="auto" hangingPunct="1">
              <a:spcAft>
                <a:spcPts val="0"/>
              </a:spcAft>
              <a:buClr>
                <a:schemeClr val="tx1"/>
              </a:buClr>
              <a:buFont typeface="+mj-lt"/>
              <a:buAutoNum type="arabicPeriod"/>
              <a:defRPr/>
            </a:pPr>
            <a:r>
              <a:rPr lang="en-US" altLang="en-US" sz="2400" dirty="0">
                <a:latin typeface="Times New Roman" pitchFamily="18" charset="0"/>
                <a:cs typeface="Times New Roman" pitchFamily="18" charset="0"/>
              </a:rPr>
              <a:t>Elevation</a:t>
            </a:r>
          </a:p>
          <a:p>
            <a:pPr marL="609600" indent="-609600" eaLnBrk="1" fontAlgn="auto" hangingPunct="1">
              <a:spcAft>
                <a:spcPts val="0"/>
              </a:spcAft>
              <a:buClr>
                <a:schemeClr val="tx1"/>
              </a:buClr>
              <a:buFont typeface="Arial" pitchFamily="34" charset="0"/>
              <a:buNone/>
              <a:defRPr/>
            </a:pPr>
            <a:endParaRPr lang="en-US" altLang="en-US" sz="2400" b="1" dirty="0">
              <a:latin typeface="Times New Roman" pitchFamily="18" charset="0"/>
              <a:cs typeface="Times New Roman" pitchFamily="18" charset="0"/>
            </a:endParaRPr>
          </a:p>
        </p:txBody>
      </p:sp>
      <p:pic>
        <p:nvPicPr>
          <p:cNvPr id="4" name="Picture 5" descr="10816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814173"/>
            <a:ext cx="3733800" cy="2691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FG02_1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3693659"/>
            <a:ext cx="2057400" cy="2204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descr="نتيجة بحث الصور عن ‪temperature changes with latitud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3505200"/>
            <a:ext cx="5734050" cy="2581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11683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2193</TotalTime>
  <Words>2438</Words>
  <Application>Microsoft Office PowerPoint</Application>
  <PresentationFormat>On-screen Show (4:3)</PresentationFormat>
  <Paragraphs>182</Paragraphs>
  <Slides>35</Slides>
  <Notes>3</Notes>
  <HiddenSlides>0</HiddenSlides>
  <MMClips>2</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35</vt:i4>
      </vt:variant>
    </vt:vector>
  </HeadingPairs>
  <TitlesOfParts>
    <vt:vector size="38" baseType="lpstr">
      <vt:lpstr>Office Theme</vt:lpstr>
      <vt:lpstr>Equation</vt:lpstr>
      <vt:lpstr>Microsoft Equation 3.0</vt:lpstr>
      <vt:lpstr>PowerPoint Presentation</vt:lpstr>
      <vt:lpstr>Welcome Students!   </vt:lpstr>
      <vt:lpstr>PowerPoint Presentation</vt:lpstr>
      <vt:lpstr>PowerPoint Presentation</vt:lpstr>
      <vt:lpstr>PowerPoint Presentation</vt:lpstr>
      <vt:lpstr>PowerPoint Presentation</vt:lpstr>
      <vt:lpstr>PowerPoint Presentation</vt:lpstr>
      <vt:lpstr>PowerPoint Presentation</vt:lpstr>
      <vt:lpstr>What determines the temperature of a place?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Sensor exposure</vt:lpstr>
      <vt:lpstr>PowerPoint Presentation</vt:lpstr>
      <vt:lpstr>Humidity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AL-MUSTANSIRIYAH UNIVERSITY  COLLEGE OF SCIENCES ATMOSPHERIC SCIENCES DEPARTMENT /SECOND CLASS</dc:title>
  <dc:creator>sama</dc:creator>
  <cp:lastModifiedBy>sama</cp:lastModifiedBy>
  <cp:revision>23</cp:revision>
  <dcterms:created xsi:type="dcterms:W3CDTF">2017-10-29T07:50:14Z</dcterms:created>
  <dcterms:modified xsi:type="dcterms:W3CDTF">2018-11-12T19:44:07Z</dcterms:modified>
</cp:coreProperties>
</file>