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 id="2147483720" r:id="rId2"/>
  </p:sldMasterIdLst>
  <p:sldIdLst>
    <p:sldId id="256" r:id="rId3"/>
    <p:sldId id="257" r:id="rId4"/>
    <p:sldId id="291" r:id="rId5"/>
    <p:sldId id="285" r:id="rId6"/>
    <p:sldId id="287" r:id="rId7"/>
    <p:sldId id="292" r:id="rId8"/>
    <p:sldId id="288" r:id="rId9"/>
    <p:sldId id="286" r:id="rId10"/>
    <p:sldId id="293" r:id="rId11"/>
    <p:sldId id="289" r:id="rId12"/>
    <p:sldId id="294" r:id="rId13"/>
    <p:sldId id="290" r:id="rId14"/>
    <p:sldId id="296" r:id="rId15"/>
    <p:sldId id="295" r:id="rId16"/>
    <p:sldId id="297" r:id="rId17"/>
    <p:sldId id="278" r:id="rId18"/>
    <p:sldId id="279" r:id="rId19"/>
    <p:sldId id="298" r:id="rId20"/>
    <p:sldId id="299" r:id="rId21"/>
    <p:sldId id="300" r:id="rId22"/>
    <p:sldId id="282" r:id="rId23"/>
    <p:sldId id="281" r:id="rId24"/>
    <p:sldId id="274"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80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22" autoAdjust="0"/>
    <p:restoredTop sz="98630" autoAdjust="0"/>
  </p:normalViewPr>
  <p:slideViewPr>
    <p:cSldViewPr>
      <p:cViewPr>
        <p:scale>
          <a:sx n="66" d="100"/>
          <a:sy n="66" d="100"/>
        </p:scale>
        <p:origin x="-1528" y="-2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GB"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dirty="0"/>
          </a:p>
        </p:txBody>
      </p:sp>
      <p:sp>
        <p:nvSpPr>
          <p:cNvPr id="4" name="Date Placeholder 3"/>
          <p:cNvSpPr>
            <a:spLocks noGrp="1"/>
          </p:cNvSpPr>
          <p:nvPr>
            <p:ph type="dt" sz="half" idx="10"/>
          </p:nvPr>
        </p:nvSpPr>
        <p:spPr/>
        <p:txBody>
          <a:bodyPr/>
          <a:lstStyle/>
          <a:p>
            <a:fld id="{1B3DE594-32B1-4203-8A3B-54B37BEB3E69}" type="datetimeFigureOut">
              <a:rPr lang="en-US" smtClean="0"/>
              <a:pPr/>
              <a:t>08/11/18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2327D5-7A1C-42D7-9C55-71A8DD19971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1B3DE594-32B1-4203-8A3B-54B37BEB3E69}" type="datetimeFigureOut">
              <a:rPr lang="en-US" smtClean="0"/>
              <a:pPr/>
              <a:t>08/11/18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2327D5-7A1C-42D7-9C55-71A8DD1997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B3DE594-32B1-4203-8A3B-54B37BEB3E69}" type="datetimeFigureOut">
              <a:rPr lang="en-US" smtClean="0"/>
              <a:pPr/>
              <a:t>08/11/18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2327D5-7A1C-42D7-9C55-71A8DD199718}"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GB"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GB"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p:txBody>
          <a:bodyPr/>
          <a:lstStyle/>
          <a:p>
            <a:fld id="{1B3DE594-32B1-4203-8A3B-54B37BEB3E69}" type="datetimeFigureOut">
              <a:rPr lang="en-US" smtClean="0"/>
              <a:pPr/>
              <a:t>08/11/18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2327D5-7A1C-42D7-9C55-71A8DD199718}"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1B3DE594-32B1-4203-8A3B-54B37BEB3E69}" type="datetimeFigureOut">
              <a:rPr lang="en-US" smtClean="0"/>
              <a:pPr/>
              <a:t>08/11/18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2327D5-7A1C-42D7-9C55-71A8DD19971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GB"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p:txBody>
          <a:bodyPr/>
          <a:lstStyle/>
          <a:p>
            <a:fld id="{1B3DE594-32B1-4203-8A3B-54B37BEB3E69}" type="datetimeFigureOut">
              <a:rPr lang="en-US" smtClean="0"/>
              <a:pPr/>
              <a:t>08/11/18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2327D5-7A1C-42D7-9C55-71A8DD199718}" type="slidenum">
              <a:rPr lang="en-US" smtClean="0"/>
              <a:pPr/>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GB"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1B3DE594-32B1-4203-8A3B-54B37BEB3E69}" type="datetimeFigureOut">
              <a:rPr lang="en-US" smtClean="0"/>
              <a:pPr/>
              <a:t>08/11/18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2327D5-7A1C-42D7-9C55-71A8DD19971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GB"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1B3DE594-32B1-4203-8A3B-54B37BEB3E69}" type="datetimeFigureOut">
              <a:rPr lang="en-US" smtClean="0"/>
              <a:pPr/>
              <a:t>08/11/18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2327D5-7A1C-42D7-9C55-71A8DD19971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GB"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7" name="Date Placeholder 6"/>
          <p:cNvSpPr>
            <a:spLocks noGrp="1"/>
          </p:cNvSpPr>
          <p:nvPr>
            <p:ph type="dt" sz="half" idx="10"/>
          </p:nvPr>
        </p:nvSpPr>
        <p:spPr/>
        <p:txBody>
          <a:bodyPr/>
          <a:lstStyle/>
          <a:p>
            <a:fld id="{1B3DE594-32B1-4203-8A3B-54B37BEB3E69}" type="datetimeFigureOut">
              <a:rPr lang="en-US" smtClean="0"/>
              <a:pPr/>
              <a:t>08/11/18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2327D5-7A1C-42D7-9C55-71A8DD19971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Date Placeholder 2"/>
          <p:cNvSpPr>
            <a:spLocks noGrp="1"/>
          </p:cNvSpPr>
          <p:nvPr>
            <p:ph type="dt" sz="half" idx="10"/>
          </p:nvPr>
        </p:nvSpPr>
        <p:spPr/>
        <p:txBody>
          <a:bodyPr/>
          <a:lstStyle/>
          <a:p>
            <a:fld id="{1B3DE594-32B1-4203-8A3B-54B37BEB3E69}" type="datetimeFigureOut">
              <a:rPr lang="en-US" smtClean="0"/>
              <a:pPr/>
              <a:t>08/11/18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2327D5-7A1C-42D7-9C55-71A8DD19971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3DE594-32B1-4203-8A3B-54B37BEB3E69}" type="datetimeFigureOut">
              <a:rPr lang="en-US" smtClean="0"/>
              <a:pPr/>
              <a:t>08/11/18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2327D5-7A1C-42D7-9C55-71A8DD1997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1B3DE594-32B1-4203-8A3B-54B37BEB3E69}" type="datetimeFigureOut">
              <a:rPr lang="en-US" smtClean="0"/>
              <a:pPr/>
              <a:t>08/11/18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2327D5-7A1C-42D7-9C55-71A8DD199718}" type="slidenum">
              <a:rPr lang="en-US" smtClean="0"/>
              <a:pPr/>
              <a:t>‹#›</a:t>
            </a:fld>
            <a:endParaRPr lang="en-US"/>
          </a:p>
        </p:txBody>
      </p:sp>
      <p:sp>
        <p:nvSpPr>
          <p:cNvPr id="7" name="Title 6"/>
          <p:cNvSpPr>
            <a:spLocks noGrp="1"/>
          </p:cNvSpPr>
          <p:nvPr>
            <p:ph type="title"/>
          </p:nvPr>
        </p:nvSpPr>
        <p:spPr/>
        <p:txBody>
          <a:bodyPr/>
          <a:lstStyle/>
          <a:p>
            <a:r>
              <a:rPr lang="en-GB" smtClean="0"/>
              <a:t>Click to edit Master title style</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GB"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1B3DE594-32B1-4203-8A3B-54B37BEB3E69}" type="datetimeFigureOut">
              <a:rPr lang="en-US" smtClean="0"/>
              <a:pPr/>
              <a:t>08/11/18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2327D5-7A1C-42D7-9C55-71A8DD19971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GB"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1B3DE594-32B1-4203-8A3B-54B37BEB3E69}" type="datetimeFigureOut">
              <a:rPr lang="en-US" smtClean="0"/>
              <a:pPr/>
              <a:t>08/11/18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2327D5-7A1C-42D7-9C55-71A8DD199718}" type="slidenum">
              <a:rPr lang="en-US" smtClean="0"/>
              <a:pPr/>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1B3DE594-32B1-4203-8A3B-54B37BEB3E69}" type="datetimeFigureOut">
              <a:rPr lang="en-US" smtClean="0"/>
              <a:pPr/>
              <a:t>08/11/18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2327D5-7A1C-42D7-9C55-71A8DD19971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GB"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1B3DE594-32B1-4203-8A3B-54B37BEB3E69}" type="datetimeFigureOut">
              <a:rPr lang="en-US" smtClean="0"/>
              <a:pPr/>
              <a:t>08/11/18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2327D5-7A1C-42D7-9C55-71A8DD1997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GB"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1B3DE594-32B1-4203-8A3B-54B37BEB3E69}" type="datetimeFigureOut">
              <a:rPr lang="en-US" smtClean="0"/>
              <a:pPr/>
              <a:t>08/11/18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2327D5-7A1C-42D7-9C55-71A8DD19971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5" name="Date Placeholder 4"/>
          <p:cNvSpPr>
            <a:spLocks noGrp="1"/>
          </p:cNvSpPr>
          <p:nvPr>
            <p:ph type="dt" sz="half" idx="10"/>
          </p:nvPr>
        </p:nvSpPr>
        <p:spPr/>
        <p:txBody>
          <a:bodyPr/>
          <a:lstStyle/>
          <a:p>
            <a:fld id="{1B3DE594-32B1-4203-8A3B-54B37BEB3E69}" type="datetimeFigureOut">
              <a:rPr lang="en-US" smtClean="0"/>
              <a:pPr/>
              <a:t>08/11/18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2327D5-7A1C-42D7-9C55-71A8DD199718}"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7" name="Date Placeholder 6"/>
          <p:cNvSpPr>
            <a:spLocks noGrp="1"/>
          </p:cNvSpPr>
          <p:nvPr>
            <p:ph type="dt" sz="half" idx="10"/>
          </p:nvPr>
        </p:nvSpPr>
        <p:spPr/>
        <p:txBody>
          <a:bodyPr/>
          <a:lstStyle/>
          <a:p>
            <a:fld id="{1B3DE594-32B1-4203-8A3B-54B37BEB3E69}" type="datetimeFigureOut">
              <a:rPr lang="en-US" smtClean="0"/>
              <a:pPr/>
              <a:t>08/11/18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2327D5-7A1C-42D7-9C55-71A8DD1997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1B3DE594-32B1-4203-8A3B-54B37BEB3E69}" type="datetimeFigureOut">
              <a:rPr lang="en-US" smtClean="0"/>
              <a:pPr/>
              <a:t>08/11/18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2327D5-7A1C-42D7-9C55-71A8DD1997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B3DE594-32B1-4203-8A3B-54B37BEB3E69}" type="datetimeFigureOut">
              <a:rPr lang="en-US" smtClean="0"/>
              <a:pPr/>
              <a:t>08/11/18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2327D5-7A1C-42D7-9C55-71A8DD1997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B3DE594-32B1-4203-8A3B-54B37BEB3E69}" type="datetimeFigureOut">
              <a:rPr lang="en-US" smtClean="0"/>
              <a:pPr/>
              <a:t>08/11/18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2327D5-7A1C-42D7-9C55-71A8DD199718}"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GB"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GB"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1B3DE594-32B1-4203-8A3B-54B37BEB3E69}" type="datetimeFigureOut">
              <a:rPr lang="en-US" smtClean="0"/>
              <a:pPr/>
              <a:t>08/11/18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2327D5-7A1C-42D7-9C55-71A8DD199718}"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GB"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B3DE594-32B1-4203-8A3B-54B37BEB3E69}" type="datetimeFigureOut">
              <a:rPr lang="en-US" smtClean="0"/>
              <a:pPr/>
              <a:t>08/11/18</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AF2327D5-7A1C-42D7-9C55-71A8DD199718}"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GB"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1B3DE594-32B1-4203-8A3B-54B37BEB3E69}" type="datetimeFigureOut">
              <a:rPr lang="en-US" smtClean="0"/>
              <a:pPr/>
              <a:t>08/11/18</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AF2327D5-7A1C-42D7-9C55-71A8DD1997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9.jpeg"/><Relationship Id="rId5" Type="http://schemas.microsoft.com/office/2007/relationships/hdphoto" Target="../media/hdphoto3.wdp"/><Relationship Id="rId1" Type="http://schemas.openxmlformats.org/officeDocument/2006/relationships/slideLayout" Target="../slideLayouts/slideLayout13.xml"/><Relationship Id="rId2" Type="http://schemas.openxmlformats.org/officeDocument/2006/relationships/image" Target="../media/image8.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0.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1.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2.gi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image" Target="../media/image4.jpeg"/><Relationship Id="rId3" Type="http://schemas.microsoft.com/office/2007/relationships/hdphoto" Target="../media/hdphoto1.wdp"/></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19.xml"/><Relationship Id="rId2"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457200"/>
            <a:ext cx="7851648" cy="1524000"/>
          </a:xfrm>
        </p:spPr>
        <p:txBody>
          <a:bodyPr>
            <a:noAutofit/>
          </a:bodyPr>
          <a:lstStyle/>
          <a:p>
            <a:r>
              <a:rPr lang="en-US" sz="3200" dirty="0" smtClean="0"/>
              <a:t>5</a:t>
            </a:r>
            <a:r>
              <a:rPr lang="en-US" sz="3200" baseline="30000" dirty="0" smtClean="0"/>
              <a:t>th</a:t>
            </a:r>
            <a:r>
              <a:rPr lang="en-US" sz="3200" dirty="0" smtClean="0"/>
              <a:t> lecture in molecular biology</a:t>
            </a:r>
            <a:br>
              <a:rPr lang="en-US" sz="3200" dirty="0" smtClean="0"/>
            </a:br>
            <a:r>
              <a:rPr lang="en-US" sz="3200" dirty="0" smtClean="0"/>
              <a:t/>
            </a:r>
            <a:br>
              <a:rPr lang="en-US" sz="3200" dirty="0" smtClean="0"/>
            </a:br>
            <a:r>
              <a:rPr lang="en-US" sz="3200" dirty="0"/>
              <a:t> (by Dr. </a:t>
            </a:r>
            <a:r>
              <a:rPr lang="en-US" sz="3200" dirty="0" err="1"/>
              <a:t>Sawsan</a:t>
            </a:r>
            <a:r>
              <a:rPr lang="en-US" sz="3200" dirty="0"/>
              <a:t> </a:t>
            </a:r>
            <a:r>
              <a:rPr lang="en-US" sz="3200" dirty="0" err="1"/>
              <a:t>Sajid</a:t>
            </a:r>
            <a:r>
              <a:rPr lang="en-US" sz="3200"/>
              <a:t>)</a:t>
            </a:r>
            <a:endParaRPr lang="en-US" sz="3200" b="0" dirty="0">
              <a:effectLst/>
            </a:endParaRPr>
          </a:p>
        </p:txBody>
      </p:sp>
      <p:sp>
        <p:nvSpPr>
          <p:cNvPr id="3" name="Subtitle 2"/>
          <p:cNvSpPr>
            <a:spLocks noGrp="1"/>
          </p:cNvSpPr>
          <p:nvPr>
            <p:ph type="subTitle" idx="1"/>
          </p:nvPr>
        </p:nvSpPr>
        <p:spPr>
          <a:xfrm>
            <a:off x="533400" y="2133600"/>
            <a:ext cx="7854696" cy="2743200"/>
          </a:xfrm>
        </p:spPr>
        <p:txBody>
          <a:bodyPr>
            <a:normAutofit/>
          </a:bodyPr>
          <a:lstStyle/>
          <a:p>
            <a:pPr algn="just"/>
            <a:r>
              <a:rPr lang="en-US" sz="4000" b="1" dirty="0" smtClean="0">
                <a:solidFill>
                  <a:schemeClr val="tx1"/>
                </a:solidFill>
                <a:latin typeface="Times New Roman"/>
                <a:cs typeface="Times New Roman"/>
              </a:rPr>
              <a:t>Chemical and physical properties of DNA </a:t>
            </a:r>
          </a:p>
          <a:p>
            <a:pPr algn="just"/>
            <a:r>
              <a:rPr lang="en-US" sz="4000" b="1" dirty="0" smtClean="0">
                <a:solidFill>
                  <a:schemeClr val="tx1"/>
                </a:solidFill>
                <a:latin typeface="Times New Roman"/>
                <a:cs typeface="Times New Roman"/>
              </a:rPr>
              <a:t> The </a:t>
            </a:r>
            <a:r>
              <a:rPr lang="en-US" sz="4000" b="1" dirty="0" err="1" smtClean="0">
                <a:solidFill>
                  <a:schemeClr val="tx1"/>
                </a:solidFill>
                <a:latin typeface="Times New Roman"/>
                <a:cs typeface="Times New Roman"/>
              </a:rPr>
              <a:t>hyperchromic</a:t>
            </a:r>
            <a:r>
              <a:rPr lang="en-US" sz="4000" b="1" dirty="0" smtClean="0">
                <a:solidFill>
                  <a:schemeClr val="tx1"/>
                </a:solidFill>
                <a:latin typeface="Times New Roman"/>
                <a:cs typeface="Times New Roman"/>
              </a:rPr>
              <a:t> effect </a:t>
            </a:r>
            <a:endParaRPr lang="en-US" sz="4000" b="1" dirty="0">
              <a:solidFill>
                <a:schemeClr val="tx1"/>
              </a:solidFill>
              <a:latin typeface="Times New Roman"/>
              <a:cs typeface="Times New Roman"/>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631" y="117694"/>
            <a:ext cx="9144000" cy="6740306"/>
          </a:xfrm>
          <a:prstGeom prst="rect">
            <a:avLst/>
          </a:prstGeom>
        </p:spPr>
        <p:txBody>
          <a:bodyPr wrap="square">
            <a:spAutoFit/>
          </a:bodyPr>
          <a:lstStyle/>
          <a:p>
            <a:r>
              <a:rPr lang="en-US" sz="4000" b="1" dirty="0">
                <a:solidFill>
                  <a:srgbClr val="FF0000"/>
                </a:solidFill>
                <a:latin typeface="Abadi MT Condensed Light"/>
                <a:cs typeface="Abadi MT Condensed Light"/>
              </a:rPr>
              <a:t>A-</a:t>
            </a:r>
            <a:r>
              <a:rPr lang="en-US" sz="4000" b="1" dirty="0" smtClean="0">
                <a:solidFill>
                  <a:srgbClr val="FF0000"/>
                </a:solidFill>
                <a:latin typeface="Abadi MT Condensed Light"/>
                <a:cs typeface="Abadi MT Condensed Light"/>
              </a:rPr>
              <a:t>pH </a:t>
            </a:r>
            <a:endParaRPr lang="en-US" sz="4000" b="1" dirty="0">
              <a:solidFill>
                <a:srgbClr val="FF0000"/>
              </a:solidFill>
              <a:latin typeface="Abadi MT Condensed Light"/>
              <a:cs typeface="Abadi MT Condensed Light"/>
            </a:endParaRPr>
          </a:p>
          <a:p>
            <a:r>
              <a:rPr lang="en-US" sz="4000" b="1" dirty="0">
                <a:solidFill>
                  <a:srgbClr val="FF0000"/>
                </a:solidFill>
                <a:latin typeface="Abadi MT Condensed Light"/>
                <a:cs typeface="Abadi MT Condensed Light"/>
              </a:rPr>
              <a:t>Acids</a:t>
            </a:r>
          </a:p>
          <a:p>
            <a:r>
              <a:rPr lang="en-US" sz="2400" dirty="0">
                <a:latin typeface="Times New Roman"/>
                <a:cs typeface="Times New Roman"/>
              </a:rPr>
              <a:t>pH lower than one (pH=1)result in the breakage of </a:t>
            </a:r>
            <a:r>
              <a:rPr lang="en-US" sz="2400" dirty="0" err="1">
                <a:latin typeface="Times New Roman"/>
                <a:cs typeface="Times New Roman"/>
              </a:rPr>
              <a:t>phosphodiester</a:t>
            </a:r>
            <a:r>
              <a:rPr lang="en-US" sz="2400" dirty="0">
                <a:latin typeface="Times New Roman"/>
                <a:cs typeface="Times New Roman"/>
              </a:rPr>
              <a:t> bonds between nucleotides and breakage of the N-</a:t>
            </a:r>
            <a:r>
              <a:rPr lang="en-US" sz="2400" dirty="0" err="1">
                <a:latin typeface="Times New Roman"/>
                <a:cs typeface="Times New Roman"/>
              </a:rPr>
              <a:t>glycosidic</a:t>
            </a:r>
            <a:r>
              <a:rPr lang="en-US" sz="2400" dirty="0">
                <a:latin typeface="Times New Roman"/>
                <a:cs typeface="Times New Roman"/>
              </a:rPr>
              <a:t> bond between the sugar and purine bases</a:t>
            </a:r>
          </a:p>
          <a:p>
            <a:r>
              <a:rPr lang="en-US" sz="2400" dirty="0">
                <a:latin typeface="Times New Roman"/>
                <a:cs typeface="Times New Roman"/>
              </a:rPr>
              <a:t>pH of around 4 results in the selective breakage of N-</a:t>
            </a:r>
            <a:r>
              <a:rPr lang="en-US" sz="2400" dirty="0" err="1">
                <a:latin typeface="Times New Roman"/>
                <a:cs typeface="Times New Roman"/>
              </a:rPr>
              <a:t>glycosidic</a:t>
            </a:r>
            <a:r>
              <a:rPr lang="en-US" sz="2400" dirty="0">
                <a:latin typeface="Times New Roman"/>
                <a:cs typeface="Times New Roman"/>
              </a:rPr>
              <a:t> bonds between the sugar and purines</a:t>
            </a:r>
          </a:p>
          <a:p>
            <a:r>
              <a:rPr lang="en-US" sz="2400" dirty="0">
                <a:latin typeface="Times New Roman"/>
                <a:cs typeface="Times New Roman"/>
              </a:rPr>
              <a:t>DNA treated this way is referred to a </a:t>
            </a:r>
            <a:r>
              <a:rPr lang="en-US" sz="2400" dirty="0" err="1">
                <a:latin typeface="Times New Roman"/>
                <a:cs typeface="Times New Roman"/>
              </a:rPr>
              <a:t>apurinic</a:t>
            </a:r>
            <a:r>
              <a:rPr lang="en-US" sz="2400" dirty="0">
                <a:latin typeface="Times New Roman"/>
                <a:cs typeface="Times New Roman"/>
              </a:rPr>
              <a:t> acid, since the purines have been </a:t>
            </a:r>
            <a:r>
              <a:rPr lang="en-US" sz="2400" dirty="0" smtClean="0">
                <a:latin typeface="Times New Roman"/>
                <a:cs typeface="Times New Roman"/>
              </a:rPr>
              <a:t>removed.</a:t>
            </a:r>
          </a:p>
          <a:p>
            <a:endParaRPr lang="en-US" sz="2400" dirty="0">
              <a:solidFill>
                <a:srgbClr val="FF0000"/>
              </a:solidFill>
              <a:latin typeface="Times New Roman"/>
              <a:cs typeface="Times New Roman"/>
            </a:endParaRPr>
          </a:p>
          <a:p>
            <a:r>
              <a:rPr lang="en-US" sz="4000" b="1" dirty="0" smtClean="0">
                <a:solidFill>
                  <a:srgbClr val="FF0000"/>
                </a:solidFill>
                <a:latin typeface="Abadi MT Condensed Light"/>
                <a:cs typeface="Abadi MT Condensed Light"/>
              </a:rPr>
              <a:t>Alkali</a:t>
            </a:r>
            <a:endParaRPr lang="en-US" sz="2400" dirty="0" smtClean="0">
              <a:solidFill>
                <a:srgbClr val="FF0000"/>
              </a:solidFill>
              <a:latin typeface="Times New Roman"/>
              <a:cs typeface="Times New Roman"/>
            </a:endParaRPr>
          </a:p>
          <a:p>
            <a:r>
              <a:rPr lang="en-US" sz="2400" dirty="0" smtClean="0">
                <a:latin typeface="Times New Roman"/>
                <a:cs typeface="Times New Roman"/>
              </a:rPr>
              <a:t>Base tends to change the polarity of groups involved in hydrogen bonds</a:t>
            </a:r>
          </a:p>
          <a:p>
            <a:r>
              <a:rPr lang="en-US" sz="2400" dirty="0" smtClean="0">
                <a:latin typeface="Times New Roman"/>
                <a:cs typeface="Times New Roman"/>
              </a:rPr>
              <a:t>Above pH 11.3, all hydrogen bonds are disrupted and the DNA is totally denatured</a:t>
            </a:r>
          </a:p>
          <a:p>
            <a:r>
              <a:rPr lang="en-US" sz="2400" dirty="0" smtClean="0">
                <a:latin typeface="Times New Roman"/>
                <a:cs typeface="Times New Roman"/>
              </a:rPr>
              <a:t>RNA is hydrolyzed into </a:t>
            </a:r>
            <a:r>
              <a:rPr lang="en-US" sz="2400" dirty="0" err="1" smtClean="0">
                <a:latin typeface="Times New Roman"/>
                <a:cs typeface="Times New Roman"/>
              </a:rPr>
              <a:t>ribonucleotides</a:t>
            </a:r>
            <a:r>
              <a:rPr lang="en-US" sz="2400" dirty="0" smtClean="0">
                <a:latin typeface="Times New Roman"/>
                <a:cs typeface="Times New Roman"/>
              </a:rPr>
              <a:t> around pH 11</a:t>
            </a:r>
          </a:p>
          <a:p>
            <a:endParaRPr lang="en-US" sz="2400" dirty="0">
              <a:latin typeface="Times New Roman"/>
              <a:cs typeface="Times New Roman"/>
            </a:endParaRPr>
          </a:p>
        </p:txBody>
      </p:sp>
    </p:spTree>
    <p:extLst>
      <p:ext uri="{BB962C8B-B14F-4D97-AF65-F5344CB8AC3E}">
        <p14:creationId xmlns:p14="http://schemas.microsoft.com/office/powerpoint/2010/main" val="115267925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228600"/>
            <a:ext cx="8763000" cy="6475618"/>
          </a:xfrm>
          <a:prstGeom prst="rect">
            <a:avLst/>
          </a:prstGeom>
        </p:spPr>
        <p:txBody>
          <a:bodyPr wrap="square">
            <a:spAutoFit/>
          </a:bodyPr>
          <a:lstStyle/>
          <a:p>
            <a:r>
              <a:rPr lang="en-US" sz="4000" b="1" dirty="0">
                <a:solidFill>
                  <a:srgbClr val="FF0000"/>
                </a:solidFill>
                <a:latin typeface="Abadi MT Condensed Light"/>
                <a:cs typeface="Abadi MT Condensed Light"/>
              </a:rPr>
              <a:t>B- Ionic strength </a:t>
            </a:r>
          </a:p>
          <a:p>
            <a:pPr>
              <a:lnSpc>
                <a:spcPct val="110000"/>
              </a:lnSpc>
            </a:pPr>
            <a:r>
              <a:rPr lang="en-US" sz="2800" dirty="0">
                <a:latin typeface="Times New Roman"/>
                <a:cs typeface="Times New Roman"/>
              </a:rPr>
              <a:t>low salt concentrations can lead to denature DNA strands. (DNA is a </a:t>
            </a:r>
            <a:r>
              <a:rPr lang="en-US" sz="2800" dirty="0" err="1">
                <a:latin typeface="Times New Roman"/>
                <a:cs typeface="Times New Roman"/>
              </a:rPr>
              <a:t>polyanionic</a:t>
            </a:r>
            <a:r>
              <a:rPr lang="en-US" sz="2800" dirty="0">
                <a:latin typeface="Times New Roman"/>
                <a:cs typeface="Times New Roman"/>
              </a:rPr>
              <a:t> molecule. High salt concentrations "shield" the negative charges on each phosphate. When the charges are NOT shielded in low salt concentrations, the electrostatic repulsion of the negatively charged strands makes it energetically more favorable to separate the strands.)</a:t>
            </a:r>
          </a:p>
          <a:p>
            <a:pPr>
              <a:lnSpc>
                <a:spcPct val="110000"/>
              </a:lnSpc>
            </a:pPr>
            <a:r>
              <a:rPr lang="en-US" sz="2800" dirty="0">
                <a:latin typeface="Times New Roman"/>
                <a:cs typeface="Times New Roman"/>
              </a:rPr>
              <a:t>Salts that dissociate into ions will neutralize the charges of the phosphate groups Salts will stabilize the DNA double helix resulting in a higher Tm</a:t>
            </a:r>
          </a:p>
          <a:p>
            <a:pPr>
              <a:lnSpc>
                <a:spcPct val="110000"/>
              </a:lnSpc>
            </a:pPr>
            <a:endParaRPr lang="en-US" sz="2800" dirty="0">
              <a:latin typeface="Times New Roman"/>
              <a:cs typeface="Times New Roman"/>
            </a:endParaRPr>
          </a:p>
          <a:p>
            <a:endParaRPr lang="en-US" dirty="0"/>
          </a:p>
          <a:p>
            <a:endParaRPr lang="en-US" dirty="0"/>
          </a:p>
        </p:txBody>
      </p:sp>
    </p:spTree>
    <p:extLst>
      <p:ext uri="{BB962C8B-B14F-4D97-AF65-F5344CB8AC3E}">
        <p14:creationId xmlns:p14="http://schemas.microsoft.com/office/powerpoint/2010/main" val="221268415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368"/>
            <a:ext cx="8610600" cy="6284797"/>
          </a:xfrm>
          <a:prstGeom prst="rect">
            <a:avLst/>
          </a:prstGeom>
        </p:spPr>
        <p:txBody>
          <a:bodyPr wrap="square">
            <a:spAutoFit/>
          </a:bodyPr>
          <a:lstStyle/>
          <a:p>
            <a:endParaRPr lang="en-US" dirty="0" smtClean="0"/>
          </a:p>
          <a:p>
            <a:pPr marL="0" lvl="1"/>
            <a:r>
              <a:rPr lang="en-US" sz="4000" b="1" dirty="0">
                <a:solidFill>
                  <a:srgbClr val="FF0000"/>
                </a:solidFill>
                <a:latin typeface="Abadi MT Condensed Light"/>
                <a:cs typeface="Abadi MT Condensed Light"/>
              </a:rPr>
              <a:t>C-</a:t>
            </a:r>
            <a:r>
              <a:rPr lang="en-US" sz="4000" b="1" dirty="0" smtClean="0">
                <a:solidFill>
                  <a:srgbClr val="FF0000"/>
                </a:solidFill>
                <a:latin typeface="Abadi MT Condensed Light"/>
                <a:cs typeface="Abadi MT Condensed Light"/>
              </a:rPr>
              <a:t>Temperature</a:t>
            </a:r>
          </a:p>
          <a:p>
            <a:endParaRPr lang="en-US" dirty="0"/>
          </a:p>
          <a:p>
            <a:pPr marL="285750" indent="-285750">
              <a:lnSpc>
                <a:spcPct val="110000"/>
              </a:lnSpc>
              <a:buFont typeface="Wingdings" charset="2"/>
              <a:buChar char="v"/>
            </a:pPr>
            <a:r>
              <a:rPr lang="en-US" sz="2400" dirty="0" smtClean="0">
                <a:latin typeface="Times New Roman"/>
                <a:cs typeface="Times New Roman"/>
              </a:rPr>
              <a:t>As </a:t>
            </a:r>
            <a:r>
              <a:rPr lang="en-US" sz="2400" dirty="0">
                <a:latin typeface="Times New Roman"/>
                <a:cs typeface="Times New Roman"/>
              </a:rPr>
              <a:t>thermal energy increases, the frequency of hydrogen bonds breaking between the molecules </a:t>
            </a:r>
          </a:p>
          <a:p>
            <a:pPr marL="342900" indent="-342900">
              <a:lnSpc>
                <a:spcPct val="110000"/>
              </a:lnSpc>
              <a:buFont typeface="Wingdings" charset="2"/>
              <a:buChar char="v"/>
            </a:pPr>
            <a:r>
              <a:rPr lang="en-US" sz="2400" dirty="0" smtClean="0">
                <a:latin typeface="Times New Roman"/>
                <a:cs typeface="Times New Roman"/>
              </a:rPr>
              <a:t>When </a:t>
            </a:r>
            <a:r>
              <a:rPr lang="en-US" sz="2400" dirty="0">
                <a:latin typeface="Times New Roman"/>
                <a:cs typeface="Times New Roman"/>
              </a:rPr>
              <a:t>the temperature increases, the two molecules will separate into single-stranded molecules</a:t>
            </a:r>
          </a:p>
          <a:p>
            <a:pPr marL="342900" indent="-342900">
              <a:lnSpc>
                <a:spcPct val="110000"/>
              </a:lnSpc>
              <a:buFont typeface="Wingdings" charset="2"/>
              <a:buChar char="v"/>
            </a:pPr>
            <a:r>
              <a:rPr lang="en-US" sz="2400" dirty="0" smtClean="0">
                <a:latin typeface="Times New Roman"/>
                <a:cs typeface="Times New Roman"/>
              </a:rPr>
              <a:t>The</a:t>
            </a:r>
            <a:r>
              <a:rPr lang="en-US" sz="2400" dirty="0">
                <a:latin typeface="Times New Roman"/>
                <a:cs typeface="Times New Roman"/>
              </a:rPr>
              <a:t> Tm (melting temperature) of a DNA molecule is the temperature in which half the DNA molecules are denatures</a:t>
            </a:r>
          </a:p>
          <a:p>
            <a:pPr marL="342900" indent="-342900">
              <a:lnSpc>
                <a:spcPct val="110000"/>
              </a:lnSpc>
              <a:buFont typeface="Wingdings" charset="2"/>
              <a:buChar char="v"/>
            </a:pPr>
            <a:r>
              <a:rPr lang="en-US" sz="2400" dirty="0" smtClean="0">
                <a:latin typeface="Times New Roman"/>
                <a:cs typeface="Times New Roman"/>
              </a:rPr>
              <a:t>The</a:t>
            </a:r>
            <a:r>
              <a:rPr lang="en-US" sz="2400" dirty="0">
                <a:latin typeface="Times New Roman"/>
                <a:cs typeface="Times New Roman"/>
              </a:rPr>
              <a:t> Tm is used to estimate the G+C content of a DNA molecule G-C base pairs are held together by three hydrogen bonds  A-Ts by two and it therefore takes more energy (higher temperatures)</a:t>
            </a:r>
          </a:p>
          <a:p>
            <a:pPr marL="342900" indent="-342900">
              <a:lnSpc>
                <a:spcPct val="110000"/>
              </a:lnSpc>
              <a:buFont typeface="Wingdings" charset="2"/>
              <a:buChar char="v"/>
            </a:pPr>
            <a:r>
              <a:rPr lang="en-US" sz="2400" dirty="0" smtClean="0">
                <a:latin typeface="Times New Roman"/>
                <a:cs typeface="Times New Roman"/>
              </a:rPr>
              <a:t>G</a:t>
            </a:r>
            <a:r>
              <a:rPr lang="en-US" sz="2400" dirty="0">
                <a:latin typeface="Times New Roman"/>
                <a:cs typeface="Times New Roman"/>
              </a:rPr>
              <a:t>+C content of a DNA molecule can be estimated from its thermal melting temperature </a:t>
            </a:r>
            <a:r>
              <a:rPr lang="en-US" sz="2400" dirty="0" smtClean="0">
                <a:latin typeface="Times New Roman"/>
                <a:cs typeface="Times New Roman"/>
              </a:rPr>
              <a:t>(Tm)</a:t>
            </a:r>
          </a:p>
          <a:p>
            <a:pPr marL="285750" indent="-285750">
              <a:buFont typeface="Wingdings" charset="2"/>
              <a:buChar char="v"/>
            </a:pPr>
            <a:endParaRPr lang="en-US" dirty="0"/>
          </a:p>
          <a:p>
            <a:pPr marL="285750" indent="-285750">
              <a:buFont typeface="Wingdings" charset="2"/>
              <a:buChar char="v"/>
            </a:pPr>
            <a:endParaRPr lang="en-US" dirty="0" smtClean="0"/>
          </a:p>
        </p:txBody>
      </p:sp>
    </p:spTree>
    <p:extLst>
      <p:ext uri="{BB962C8B-B14F-4D97-AF65-F5344CB8AC3E}">
        <p14:creationId xmlns:p14="http://schemas.microsoft.com/office/powerpoint/2010/main" val="246166933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914400"/>
            <a:ext cx="8763000" cy="5262979"/>
          </a:xfrm>
          <a:prstGeom prst="rect">
            <a:avLst/>
          </a:prstGeom>
        </p:spPr>
        <p:txBody>
          <a:bodyPr wrap="square">
            <a:spAutoFit/>
          </a:bodyPr>
          <a:lstStyle/>
          <a:p>
            <a:pPr>
              <a:lnSpc>
                <a:spcPct val="110000"/>
              </a:lnSpc>
            </a:pPr>
            <a:r>
              <a:rPr lang="en-US" sz="2800" dirty="0">
                <a:latin typeface="Times New Roman"/>
                <a:cs typeface="Times New Roman"/>
              </a:rPr>
              <a:t>Heating double stranded nucleic acids causes the strands to unwind (denature) by disrupting the ordered stacking of the bases and breaking hydrogen bonds. The process can be conveniently monitored by an increase in UV absorbance as the double strands unwind to single strands (owing to </a:t>
            </a:r>
            <a:r>
              <a:rPr lang="en-US" sz="2800" dirty="0" err="1">
                <a:latin typeface="Times New Roman"/>
                <a:cs typeface="Times New Roman"/>
              </a:rPr>
              <a:t>hypochromicity</a:t>
            </a:r>
            <a:r>
              <a:rPr lang="en-US" sz="2800" dirty="0">
                <a:latin typeface="Times New Roman"/>
                <a:cs typeface="Times New Roman"/>
              </a:rPr>
              <a:t>). The thermal denaturation of double-stranded DNA is progressive and the concerted melting of the whole structure occurs at a well-defined temperature, corresponding to the mid-point of a smooth transition. This temperature is known as the melting temperature (Tm)</a:t>
            </a:r>
          </a:p>
          <a:p>
            <a:r>
              <a:rPr lang="en-US" sz="2800" dirty="0" smtClean="0">
                <a:latin typeface="Times New Roman"/>
                <a:cs typeface="Times New Roman"/>
              </a:rPr>
              <a:t>.</a:t>
            </a:r>
            <a:endParaRPr lang="en-US" sz="2800" dirty="0">
              <a:latin typeface="Times New Roman"/>
              <a:cs typeface="Times New Roman"/>
            </a:endParaRPr>
          </a:p>
        </p:txBody>
      </p:sp>
    </p:spTree>
    <p:extLst>
      <p:ext uri="{BB962C8B-B14F-4D97-AF65-F5344CB8AC3E}">
        <p14:creationId xmlns:p14="http://schemas.microsoft.com/office/powerpoint/2010/main" val="281543455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12844"/>
            <a:ext cx="8763000" cy="6720813"/>
          </a:xfrm>
          <a:prstGeom prst="rect">
            <a:avLst/>
          </a:prstGeom>
        </p:spPr>
        <p:txBody>
          <a:bodyPr wrap="square">
            <a:spAutoFit/>
          </a:bodyPr>
          <a:lstStyle/>
          <a:p>
            <a:pPr>
              <a:lnSpc>
                <a:spcPct val="110000"/>
              </a:lnSpc>
            </a:pPr>
            <a:r>
              <a:rPr lang="en-US" sz="2800" dirty="0" err="1">
                <a:latin typeface="Times New Roman"/>
                <a:cs typeface="Times New Roman"/>
              </a:rPr>
              <a:t>Hyperchromic</a:t>
            </a:r>
            <a:r>
              <a:rPr lang="en-US" sz="2800" dirty="0">
                <a:latin typeface="Times New Roman"/>
                <a:cs typeface="Times New Roman"/>
              </a:rPr>
              <a:t> effect   ( Nucleic acid thermodynamics):   </a:t>
            </a:r>
          </a:p>
          <a:p>
            <a:pPr>
              <a:lnSpc>
                <a:spcPct val="110000"/>
              </a:lnSpc>
            </a:pPr>
            <a:r>
              <a:rPr lang="en-US" sz="2800" dirty="0">
                <a:latin typeface="Times New Roman"/>
                <a:cs typeface="Times New Roman"/>
              </a:rPr>
              <a:t>is the study of how temperature affects the nucleic acid structure of double stranded DNA (</a:t>
            </a:r>
            <a:r>
              <a:rPr lang="en-US" sz="2800" dirty="0" err="1">
                <a:latin typeface="Times New Roman"/>
                <a:cs typeface="Times New Roman"/>
              </a:rPr>
              <a:t>dsDNA</a:t>
            </a:r>
            <a:r>
              <a:rPr lang="en-US" sz="2800" dirty="0">
                <a:latin typeface="Times New Roman"/>
                <a:cs typeface="Times New Roman"/>
              </a:rPr>
              <a:t>). The melting temperature (Tm) is defined as the temperature at which half of the double DNA strands will convert to random coil or single-stranded (</a:t>
            </a:r>
            <a:r>
              <a:rPr lang="en-US" sz="2800" dirty="0" err="1">
                <a:latin typeface="Times New Roman"/>
                <a:cs typeface="Times New Roman"/>
              </a:rPr>
              <a:t>ssDNA</a:t>
            </a:r>
            <a:r>
              <a:rPr lang="en-US" sz="2800" dirty="0">
                <a:latin typeface="Times New Roman"/>
                <a:cs typeface="Times New Roman"/>
              </a:rPr>
              <a:t>) state. Tm depends on the length of the DNA molecule and its specific nucleotide sequence. DNA, when in a state where its two strands are dissociated (i.e., the </a:t>
            </a:r>
            <a:r>
              <a:rPr lang="en-US" sz="2800" dirty="0" err="1">
                <a:latin typeface="Times New Roman"/>
                <a:cs typeface="Times New Roman"/>
              </a:rPr>
              <a:t>dsDNA</a:t>
            </a:r>
            <a:r>
              <a:rPr lang="en-US" sz="2800" dirty="0">
                <a:latin typeface="Times New Roman"/>
                <a:cs typeface="Times New Roman"/>
              </a:rPr>
              <a:t> molecule exists as two independent strands), is referred to as having been denatured by the high temperature</a:t>
            </a:r>
          </a:p>
          <a:p>
            <a:pPr>
              <a:lnSpc>
                <a:spcPct val="110000"/>
              </a:lnSpc>
            </a:pPr>
            <a:endParaRPr lang="en-US" sz="2800" dirty="0">
              <a:latin typeface="Times New Roman"/>
              <a:cs typeface="Times New Roman"/>
            </a:endParaRPr>
          </a:p>
          <a:p>
            <a:pPr>
              <a:lnSpc>
                <a:spcPct val="110000"/>
              </a:lnSpc>
            </a:pPr>
            <a:r>
              <a:rPr lang="en-US" sz="2800" dirty="0">
                <a:latin typeface="Times New Roman"/>
                <a:cs typeface="Times New Roman"/>
              </a:rPr>
              <a:t> </a:t>
            </a:r>
          </a:p>
          <a:p>
            <a:pPr>
              <a:lnSpc>
                <a:spcPct val="110000"/>
              </a:lnSpc>
            </a:pPr>
            <a:endParaRPr lang="en-US" sz="2800" dirty="0">
              <a:latin typeface="Times New Roman"/>
              <a:cs typeface="Times New Roman"/>
            </a:endParaRPr>
          </a:p>
        </p:txBody>
      </p:sp>
    </p:spTree>
    <p:extLst>
      <p:ext uri="{BB962C8B-B14F-4D97-AF65-F5344CB8AC3E}">
        <p14:creationId xmlns:p14="http://schemas.microsoft.com/office/powerpoint/2010/main" val="235301220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4451" y="457200"/>
            <a:ext cx="8686800" cy="4862870"/>
          </a:xfrm>
          <a:prstGeom prst="rect">
            <a:avLst/>
          </a:prstGeom>
        </p:spPr>
        <p:txBody>
          <a:bodyPr wrap="square">
            <a:spAutoFit/>
          </a:bodyPr>
          <a:lstStyle/>
          <a:p>
            <a:r>
              <a:rPr lang="en-US" sz="4000" b="1" dirty="0" err="1" smtClean="0">
                <a:solidFill>
                  <a:srgbClr val="FF0000"/>
                </a:solidFill>
                <a:latin typeface="Abadi MT Condensed Light"/>
                <a:cs typeface="Abadi MT Condensed Light"/>
              </a:rPr>
              <a:t>Renaturation</a:t>
            </a:r>
            <a:r>
              <a:rPr lang="en-US" sz="4000" b="1" dirty="0" smtClean="0">
                <a:solidFill>
                  <a:srgbClr val="FF0000"/>
                </a:solidFill>
                <a:latin typeface="Abadi MT Condensed Light"/>
                <a:cs typeface="Abadi MT Condensed Light"/>
              </a:rPr>
              <a:t>  studies  </a:t>
            </a:r>
          </a:p>
          <a:p>
            <a:r>
              <a:rPr lang="en-US" sz="2400" dirty="0" smtClean="0">
                <a:latin typeface="Times New Roman"/>
                <a:cs typeface="Times New Roman"/>
              </a:rPr>
              <a:t>DNA that  is denatured,  often can come </a:t>
            </a:r>
            <a:r>
              <a:rPr lang="en-US" sz="2400" dirty="0">
                <a:latin typeface="Times New Roman"/>
                <a:cs typeface="Times New Roman"/>
              </a:rPr>
              <a:t>back together  when  condition are  </a:t>
            </a:r>
            <a:r>
              <a:rPr lang="en-US" sz="2400" dirty="0" smtClean="0">
                <a:latin typeface="Times New Roman"/>
                <a:cs typeface="Times New Roman"/>
              </a:rPr>
              <a:t>reversed </a:t>
            </a:r>
            <a:r>
              <a:rPr lang="en-US" sz="2400" dirty="0">
                <a:latin typeface="Times New Roman"/>
                <a:cs typeface="Times New Roman"/>
              </a:rPr>
              <a:t>.   This is referred to as </a:t>
            </a:r>
            <a:r>
              <a:rPr lang="en-US" sz="2400" dirty="0" err="1">
                <a:latin typeface="Times New Roman"/>
                <a:cs typeface="Times New Roman"/>
              </a:rPr>
              <a:t>renaturation</a:t>
            </a:r>
            <a:r>
              <a:rPr lang="en-US" sz="2400" dirty="0">
                <a:latin typeface="Times New Roman"/>
                <a:cs typeface="Times New Roman"/>
              </a:rPr>
              <a:t> and it  occurs because hydrogen bonds of complimentary base pairs reform Slowly lowering the temperature or adding ions to solution may lead to </a:t>
            </a:r>
            <a:r>
              <a:rPr lang="en-US" sz="2400" dirty="0" err="1">
                <a:latin typeface="Times New Roman"/>
                <a:cs typeface="Times New Roman"/>
              </a:rPr>
              <a:t>renaturation</a:t>
            </a:r>
            <a:endParaRPr lang="en-US" sz="2400" dirty="0">
              <a:latin typeface="Times New Roman"/>
              <a:cs typeface="Times New Roman"/>
            </a:endParaRPr>
          </a:p>
          <a:p>
            <a:pPr>
              <a:lnSpc>
                <a:spcPct val="110000"/>
              </a:lnSpc>
            </a:pPr>
            <a:r>
              <a:rPr lang="en-US" sz="2400" dirty="0" err="1">
                <a:latin typeface="Times New Roman"/>
                <a:cs typeface="Times New Roman"/>
              </a:rPr>
              <a:t>Renaturation</a:t>
            </a:r>
            <a:r>
              <a:rPr lang="en-US" sz="2400" dirty="0">
                <a:latin typeface="Times New Roman"/>
                <a:cs typeface="Times New Roman"/>
              </a:rPr>
              <a:t>   rates are dependent on DNA concentration</a:t>
            </a:r>
          </a:p>
          <a:p>
            <a:pPr>
              <a:lnSpc>
                <a:spcPct val="110000"/>
              </a:lnSpc>
            </a:pPr>
            <a:r>
              <a:rPr lang="en-US" sz="2400" dirty="0">
                <a:latin typeface="Times New Roman"/>
                <a:cs typeface="Times New Roman"/>
              </a:rPr>
              <a:t>The more molecules of complimentary DNA molecules present, the faster they can find each other and </a:t>
            </a:r>
            <a:r>
              <a:rPr lang="en-US" sz="2400" dirty="0" err="1">
                <a:latin typeface="Times New Roman"/>
                <a:cs typeface="Times New Roman"/>
              </a:rPr>
              <a:t>renature</a:t>
            </a:r>
            <a:endParaRPr lang="en-US" sz="2400" dirty="0">
              <a:latin typeface="Times New Roman"/>
              <a:cs typeface="Times New Roman"/>
            </a:endParaRPr>
          </a:p>
          <a:p>
            <a:pPr>
              <a:lnSpc>
                <a:spcPct val="110000"/>
              </a:lnSpc>
            </a:pPr>
            <a:r>
              <a:rPr lang="en-US" sz="2400" dirty="0">
                <a:latin typeface="Times New Roman"/>
                <a:cs typeface="Times New Roman"/>
              </a:rPr>
              <a:t>DNA molecules in low concentration in solution will take awhile to find a complimentary partner, and will therefore </a:t>
            </a:r>
            <a:r>
              <a:rPr lang="en-US" sz="2400" dirty="0" err="1">
                <a:latin typeface="Times New Roman"/>
                <a:cs typeface="Times New Roman"/>
              </a:rPr>
              <a:t>renature</a:t>
            </a:r>
            <a:r>
              <a:rPr lang="en-US" sz="2400" dirty="0">
                <a:latin typeface="Times New Roman"/>
                <a:cs typeface="Times New Roman"/>
              </a:rPr>
              <a:t> slower</a:t>
            </a:r>
          </a:p>
          <a:p>
            <a:endParaRPr lang="en-US" dirty="0"/>
          </a:p>
        </p:txBody>
      </p:sp>
    </p:spTree>
    <p:extLst>
      <p:ext uri="{BB962C8B-B14F-4D97-AF65-F5344CB8AC3E}">
        <p14:creationId xmlns:p14="http://schemas.microsoft.com/office/powerpoint/2010/main" val="37565699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enaturatin and denaturation_thumb[4].jpg"/>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685800" y="228600"/>
            <a:ext cx="7023100" cy="368828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4" name="Content Placeholder 3" descr="I11-50-denaturation.jpg"/>
          <p:cNvPicPr>
            <a:picLocks noGrp="1" noChangeAspect="1"/>
          </p:cNvPicPr>
          <p:nvPr>
            <p:ph idx="1"/>
          </p:nvPr>
        </p:nvPicPr>
        <p:blipFill>
          <a:blip r:embed="rId4" cstate="print">
            <a:extLst>
              <a:ext uri="{BEBA8EAE-BF5A-486C-A8C5-ECC9F3942E4B}">
                <a14:imgProps xmlns:a14="http://schemas.microsoft.com/office/drawing/2010/main">
                  <a14:imgLayer r:embed="rId5">
                    <a14:imgEffect>
                      <a14:sharpenSoften amount="50000"/>
                    </a14:imgEffect>
                  </a14:imgLayer>
                </a14:imgProps>
              </a:ext>
            </a:extLst>
          </a:blip>
          <a:stretch>
            <a:fillRect/>
          </a:stretch>
        </p:blipFill>
        <p:spPr>
          <a:xfrm>
            <a:off x="914400" y="2590800"/>
            <a:ext cx="7699726" cy="394104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xmlns:p14="http://schemas.microsoft.com/office/powerpoint/2010/main">
    <p:split dir="in"/>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hyperchromic.jpg"/>
          <p:cNvPicPr>
            <a:picLocks noGrp="1" noChangeAspect="1"/>
          </p:cNvPicPr>
          <p:nvPr>
            <p:ph idx="1"/>
          </p:nvPr>
        </p:nvPicPr>
        <p:blipFill>
          <a:blip r:embed="rId2" cstate="print"/>
          <a:stretch>
            <a:fillRect/>
          </a:stretch>
        </p:blipFill>
        <p:spPr>
          <a:xfrm>
            <a:off x="304800" y="457200"/>
            <a:ext cx="8382000" cy="6019800"/>
          </a:xfrm>
        </p:spPr>
      </p:pic>
    </p:spTree>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8915400" cy="6857261"/>
          </a:xfrm>
          <a:prstGeom prst="rect">
            <a:avLst/>
          </a:prstGeom>
        </p:spPr>
        <p:txBody>
          <a:bodyPr wrap="square">
            <a:spAutoFit/>
          </a:bodyPr>
          <a:lstStyle/>
          <a:p>
            <a:pPr algn="just">
              <a:lnSpc>
                <a:spcPct val="110000"/>
              </a:lnSpc>
              <a:buNone/>
            </a:pPr>
            <a:r>
              <a:rPr lang="en-US" sz="4000" b="1" dirty="0">
                <a:solidFill>
                  <a:srgbClr val="FF0000"/>
                </a:solidFill>
                <a:latin typeface="Abadi MT Condensed Light"/>
                <a:cs typeface="Abadi MT Condensed Light"/>
              </a:rPr>
              <a:t>Hybridization(</a:t>
            </a:r>
            <a:r>
              <a:rPr lang="ar-IQ" sz="4000" b="1" dirty="0">
                <a:solidFill>
                  <a:srgbClr val="FF0000"/>
                </a:solidFill>
                <a:latin typeface="Abadi MT Condensed Light"/>
                <a:cs typeface="Abadi MT Condensed Light"/>
              </a:rPr>
              <a:t>التهجين</a:t>
            </a:r>
            <a:r>
              <a:rPr lang="en-US" sz="4000" b="1" dirty="0">
                <a:solidFill>
                  <a:srgbClr val="FF0000"/>
                </a:solidFill>
                <a:latin typeface="Abadi MT Condensed Light"/>
                <a:cs typeface="Abadi MT Condensed Light"/>
              </a:rPr>
              <a:t>)</a:t>
            </a:r>
          </a:p>
          <a:p>
            <a:pPr algn="just">
              <a:lnSpc>
                <a:spcPct val="110000"/>
              </a:lnSpc>
            </a:pPr>
            <a:r>
              <a:rPr lang="en-US" sz="2400" dirty="0">
                <a:solidFill>
                  <a:srgbClr val="002060"/>
                </a:solidFill>
                <a:latin typeface="Times New Roman"/>
                <a:cs typeface="Times New Roman"/>
              </a:rPr>
              <a:t>Hybridization is the process of annealing  specific interaction between two  complementary strands of nucleic acids into a single complex, which in the case of two strands is referred to as a duplex. Oligonucleotides, DNA, or RNA will bind to their complement under normal conditions, so two perfectly complementary strands will bind to each other readily. Measuring the effects of base incompatibility by quantifying the temperature at which two strands anneal can provide information as to the similarity in base sequence between the two strands being annealed. The complexes may be dissociated by thermal denaturation, also referred to as melting. Here, the solution of complexes is heated to break the hydrogen bonds between nucleic bases, after which the two strands separate. Most commonly, the pairs of nucleic bases A=T and G≡C are formed, of which the latter is more stable</a:t>
            </a:r>
          </a:p>
          <a:p>
            <a:pPr algn="just">
              <a:lnSpc>
                <a:spcPct val="110000"/>
              </a:lnSpc>
            </a:pPr>
            <a:endParaRPr lang="en-US" sz="2400" dirty="0">
              <a:solidFill>
                <a:srgbClr val="002060"/>
              </a:solidFill>
              <a:latin typeface="Times New Roman"/>
              <a:cs typeface="Times New Roman"/>
            </a:endParaRPr>
          </a:p>
        </p:txBody>
      </p:sp>
    </p:spTree>
    <p:extLst>
      <p:ext uri="{BB962C8B-B14F-4D97-AF65-F5344CB8AC3E}">
        <p14:creationId xmlns:p14="http://schemas.microsoft.com/office/powerpoint/2010/main" val="1293330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1482" y="228600"/>
            <a:ext cx="8915400" cy="4628960"/>
          </a:xfrm>
          <a:prstGeom prst="rect">
            <a:avLst/>
          </a:prstGeom>
        </p:spPr>
        <p:txBody>
          <a:bodyPr wrap="square">
            <a:spAutoFit/>
          </a:bodyPr>
          <a:lstStyle/>
          <a:p>
            <a:r>
              <a:rPr lang="en-US" sz="2800" b="1" dirty="0">
                <a:solidFill>
                  <a:srgbClr val="FF0000"/>
                </a:solidFill>
                <a:latin typeface="Abadi MT Condensed Light"/>
                <a:cs typeface="Abadi MT Condensed Light"/>
              </a:rPr>
              <a:t>NITROCELLULOSE FILTER  HYBRIDIZATION　(southern and northern blotting technique)</a:t>
            </a:r>
            <a:br>
              <a:rPr lang="en-US" sz="2800" b="1" dirty="0">
                <a:solidFill>
                  <a:srgbClr val="FF0000"/>
                </a:solidFill>
                <a:latin typeface="Abadi MT Condensed Light"/>
                <a:cs typeface="Abadi MT Condensed Light"/>
              </a:rPr>
            </a:br>
            <a:endParaRPr lang="en-US" sz="2800" b="1" dirty="0">
              <a:solidFill>
                <a:srgbClr val="FF0000"/>
              </a:solidFill>
              <a:latin typeface="Abadi MT Condensed Light"/>
              <a:cs typeface="Abadi MT Condensed Light"/>
            </a:endParaRPr>
          </a:p>
          <a:p>
            <a:pPr>
              <a:lnSpc>
                <a:spcPct val="110000"/>
              </a:lnSpc>
            </a:pPr>
            <a:r>
              <a:rPr lang="en-US" sz="2400" dirty="0"/>
              <a:t>Filter hybridization is a method used to determine the presence of homologous or complementary sequences in DNA or RNA, by allowing a denatured radio-labeled '</a:t>
            </a:r>
            <a:r>
              <a:rPr lang="en-US" sz="2400" dirty="0" err="1"/>
              <a:t>probe‘مجس</a:t>
            </a:r>
            <a:r>
              <a:rPr lang="en-US" sz="2400" dirty="0"/>
              <a:t>  nucleic acid (in solution) to </a:t>
            </a:r>
            <a:r>
              <a:rPr lang="en-US" sz="2400" dirty="0" err="1"/>
              <a:t>annealيرتبط</a:t>
            </a:r>
            <a:r>
              <a:rPr lang="en-US" sz="2400" dirty="0"/>
              <a:t>  to the denatured nucleic acid (immobilized to a nitrocellulose filter) to be tested. Using this specific  filters containing the immobilized nucleic acid by a technique known as  Southern blots, Northern  blots. </a:t>
            </a:r>
          </a:p>
        </p:txBody>
      </p:sp>
    </p:spTree>
    <p:extLst>
      <p:ext uri="{BB962C8B-B14F-4D97-AF65-F5344CB8AC3E}">
        <p14:creationId xmlns:p14="http://schemas.microsoft.com/office/powerpoint/2010/main" val="197922384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5563573"/>
          </a:xfrm>
          <a:prstGeom prst="rect">
            <a:avLst/>
          </a:prstGeom>
        </p:spPr>
        <p:txBody>
          <a:bodyPr wrap="square">
            <a:spAutoFit/>
          </a:bodyPr>
          <a:lstStyle/>
          <a:p>
            <a:r>
              <a:rPr lang="en-US" sz="4800" b="1" dirty="0">
                <a:solidFill>
                  <a:srgbClr val="FF0000"/>
                </a:solidFill>
                <a:latin typeface="Abadi MT Condensed Light"/>
                <a:cs typeface="Abadi MT Condensed Light"/>
              </a:rPr>
              <a:t>1-</a:t>
            </a:r>
            <a:r>
              <a:rPr lang="en-US" sz="4800" b="1" dirty="0" smtClean="0">
                <a:solidFill>
                  <a:srgbClr val="FF0000"/>
                </a:solidFill>
                <a:latin typeface="Abadi MT Condensed Light"/>
                <a:cs typeface="Abadi MT Condensed Light"/>
              </a:rPr>
              <a:t>Absorption  of UV light </a:t>
            </a:r>
            <a:endParaRPr lang="en-US" sz="2800" b="1" dirty="0">
              <a:solidFill>
                <a:srgbClr val="FF0000"/>
              </a:solidFill>
              <a:latin typeface="Times New Roman"/>
              <a:cs typeface="Times New Roman"/>
            </a:endParaRPr>
          </a:p>
          <a:p>
            <a:pPr lvl="1" algn="just">
              <a:lnSpc>
                <a:spcPct val="110000"/>
              </a:lnSpc>
            </a:pPr>
            <a:r>
              <a:rPr lang="en-US" sz="2800" dirty="0">
                <a:solidFill>
                  <a:srgbClr val="000000"/>
                </a:solidFill>
                <a:latin typeface="Times New Roman"/>
                <a:cs typeface="Times New Roman"/>
              </a:rPr>
              <a:t>The bases in DNA absorb ultraviolet light at the wavelength of </a:t>
            </a:r>
            <a:r>
              <a:rPr lang="en-US" sz="2800" b="1" dirty="0">
                <a:solidFill>
                  <a:srgbClr val="FF0000"/>
                </a:solidFill>
                <a:latin typeface="Times New Roman"/>
                <a:cs typeface="Times New Roman"/>
              </a:rPr>
              <a:t>260</a:t>
            </a:r>
            <a:r>
              <a:rPr lang="en-US" sz="2800" dirty="0">
                <a:solidFill>
                  <a:srgbClr val="000000"/>
                </a:solidFill>
                <a:latin typeface="Times New Roman"/>
                <a:cs typeface="Times New Roman"/>
              </a:rPr>
              <a:t> nm using a spectrophotometer. </a:t>
            </a:r>
            <a:endParaRPr lang="en-US" sz="2800" dirty="0" smtClean="0">
              <a:solidFill>
                <a:srgbClr val="000000"/>
              </a:solidFill>
              <a:latin typeface="Times New Roman"/>
              <a:cs typeface="Times New Roman"/>
            </a:endParaRPr>
          </a:p>
          <a:p>
            <a:pPr lvl="1" algn="just">
              <a:lnSpc>
                <a:spcPct val="110000"/>
              </a:lnSpc>
            </a:pPr>
            <a:r>
              <a:rPr lang="en-US" sz="2800" dirty="0" smtClean="0">
                <a:solidFill>
                  <a:srgbClr val="000000"/>
                </a:solidFill>
                <a:latin typeface="Times New Roman"/>
                <a:cs typeface="Times New Roman"/>
              </a:rPr>
              <a:t>Free  nucleotide </a:t>
            </a:r>
            <a:r>
              <a:rPr lang="en-US" sz="2800" dirty="0">
                <a:solidFill>
                  <a:srgbClr val="000000"/>
                </a:solidFill>
                <a:latin typeface="Times New Roman"/>
                <a:cs typeface="Times New Roman"/>
              </a:rPr>
              <a:t>bases </a:t>
            </a:r>
            <a:r>
              <a:rPr lang="en-US" sz="2800" dirty="0" smtClean="0">
                <a:solidFill>
                  <a:srgbClr val="000000"/>
                </a:solidFill>
                <a:latin typeface="Times New Roman"/>
                <a:cs typeface="Times New Roman"/>
              </a:rPr>
              <a:t>absorb   </a:t>
            </a:r>
            <a:r>
              <a:rPr lang="en-US" sz="2800" dirty="0">
                <a:solidFill>
                  <a:srgbClr val="000000"/>
                </a:solidFill>
                <a:latin typeface="Times New Roman"/>
                <a:cs typeface="Times New Roman"/>
              </a:rPr>
              <a:t>more ultraviolet </a:t>
            </a:r>
            <a:r>
              <a:rPr lang="en-US" sz="2800" dirty="0" err="1" smtClean="0">
                <a:solidFill>
                  <a:srgbClr val="000000"/>
                </a:solidFill>
                <a:latin typeface="Times New Roman"/>
                <a:cs typeface="Times New Roman"/>
              </a:rPr>
              <a:t>ligh</a:t>
            </a:r>
            <a:endParaRPr lang="en-US" sz="2800" dirty="0" smtClean="0">
              <a:solidFill>
                <a:srgbClr val="000000"/>
              </a:solidFill>
              <a:latin typeface="Times New Roman"/>
              <a:cs typeface="Times New Roman"/>
            </a:endParaRPr>
          </a:p>
          <a:p>
            <a:pPr lvl="1" algn="just">
              <a:lnSpc>
                <a:spcPct val="110000"/>
              </a:lnSpc>
            </a:pPr>
            <a:endParaRPr lang="en-US" sz="2800" dirty="0">
              <a:solidFill>
                <a:srgbClr val="000000"/>
              </a:solidFill>
              <a:latin typeface="Times New Roman"/>
              <a:cs typeface="Times New Roman"/>
            </a:endParaRPr>
          </a:p>
          <a:p>
            <a:pPr lvl="1" algn="just">
              <a:lnSpc>
                <a:spcPct val="110000"/>
              </a:lnSpc>
            </a:pPr>
            <a:r>
              <a:rPr lang="en-US" sz="2800" dirty="0" smtClean="0">
                <a:solidFill>
                  <a:srgbClr val="FF0000"/>
                </a:solidFill>
                <a:latin typeface="Times New Roman"/>
                <a:cs typeface="Times New Roman"/>
              </a:rPr>
              <a:t>1-Free bases absorb 1.60 units at 260 nm</a:t>
            </a:r>
          </a:p>
          <a:p>
            <a:pPr lvl="1" algn="just">
              <a:lnSpc>
                <a:spcPct val="110000"/>
              </a:lnSpc>
            </a:pPr>
            <a:r>
              <a:rPr lang="en-US" sz="2800" dirty="0" smtClean="0">
                <a:solidFill>
                  <a:srgbClr val="FF0000"/>
                </a:solidFill>
                <a:latin typeface="Times New Roman"/>
                <a:cs typeface="Times New Roman"/>
              </a:rPr>
              <a:t>2</a:t>
            </a:r>
            <a:r>
              <a:rPr lang="en-US" sz="2800" dirty="0">
                <a:solidFill>
                  <a:srgbClr val="FF0000"/>
                </a:solidFill>
                <a:latin typeface="Times New Roman"/>
                <a:cs typeface="Times New Roman"/>
              </a:rPr>
              <a:t>-Single  stranded  DNA absorb  1.37  units at 260 nm</a:t>
            </a:r>
          </a:p>
          <a:p>
            <a:pPr algn="just">
              <a:lnSpc>
                <a:spcPct val="110000"/>
              </a:lnSpc>
              <a:buFont typeface="Arial"/>
              <a:buNone/>
            </a:pPr>
            <a:r>
              <a:rPr lang="en-US" sz="2800" dirty="0">
                <a:solidFill>
                  <a:srgbClr val="FF0000"/>
                </a:solidFill>
                <a:latin typeface="Times New Roman"/>
                <a:cs typeface="Times New Roman"/>
              </a:rPr>
              <a:t>      </a:t>
            </a:r>
            <a:r>
              <a:rPr lang="en-US" sz="2800" dirty="0" smtClean="0">
                <a:solidFill>
                  <a:srgbClr val="FF0000"/>
                </a:solidFill>
                <a:latin typeface="Times New Roman"/>
                <a:cs typeface="Times New Roman"/>
              </a:rPr>
              <a:t>3</a:t>
            </a:r>
            <a:r>
              <a:rPr lang="en-US" sz="2800" dirty="0">
                <a:solidFill>
                  <a:srgbClr val="FF0000"/>
                </a:solidFill>
                <a:latin typeface="Times New Roman"/>
                <a:cs typeface="Times New Roman"/>
              </a:rPr>
              <a:t>-Double stranded DNA absorb 1.00 units at 260 </a:t>
            </a:r>
            <a:r>
              <a:rPr lang="en-US" sz="2800" dirty="0" smtClean="0">
                <a:solidFill>
                  <a:srgbClr val="FF0000"/>
                </a:solidFill>
                <a:latin typeface="Times New Roman"/>
                <a:cs typeface="Times New Roman"/>
              </a:rPr>
              <a:t>nm</a:t>
            </a:r>
          </a:p>
          <a:p>
            <a:pPr algn="just">
              <a:lnSpc>
                <a:spcPct val="110000"/>
              </a:lnSpc>
              <a:buFont typeface="Arial"/>
              <a:buNone/>
            </a:pPr>
            <a:endParaRPr lang="en-US" sz="2800" dirty="0" smtClean="0">
              <a:solidFill>
                <a:srgbClr val="FF0000"/>
              </a:solidFill>
              <a:latin typeface="Times New Roman"/>
              <a:cs typeface="Times New Roman"/>
            </a:endParaRPr>
          </a:p>
          <a:p>
            <a:pPr>
              <a:lnSpc>
                <a:spcPct val="110000"/>
              </a:lnSpc>
            </a:pPr>
            <a:endParaRPr lang="en-US" sz="2800" dirty="0" smtClean="0">
              <a:solidFill>
                <a:srgbClr val="000000"/>
              </a:solidFill>
              <a:latin typeface="Times New Roman"/>
              <a:cs typeface="Times New Roman"/>
            </a:endParaRPr>
          </a:p>
          <a:p>
            <a:pPr algn="just">
              <a:lnSpc>
                <a:spcPct val="110000"/>
              </a:lnSpc>
              <a:buFont typeface="Arial"/>
              <a:buNone/>
            </a:pPr>
            <a:endParaRPr lang="en-US" sz="2800" b="1" dirty="0">
              <a:latin typeface="Times New Roman"/>
              <a:cs typeface="Times New Roman"/>
            </a:endParaRPr>
          </a:p>
        </p:txBody>
      </p:sp>
    </p:spTree>
  </p:cSld>
  <p:clrMapOvr>
    <a:masterClrMapping/>
  </p:clrMapOvr>
  <p:transition xmlns:p14="http://schemas.microsoft.com/office/powerpoint/2010/main">
    <p:wheel spokes="2"/>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1942" y="381000"/>
            <a:ext cx="8991600" cy="6180153"/>
          </a:xfrm>
          <a:prstGeom prst="rect">
            <a:avLst/>
          </a:prstGeom>
        </p:spPr>
        <p:txBody>
          <a:bodyPr wrap="square">
            <a:spAutoFit/>
          </a:bodyPr>
          <a:lstStyle/>
          <a:p>
            <a:pPr algn="just">
              <a:lnSpc>
                <a:spcPct val="110000"/>
              </a:lnSpc>
            </a:pPr>
            <a:r>
              <a:rPr lang="en-US" sz="2400" dirty="0">
                <a:latin typeface="Times New Roman"/>
                <a:cs typeface="Times New Roman"/>
              </a:rPr>
              <a:t>The Southern Blot technique is useful for identifying a DNA sequence that appears only once or twice in the genome,  DNA is applied to an </a:t>
            </a:r>
            <a:r>
              <a:rPr lang="en-US" sz="2400" dirty="0" err="1">
                <a:latin typeface="Times New Roman"/>
                <a:cs typeface="Times New Roman"/>
              </a:rPr>
              <a:t>agarose</a:t>
            </a:r>
            <a:r>
              <a:rPr lang="en-US" sz="2400" dirty="0">
                <a:latin typeface="Times New Roman"/>
                <a:cs typeface="Times New Roman"/>
              </a:rPr>
              <a:t> gel, and  electrophoresis separates the fragments of DNA according to size. The gel is then placed on a thin sponge wick resting in a dish of salt solution, and a special filter (typically nitrocellulose) is placed on top of the gel. A stack of absorbent material (typically paper towels) is placed on top of this stack. The absorbent material draws the salt solution from the dish into the wick and through the gel by capillary action, which transfers the DNA fragments into the filter. The procedure is called a "Southern transfer" after the filter now contains the DNA fragments in the same pattern as the gel, </a:t>
            </a:r>
          </a:p>
          <a:p>
            <a:pPr algn="just">
              <a:lnSpc>
                <a:spcPct val="110000"/>
              </a:lnSpc>
            </a:pPr>
            <a:r>
              <a:rPr lang="en-US" sz="2400" dirty="0">
                <a:latin typeface="Times New Roman"/>
                <a:cs typeface="Times New Roman"/>
              </a:rPr>
              <a:t> </a:t>
            </a:r>
          </a:p>
          <a:p>
            <a:pPr algn="just">
              <a:lnSpc>
                <a:spcPct val="110000"/>
              </a:lnSpc>
            </a:pPr>
            <a:r>
              <a:rPr lang="en-US" sz="2400" dirty="0">
                <a:latin typeface="Times New Roman"/>
                <a:cs typeface="Times New Roman"/>
              </a:rPr>
              <a:t> </a:t>
            </a:r>
            <a:br>
              <a:rPr lang="en-US" sz="2400" dirty="0">
                <a:latin typeface="Times New Roman"/>
                <a:cs typeface="Times New Roman"/>
              </a:rPr>
            </a:br>
            <a:endParaRPr lang="en-US" sz="2400" dirty="0">
              <a:latin typeface="Times New Roman"/>
              <a:cs typeface="Times New Roman"/>
            </a:endParaRPr>
          </a:p>
        </p:txBody>
      </p:sp>
    </p:spTree>
    <p:extLst>
      <p:ext uri="{BB962C8B-B14F-4D97-AF65-F5344CB8AC3E}">
        <p14:creationId xmlns:p14="http://schemas.microsoft.com/office/powerpoint/2010/main" val="76424730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5791200"/>
          </a:xfrm>
        </p:spPr>
        <p:txBody>
          <a:bodyPr>
            <a:normAutofit/>
          </a:bodyPr>
          <a:lstStyle/>
          <a:p>
            <a:pPr algn="just">
              <a:lnSpc>
                <a:spcPct val="110000"/>
              </a:lnSpc>
            </a:pPr>
            <a:r>
              <a:rPr lang="en-US" dirty="0" smtClean="0">
                <a:latin typeface="Times New Roman"/>
                <a:cs typeface="Times New Roman"/>
              </a:rPr>
              <a:t>The filter is placed in a standard  solution of </a:t>
            </a:r>
            <a:r>
              <a:rPr lang="en-US" b="1" dirty="0" smtClean="0">
                <a:latin typeface="Times New Roman"/>
                <a:cs typeface="Times New Roman"/>
              </a:rPr>
              <a:t>radioactively-</a:t>
            </a:r>
            <a:r>
              <a:rPr lang="en-US" b="1" dirty="0" err="1" smtClean="0">
                <a:latin typeface="Times New Roman"/>
                <a:cs typeface="Times New Roman"/>
              </a:rPr>
              <a:t>labelled</a:t>
            </a:r>
            <a:r>
              <a:rPr lang="en-US" b="1" dirty="0" smtClean="0">
                <a:latin typeface="Times New Roman"/>
                <a:cs typeface="Times New Roman"/>
              </a:rPr>
              <a:t> DNA probe</a:t>
            </a:r>
            <a:r>
              <a:rPr lang="en-US" dirty="0" smtClean="0">
                <a:latin typeface="Times New Roman"/>
                <a:cs typeface="Times New Roman"/>
              </a:rPr>
              <a:t> for a particular gene sequence. The probe binds to the filter only where a </a:t>
            </a:r>
            <a:r>
              <a:rPr lang="en-US" b="1" dirty="0" smtClean="0">
                <a:latin typeface="Times New Roman"/>
                <a:cs typeface="Times New Roman"/>
              </a:rPr>
              <a:t>complementary DNA</a:t>
            </a:r>
            <a:r>
              <a:rPr lang="en-US" dirty="0" smtClean="0">
                <a:latin typeface="Times New Roman"/>
                <a:cs typeface="Times New Roman"/>
              </a:rPr>
              <a:t> sequence is located. After washing to remove unbound probe, a piece of </a:t>
            </a:r>
            <a:r>
              <a:rPr lang="en-US" b="1" dirty="0" smtClean="0">
                <a:latin typeface="Times New Roman"/>
                <a:cs typeface="Times New Roman"/>
              </a:rPr>
              <a:t>X-ray film</a:t>
            </a:r>
            <a:r>
              <a:rPr lang="en-US" dirty="0" smtClean="0">
                <a:latin typeface="Times New Roman"/>
                <a:cs typeface="Times New Roman"/>
              </a:rPr>
              <a:t> is placed over the hybridized filter and left for several hours to several days. The radioactive label produces a black band on the film where it has stuck to the complementary </a:t>
            </a:r>
            <a:r>
              <a:rPr lang="en-US" b="1" dirty="0" smtClean="0">
                <a:latin typeface="Times New Roman"/>
                <a:cs typeface="Times New Roman"/>
              </a:rPr>
              <a:t>DNA</a:t>
            </a:r>
            <a:r>
              <a:rPr lang="en-US" dirty="0" smtClean="0">
                <a:latin typeface="Times New Roman"/>
                <a:cs typeface="Times New Roman"/>
              </a:rPr>
              <a:t>, producing an </a:t>
            </a:r>
            <a:r>
              <a:rPr lang="en-US" b="1" dirty="0" smtClean="0">
                <a:latin typeface="Times New Roman"/>
                <a:cs typeface="Times New Roman"/>
              </a:rPr>
              <a:t>autoradiogram</a:t>
            </a:r>
            <a:r>
              <a:rPr lang="en-US" dirty="0" smtClean="0">
                <a:latin typeface="Times New Roman"/>
                <a:cs typeface="Times New Roman"/>
              </a:rPr>
              <a:t>. If a labelled size marker has been used, the exact sizes of the fragments can be determine. </a:t>
            </a:r>
            <a:endParaRPr lang="en-US" b="1" dirty="0" smtClean="0">
              <a:solidFill>
                <a:srgbClr val="C00000"/>
              </a:solidFill>
              <a:latin typeface="Times New Roman"/>
              <a:cs typeface="Times New Roman"/>
            </a:endParaRPr>
          </a:p>
          <a:p>
            <a:pPr algn="just">
              <a:lnSpc>
                <a:spcPct val="110000"/>
              </a:lnSpc>
            </a:pPr>
            <a:r>
              <a:rPr lang="en-US" b="1" dirty="0" smtClean="0">
                <a:solidFill>
                  <a:srgbClr val="C00000"/>
                </a:solidFill>
                <a:latin typeface="Times New Roman"/>
                <a:cs typeface="Times New Roman"/>
              </a:rPr>
              <a:t>The steps of southern and northern blotting is the same only DNA samples is replaced with RNA in the second procedure </a:t>
            </a:r>
            <a:endParaRPr lang="en-US" b="1" dirty="0">
              <a:solidFill>
                <a:srgbClr val="C00000"/>
              </a:solidFill>
              <a:latin typeface="Times New Roman"/>
              <a:cs typeface="Times New Roman"/>
            </a:endParaRPr>
          </a:p>
        </p:txBody>
      </p:sp>
    </p:spTree>
  </p:cSld>
  <p:clrMapOvr>
    <a:masterClrMapping/>
  </p:clrMapOvr>
  <p:transition xmlns:p14="http://schemas.microsoft.com/office/powerpoint/2010/main">
    <p:wipe dir="u"/>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rmAutofit/>
          </a:bodyPr>
          <a:lstStyle/>
          <a:p>
            <a:r>
              <a:rPr lang="en-US" sz="2400" b="1" dirty="0" smtClean="0"/>
              <a:t>Analysis of DNA by the Southern Blot technique(RNA by northern blotting technique)</a:t>
            </a:r>
            <a:endParaRPr lang="en-US" sz="2400" dirty="0"/>
          </a:p>
        </p:txBody>
      </p:sp>
      <p:pic>
        <p:nvPicPr>
          <p:cNvPr id="4" name="Content Placeholder 3" descr="F12-18smc3.jpg"/>
          <p:cNvPicPr>
            <a:picLocks noGrp="1" noChangeAspect="1"/>
          </p:cNvPicPr>
          <p:nvPr>
            <p:ph idx="1"/>
          </p:nvPr>
        </p:nvPicPr>
        <p:blipFill>
          <a:blip r:embed="rId2" cstate="print"/>
          <a:stretch>
            <a:fillRect/>
          </a:stretch>
        </p:blipFill>
        <p:spPr>
          <a:xfrm>
            <a:off x="228600" y="1219200"/>
            <a:ext cx="8686800" cy="5181600"/>
          </a:xfrm>
        </p:spPr>
      </p:pic>
    </p:spTree>
  </p:cSld>
  <p:clrMapOvr>
    <a:masterClrMapping/>
  </p:clrMapOvr>
  <p:transition xmlns:p14="http://schemas.microsoft.com/office/powerpoint/2010/main">
    <p:wedge/>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outhernblot.jpeg"/>
          <p:cNvPicPr>
            <a:picLocks noGrp="1" noChangeAspect="1"/>
          </p:cNvPicPr>
          <p:nvPr>
            <p:ph idx="1"/>
          </p:nvPr>
        </p:nvPicPr>
        <p:blipFill>
          <a:blip r:embed="rId2" cstate="print"/>
          <a:stretch>
            <a:fillRect/>
          </a:stretch>
        </p:blipFill>
        <p:spPr>
          <a:xfrm>
            <a:off x="685800" y="-25958"/>
            <a:ext cx="7391400" cy="6579158"/>
          </a:xfrm>
        </p:spPr>
      </p:pic>
    </p:spTree>
  </p:cSld>
  <p:clrMapOvr>
    <a:masterClrMapping/>
  </p:clrMapOvr>
  <p:transition xmlns:p14="http://schemas.microsoft.com/office/powerpoint/2010/main">
    <p:dissolve/>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Northern_Blot_Scheme.PNG"/>
          <p:cNvPicPr>
            <a:picLocks noGrp="1" noChangeAspect="1"/>
          </p:cNvPicPr>
          <p:nvPr>
            <p:ph idx="1"/>
          </p:nvPr>
        </p:nvPicPr>
        <p:blipFill>
          <a:blip r:embed="rId2" cstate="print"/>
          <a:stretch>
            <a:fillRect/>
          </a:stretch>
        </p:blipFill>
        <p:spPr>
          <a:xfrm>
            <a:off x="304800" y="304800"/>
            <a:ext cx="8534400" cy="6096000"/>
          </a:xfrm>
        </p:spPr>
      </p:pic>
    </p:spTree>
  </p:cSld>
  <p:clrMapOvr>
    <a:masterClrMapping/>
  </p:clrMapOvr>
  <p:transition xmlns:p14="http://schemas.microsoft.com/office/powerpoint/2010/main">
    <p:dissolve/>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228600"/>
            <a:ext cx="8839200" cy="3108544"/>
          </a:xfrm>
          <a:prstGeom prst="rect">
            <a:avLst/>
          </a:prstGeom>
        </p:spPr>
        <p:txBody>
          <a:bodyPr wrap="square">
            <a:spAutoFit/>
          </a:bodyPr>
          <a:lstStyle/>
          <a:p>
            <a:pPr lvl="0"/>
            <a:r>
              <a:rPr lang="en-US" sz="2800" dirty="0">
                <a:latin typeface="Times New Roman"/>
                <a:cs typeface="Times New Roman"/>
              </a:rPr>
              <a:t>For that  , </a:t>
            </a:r>
            <a:r>
              <a:rPr lang="en-US" sz="2800" b="1" dirty="0">
                <a:solidFill>
                  <a:srgbClr val="FF0000"/>
                </a:solidFill>
                <a:latin typeface="Times New Roman"/>
                <a:cs typeface="Times New Roman"/>
              </a:rPr>
              <a:t>DNA </a:t>
            </a:r>
            <a:r>
              <a:rPr lang="en-US" sz="2800" b="1" dirty="0" smtClean="0">
                <a:solidFill>
                  <a:srgbClr val="FF0000"/>
                </a:solidFill>
                <a:latin typeface="Times New Roman"/>
                <a:cs typeface="Times New Roman"/>
              </a:rPr>
              <a:t>Concentration  </a:t>
            </a:r>
            <a:r>
              <a:rPr lang="en-US" sz="2800" dirty="0">
                <a:latin typeface="Times New Roman"/>
                <a:cs typeface="Times New Roman"/>
              </a:rPr>
              <a:t>could be determined according to  its ability to  absorb  ultraviolet light (  more DNA </a:t>
            </a:r>
            <a:r>
              <a:rPr lang="en-US" sz="2800" dirty="0" smtClean="0">
                <a:latin typeface="Times New Roman"/>
                <a:cs typeface="Times New Roman"/>
              </a:rPr>
              <a:t>presents  </a:t>
            </a:r>
            <a:r>
              <a:rPr lang="en-US" sz="2800" dirty="0">
                <a:latin typeface="Times New Roman"/>
                <a:cs typeface="Times New Roman"/>
              </a:rPr>
              <a:t>in specific preparation  the higher absorption occurred). DNA most be fairly pure, since many contaminating substances (e.g., proteins) also absorb around this wavelength  (protein absorbed </a:t>
            </a:r>
            <a:r>
              <a:rPr lang="en-US" sz="2800" dirty="0" err="1">
                <a:latin typeface="Times New Roman"/>
                <a:cs typeface="Times New Roman"/>
              </a:rPr>
              <a:t>uv</a:t>
            </a:r>
            <a:r>
              <a:rPr lang="en-US" sz="2800" dirty="0">
                <a:latin typeface="Times New Roman"/>
                <a:cs typeface="Times New Roman"/>
              </a:rPr>
              <a:t> at 280)</a:t>
            </a:r>
          </a:p>
          <a:p>
            <a:endParaRPr lang="en-US" sz="2800" b="1" dirty="0">
              <a:latin typeface="Times New Roman"/>
              <a:cs typeface="Times New Roman"/>
            </a:endParaRPr>
          </a:p>
        </p:txBody>
      </p:sp>
      <p:pic>
        <p:nvPicPr>
          <p:cNvPr id="5" name="Picture 4" descr="f-ob-NanoDrop-2000c-Spectrophotometer-Thermo-Scientific-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3048000"/>
            <a:ext cx="5257800" cy="350836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58379484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86274"/>
            <a:ext cx="8686800" cy="6783395"/>
          </a:xfrm>
          <a:prstGeom prst="rect">
            <a:avLst/>
          </a:prstGeom>
        </p:spPr>
        <p:txBody>
          <a:bodyPr wrap="square">
            <a:spAutoFit/>
          </a:bodyPr>
          <a:lstStyle/>
          <a:p>
            <a:pPr lvl="0" algn="just">
              <a:buNone/>
            </a:pPr>
            <a:endParaRPr lang="en-US" sz="3200" b="1" dirty="0" smtClean="0">
              <a:solidFill>
                <a:srgbClr val="FF0000"/>
              </a:solidFill>
            </a:endParaRPr>
          </a:p>
          <a:p>
            <a:pPr lvl="0" algn="just">
              <a:buNone/>
            </a:pPr>
            <a:r>
              <a:rPr lang="en-US" sz="4000" b="1" dirty="0" smtClean="0">
                <a:solidFill>
                  <a:srgbClr val="FF0000"/>
                </a:solidFill>
                <a:latin typeface="Abadi MT Condensed Light"/>
                <a:cs typeface="Abadi MT Condensed Light"/>
              </a:rPr>
              <a:t>2-Density </a:t>
            </a:r>
            <a:endParaRPr lang="en-US" sz="4000" b="1" dirty="0">
              <a:solidFill>
                <a:srgbClr val="FF0000"/>
              </a:solidFill>
              <a:latin typeface="Abadi MT Condensed Light"/>
              <a:cs typeface="Abadi MT Condensed Light"/>
            </a:endParaRPr>
          </a:p>
          <a:p>
            <a:pPr lvl="1" algn="just">
              <a:lnSpc>
                <a:spcPct val="110000"/>
              </a:lnSpc>
            </a:pPr>
            <a:r>
              <a:rPr lang="en-US" sz="2800" dirty="0">
                <a:latin typeface="Times New Roman"/>
                <a:cs typeface="Times New Roman"/>
              </a:rPr>
              <a:t>Density can be measured </a:t>
            </a:r>
            <a:r>
              <a:rPr lang="en-US" sz="2800" dirty="0" smtClean="0">
                <a:latin typeface="Times New Roman"/>
                <a:cs typeface="Times New Roman"/>
              </a:rPr>
              <a:t>by (</a:t>
            </a:r>
            <a:r>
              <a:rPr lang="en-US" sz="2800" dirty="0">
                <a:latin typeface="Times New Roman"/>
                <a:cs typeface="Times New Roman"/>
              </a:rPr>
              <a:t>CESIUM CHLORIED ) </a:t>
            </a:r>
            <a:r>
              <a:rPr lang="en-US" sz="2800" dirty="0" err="1">
                <a:latin typeface="Times New Roman"/>
                <a:cs typeface="Times New Roman"/>
              </a:rPr>
              <a:t>CsCl</a:t>
            </a:r>
            <a:r>
              <a:rPr lang="en-US" sz="2800" dirty="0">
                <a:latin typeface="Times New Roman"/>
                <a:cs typeface="Times New Roman"/>
              </a:rPr>
              <a:t>-density ultracentrifugation </a:t>
            </a:r>
            <a:r>
              <a:rPr lang="en-US" sz="2800" dirty="0" smtClean="0">
                <a:latin typeface="Times New Roman"/>
                <a:cs typeface="Times New Roman"/>
              </a:rPr>
              <a:t>. </a:t>
            </a:r>
          </a:p>
          <a:p>
            <a:pPr lvl="1" algn="just">
              <a:lnSpc>
                <a:spcPct val="110000"/>
              </a:lnSpc>
            </a:pPr>
            <a:endParaRPr lang="en-US" sz="2800" dirty="0">
              <a:latin typeface="Times New Roman"/>
              <a:cs typeface="Times New Roman"/>
            </a:endParaRPr>
          </a:p>
          <a:p>
            <a:pPr lvl="1" algn="just">
              <a:lnSpc>
                <a:spcPct val="110000"/>
              </a:lnSpc>
            </a:pPr>
            <a:r>
              <a:rPr lang="en-US" sz="2800" dirty="0" smtClean="0">
                <a:latin typeface="Times New Roman"/>
                <a:cs typeface="Times New Roman"/>
              </a:rPr>
              <a:t>separate </a:t>
            </a:r>
            <a:r>
              <a:rPr lang="en-US" sz="2800" dirty="0">
                <a:latin typeface="Times New Roman"/>
                <a:cs typeface="Times New Roman"/>
              </a:rPr>
              <a:t>DNA based on density, DNA is mixed with </a:t>
            </a:r>
            <a:r>
              <a:rPr lang="en-US" sz="2800" dirty="0" err="1">
                <a:latin typeface="Times New Roman"/>
                <a:cs typeface="Times New Roman"/>
              </a:rPr>
              <a:t>CsCl</a:t>
            </a:r>
            <a:r>
              <a:rPr lang="en-US" sz="2800" dirty="0">
                <a:latin typeface="Times New Roman"/>
                <a:cs typeface="Times New Roman"/>
              </a:rPr>
              <a:t> and centrifuged at very high speeds (e.g., 50,000 rpm) in an ultracentrifuge for many hours. As the tubes spin, the opposing forces of sedimentation and diffusion produce a stable, linear gradient of </a:t>
            </a:r>
            <a:r>
              <a:rPr lang="en-US" sz="2800" dirty="0" err="1">
                <a:latin typeface="Times New Roman"/>
                <a:cs typeface="Times New Roman"/>
              </a:rPr>
              <a:t>CsCl</a:t>
            </a:r>
            <a:r>
              <a:rPr lang="en-US" sz="2800" dirty="0">
                <a:latin typeface="Times New Roman"/>
                <a:cs typeface="Times New Roman"/>
              </a:rPr>
              <a:t> with the lightest density at the top and the heaviest density at the bottom. </a:t>
            </a:r>
          </a:p>
          <a:p>
            <a:pPr algn="just">
              <a:lnSpc>
                <a:spcPct val="110000"/>
              </a:lnSpc>
              <a:buNone/>
            </a:pPr>
            <a:endParaRPr lang="en-US" sz="2800" dirty="0">
              <a:latin typeface="Times New Roman"/>
              <a:cs typeface="Times New Roman"/>
            </a:endParaRPr>
          </a:p>
          <a:p>
            <a:pPr algn="just">
              <a:buNone/>
            </a:pPr>
            <a:endParaRPr lang="en-US" sz="2400" dirty="0"/>
          </a:p>
        </p:txBody>
      </p:sp>
    </p:spTree>
    <p:extLst>
      <p:ext uri="{BB962C8B-B14F-4D97-AF65-F5344CB8AC3E}">
        <p14:creationId xmlns:p14="http://schemas.microsoft.com/office/powerpoint/2010/main" val="84542153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Lst>
          </a:blip>
          <a:srcRect l="-1132" t="25840" r="60645" b="-684"/>
          <a:stretch/>
        </p:blipFill>
        <p:spPr>
          <a:xfrm>
            <a:off x="4191000" y="3352800"/>
            <a:ext cx="2414522" cy="3350983"/>
          </a:xfrm>
          <a:prstGeom prst="rect">
            <a:avLst/>
          </a:prstGeom>
        </p:spPr>
      </p:pic>
      <p:sp>
        <p:nvSpPr>
          <p:cNvPr id="3" name="Rectangle 2"/>
          <p:cNvSpPr/>
          <p:nvPr/>
        </p:nvSpPr>
        <p:spPr>
          <a:xfrm>
            <a:off x="0" y="152400"/>
            <a:ext cx="9144000" cy="3182410"/>
          </a:xfrm>
          <a:prstGeom prst="rect">
            <a:avLst/>
          </a:prstGeom>
        </p:spPr>
        <p:txBody>
          <a:bodyPr wrap="square">
            <a:spAutoFit/>
          </a:bodyPr>
          <a:lstStyle/>
          <a:p>
            <a:pPr lvl="1" algn="just">
              <a:lnSpc>
                <a:spcPct val="120000"/>
              </a:lnSpc>
            </a:pPr>
            <a:r>
              <a:rPr lang="en-US" sz="2400" dirty="0">
                <a:latin typeface="Times New Roman"/>
                <a:cs typeface="Times New Roman"/>
              </a:rPr>
              <a:t>As the </a:t>
            </a:r>
            <a:r>
              <a:rPr lang="en-US" sz="2400" dirty="0" err="1">
                <a:latin typeface="Times New Roman"/>
                <a:cs typeface="Times New Roman"/>
              </a:rPr>
              <a:t>CsCl</a:t>
            </a:r>
            <a:r>
              <a:rPr lang="en-US" sz="2400" dirty="0">
                <a:latin typeface="Times New Roman"/>
                <a:cs typeface="Times New Roman"/>
              </a:rPr>
              <a:t> gradient forms, the DNA comes to equilibrium in the gradient where its density equals the density of the surrounding </a:t>
            </a:r>
            <a:r>
              <a:rPr lang="en-US" sz="2400" dirty="0" err="1">
                <a:latin typeface="Times New Roman"/>
                <a:cs typeface="Times New Roman"/>
              </a:rPr>
              <a:t>CsCl</a:t>
            </a:r>
            <a:r>
              <a:rPr lang="en-US" sz="2400" dirty="0">
                <a:latin typeface="Times New Roman"/>
                <a:cs typeface="Times New Roman"/>
              </a:rPr>
              <a:t>. If DNA of only one density is present, the result will be a single band of DNA. If two DNAs are present with different densities, the result will be two bands of DNA. </a:t>
            </a:r>
            <a:r>
              <a:rPr lang="en-US" sz="2400" dirty="0" smtClean="0">
                <a:latin typeface="Times New Roman"/>
                <a:cs typeface="Times New Roman"/>
              </a:rPr>
              <a:t>GC </a:t>
            </a:r>
            <a:r>
              <a:rPr lang="en-US" sz="2400" dirty="0">
                <a:latin typeface="Times New Roman"/>
                <a:cs typeface="Times New Roman"/>
              </a:rPr>
              <a:t>base pairs are more dense than AT base </a:t>
            </a:r>
            <a:r>
              <a:rPr lang="en-US" sz="2400" dirty="0" smtClean="0">
                <a:latin typeface="Times New Roman"/>
                <a:cs typeface="Times New Roman"/>
              </a:rPr>
              <a:t>pairs. Therefore</a:t>
            </a:r>
            <a:r>
              <a:rPr lang="en-US" sz="2400" dirty="0">
                <a:latin typeface="Times New Roman"/>
                <a:cs typeface="Times New Roman"/>
              </a:rPr>
              <a:t>, DNA with more GC base pairs will form bands lower down than an equal number of base pairs with high AT content</a:t>
            </a:r>
          </a:p>
        </p:txBody>
      </p:sp>
    </p:spTree>
    <p:extLst>
      <p:ext uri="{BB962C8B-B14F-4D97-AF65-F5344CB8AC3E}">
        <p14:creationId xmlns:p14="http://schemas.microsoft.com/office/powerpoint/2010/main" val="90919315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524000"/>
            <a:ext cx="7924800" cy="5298885"/>
          </a:xfrm>
          <a:prstGeom prst="rect">
            <a:avLst/>
          </a:prstGeom>
        </p:spPr>
        <p:txBody>
          <a:bodyPr wrap="square">
            <a:spAutoFit/>
          </a:bodyPr>
          <a:lstStyle/>
          <a:p>
            <a:pPr lvl="0" algn="just">
              <a:lnSpc>
                <a:spcPct val="110000"/>
              </a:lnSpc>
              <a:buNone/>
            </a:pPr>
            <a:r>
              <a:rPr lang="en-US" sz="2800" dirty="0">
                <a:latin typeface="Times New Roman" pitchFamily="18" charset="0"/>
                <a:cs typeface="Times New Roman" pitchFamily="18" charset="0"/>
              </a:rPr>
              <a:t>DNA has a negative charge  due to the negatively charged phosphates in the sugar-phosphate </a:t>
            </a:r>
            <a:r>
              <a:rPr lang="en-US" sz="2800" dirty="0" smtClean="0">
                <a:latin typeface="Times New Roman" pitchFamily="18" charset="0"/>
                <a:cs typeface="Times New Roman" pitchFamily="18" charset="0"/>
              </a:rPr>
              <a:t>backbone. If  </a:t>
            </a:r>
            <a:r>
              <a:rPr lang="en-US" sz="2800" dirty="0">
                <a:latin typeface="Times New Roman" pitchFamily="18" charset="0"/>
                <a:cs typeface="Times New Roman" pitchFamily="18" charset="0"/>
              </a:rPr>
              <a:t>DNA is placed in an electrical field it </a:t>
            </a:r>
            <a:r>
              <a:rPr lang="en-US" sz="2800" dirty="0" smtClean="0">
                <a:latin typeface="Times New Roman" pitchFamily="18" charset="0"/>
                <a:cs typeface="Times New Roman" pitchFamily="18" charset="0"/>
              </a:rPr>
              <a:t>migrates </a:t>
            </a:r>
            <a:r>
              <a:rPr lang="en-US" sz="2800" dirty="0">
                <a:latin typeface="Times New Roman" pitchFamily="18" charset="0"/>
                <a:cs typeface="Times New Roman" pitchFamily="18" charset="0"/>
              </a:rPr>
              <a:t>towards the positive electrode (the cathode)</a:t>
            </a:r>
          </a:p>
          <a:p>
            <a:pPr lvl="0" algn="just">
              <a:lnSpc>
                <a:spcPct val="110000"/>
              </a:lnSpc>
              <a:buNone/>
            </a:pPr>
            <a:r>
              <a:rPr lang="en-US" sz="2800" dirty="0">
                <a:latin typeface="Times New Roman" pitchFamily="18" charset="0"/>
                <a:cs typeface="Times New Roman" pitchFamily="18" charset="0"/>
              </a:rPr>
              <a:t>If DNA is electrophoresed through a gel, smaller pieces will migrate faster than larger </a:t>
            </a:r>
            <a:r>
              <a:rPr lang="en-US" sz="2800" dirty="0" smtClean="0">
                <a:latin typeface="Times New Roman" pitchFamily="18" charset="0"/>
                <a:cs typeface="Times New Roman" pitchFamily="18" charset="0"/>
              </a:rPr>
              <a:t>pieces Larger </a:t>
            </a:r>
            <a:r>
              <a:rPr lang="en-US" sz="2800" dirty="0">
                <a:latin typeface="Times New Roman" pitchFamily="18" charset="0"/>
                <a:cs typeface="Times New Roman" pitchFamily="18" charset="0"/>
              </a:rPr>
              <a:t>pieces have trouble squeezing </a:t>
            </a:r>
            <a:r>
              <a:rPr lang="ar-IQ" sz="2800" dirty="0">
                <a:latin typeface="Times New Roman" pitchFamily="18" charset="0"/>
                <a:cs typeface="Times New Roman" pitchFamily="18" charset="0"/>
              </a:rPr>
              <a:t>مشكلة الضغط </a:t>
            </a:r>
            <a:r>
              <a:rPr lang="en-US" sz="2800" dirty="0">
                <a:latin typeface="Times New Roman" pitchFamily="18" charset="0"/>
                <a:cs typeface="Times New Roman" pitchFamily="18" charset="0"/>
              </a:rPr>
              <a:t>through the gel matrix and are hence retarded while smaller pieces migrate easier The size of DNA is estimated by comparing its migration through the gel to DNA molecules of known size(DNA ladder)</a:t>
            </a:r>
          </a:p>
        </p:txBody>
      </p:sp>
      <p:sp>
        <p:nvSpPr>
          <p:cNvPr id="3" name="Rectangle 2"/>
          <p:cNvSpPr/>
          <p:nvPr/>
        </p:nvSpPr>
        <p:spPr>
          <a:xfrm>
            <a:off x="533400" y="152400"/>
            <a:ext cx="5715000" cy="1877437"/>
          </a:xfrm>
          <a:prstGeom prst="rect">
            <a:avLst/>
          </a:prstGeom>
        </p:spPr>
        <p:txBody>
          <a:bodyPr wrap="square">
            <a:spAutoFit/>
          </a:bodyPr>
          <a:lstStyle/>
          <a:p>
            <a:pPr lvl="0"/>
            <a:r>
              <a:rPr lang="en-US" sz="4000" b="1" dirty="0">
                <a:solidFill>
                  <a:srgbClr val="FF0000"/>
                </a:solidFill>
                <a:latin typeface="Abadi MT Condensed Light"/>
                <a:cs typeface="Abadi MT Condensed Light"/>
              </a:rPr>
              <a:t>3- </a:t>
            </a:r>
            <a:r>
              <a:rPr lang="en-US" sz="4000" b="1" dirty="0" smtClean="0">
                <a:solidFill>
                  <a:srgbClr val="FF0000"/>
                </a:solidFill>
                <a:latin typeface="Abadi MT Condensed Light"/>
                <a:cs typeface="Abadi MT Condensed Light"/>
              </a:rPr>
              <a:t>Size </a:t>
            </a:r>
          </a:p>
          <a:p>
            <a:r>
              <a:rPr lang="en-US" sz="4000" b="1" dirty="0">
                <a:solidFill>
                  <a:srgbClr val="FF0000"/>
                </a:solidFill>
                <a:latin typeface="Abadi MT Condensed Light"/>
                <a:cs typeface="Abadi MT Condensed Light"/>
              </a:rPr>
              <a:t>A  -Electrophoresis</a:t>
            </a:r>
          </a:p>
          <a:p>
            <a:pPr lvl="0"/>
            <a:endParaRPr lang="en-US" b="1" dirty="0">
              <a:solidFill>
                <a:srgbClr val="FF0000"/>
              </a:solidFill>
            </a:endParaRPr>
          </a:p>
          <a:p>
            <a:pPr lvl="0"/>
            <a:endParaRPr lang="en-US" b="1" dirty="0">
              <a:solidFill>
                <a:srgbClr val="FF0000"/>
              </a:solidFill>
            </a:endParaRPr>
          </a:p>
        </p:txBody>
      </p:sp>
    </p:spTree>
    <p:extLst>
      <p:ext uri="{BB962C8B-B14F-4D97-AF65-F5344CB8AC3E}">
        <p14:creationId xmlns:p14="http://schemas.microsoft.com/office/powerpoint/2010/main" val="295571321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228600"/>
            <a:ext cx="8305800" cy="3132139"/>
          </a:xfrm>
          <a:prstGeom prst="rect">
            <a:avLst/>
          </a:prstGeom>
        </p:spPr>
        <p:txBody>
          <a:bodyPr wrap="square">
            <a:spAutoFit/>
          </a:bodyPr>
          <a:lstStyle/>
          <a:p>
            <a:pPr algn="just">
              <a:lnSpc>
                <a:spcPct val="110000"/>
              </a:lnSpc>
            </a:pPr>
            <a:r>
              <a:rPr lang="en-US" sz="4000" b="1" dirty="0" smtClean="0">
                <a:solidFill>
                  <a:srgbClr val="FF0000"/>
                </a:solidFill>
                <a:latin typeface="Abadi MT Condensed Light"/>
                <a:cs typeface="Abadi MT Condensed Light"/>
              </a:rPr>
              <a:t>Type of gels</a:t>
            </a:r>
          </a:p>
          <a:p>
            <a:pPr algn="just">
              <a:lnSpc>
                <a:spcPct val="110000"/>
              </a:lnSpc>
              <a:buNone/>
            </a:pPr>
            <a:r>
              <a:rPr lang="en-US" sz="2800" b="1" dirty="0" smtClean="0">
                <a:solidFill>
                  <a:srgbClr val="FF0000"/>
                </a:solidFill>
                <a:latin typeface="Times New Roman"/>
                <a:cs typeface="Times New Roman"/>
              </a:rPr>
              <a:t>A-</a:t>
            </a:r>
            <a:r>
              <a:rPr lang="en-US" sz="2800" dirty="0" smtClean="0">
                <a:latin typeface="Times New Roman"/>
                <a:cs typeface="Times New Roman"/>
              </a:rPr>
              <a:t>Agarose is a polymer of natural origin. It is derived from seaweed. it  is used to separate fairly large DNA molecules</a:t>
            </a:r>
            <a:r>
              <a:rPr lang="ar-IQ" sz="2800" dirty="0" smtClean="0">
                <a:latin typeface="Times New Roman"/>
                <a:cs typeface="Times New Roman"/>
              </a:rPr>
              <a:t> </a:t>
            </a:r>
            <a:r>
              <a:rPr lang="en-US" sz="2800" dirty="0" smtClean="0">
                <a:latin typeface="Times New Roman"/>
                <a:cs typeface="Times New Roman"/>
              </a:rPr>
              <a:t> up to  5 million to a few thousands base pairs</a:t>
            </a:r>
          </a:p>
          <a:p>
            <a:pPr algn="just">
              <a:lnSpc>
                <a:spcPct val="110000"/>
              </a:lnSpc>
              <a:buNone/>
            </a:pPr>
            <a:r>
              <a:rPr lang="en-US" sz="2800" b="1" dirty="0" smtClean="0">
                <a:solidFill>
                  <a:srgbClr val="FF0000"/>
                </a:solidFill>
                <a:latin typeface="Times New Roman"/>
                <a:cs typeface="Times New Roman"/>
              </a:rPr>
              <a:t>B</a:t>
            </a:r>
            <a:r>
              <a:rPr lang="en-US" sz="2800" dirty="0" smtClean="0">
                <a:solidFill>
                  <a:srgbClr val="FF0000"/>
                </a:solidFill>
                <a:latin typeface="Times New Roman"/>
                <a:cs typeface="Times New Roman"/>
              </a:rPr>
              <a:t>-</a:t>
            </a:r>
            <a:r>
              <a:rPr lang="en-US" sz="2800" dirty="0" smtClean="0">
                <a:latin typeface="Times New Roman"/>
                <a:cs typeface="Times New Roman"/>
              </a:rPr>
              <a:t>Poly acrylamide is used to separate small pieces of DNA   ( several hundred base pairs)</a:t>
            </a:r>
            <a:endParaRPr lang="en-US" sz="2800" dirty="0">
              <a:latin typeface="Times New Roman"/>
              <a:cs typeface="Times New Roman"/>
            </a:endParaRPr>
          </a:p>
        </p:txBody>
      </p:sp>
      <p:pic>
        <p:nvPicPr>
          <p:cNvPr id="2" name="Picture 1"/>
          <p:cNvPicPr>
            <a:picLocks noChangeAspect="1"/>
          </p:cNvPicPr>
          <p:nvPr/>
        </p:nvPicPr>
        <p:blipFill>
          <a:blip r:embed="rId2"/>
          <a:stretch>
            <a:fillRect/>
          </a:stretch>
        </p:blipFill>
        <p:spPr>
          <a:xfrm>
            <a:off x="36396" y="2971800"/>
            <a:ext cx="6019800" cy="337108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grpSp>
        <p:nvGrpSpPr>
          <p:cNvPr id="8" name="Group 7"/>
          <p:cNvGrpSpPr/>
          <p:nvPr/>
        </p:nvGrpSpPr>
        <p:grpSpPr>
          <a:xfrm>
            <a:off x="1179872" y="3200400"/>
            <a:ext cx="7964128" cy="2895600"/>
            <a:chOff x="4038600" y="0"/>
            <a:chExt cx="7964128" cy="2895600"/>
          </a:xfrm>
        </p:grpSpPr>
        <p:pic>
          <p:nvPicPr>
            <p:cNvPr id="3" name="Picture 2"/>
            <p:cNvPicPr>
              <a:picLocks noChangeAspect="1"/>
            </p:cNvPicPr>
            <p:nvPr/>
          </p:nvPicPr>
          <p:blipFill>
            <a:blip r:embed="rId3"/>
            <a:stretch>
              <a:fillRect/>
            </a:stretch>
          </p:blipFill>
          <p:spPr>
            <a:xfrm>
              <a:off x="4038600" y="0"/>
              <a:ext cx="7964128" cy="28956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6" name="TextBox 5"/>
            <p:cNvSpPr txBox="1"/>
            <p:nvPr/>
          </p:nvSpPr>
          <p:spPr>
            <a:xfrm>
              <a:off x="4230328" y="304800"/>
              <a:ext cx="1433055" cy="369332"/>
            </a:xfrm>
            <a:prstGeom prst="rect">
              <a:avLst/>
            </a:prstGeom>
            <a:noFill/>
          </p:spPr>
          <p:txBody>
            <a:bodyPr wrap="none" rtlCol="0">
              <a:spAutoFit/>
            </a:bodyPr>
            <a:lstStyle/>
            <a:p>
              <a:r>
                <a:rPr lang="en-US" b="1" dirty="0" smtClean="0">
                  <a:latin typeface="Arial"/>
                  <a:cs typeface="Arial"/>
                </a:rPr>
                <a:t>DNA ladder </a:t>
              </a:r>
              <a:endParaRPr lang="en-US" b="1" dirty="0">
                <a:latin typeface="Arial"/>
                <a:cs typeface="Arial"/>
              </a:endParaRPr>
            </a:p>
          </p:txBody>
        </p:sp>
      </p:grpSp>
      <p:pic>
        <p:nvPicPr>
          <p:cNvPr id="5" name="Picture 4"/>
          <p:cNvPicPr>
            <a:picLocks noChangeAspect="1"/>
          </p:cNvPicPr>
          <p:nvPr/>
        </p:nvPicPr>
        <p:blipFill>
          <a:blip r:embed="rId4"/>
          <a:stretch>
            <a:fillRect/>
          </a:stretch>
        </p:blipFill>
        <p:spPr>
          <a:xfrm>
            <a:off x="3810000" y="3429000"/>
            <a:ext cx="5486400" cy="307238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3636203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81000"/>
            <a:ext cx="7848600" cy="5724645"/>
          </a:xfrm>
          <a:prstGeom prst="rect">
            <a:avLst/>
          </a:prstGeom>
        </p:spPr>
        <p:txBody>
          <a:bodyPr wrap="square">
            <a:spAutoFit/>
          </a:bodyPr>
          <a:lstStyle/>
          <a:p>
            <a:pPr lvl="1" algn="just">
              <a:buNone/>
            </a:pPr>
            <a:r>
              <a:rPr lang="en-US" sz="4000" b="1" dirty="0" smtClean="0">
                <a:solidFill>
                  <a:srgbClr val="FF0000"/>
                </a:solidFill>
                <a:latin typeface="Abadi MT Condensed Light"/>
                <a:cs typeface="Abadi MT Condensed Light"/>
              </a:rPr>
              <a:t>B</a:t>
            </a:r>
            <a:r>
              <a:rPr lang="en-US" sz="4000" b="1" dirty="0">
                <a:solidFill>
                  <a:srgbClr val="FF0000"/>
                </a:solidFill>
                <a:latin typeface="Abadi MT Condensed Light"/>
                <a:cs typeface="Abadi MT Condensed Light"/>
              </a:rPr>
              <a:t>:  Electron microscopy</a:t>
            </a:r>
          </a:p>
          <a:p>
            <a:pPr lvl="1" algn="just">
              <a:buNone/>
            </a:pPr>
            <a:r>
              <a:rPr lang="en-US" sz="2600" dirty="0">
                <a:latin typeface="Times New Roman" pitchFamily="18" charset="0"/>
                <a:cs typeface="Times New Roman" pitchFamily="18" charset="0"/>
              </a:rPr>
              <a:t>The size of DNA molecules can be determined by electron microscope.   The DNA is  visualized on a grid of known size so that the size of the DNA molecule can be </a:t>
            </a:r>
            <a:r>
              <a:rPr lang="en-US" sz="2600" dirty="0" smtClean="0">
                <a:latin typeface="Times New Roman" pitchFamily="18" charset="0"/>
                <a:cs typeface="Times New Roman" pitchFamily="18" charset="0"/>
              </a:rPr>
              <a:t>estimated</a:t>
            </a:r>
          </a:p>
          <a:p>
            <a:pPr lvl="1" algn="just">
              <a:buNone/>
            </a:pPr>
            <a:endParaRPr lang="en-US" sz="2600" b="1" dirty="0">
              <a:latin typeface="Times New Roman" pitchFamily="18" charset="0"/>
              <a:cs typeface="Times New Roman" pitchFamily="18" charset="0"/>
            </a:endParaRPr>
          </a:p>
          <a:p>
            <a:pPr lvl="1" algn="just">
              <a:buNone/>
            </a:pPr>
            <a:r>
              <a:rPr lang="en-US" sz="4000" b="1" dirty="0" smtClean="0">
                <a:solidFill>
                  <a:srgbClr val="FF0000"/>
                </a:solidFill>
                <a:latin typeface="Abadi MT Condensed Light"/>
                <a:cs typeface="Abadi MT Condensed Light"/>
              </a:rPr>
              <a:t>C: Velocity </a:t>
            </a:r>
            <a:r>
              <a:rPr lang="en-US" sz="4000" b="1" dirty="0">
                <a:solidFill>
                  <a:srgbClr val="FF0000"/>
                </a:solidFill>
                <a:latin typeface="Abadi MT Condensed Light"/>
                <a:cs typeface="Abadi MT Condensed Light"/>
              </a:rPr>
              <a:t>sedimentation</a:t>
            </a:r>
          </a:p>
          <a:p>
            <a:pPr lvl="2" algn="just"/>
            <a:r>
              <a:rPr lang="en-US" sz="2600" dirty="0">
                <a:latin typeface="Times New Roman" pitchFamily="18" charset="0"/>
                <a:cs typeface="Times New Roman" pitchFamily="18" charset="0"/>
              </a:rPr>
              <a:t>Sedimentation velocity is dependent upon two variables: density and shape</a:t>
            </a:r>
          </a:p>
          <a:p>
            <a:pPr lvl="3" algn="just"/>
            <a:r>
              <a:rPr lang="en-US" sz="2600" dirty="0">
                <a:latin typeface="Times New Roman" pitchFamily="18" charset="0"/>
                <a:cs typeface="Times New Roman" pitchFamily="18" charset="0"/>
              </a:rPr>
              <a:t>The more dense the DNA the quicker it will sediment upon centrifugation</a:t>
            </a:r>
          </a:p>
          <a:p>
            <a:pPr lvl="3" algn="just"/>
            <a:r>
              <a:rPr lang="en-US" sz="2600" dirty="0">
                <a:latin typeface="Times New Roman" pitchFamily="18" charset="0"/>
                <a:cs typeface="Times New Roman" pitchFamily="18" charset="0"/>
              </a:rPr>
              <a:t>Globular (more compact) molecules will sediment faster than linear molecules</a:t>
            </a:r>
          </a:p>
        </p:txBody>
      </p:sp>
    </p:spTree>
    <p:extLst>
      <p:ext uri="{BB962C8B-B14F-4D97-AF65-F5344CB8AC3E}">
        <p14:creationId xmlns:p14="http://schemas.microsoft.com/office/powerpoint/2010/main" val="289495310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52400"/>
            <a:ext cx="8763000" cy="6531018"/>
          </a:xfrm>
          <a:prstGeom prst="rect">
            <a:avLst/>
          </a:prstGeom>
        </p:spPr>
        <p:txBody>
          <a:bodyPr wrap="square">
            <a:spAutoFit/>
          </a:bodyPr>
          <a:lstStyle/>
          <a:p>
            <a:r>
              <a:rPr lang="en-US" sz="4000" b="1" dirty="0">
                <a:solidFill>
                  <a:srgbClr val="FF0000"/>
                </a:solidFill>
                <a:latin typeface="Abadi MT Condensed Light"/>
                <a:cs typeface="Abadi MT Condensed Light"/>
              </a:rPr>
              <a:t>4-</a:t>
            </a:r>
            <a:r>
              <a:rPr lang="en-US" sz="4000" b="1" dirty="0" smtClean="0">
                <a:solidFill>
                  <a:srgbClr val="FF0000"/>
                </a:solidFill>
                <a:latin typeface="Abadi MT Condensed Light"/>
                <a:cs typeface="Abadi MT Condensed Light"/>
              </a:rPr>
              <a:t>Solublity</a:t>
            </a:r>
            <a:endParaRPr lang="en-US" dirty="0"/>
          </a:p>
          <a:p>
            <a:pPr>
              <a:lnSpc>
                <a:spcPct val="110000"/>
              </a:lnSpc>
            </a:pPr>
            <a:r>
              <a:rPr lang="en-US" sz="2400" dirty="0">
                <a:latin typeface="Times New Roman"/>
                <a:cs typeface="Times New Roman"/>
              </a:rPr>
              <a:t>RNA is more soluble in aqueous solutions than DNA . Ribose has a 2'-OH group   which is polar and dissolve in water better  where </a:t>
            </a:r>
            <a:r>
              <a:rPr lang="en-US" sz="2400" dirty="0" err="1">
                <a:latin typeface="Times New Roman"/>
                <a:cs typeface="Times New Roman"/>
              </a:rPr>
              <a:t>deoxyribose</a:t>
            </a:r>
            <a:r>
              <a:rPr lang="en-US" sz="2400" dirty="0">
                <a:latin typeface="Times New Roman"/>
                <a:cs typeface="Times New Roman"/>
              </a:rPr>
              <a:t> contains a 2'-H   Hydroxyl groups C-H is a non-polar bond and is therefore hydrophobic</a:t>
            </a:r>
          </a:p>
          <a:p>
            <a:pPr>
              <a:lnSpc>
                <a:spcPct val="110000"/>
              </a:lnSpc>
            </a:pPr>
            <a:r>
              <a:rPr lang="en-US" sz="2400" dirty="0">
                <a:latin typeface="Times New Roman"/>
                <a:cs typeface="Times New Roman"/>
              </a:rPr>
              <a:t>RNA is less stable then DNA because  The hydroxyl group on the 2' carbon of ribose is more reactive then  hydrogen found in </a:t>
            </a:r>
            <a:r>
              <a:rPr lang="en-US" sz="2400" dirty="0" err="1">
                <a:latin typeface="Times New Roman"/>
                <a:cs typeface="Times New Roman"/>
              </a:rPr>
              <a:t>deoxyribose</a:t>
            </a:r>
            <a:endParaRPr lang="en-US" sz="2400" dirty="0">
              <a:latin typeface="Times New Roman"/>
              <a:cs typeface="Times New Roman"/>
            </a:endParaRPr>
          </a:p>
          <a:p>
            <a:endParaRPr lang="en-US" dirty="0"/>
          </a:p>
          <a:p>
            <a:pPr algn="just">
              <a:lnSpc>
                <a:spcPct val="110000"/>
              </a:lnSpc>
            </a:pPr>
            <a:r>
              <a:rPr lang="en-US" sz="4000" b="1" dirty="0" smtClean="0">
                <a:solidFill>
                  <a:srgbClr val="FF0000"/>
                </a:solidFill>
                <a:latin typeface="Abadi MT Condensed Light"/>
                <a:cs typeface="Abadi MT Condensed Light"/>
              </a:rPr>
              <a:t>5-Denturation</a:t>
            </a:r>
          </a:p>
          <a:p>
            <a:pPr algn="just">
              <a:lnSpc>
                <a:spcPct val="110000"/>
              </a:lnSpc>
            </a:pPr>
            <a:endParaRPr lang="en-US" sz="2400" dirty="0" smtClean="0">
              <a:latin typeface="Times New Roman"/>
              <a:cs typeface="Times New Roman"/>
            </a:endParaRPr>
          </a:p>
          <a:p>
            <a:pPr algn="just">
              <a:lnSpc>
                <a:spcPct val="110000"/>
              </a:lnSpc>
            </a:pPr>
            <a:r>
              <a:rPr lang="en-US" sz="2400" dirty="0" smtClean="0">
                <a:latin typeface="Times New Roman"/>
                <a:cs typeface="Times New Roman"/>
              </a:rPr>
              <a:t>Definition: DNA is considered denatured when the double stranded DNA molecule is converted into two single stranded molecules</a:t>
            </a:r>
          </a:p>
          <a:p>
            <a:pPr algn="just">
              <a:lnSpc>
                <a:spcPct val="110000"/>
              </a:lnSpc>
            </a:pPr>
            <a:r>
              <a:rPr lang="en-US" sz="2400" dirty="0" smtClean="0">
                <a:latin typeface="Times New Roman"/>
                <a:cs typeface="Times New Roman"/>
              </a:rPr>
              <a:t>This can be monitored by observing the increase in absorption of ultraviolet light .Factors causes DNA Denaturation: </a:t>
            </a:r>
          </a:p>
          <a:p>
            <a:pPr algn="just">
              <a:lnSpc>
                <a:spcPct val="110000"/>
              </a:lnSpc>
            </a:pPr>
            <a:r>
              <a:rPr lang="en-US" sz="2400" dirty="0" smtClean="0">
                <a:latin typeface="Times New Roman"/>
                <a:cs typeface="Times New Roman"/>
              </a:rPr>
              <a:t> </a:t>
            </a:r>
            <a:endParaRPr lang="en-US" sz="2400" dirty="0">
              <a:latin typeface="Times New Roman"/>
              <a:cs typeface="Times New Roman"/>
            </a:endParaRPr>
          </a:p>
        </p:txBody>
      </p:sp>
    </p:spTree>
    <p:extLst>
      <p:ext uri="{BB962C8B-B14F-4D97-AF65-F5344CB8AC3E}">
        <p14:creationId xmlns:p14="http://schemas.microsoft.com/office/powerpoint/2010/main" val="4013808189"/>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Waveform">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1097</TotalTime>
  <Words>1087</Words>
  <Application>Microsoft Macintosh PowerPoint</Application>
  <PresentationFormat>On-screen Show (4:3)</PresentationFormat>
  <Paragraphs>85</Paragraphs>
  <Slides>24</Slides>
  <Notes>0</Notes>
  <HiddenSlides>0</HiddenSlides>
  <MMClips>0</MMClips>
  <ScaleCrop>false</ScaleCrop>
  <HeadingPairs>
    <vt:vector size="4" baseType="variant">
      <vt:variant>
        <vt:lpstr>Theme</vt:lpstr>
      </vt:variant>
      <vt:variant>
        <vt:i4>2</vt:i4>
      </vt:variant>
      <vt:variant>
        <vt:lpstr>Slide Titles</vt:lpstr>
      </vt:variant>
      <vt:variant>
        <vt:i4>24</vt:i4>
      </vt:variant>
    </vt:vector>
  </HeadingPairs>
  <TitlesOfParts>
    <vt:vector size="26" baseType="lpstr">
      <vt:lpstr>Waveform</vt:lpstr>
      <vt:lpstr>Breeze</vt:lpstr>
      <vt:lpstr>5th lecture in molecular biology   (by Dr. Sawsan Sajid)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Analysis of DNA by the Southern Blot technique(RNA by northern blotting technique)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5th lecture in molecular biology Dr. Sawsan sajid</dc:title>
  <dc:creator>Dr Sawsan</dc:creator>
  <cp:lastModifiedBy>nadal alsaryi</cp:lastModifiedBy>
  <cp:revision>126</cp:revision>
  <dcterms:created xsi:type="dcterms:W3CDTF">2013-10-23T06:30:30Z</dcterms:created>
  <dcterms:modified xsi:type="dcterms:W3CDTF">2018-11-07T21:18:27Z</dcterms:modified>
</cp:coreProperties>
</file>