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 id="2147483686" r:id="rId2"/>
  </p:sldMasterIdLst>
  <p:notesMasterIdLst>
    <p:notesMasterId r:id="rId16"/>
  </p:notesMasterIdLst>
  <p:handoutMasterIdLst>
    <p:handoutMasterId r:id="rId17"/>
  </p:handoutMasterIdLst>
  <p:sldIdLst>
    <p:sldId id="257" r:id="rId3"/>
    <p:sldId id="259" r:id="rId4"/>
    <p:sldId id="260" r:id="rId5"/>
    <p:sldId id="261" r:id="rId6"/>
    <p:sldId id="262" r:id="rId7"/>
    <p:sldId id="263" r:id="rId8"/>
    <p:sldId id="264" r:id="rId9"/>
    <p:sldId id="265" r:id="rId10"/>
    <p:sldId id="266" r:id="rId11"/>
    <p:sldId id="267" r:id="rId12"/>
    <p:sldId id="268" r:id="rId13"/>
    <p:sldId id="270" r:id="rId14"/>
    <p:sldId id="271" r:id="rId15"/>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F76DE013-6C8A-4998-890F-40EBE0EC0FB7}" type="slidenum">
              <a:rPr lang="en-US" smtClean="0"/>
              <a:t>‹#›</a:t>
            </a:fld>
            <a:endParaRPr lang="en-US"/>
          </a:p>
        </p:txBody>
      </p:sp>
    </p:spTree>
    <p:extLst>
      <p:ext uri="{BB962C8B-B14F-4D97-AF65-F5344CB8AC3E}">
        <p14:creationId xmlns:p14="http://schemas.microsoft.com/office/powerpoint/2010/main" val="375068457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8CFAE35-F48C-46A2-9FA7-74AA02198A68}" type="slidenum">
              <a:rPr lang="en-US" smtClean="0"/>
              <a:t>‹#›</a:t>
            </a:fld>
            <a:endParaRPr lang="en-US"/>
          </a:p>
        </p:txBody>
      </p:sp>
    </p:spTree>
    <p:extLst>
      <p:ext uri="{BB962C8B-B14F-4D97-AF65-F5344CB8AC3E}">
        <p14:creationId xmlns:p14="http://schemas.microsoft.com/office/powerpoint/2010/main" val="91542936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7A66E5-1286-413B-91E0-C622A6AD0B4A}" type="slidenum">
              <a:rPr lang="en-US" smtClean="0">
                <a:solidFill>
                  <a:prstClr val="black"/>
                </a:solidFill>
              </a:rPr>
              <a:pPr/>
              <a:t>1</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1909662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28C2B2-373A-47DC-B612-E02623B9C5F2}" type="slidenum">
              <a:rPr lang="zh-CN" altLang="en-US"/>
              <a:pPr/>
              <a:t>4</a:t>
            </a:fld>
            <a:endParaRPr lang="en-US" altLang="zh-CN"/>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zh-CN" alt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580060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B90185-4A73-4B41-A3D8-35FD85F3AD85}" type="slidenum">
              <a:rPr lang="zh-CN" altLang="en-US"/>
              <a:pPr/>
              <a:t>9</a:t>
            </a:fld>
            <a:endParaRPr lang="en-US" altLang="zh-CN"/>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zh-CN" alt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163406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9950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193825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4209898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2472768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876000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1138306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058760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116456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904856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58488FF-57A6-4560-BCE8-C063E8E6BC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7789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6AAE3DE-CAD4-4C32-9BDC-49902552448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1494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262358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1538183-4357-41F1-8FD2-D80A0B53ED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3424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8C2F65F-1186-4A1D-A1D5-558FEC472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1229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36295E3-2A6C-451D-9254-BB16175CD0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2308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348F652-28BE-4BFB-8853-1D0BE66A252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5816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9D2D44D-0262-4BDB-B7D4-F671673A3BA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3450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BAC2072-D78E-4FDC-A42C-6D4D2D6D65D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3522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ABEF62C-37D5-4C36-8EA7-90097B50D5F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7532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D345-B894-4011-A43B-B3EC55E9174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5970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B2B8DDF-4707-49B7-9771-B155A806FA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65625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EE75671-F592-4164-8887-C872C52A639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3577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482998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262223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solidFill>
                <a:srgbClr val="146194">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146194">
                  <a:lumMod val="50000"/>
                </a:srgb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232738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4269804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146194">
                  <a:lumMod val="50000"/>
                </a:srgb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961563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628760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873785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endParaRPr lang="en-US" dirty="0">
              <a:solidFill>
                <a:srgbClr val="146194">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solidFill>
                <a:srgbClr val="146194">
                  <a:lumMod val="50000"/>
                </a:srgbClr>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029285846"/>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hf hdr="0" ftr="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135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71AFEC58-9EF5-41A1-B8F1-F8578E6564BB}" type="slidenum">
              <a:rPr lang="en-US" altLang="en-US">
                <a:solidFill>
                  <a:srgbClr val="000000"/>
                </a:solidFill>
              </a:rPr>
              <a:pPr defTabSz="9144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16728651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spcBef>
                <a:spcPts val="0"/>
              </a:spcBef>
            </a:pPr>
            <a:r>
              <a:rPr lang="en-US" sz="1800" cap="none" dirty="0">
                <a:ln>
                  <a:noFill/>
                </a:ln>
                <a:solidFill>
                  <a:srgbClr val="FF0000"/>
                </a:solidFill>
                <a:ea typeface="+mn-ea"/>
                <a:cs typeface="+mn-cs"/>
              </a:rPr>
              <a:t/>
            </a:r>
            <a:br>
              <a:rPr lang="en-US" sz="1800" cap="none" dirty="0">
                <a:ln>
                  <a:noFill/>
                </a:ln>
                <a:solidFill>
                  <a:srgbClr val="FF0000"/>
                </a:solidFill>
                <a:ea typeface="+mn-ea"/>
                <a:cs typeface="+mn-cs"/>
              </a:rPr>
            </a:br>
            <a:endParaRPr lang="en-US" dirty="0"/>
          </a:p>
        </p:txBody>
      </p:sp>
      <p:sp>
        <p:nvSpPr>
          <p:cNvPr id="3" name="Subtitle 2"/>
          <p:cNvSpPr>
            <a:spLocks noGrp="1"/>
          </p:cNvSpPr>
          <p:nvPr>
            <p:ph type="subTitle" idx="1"/>
          </p:nvPr>
        </p:nvSpPr>
        <p:spPr>
          <a:xfrm>
            <a:off x="2757574" y="6038491"/>
            <a:ext cx="6400800" cy="819509"/>
          </a:xfrm>
        </p:spPr>
        <p:txBody>
          <a:bodyPr/>
          <a:lstStyle/>
          <a:p>
            <a:endParaRPr lang="en-US" dirty="0"/>
          </a:p>
        </p:txBody>
      </p:sp>
      <p:sp>
        <p:nvSpPr>
          <p:cNvPr id="4" name="Rectangle 3"/>
          <p:cNvSpPr/>
          <p:nvPr/>
        </p:nvSpPr>
        <p:spPr>
          <a:xfrm>
            <a:off x="1258611" y="270171"/>
            <a:ext cx="9398727" cy="5909310"/>
          </a:xfrm>
          <a:prstGeom prst="rect">
            <a:avLst/>
          </a:prstGeom>
          <a:noFill/>
        </p:spPr>
        <p:txBody>
          <a:bodyPr wrap="none" lIns="91440" tIns="45720" rIns="91440" bIns="45720">
            <a:spAutoFit/>
          </a:bodyPr>
          <a:lstStyle/>
          <a:p>
            <a:pPr algn="ctr"/>
            <a: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t> AL-</a:t>
            </a:r>
            <a:r>
              <a:rPr lang="en-US" sz="5400" b="1" dirty="0" err="1">
                <a:ln w="13462">
                  <a:solidFill>
                    <a:prstClr val="black"/>
                  </a:solidFill>
                  <a:prstDash val="solid"/>
                </a:ln>
                <a:solidFill>
                  <a:prstClr val="white">
                    <a:lumMod val="85000"/>
                    <a:lumOff val="15000"/>
                  </a:prstClr>
                </a:solidFill>
                <a:effectLst>
                  <a:outerShdw dist="38100" dir="2700000" algn="bl" rotWithShape="0">
                    <a:srgbClr val="E87D37"/>
                  </a:outerShdw>
                </a:effectLst>
              </a:rPr>
              <a:t>Mustansiriyah</a:t>
            </a:r>
            <a: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t> University</a:t>
            </a:r>
            <a:b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br>
            <a: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t>College of science</a:t>
            </a:r>
            <a:b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br>
            <a: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t>Biology Dept.</a:t>
            </a:r>
            <a:b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br>
            <a: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t>Zoology </a:t>
            </a:r>
            <a:b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br>
            <a: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t>4</a:t>
            </a:r>
            <a:r>
              <a:rPr lang="en-US" sz="5400" b="1" baseline="30000" dirty="0">
                <a:ln w="13462">
                  <a:solidFill>
                    <a:prstClr val="black"/>
                  </a:solidFill>
                  <a:prstDash val="solid"/>
                </a:ln>
                <a:solidFill>
                  <a:prstClr val="white">
                    <a:lumMod val="85000"/>
                    <a:lumOff val="15000"/>
                  </a:prstClr>
                </a:solidFill>
                <a:effectLst>
                  <a:outerShdw dist="38100" dir="2700000" algn="bl" rotWithShape="0">
                    <a:srgbClr val="E87D37"/>
                  </a:outerShdw>
                </a:effectLst>
              </a:rPr>
              <a:t>th</a:t>
            </a:r>
            <a: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t> class</a:t>
            </a:r>
          </a:p>
          <a:p>
            <a:pPr algn="ctr"/>
            <a: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t>ENOCRINOLOGY LAB.</a:t>
            </a:r>
          </a:p>
          <a:p>
            <a:pPr algn="ctr"/>
            <a:r>
              <a:rPr lang="en-US" sz="5400" b="1" dirty="0" smtClean="0">
                <a:ln w="13462">
                  <a:solidFill>
                    <a:prstClr val="black"/>
                  </a:solidFill>
                  <a:prstDash val="solid"/>
                </a:ln>
                <a:solidFill>
                  <a:prstClr val="white">
                    <a:lumMod val="85000"/>
                    <a:lumOff val="15000"/>
                  </a:prstClr>
                </a:solidFill>
                <a:effectLst>
                  <a:outerShdw dist="38100" dir="2700000" algn="bl" rotWithShape="0">
                    <a:srgbClr val="E87D37"/>
                  </a:outerShdw>
                </a:effectLst>
              </a:rPr>
              <a:t>(6)</a:t>
            </a:r>
            <a:endPar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endParaRPr>
          </a:p>
        </p:txBody>
      </p:sp>
      <p:sp>
        <p:nvSpPr>
          <p:cNvPr id="5" name="Rectangle 4"/>
          <p:cNvSpPr/>
          <p:nvPr/>
        </p:nvSpPr>
        <p:spPr>
          <a:xfrm>
            <a:off x="2843531" y="6186635"/>
            <a:ext cx="1428596" cy="523220"/>
          </a:xfrm>
          <a:prstGeom prst="rect">
            <a:avLst/>
          </a:prstGeom>
          <a:noFill/>
        </p:spPr>
        <p:txBody>
          <a:bodyPr wrap="none" lIns="91440" tIns="45720" rIns="91440" bIns="45720">
            <a:spAutoFit/>
          </a:bodyPr>
          <a:lstStyle/>
          <a:p>
            <a:pPr algn="ctr"/>
            <a:r>
              <a:rPr lang="en-US" sz="2800" b="1" dirty="0">
                <a:ln w="9525">
                  <a:solidFill>
                    <a:prstClr val="black"/>
                  </a:solidFill>
                  <a:prstDash val="solid"/>
                </a:ln>
                <a:solidFill>
                  <a:srgbClr val="14967C">
                    <a:lumMod val="60000"/>
                    <a:lumOff val="40000"/>
                  </a:srgbClr>
                </a:solidFill>
                <a:effectLst>
                  <a:outerShdw blurRad="12700" dist="38100" dir="2700000" algn="tl" rotWithShape="0">
                    <a:prstClr val="black">
                      <a:lumMod val="50000"/>
                    </a:prstClr>
                  </a:outerShdw>
                </a:effectLst>
              </a:rPr>
              <a:t>NAME :</a:t>
            </a: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1</a:t>
            </a:fld>
            <a:endParaRPr lang="en-US" dirty="0">
              <a:solidFill>
                <a:srgbClr val="146194">
                  <a:lumMod val="50000"/>
                </a:srgbClr>
              </a:solidFill>
            </a:endParaRPr>
          </a:p>
        </p:txBody>
      </p:sp>
      <p:sp>
        <p:nvSpPr>
          <p:cNvPr id="7" name="Date Placeholder 6"/>
          <p:cNvSpPr>
            <a:spLocks noGrp="1"/>
          </p:cNvSpPr>
          <p:nvPr>
            <p:ph type="dt" sz="half" idx="10"/>
          </p:nvPr>
        </p:nvSpPr>
        <p:spPr/>
        <p:txBody>
          <a:bodyPr/>
          <a:lstStyle/>
          <a:p>
            <a:endParaRPr lang="en-US" dirty="0">
              <a:solidFill>
                <a:srgbClr val="146194">
                  <a:lumMod val="50000"/>
                </a:srgbClr>
              </a:solidFill>
            </a:endParaRPr>
          </a:p>
        </p:txBody>
      </p:sp>
      <p:cxnSp>
        <p:nvCxnSpPr>
          <p:cNvPr id="10" name="Curved Connector 9"/>
          <p:cNvCxnSpPr/>
          <p:nvPr/>
        </p:nvCxnSpPr>
        <p:spPr>
          <a:xfrm rot="16200000" flipH="1">
            <a:off x="2790953" y="4125805"/>
            <a:ext cx="548289" cy="443133"/>
          </a:xfrm>
          <a:prstGeom prst="curvedConnector3">
            <a:avLst>
              <a:gd name="adj1" fmla="val 50000"/>
            </a:avLst>
          </a:prstGeom>
          <a:ln>
            <a:solidFill>
              <a:schemeClr val="bg1"/>
            </a:solidFill>
            <a:tailEnd type="triangle"/>
          </a:ln>
        </p:spPr>
        <p:style>
          <a:lnRef idx="3">
            <a:schemeClr val="accent6"/>
          </a:lnRef>
          <a:fillRef idx="0">
            <a:schemeClr val="accent6"/>
          </a:fillRef>
          <a:effectRef idx="2">
            <a:schemeClr val="accent6"/>
          </a:effectRef>
          <a:fontRef idx="minor">
            <a:schemeClr val="tx1"/>
          </a:fontRef>
        </p:style>
      </p:cxnSp>
      <p:sp>
        <p:nvSpPr>
          <p:cNvPr id="14" name="TextBox 13"/>
          <p:cNvSpPr txBox="1"/>
          <p:nvPr/>
        </p:nvSpPr>
        <p:spPr>
          <a:xfrm>
            <a:off x="2382018" y="3310594"/>
            <a:ext cx="923026" cy="923330"/>
          </a:xfrm>
          <a:prstGeom prst="rect">
            <a:avLst/>
          </a:prstGeom>
          <a:noFill/>
        </p:spPr>
        <p:txBody>
          <a:bodyPr wrap="square" rtlCol="0">
            <a:spAutoFit/>
          </a:bodyPr>
          <a:lstStyle/>
          <a:p>
            <a:pPr defTabSz="914400"/>
            <a:r>
              <a:rPr lang="en-US" sz="5400" b="1" dirty="0">
                <a:ln w="13462">
                  <a:solidFill>
                    <a:prstClr val="black"/>
                  </a:solidFill>
                  <a:prstDash val="solid"/>
                </a:ln>
                <a:solidFill>
                  <a:srgbClr val="7030A0"/>
                </a:solidFill>
                <a:effectLst>
                  <a:outerShdw dist="38100" dir="2700000" algn="bl" rotWithShape="0">
                    <a:srgbClr val="E87D37"/>
                  </a:outerShdw>
                </a:effectLst>
              </a:rPr>
              <a:t>D</a:t>
            </a:r>
            <a:endParaRPr lang="en-US" dirty="0">
              <a:solidFill>
                <a:srgbClr val="7030A0"/>
              </a:solidFill>
            </a:endParaRPr>
          </a:p>
        </p:txBody>
      </p:sp>
    </p:spTree>
    <p:extLst>
      <p:ext uri="{BB962C8B-B14F-4D97-AF65-F5344CB8AC3E}">
        <p14:creationId xmlns:p14="http://schemas.microsoft.com/office/powerpoint/2010/main" val="3747391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Image result for adrenal gland.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56" y="1"/>
            <a:ext cx="11978716" cy="697454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fld id="{F6AAE3DE-CAD4-4C32-9BDC-499025524480}" type="slidenum">
              <a:rPr lang="en-US" altLang="en-US" smtClean="0">
                <a:solidFill>
                  <a:srgbClr val="000000"/>
                </a:solidFill>
              </a:rPr>
              <a:pPr/>
              <a:t>10</a:t>
            </a:fld>
            <a:endParaRPr lang="en-US" altLang="en-US">
              <a:solidFill>
                <a:srgbClr val="000000"/>
              </a:solidFill>
            </a:endParaRPr>
          </a:p>
        </p:txBody>
      </p:sp>
    </p:spTree>
    <p:extLst>
      <p:ext uri="{BB962C8B-B14F-4D97-AF65-F5344CB8AC3E}">
        <p14:creationId xmlns:p14="http://schemas.microsoft.com/office/powerpoint/2010/main" val="4212426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Image result for adrenal gland cortex disease.pp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49" y="0"/>
            <a:ext cx="12181751" cy="6788989"/>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fld id="{F6AAE3DE-CAD4-4C32-9BDC-499025524480}" type="slidenum">
              <a:rPr lang="en-US" altLang="en-US" smtClean="0">
                <a:solidFill>
                  <a:srgbClr val="000000"/>
                </a:solidFill>
              </a:rPr>
              <a:pPr/>
              <a:t>11</a:t>
            </a:fld>
            <a:endParaRPr lang="en-US" altLang="en-US">
              <a:solidFill>
                <a:srgbClr val="000000"/>
              </a:solidFill>
            </a:endParaRPr>
          </a:p>
        </p:txBody>
      </p:sp>
    </p:spTree>
    <p:extLst>
      <p:ext uri="{BB962C8B-B14F-4D97-AF65-F5344CB8AC3E}">
        <p14:creationId xmlns:p14="http://schemas.microsoft.com/office/powerpoint/2010/main" val="1711073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58271"/>
            <a:ext cx="10972800" cy="1143000"/>
          </a:xfrm>
        </p:spPr>
        <p:txBody>
          <a:bodyPr/>
          <a:lstStyle/>
          <a:p>
            <a:r>
              <a:rPr lang="en-US" altLang="en-US" b="1" dirty="0">
                <a:solidFill>
                  <a:srgbClr val="00B050"/>
                </a:solidFill>
              </a:rPr>
              <a:t>Damage/Malfunction of Gland</a:t>
            </a:r>
          </a:p>
        </p:txBody>
      </p:sp>
      <p:sp>
        <p:nvSpPr>
          <p:cNvPr id="13315" name="Rectangle 3"/>
          <p:cNvSpPr>
            <a:spLocks noGrp="1" noChangeArrowheads="1"/>
          </p:cNvSpPr>
          <p:nvPr>
            <p:ph type="body" idx="1"/>
          </p:nvPr>
        </p:nvSpPr>
        <p:spPr>
          <a:xfrm>
            <a:off x="116541" y="941294"/>
            <a:ext cx="11465859" cy="4924893"/>
          </a:xfrm>
        </p:spPr>
        <p:txBody>
          <a:bodyPr/>
          <a:lstStyle/>
          <a:p>
            <a:r>
              <a:rPr lang="en-US" altLang="en-US" b="1" dirty="0">
                <a:solidFill>
                  <a:srgbClr val="7030A0"/>
                </a:solidFill>
                <a:effectLst>
                  <a:outerShdw blurRad="38100" dist="38100" dir="2700000" algn="tl">
                    <a:srgbClr val="000000">
                      <a:alpha val="43137"/>
                    </a:srgbClr>
                  </a:outerShdw>
                </a:effectLst>
              </a:rPr>
              <a:t>Cushing Syndrome</a:t>
            </a:r>
          </a:p>
          <a:p>
            <a:pPr algn="just"/>
            <a:r>
              <a:rPr lang="en-US" altLang="en-US" dirty="0"/>
              <a:t>Too much cortisol is produced.</a:t>
            </a:r>
          </a:p>
          <a:p>
            <a:pPr algn="just"/>
            <a:r>
              <a:rPr lang="en-US" altLang="en-US" dirty="0"/>
              <a:t>Symptoms vary, but most people have upper body obesity, rounded faces, increased fat around neck, and thinning arms and legs.  </a:t>
            </a:r>
          </a:p>
          <a:p>
            <a:pPr algn="just"/>
            <a:r>
              <a:rPr lang="en-US" altLang="en-US" dirty="0"/>
              <a:t>Weakening of the bones and easy bruising of the skin is also common.  </a:t>
            </a:r>
          </a:p>
          <a:p>
            <a:pPr algn="just"/>
            <a:r>
              <a:rPr lang="en-US" altLang="en-US" dirty="0"/>
              <a:t>Cushing Syndrome is caused by either an abnormality in the adrenal cortex such as a tumor, or because the pituitary gland is producing too much ACTH (the hormone that causes the adrenal cortex to produce cortisol).   </a:t>
            </a:r>
          </a:p>
        </p:txBody>
      </p:sp>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Slide Number Placeholder 2"/>
          <p:cNvSpPr>
            <a:spLocks noGrp="1"/>
          </p:cNvSpPr>
          <p:nvPr>
            <p:ph type="sldNum" sz="quarter" idx="12"/>
          </p:nvPr>
        </p:nvSpPr>
        <p:spPr/>
        <p:txBody>
          <a:bodyPr/>
          <a:lstStyle/>
          <a:p>
            <a:fld id="{F6AAE3DE-CAD4-4C32-9BDC-499025524480}" type="slidenum">
              <a:rPr lang="en-US" altLang="en-US" smtClean="0">
                <a:solidFill>
                  <a:srgbClr val="000000"/>
                </a:solidFill>
              </a:rPr>
              <a:pPr/>
              <a:t>12</a:t>
            </a:fld>
            <a:endParaRPr lang="en-US" altLang="en-US">
              <a:solidFill>
                <a:srgbClr val="000000"/>
              </a:solidFill>
            </a:endParaRPr>
          </a:p>
        </p:txBody>
      </p:sp>
    </p:spTree>
    <p:extLst>
      <p:ext uri="{BB962C8B-B14F-4D97-AF65-F5344CB8AC3E}">
        <p14:creationId xmlns:p14="http://schemas.microsoft.com/office/powerpoint/2010/main" val="3230639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346355"/>
            <a:ext cx="3711388" cy="1143000"/>
          </a:xfrm>
        </p:spPr>
        <p:txBody>
          <a:bodyPr/>
          <a:lstStyle/>
          <a:p>
            <a:r>
              <a:rPr lang="en-US" altLang="en-US" sz="3200" b="1" dirty="0">
                <a:solidFill>
                  <a:srgbClr val="7030A0"/>
                </a:solidFill>
                <a:effectLst>
                  <a:outerShdw blurRad="38100" dist="38100" dir="2700000" algn="tl">
                    <a:srgbClr val="000000">
                      <a:alpha val="43137"/>
                    </a:srgbClr>
                  </a:outerShdw>
                </a:effectLst>
              </a:rPr>
              <a:t>Addison Disease</a:t>
            </a:r>
          </a:p>
        </p:txBody>
      </p:sp>
      <p:sp>
        <p:nvSpPr>
          <p:cNvPr id="14339" name="Rectangle 3"/>
          <p:cNvSpPr>
            <a:spLocks noGrp="1" noChangeArrowheads="1"/>
          </p:cNvSpPr>
          <p:nvPr>
            <p:ph type="body" idx="1"/>
          </p:nvPr>
        </p:nvSpPr>
        <p:spPr/>
        <p:txBody>
          <a:bodyPr/>
          <a:lstStyle/>
          <a:p>
            <a:r>
              <a:rPr lang="en-US" altLang="en-US" sz="2800"/>
              <a:t>Occurs when adrenal cortex does not produce enough cortisol. </a:t>
            </a:r>
          </a:p>
          <a:p>
            <a:r>
              <a:rPr lang="en-US" altLang="en-US" sz="2800"/>
              <a:t>Symptoms include weight loss, muscle weakness, fatigue, low blood pressure, and sometimes darkening of the skin. </a:t>
            </a:r>
          </a:p>
          <a:p>
            <a:r>
              <a:rPr lang="en-US" altLang="en-US" sz="2800"/>
              <a:t>This could be caused again by adrenal cortex abnormalities or inadequate secretion of ACTH. </a:t>
            </a:r>
          </a:p>
          <a:p>
            <a:r>
              <a:rPr lang="en-US" altLang="en-US" sz="2800"/>
              <a:t>If symptoms worsen suddenly due to a stressful event (addisonian crisis) it can be fatal  </a:t>
            </a:r>
          </a:p>
        </p:txBody>
      </p:sp>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Slide Number Placeholder 2"/>
          <p:cNvSpPr>
            <a:spLocks noGrp="1"/>
          </p:cNvSpPr>
          <p:nvPr>
            <p:ph type="sldNum" sz="quarter" idx="12"/>
          </p:nvPr>
        </p:nvSpPr>
        <p:spPr/>
        <p:txBody>
          <a:bodyPr/>
          <a:lstStyle/>
          <a:p>
            <a:fld id="{F6AAE3DE-CAD4-4C32-9BDC-499025524480}" type="slidenum">
              <a:rPr lang="en-US" altLang="en-US" smtClean="0">
                <a:solidFill>
                  <a:srgbClr val="000000"/>
                </a:solidFill>
              </a:rPr>
              <a:pPr/>
              <a:t>13</a:t>
            </a:fld>
            <a:endParaRPr lang="en-US" altLang="en-US">
              <a:solidFill>
                <a:srgbClr val="000000"/>
              </a:solidFill>
            </a:endParaRPr>
          </a:p>
        </p:txBody>
      </p:sp>
    </p:spTree>
    <p:extLst>
      <p:ext uri="{BB962C8B-B14F-4D97-AF65-F5344CB8AC3E}">
        <p14:creationId xmlns:p14="http://schemas.microsoft.com/office/powerpoint/2010/main" val="4165752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up)">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wipe(up)">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wipe(up)">
                                      <p:cBhvr>
                                        <p:cTn id="17" dur="5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wipe(up)">
                                      <p:cBhvr>
                                        <p:cTn id="22"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5" name="Picture 5" descr="nucleus factsheet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6243" y="405442"/>
            <a:ext cx="5164348" cy="6288656"/>
          </a:xfrm>
          <a:prstGeom prst="rect">
            <a:avLst/>
          </a:prstGeom>
          <a:noFill/>
          <a:extLst>
            <a:ext uri="{909E8E84-426E-40DD-AFC4-6F175D3DCCD1}">
              <a14:hiddenFill xmlns:a14="http://schemas.microsoft.com/office/drawing/2010/main">
                <a:solidFill>
                  <a:srgbClr val="FFFFFF"/>
                </a:solidFill>
              </a14:hiddenFill>
            </a:ext>
          </a:extLst>
        </p:spPr>
      </p:pic>
      <p:sp>
        <p:nvSpPr>
          <p:cNvPr id="56326" name="Rectangle 6"/>
          <p:cNvSpPr>
            <a:spLocks noChangeArrowheads="1"/>
          </p:cNvSpPr>
          <p:nvPr/>
        </p:nvSpPr>
        <p:spPr bwMode="auto">
          <a:xfrm>
            <a:off x="3640347" y="116456"/>
            <a:ext cx="5257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r">
              <a:defRPr sz="4800" b="1">
                <a:solidFill>
                  <a:schemeClr val="tx2"/>
                </a:solidFill>
                <a:latin typeface="Arial" panose="020B0604020202020204" pitchFamily="34" charset="0"/>
                <a:ea typeface="宋体" panose="02010600030101010101" pitchFamily="2" charset="-122"/>
              </a:defRPr>
            </a:lvl1pPr>
            <a:lvl2pPr algn="r">
              <a:defRPr sz="4800" b="1">
                <a:solidFill>
                  <a:schemeClr val="tx2"/>
                </a:solidFill>
                <a:latin typeface="Arial" panose="020B0604020202020204" pitchFamily="34" charset="0"/>
                <a:ea typeface="宋体" panose="02010600030101010101" pitchFamily="2" charset="-122"/>
              </a:defRPr>
            </a:lvl2pPr>
            <a:lvl3pPr algn="r">
              <a:defRPr sz="4800" b="1">
                <a:solidFill>
                  <a:schemeClr val="tx2"/>
                </a:solidFill>
                <a:latin typeface="Arial" panose="020B0604020202020204" pitchFamily="34" charset="0"/>
                <a:ea typeface="宋体" panose="02010600030101010101" pitchFamily="2" charset="-122"/>
              </a:defRPr>
            </a:lvl3pPr>
            <a:lvl4pPr algn="r">
              <a:defRPr sz="4800" b="1">
                <a:solidFill>
                  <a:schemeClr val="tx2"/>
                </a:solidFill>
                <a:latin typeface="Arial" panose="020B0604020202020204" pitchFamily="34" charset="0"/>
                <a:ea typeface="宋体" panose="02010600030101010101" pitchFamily="2" charset="-122"/>
              </a:defRPr>
            </a:lvl4pPr>
            <a:lvl5pPr algn="r">
              <a:defRPr sz="4800" b="1">
                <a:solidFill>
                  <a:schemeClr val="tx2"/>
                </a:solidFill>
                <a:latin typeface="Arial" panose="020B0604020202020204" pitchFamily="34" charset="0"/>
                <a:ea typeface="宋体" panose="02010600030101010101" pitchFamily="2" charset="-122"/>
              </a:defRPr>
            </a:lvl5pPr>
            <a:lvl6pPr marL="457200" algn="r" fontAlgn="base">
              <a:spcBef>
                <a:spcPct val="0"/>
              </a:spcBef>
              <a:spcAft>
                <a:spcPct val="0"/>
              </a:spcAft>
              <a:defRPr sz="4800" b="1">
                <a:solidFill>
                  <a:schemeClr val="tx2"/>
                </a:solidFill>
                <a:latin typeface="Arial" panose="020B0604020202020204" pitchFamily="34" charset="0"/>
                <a:ea typeface="宋体" panose="02010600030101010101" pitchFamily="2" charset="-122"/>
              </a:defRPr>
            </a:lvl6pPr>
            <a:lvl7pPr marL="914400" algn="r" fontAlgn="base">
              <a:spcBef>
                <a:spcPct val="0"/>
              </a:spcBef>
              <a:spcAft>
                <a:spcPct val="0"/>
              </a:spcAft>
              <a:defRPr sz="4800" b="1">
                <a:solidFill>
                  <a:schemeClr val="tx2"/>
                </a:solidFill>
                <a:latin typeface="Arial" panose="020B0604020202020204" pitchFamily="34" charset="0"/>
                <a:ea typeface="宋体" panose="02010600030101010101" pitchFamily="2" charset="-122"/>
              </a:defRPr>
            </a:lvl7pPr>
            <a:lvl8pPr marL="1371600" algn="r" fontAlgn="base">
              <a:spcBef>
                <a:spcPct val="0"/>
              </a:spcBef>
              <a:spcAft>
                <a:spcPct val="0"/>
              </a:spcAft>
              <a:defRPr sz="4800" b="1">
                <a:solidFill>
                  <a:schemeClr val="tx2"/>
                </a:solidFill>
                <a:latin typeface="Arial" panose="020B0604020202020204" pitchFamily="34" charset="0"/>
                <a:ea typeface="宋体" panose="02010600030101010101" pitchFamily="2" charset="-122"/>
              </a:defRPr>
            </a:lvl8pPr>
            <a:lvl9pPr marL="1828800" algn="r" fontAlgn="base">
              <a:spcBef>
                <a:spcPct val="0"/>
              </a:spcBef>
              <a:spcAft>
                <a:spcPct val="0"/>
              </a:spcAft>
              <a:defRPr sz="4800" b="1">
                <a:solidFill>
                  <a:schemeClr val="tx2"/>
                </a:solidFill>
                <a:latin typeface="Arial" panose="020B0604020202020204" pitchFamily="34" charset="0"/>
                <a:ea typeface="宋体" panose="02010600030101010101" pitchFamily="2" charset="-122"/>
              </a:defRPr>
            </a:lvl9pPr>
          </a:lstStyle>
          <a:p>
            <a:pPr algn="l"/>
            <a:r>
              <a:rPr lang="en-US" altLang="zh-CN" sz="4400" u="sng" dirty="0">
                <a:solidFill>
                  <a:srgbClr val="00B0F0"/>
                </a:solidFill>
                <a:effectLst>
                  <a:outerShdw blurRad="38100" dist="38100" dir="2700000" algn="tl">
                    <a:srgbClr val="000000">
                      <a:alpha val="43137"/>
                    </a:srgbClr>
                  </a:outerShdw>
                </a:effectLst>
                <a:latin typeface="Times New Roman" panose="02020603050405020304" pitchFamily="18" charset="0"/>
              </a:rPr>
              <a:t>Adrenal glands</a:t>
            </a:r>
          </a:p>
        </p:txBody>
      </p:sp>
      <p:sp>
        <p:nvSpPr>
          <p:cNvPr id="56327" name="Rectangle 7"/>
          <p:cNvSpPr>
            <a:spLocks noChangeArrowheads="1"/>
          </p:cNvSpPr>
          <p:nvPr/>
        </p:nvSpPr>
        <p:spPr bwMode="auto">
          <a:xfrm>
            <a:off x="0" y="862643"/>
            <a:ext cx="6553200" cy="601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buClr>
                <a:schemeClr val="accent2"/>
              </a:buClr>
              <a:buSzPct val="80000"/>
              <a:buFont typeface="Wingdings" panose="05000000000000000000" pitchFamily="2" charset="2"/>
              <a:buNone/>
            </a:pPr>
            <a:r>
              <a:rPr lang="en-US" altLang="zh-CN" sz="2400" dirty="0">
                <a:latin typeface="Times New Roman" panose="02020603050405020304" pitchFamily="18" charset="0"/>
              </a:rPr>
              <a:t>   </a:t>
            </a:r>
            <a:r>
              <a:rPr lang="en-US" altLang="zh-CN" sz="3600" b="1" dirty="0">
                <a:solidFill>
                  <a:srgbClr val="FF0000"/>
                </a:solidFill>
                <a:latin typeface="Times New Roman" panose="02020603050405020304" pitchFamily="18" charset="0"/>
              </a:rPr>
              <a:t>The adrenals</a:t>
            </a:r>
            <a:r>
              <a:rPr lang="en-US" altLang="zh-CN" sz="3600" dirty="0">
                <a:latin typeface="Times New Roman" panose="02020603050405020304" pitchFamily="18" charset="0"/>
              </a:rPr>
              <a:t> are orange-colored glands that sit on top of the kidneys near the spine, just underneath the last rib and extending down about an inch. </a:t>
            </a:r>
            <a:r>
              <a:rPr lang="en-US" altLang="zh-CN" sz="3600" dirty="0">
                <a:solidFill>
                  <a:srgbClr val="00B050"/>
                </a:solidFill>
                <a:latin typeface="Times New Roman" panose="02020603050405020304" pitchFamily="18" charset="0"/>
              </a:rPr>
              <a:t>The right </a:t>
            </a:r>
            <a:r>
              <a:rPr lang="en-US" altLang="zh-CN" sz="3600" dirty="0">
                <a:latin typeface="Times New Roman" panose="02020603050405020304" pitchFamily="18" charset="0"/>
              </a:rPr>
              <a:t>adrenal is shaped something like a </a:t>
            </a:r>
            <a:r>
              <a:rPr lang="en-US" altLang="zh-CN" sz="3600" dirty="0">
                <a:solidFill>
                  <a:srgbClr val="00B0F0"/>
                </a:solidFill>
                <a:latin typeface="Times New Roman" panose="02020603050405020304" pitchFamily="18" charset="0"/>
              </a:rPr>
              <a:t>pyramid</a:t>
            </a:r>
            <a:r>
              <a:rPr lang="en-US" altLang="zh-CN" sz="3600" dirty="0">
                <a:latin typeface="Times New Roman" panose="02020603050405020304" pitchFamily="18" charset="0"/>
              </a:rPr>
              <a:t>, whereas </a:t>
            </a:r>
            <a:r>
              <a:rPr lang="en-US" altLang="zh-CN" sz="3600" dirty="0">
                <a:solidFill>
                  <a:srgbClr val="00B050"/>
                </a:solidFill>
                <a:latin typeface="Times New Roman" panose="02020603050405020304" pitchFamily="18" charset="0"/>
              </a:rPr>
              <a:t>the left </a:t>
            </a:r>
            <a:r>
              <a:rPr lang="en-US" altLang="zh-CN" sz="3600" dirty="0">
                <a:latin typeface="Times New Roman" panose="02020603050405020304" pitchFamily="18" charset="0"/>
              </a:rPr>
              <a:t>is shaped more like a </a:t>
            </a:r>
            <a:r>
              <a:rPr lang="en-US" altLang="zh-CN" sz="3600" dirty="0">
                <a:solidFill>
                  <a:srgbClr val="00B0F0"/>
                </a:solidFill>
                <a:latin typeface="Times New Roman" panose="02020603050405020304" pitchFamily="18" charset="0"/>
              </a:rPr>
              <a:t>half moon</a:t>
            </a:r>
            <a:r>
              <a:rPr lang="en-US" altLang="zh-CN" sz="3600" dirty="0">
                <a:latin typeface="Times New Roman" panose="02020603050405020304" pitchFamily="18" charset="0"/>
              </a:rPr>
              <a:t>. </a:t>
            </a:r>
          </a:p>
        </p:txBody>
      </p:sp>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Slide Number Placeholder 2"/>
          <p:cNvSpPr>
            <a:spLocks noGrp="1"/>
          </p:cNvSpPr>
          <p:nvPr>
            <p:ph type="sldNum" sz="quarter" idx="12"/>
          </p:nvPr>
        </p:nvSpPr>
        <p:spPr/>
        <p:txBody>
          <a:bodyPr/>
          <a:lstStyle/>
          <a:p>
            <a:fld id="{09D2D44D-0262-4BDB-B7D4-F671673A3BA9}" type="slidenum">
              <a:rPr lang="en-US" altLang="en-US" smtClean="0">
                <a:solidFill>
                  <a:srgbClr val="000000"/>
                </a:solidFill>
              </a:rPr>
              <a:pPr/>
              <a:t>2</a:t>
            </a:fld>
            <a:endParaRPr lang="en-US" altLang="en-US">
              <a:solidFill>
                <a:srgbClr val="000000"/>
              </a:solidFill>
            </a:endParaRPr>
          </a:p>
        </p:txBody>
      </p:sp>
    </p:spTree>
    <p:extLst>
      <p:ext uri="{BB962C8B-B14F-4D97-AF65-F5344CB8AC3E}">
        <p14:creationId xmlns:p14="http://schemas.microsoft.com/office/powerpoint/2010/main" val="1041240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Rectangle 6"/>
          <p:cNvSpPr>
            <a:spLocks noChangeArrowheads="1"/>
          </p:cNvSpPr>
          <p:nvPr/>
        </p:nvSpPr>
        <p:spPr bwMode="auto">
          <a:xfrm>
            <a:off x="60385" y="103517"/>
            <a:ext cx="6569015" cy="6144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a:spcBef>
                <a:spcPct val="20000"/>
              </a:spcBef>
              <a:buClr>
                <a:schemeClr val="tx2"/>
              </a:buClr>
              <a:buSzPct val="70000"/>
              <a:buFont typeface="Wingdings" panose="05000000000000000000" pitchFamily="2" charset="2"/>
              <a:defRPr sz="3200">
                <a:solidFill>
                  <a:schemeClr val="tx1"/>
                </a:solidFill>
                <a:latin typeface="Arial" panose="020B0604020202020204" pitchFamily="34" charset="0"/>
                <a:ea typeface="宋体" panose="02010600030101010101" pitchFamily="2" charset="-122"/>
              </a:defRPr>
            </a:lvl1pPr>
            <a:lvl2pPr marL="796925" indent="-347663" algn="ctr">
              <a:spcBef>
                <a:spcPct val="20000"/>
              </a:spcBef>
              <a:buClr>
                <a:schemeClr val="accent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2pPr>
            <a:lvl3pPr marL="1270000" indent="-293688" algn="ctr">
              <a:spcBef>
                <a:spcPct val="20000"/>
              </a:spcBef>
              <a:buClr>
                <a:schemeClr val="accent1"/>
              </a:buClr>
              <a:buSzPct val="70000"/>
              <a:buFont typeface="Wingdings" panose="05000000000000000000" pitchFamily="2" charset="2"/>
              <a:defRPr sz="2300">
                <a:solidFill>
                  <a:schemeClr val="tx1"/>
                </a:solidFill>
                <a:latin typeface="Arial" panose="020B0604020202020204" pitchFamily="34" charset="0"/>
                <a:ea typeface="宋体" panose="02010600030101010101" pitchFamily="2" charset="-122"/>
              </a:defRPr>
            </a:lvl3pPr>
            <a:lvl4pPr marL="1741488" indent="-292100" algn="ctr">
              <a:spcBef>
                <a:spcPct val="20000"/>
              </a:spcBef>
              <a:buClr>
                <a:schemeClr val="tx2"/>
              </a:buClr>
              <a:buSzPct val="7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4pPr>
            <a:lvl5pPr marL="2236788" indent="-315913" algn="ctr">
              <a:spcBef>
                <a:spcPct val="20000"/>
              </a:spcBef>
              <a:buClr>
                <a:schemeClr val="fo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5pPr>
            <a:lvl6pPr marL="2693988" indent="-315913" algn="ctr" fontAlgn="base">
              <a:spcBef>
                <a:spcPct val="20000"/>
              </a:spcBef>
              <a:spcAft>
                <a:spcPct val="0"/>
              </a:spcAft>
              <a:buClr>
                <a:schemeClr val="fo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6pPr>
            <a:lvl7pPr marL="3151188" indent="-315913" algn="ctr" fontAlgn="base">
              <a:spcBef>
                <a:spcPct val="20000"/>
              </a:spcBef>
              <a:spcAft>
                <a:spcPct val="0"/>
              </a:spcAft>
              <a:buClr>
                <a:schemeClr val="fo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7pPr>
            <a:lvl8pPr marL="3608388" indent="-315913" algn="ctr" fontAlgn="base">
              <a:spcBef>
                <a:spcPct val="20000"/>
              </a:spcBef>
              <a:spcAft>
                <a:spcPct val="0"/>
              </a:spcAft>
              <a:buClr>
                <a:schemeClr val="fo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8pPr>
            <a:lvl9pPr marL="4065588" indent="-315913" algn="ctr" fontAlgn="base">
              <a:spcBef>
                <a:spcPct val="20000"/>
              </a:spcBef>
              <a:spcAft>
                <a:spcPct val="0"/>
              </a:spcAft>
              <a:buClr>
                <a:schemeClr val="folHlink"/>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9pPr>
          </a:lstStyle>
          <a:p>
            <a:pPr algn="l">
              <a:lnSpc>
                <a:spcPct val="120000"/>
              </a:lnSpc>
              <a:spcBef>
                <a:spcPct val="0"/>
              </a:spcBef>
            </a:pPr>
            <a:r>
              <a:rPr lang="en-US" altLang="zh-CN" sz="2400"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Each adrenal gland is composed of two endocrine components: </a:t>
            </a:r>
            <a:endParaRPr lang="en-US" altLang="zh-CN" dirty="0" smtClean="0">
              <a:latin typeface="Times New Roman" panose="02020603050405020304" pitchFamily="18" charset="0"/>
              <a:cs typeface="Times New Roman" panose="02020603050405020304" pitchFamily="18" charset="0"/>
            </a:endParaRPr>
          </a:p>
          <a:p>
            <a:pPr marL="514350" indent="-514350" algn="l">
              <a:lnSpc>
                <a:spcPct val="120000"/>
              </a:lnSpc>
              <a:spcBef>
                <a:spcPct val="0"/>
              </a:spcBef>
              <a:buAutoNum type="arabicPeriod"/>
            </a:pPr>
            <a:r>
              <a:rPr lang="en-US" altLang="zh-CN" b="1" i="1" u="sng" dirty="0" smtClean="0">
                <a:solidFill>
                  <a:srgbClr val="FF0000"/>
                </a:solidFill>
                <a:latin typeface="Times New Roman" panose="02020603050405020304" pitchFamily="18" charset="0"/>
                <a:cs typeface="Times New Roman" panose="02020603050405020304" pitchFamily="18" charset="0"/>
              </a:rPr>
              <a:t>medulla</a:t>
            </a:r>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(inner part) that constitutes 20% of the </a:t>
            </a:r>
            <a:r>
              <a:rPr lang="en-US" altLang="zh-CN" dirty="0" smtClean="0">
                <a:latin typeface="Times New Roman" panose="02020603050405020304" pitchFamily="18" charset="0"/>
                <a:cs typeface="Times New Roman" panose="02020603050405020304" pitchFamily="18" charset="0"/>
              </a:rPr>
              <a:t>gland</a:t>
            </a:r>
          </a:p>
          <a:p>
            <a:pPr marL="514350" indent="-514350" algn="l">
              <a:lnSpc>
                <a:spcPct val="120000"/>
              </a:lnSpc>
              <a:spcBef>
                <a:spcPct val="0"/>
              </a:spcBef>
              <a:buAutoNum type="arabicPeriod"/>
            </a:pPr>
            <a:r>
              <a:rPr lang="en-US" altLang="zh-CN" dirty="0" smtClean="0">
                <a:latin typeface="Times New Roman" panose="02020603050405020304" pitchFamily="18" charset="0"/>
                <a:cs typeface="Times New Roman" panose="02020603050405020304" pitchFamily="18" charset="0"/>
              </a:rPr>
              <a:t> </a:t>
            </a:r>
            <a:r>
              <a:rPr lang="en-US" altLang="zh-CN" b="1" i="1" u="sng" dirty="0">
                <a:solidFill>
                  <a:srgbClr val="FF0000"/>
                </a:solidFill>
                <a:latin typeface="Times New Roman" panose="02020603050405020304" pitchFamily="18" charset="0"/>
                <a:cs typeface="Times New Roman" panose="02020603050405020304" pitchFamily="18" charset="0"/>
              </a:rPr>
              <a:t>cortex</a:t>
            </a:r>
            <a:r>
              <a:rPr lang="en-US" altLang="zh-CN" dirty="0">
                <a:latin typeface="Times New Roman" panose="02020603050405020304" pitchFamily="18" charset="0"/>
                <a:cs typeface="Times New Roman" panose="02020603050405020304" pitchFamily="18" charset="0"/>
              </a:rPr>
              <a:t> (outer part) that constitutes the remaining 80%. The cortex consists of three zones. </a:t>
            </a:r>
            <a:endParaRPr lang="en-US" altLang="zh-CN" dirty="0" smtClean="0">
              <a:latin typeface="Times New Roman" panose="02020603050405020304" pitchFamily="18" charset="0"/>
              <a:cs typeface="Times New Roman" panose="02020603050405020304" pitchFamily="18" charset="0"/>
            </a:endParaRPr>
          </a:p>
          <a:p>
            <a:pPr algn="l">
              <a:lnSpc>
                <a:spcPct val="120000"/>
              </a:lnSpc>
              <a:spcBef>
                <a:spcPct val="0"/>
              </a:spcBef>
            </a:pPr>
            <a:r>
              <a:rPr lang="en-US" altLang="zh-CN" dirty="0" smtClean="0">
                <a:latin typeface="Times New Roman" panose="02020603050405020304" pitchFamily="18" charset="0"/>
                <a:cs typeface="Times New Roman" panose="02020603050405020304" pitchFamily="18" charset="0"/>
              </a:rPr>
              <a:t>The </a:t>
            </a:r>
            <a:r>
              <a:rPr lang="en-US" altLang="zh-CN" dirty="0">
                <a:latin typeface="Times New Roman" panose="02020603050405020304" pitchFamily="18" charset="0"/>
                <a:cs typeface="Times New Roman" panose="02020603050405020304" pitchFamily="18" charset="0"/>
              </a:rPr>
              <a:t>medulla and each of the zones in the cortex each produce different hormones that serve a variety of functions in your body. </a:t>
            </a:r>
          </a:p>
        </p:txBody>
      </p:sp>
      <p:pic>
        <p:nvPicPr>
          <p:cNvPr id="60423" name="Picture 7" descr="nucleus factsheet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8764" y="2869"/>
            <a:ext cx="5583236" cy="6742987"/>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Slide Number Placeholder 2"/>
          <p:cNvSpPr>
            <a:spLocks noGrp="1"/>
          </p:cNvSpPr>
          <p:nvPr>
            <p:ph type="sldNum" sz="quarter" idx="12"/>
          </p:nvPr>
        </p:nvSpPr>
        <p:spPr/>
        <p:txBody>
          <a:bodyPr/>
          <a:lstStyle/>
          <a:p>
            <a:fld id="{09D2D44D-0262-4BDB-B7D4-F671673A3BA9}" type="slidenum">
              <a:rPr lang="en-US" altLang="en-US" smtClean="0">
                <a:solidFill>
                  <a:srgbClr val="000000"/>
                </a:solidFill>
              </a:rPr>
              <a:pPr/>
              <a:t>3</a:t>
            </a:fld>
            <a:endParaRPr lang="en-US" altLang="en-US">
              <a:solidFill>
                <a:srgbClr val="000000"/>
              </a:solidFill>
            </a:endParaRPr>
          </a:p>
        </p:txBody>
      </p:sp>
    </p:spTree>
    <p:extLst>
      <p:ext uri="{BB962C8B-B14F-4D97-AF65-F5344CB8AC3E}">
        <p14:creationId xmlns:p14="http://schemas.microsoft.com/office/powerpoint/2010/main" val="831977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1981200" y="122238"/>
            <a:ext cx="7543800" cy="792162"/>
          </a:xfrm>
        </p:spPr>
        <p:txBody>
          <a:bodyPr/>
          <a:lstStyle/>
          <a:p>
            <a:r>
              <a:rPr lang="en-US" altLang="zh-CN" b="0">
                <a:solidFill>
                  <a:srgbClr val="3333FF"/>
                </a:solidFill>
              </a:rPr>
              <a:t>Adrenal Glands</a:t>
            </a:r>
          </a:p>
        </p:txBody>
      </p:sp>
      <p:pic>
        <p:nvPicPr>
          <p:cNvPr id="148483" name="Picture 3" descr="39_01"/>
          <p:cNvPicPr>
            <a:picLocks noChangeAspect="1" noChangeArrowheads="1"/>
          </p:cNvPicPr>
          <p:nvPr/>
        </p:nvPicPr>
        <p:blipFill>
          <a:blip r:embed="rId3">
            <a:extLst>
              <a:ext uri="{28A0092B-C50C-407E-A947-70E740481C1C}">
                <a14:useLocalDpi xmlns:a14="http://schemas.microsoft.com/office/drawing/2010/main" val="0"/>
              </a:ext>
            </a:extLst>
          </a:blip>
          <a:srcRect t="10191"/>
          <a:stretch>
            <a:fillRect/>
          </a:stretch>
        </p:blipFill>
        <p:spPr bwMode="auto">
          <a:xfrm>
            <a:off x="67573" y="1056736"/>
            <a:ext cx="8001000" cy="5640388"/>
          </a:xfrm>
          <a:prstGeom prst="rect">
            <a:avLst/>
          </a:prstGeom>
          <a:noFill/>
          <a:extLst>
            <a:ext uri="{909E8E84-426E-40DD-AFC4-6F175D3DCCD1}">
              <a14:hiddenFill xmlns:a14="http://schemas.microsoft.com/office/drawing/2010/main">
                <a:solidFill>
                  <a:srgbClr val="FFFFFF"/>
                </a:solidFill>
              </a14:hiddenFill>
            </a:ext>
          </a:extLst>
        </p:spPr>
      </p:pic>
      <p:pic>
        <p:nvPicPr>
          <p:cNvPr id="148484" name="Picture 4" descr="Adrenal has central medulla, and outer corte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9381" y="1164567"/>
            <a:ext cx="3692106" cy="4226942"/>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Slide Number Placeholder 2"/>
          <p:cNvSpPr>
            <a:spLocks noGrp="1"/>
          </p:cNvSpPr>
          <p:nvPr>
            <p:ph type="sldNum" sz="quarter" idx="12"/>
          </p:nvPr>
        </p:nvSpPr>
        <p:spPr/>
        <p:txBody>
          <a:bodyPr/>
          <a:lstStyle/>
          <a:p>
            <a:fld id="{F6AAE3DE-CAD4-4C32-9BDC-499025524480}" type="slidenum">
              <a:rPr lang="en-US" altLang="en-US" smtClean="0">
                <a:solidFill>
                  <a:srgbClr val="000000"/>
                </a:solidFill>
              </a:rPr>
              <a:pPr/>
              <a:t>4</a:t>
            </a:fld>
            <a:endParaRPr lang="en-US" altLang="en-US">
              <a:solidFill>
                <a:srgbClr val="000000"/>
              </a:solidFill>
            </a:endParaRPr>
          </a:p>
        </p:txBody>
      </p:sp>
    </p:spTree>
    <p:extLst>
      <p:ext uri="{BB962C8B-B14F-4D97-AF65-F5344CB8AC3E}">
        <p14:creationId xmlns:p14="http://schemas.microsoft.com/office/powerpoint/2010/main" val="2355302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adrenal_gland_10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41301"/>
            <a:ext cx="8534400" cy="637381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Slide Number Placeholder 2"/>
          <p:cNvSpPr>
            <a:spLocks noGrp="1"/>
          </p:cNvSpPr>
          <p:nvPr>
            <p:ph type="sldNum" sz="quarter" idx="12"/>
          </p:nvPr>
        </p:nvSpPr>
        <p:spPr/>
        <p:txBody>
          <a:bodyPr/>
          <a:lstStyle/>
          <a:p>
            <a:fld id="{09D2D44D-0262-4BDB-B7D4-F671673A3BA9}" type="slidenum">
              <a:rPr lang="en-US" altLang="en-US" smtClean="0">
                <a:solidFill>
                  <a:srgbClr val="000000"/>
                </a:solidFill>
              </a:rPr>
              <a:pPr/>
              <a:t>5</a:t>
            </a:fld>
            <a:endParaRPr lang="en-US" altLang="en-US">
              <a:solidFill>
                <a:srgbClr val="000000"/>
              </a:solidFill>
            </a:endParaRPr>
          </a:p>
        </p:txBody>
      </p:sp>
    </p:spTree>
    <p:extLst>
      <p:ext uri="{BB962C8B-B14F-4D97-AF65-F5344CB8AC3E}">
        <p14:creationId xmlns:p14="http://schemas.microsoft.com/office/powerpoint/2010/main" val="1534374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adrenal%2040x%20b%20fire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63553" cy="657131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adrenal gland.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3553" y="0"/>
            <a:ext cx="5728447" cy="6571317"/>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Slide Number Placeholder 2"/>
          <p:cNvSpPr>
            <a:spLocks noGrp="1"/>
          </p:cNvSpPr>
          <p:nvPr>
            <p:ph type="sldNum" sz="quarter" idx="12"/>
          </p:nvPr>
        </p:nvSpPr>
        <p:spPr/>
        <p:txBody>
          <a:bodyPr/>
          <a:lstStyle/>
          <a:p>
            <a:fld id="{09D2D44D-0262-4BDB-B7D4-F671673A3BA9}" type="slidenum">
              <a:rPr lang="en-US" altLang="en-US" smtClean="0">
                <a:solidFill>
                  <a:srgbClr val="000000"/>
                </a:solidFill>
              </a:rPr>
              <a:pPr/>
              <a:t>6</a:t>
            </a:fld>
            <a:endParaRPr lang="en-US" altLang="en-US">
              <a:solidFill>
                <a:srgbClr val="000000"/>
              </a:solidFill>
            </a:endParaRPr>
          </a:p>
        </p:txBody>
      </p:sp>
    </p:spTree>
    <p:extLst>
      <p:ext uri="{BB962C8B-B14F-4D97-AF65-F5344CB8AC3E}">
        <p14:creationId xmlns:p14="http://schemas.microsoft.com/office/powerpoint/2010/main" val="1746775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5"/>
          <p:cNvSpPr>
            <a:spLocks noChangeArrowheads="1"/>
          </p:cNvSpPr>
          <p:nvPr/>
        </p:nvSpPr>
        <p:spPr bwMode="auto">
          <a:xfrm>
            <a:off x="241540" y="228600"/>
            <a:ext cx="592431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3600" b="1" dirty="0">
                <a:solidFill>
                  <a:srgbClr val="FF0000"/>
                </a:solidFill>
                <a:latin typeface="Times New Roman" panose="02020603050405020304" pitchFamily="18" charset="0"/>
              </a:rPr>
              <a:t>The Adrenal Cortex</a:t>
            </a:r>
            <a:r>
              <a:rPr lang="en-US" altLang="zh-CN" dirty="0">
                <a:solidFill>
                  <a:srgbClr val="FF0000"/>
                </a:solidFill>
              </a:rPr>
              <a:t> </a:t>
            </a:r>
            <a:endParaRPr lang="zh-CN" altLang="en-US" dirty="0">
              <a:solidFill>
                <a:srgbClr val="FF0000"/>
              </a:solidFill>
            </a:endParaRPr>
          </a:p>
        </p:txBody>
      </p:sp>
      <p:sp>
        <p:nvSpPr>
          <p:cNvPr id="61448" name="Rectangle 8"/>
          <p:cNvSpPr>
            <a:spLocks noChangeArrowheads="1"/>
          </p:cNvSpPr>
          <p:nvPr/>
        </p:nvSpPr>
        <p:spPr bwMode="auto">
          <a:xfrm>
            <a:off x="0" y="1006376"/>
            <a:ext cx="6527563" cy="216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20000"/>
              </a:lnSpc>
            </a:pPr>
            <a:r>
              <a:rPr lang="en-US" altLang="zh-CN" sz="2400" dirty="0">
                <a:latin typeface="Times New Roman" panose="02020603050405020304" pitchFamily="18" charset="0"/>
              </a:rPr>
              <a:t>   </a:t>
            </a:r>
            <a:r>
              <a:rPr lang="en-US" altLang="zh-CN" sz="2800" dirty="0">
                <a:latin typeface="Times New Roman" panose="02020603050405020304" pitchFamily="18" charset="0"/>
              </a:rPr>
              <a:t>The adrenal cortex is divided into three zones which each secrete different hormones that carry out specific functions throughout your body.</a:t>
            </a:r>
            <a:endParaRPr lang="zh-CN" altLang="en-US" sz="2800" dirty="0">
              <a:latin typeface="Times New Roman" panose="02020603050405020304" pitchFamily="18" charset="0"/>
            </a:endParaRPr>
          </a:p>
        </p:txBody>
      </p:sp>
      <p:sp>
        <p:nvSpPr>
          <p:cNvPr id="61450" name="Rectangle 10"/>
          <p:cNvSpPr>
            <a:spLocks noChangeArrowheads="1"/>
          </p:cNvSpPr>
          <p:nvPr/>
        </p:nvSpPr>
        <p:spPr bwMode="auto">
          <a:xfrm>
            <a:off x="241540" y="3429001"/>
            <a:ext cx="530359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8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rPr>
              <a:t>1. Zone of glomerulosa</a:t>
            </a:r>
            <a:endParaRPr lang="zh-CN" altLang="en-US" sz="28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ndParaRPr>
          </a:p>
        </p:txBody>
      </p:sp>
      <p:sp>
        <p:nvSpPr>
          <p:cNvPr id="61452" name="Rectangle 12"/>
          <p:cNvSpPr>
            <a:spLocks noChangeArrowheads="1"/>
          </p:cNvSpPr>
          <p:nvPr/>
        </p:nvSpPr>
        <p:spPr bwMode="auto">
          <a:xfrm>
            <a:off x="241540" y="3886200"/>
            <a:ext cx="10197860" cy="245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pPr>
            <a:r>
              <a:rPr lang="en-US" altLang="zh-CN" sz="2400" b="1" dirty="0" smtClean="0">
                <a:latin typeface="Times New Roman" panose="02020603050405020304" pitchFamily="18" charset="0"/>
              </a:rPr>
              <a:t>   </a:t>
            </a:r>
            <a:r>
              <a:rPr lang="en-US" altLang="zh-CN" sz="3200" b="1" u="sng" dirty="0" smtClean="0">
                <a:solidFill>
                  <a:srgbClr val="0000FF"/>
                </a:solidFill>
                <a:latin typeface="Times New Roman" panose="02020603050405020304" pitchFamily="18" charset="0"/>
              </a:rPr>
              <a:t>Aldosterone</a:t>
            </a:r>
            <a:r>
              <a:rPr lang="en-US" altLang="zh-CN" sz="3200" dirty="0" smtClean="0">
                <a:latin typeface="Times New Roman" panose="02020603050405020304" pitchFamily="18" charset="0"/>
              </a:rPr>
              <a:t> is secreted from this zone which is the major hormone controlling the sodium and potassium levels, and thus fluid balance, within your bloodstream, cells and interstitial fluids. </a:t>
            </a:r>
            <a:endParaRPr lang="zh-CN" altLang="en-US" sz="3200" dirty="0">
              <a:latin typeface="Times New Roman" panose="02020603050405020304" pitchFamily="18" charset="0"/>
            </a:endParaRPr>
          </a:p>
        </p:txBody>
      </p:sp>
      <p:grpSp>
        <p:nvGrpSpPr>
          <p:cNvPr id="61470" name="Group 30"/>
          <p:cNvGrpSpPr>
            <a:grpSpLocks/>
          </p:cNvGrpSpPr>
          <p:nvPr/>
        </p:nvGrpSpPr>
        <p:grpSpPr bwMode="auto">
          <a:xfrm>
            <a:off x="6705600" y="0"/>
            <a:ext cx="5172974" cy="4038600"/>
            <a:chOff x="3264" y="0"/>
            <a:chExt cx="2092" cy="2544"/>
          </a:xfrm>
        </p:grpSpPr>
        <p:grpSp>
          <p:nvGrpSpPr>
            <p:cNvPr id="61453" name="Group 13"/>
            <p:cNvGrpSpPr>
              <a:grpSpLocks/>
            </p:cNvGrpSpPr>
            <p:nvPr/>
          </p:nvGrpSpPr>
          <p:grpSpPr bwMode="auto">
            <a:xfrm>
              <a:off x="3264" y="720"/>
              <a:ext cx="1584" cy="1440"/>
              <a:chOff x="432" y="672"/>
              <a:chExt cx="1584" cy="1440"/>
            </a:xfrm>
          </p:grpSpPr>
          <p:sp>
            <p:nvSpPr>
              <p:cNvPr id="61454" name="Oval 14"/>
              <p:cNvSpPr>
                <a:spLocks noChangeArrowheads="1"/>
              </p:cNvSpPr>
              <p:nvPr/>
            </p:nvSpPr>
            <p:spPr bwMode="auto">
              <a:xfrm>
                <a:off x="432" y="672"/>
                <a:ext cx="1584" cy="1440"/>
              </a:xfrm>
              <a:prstGeom prst="ellipse">
                <a:avLst/>
              </a:prstGeom>
              <a:solidFill>
                <a:srgbClr val="FFFF00"/>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5" name="Oval 15"/>
              <p:cNvSpPr>
                <a:spLocks noChangeArrowheads="1"/>
              </p:cNvSpPr>
              <p:nvPr/>
            </p:nvSpPr>
            <p:spPr bwMode="auto">
              <a:xfrm>
                <a:off x="528" y="768"/>
                <a:ext cx="1344" cy="1248"/>
              </a:xfrm>
              <a:prstGeom prst="ellipse">
                <a:avLst/>
              </a:prstGeom>
              <a:solidFill>
                <a:srgbClr val="FFCC66"/>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6" name="Oval 16"/>
              <p:cNvSpPr>
                <a:spLocks noChangeArrowheads="1"/>
              </p:cNvSpPr>
              <p:nvPr/>
            </p:nvSpPr>
            <p:spPr bwMode="auto">
              <a:xfrm>
                <a:off x="684" y="864"/>
                <a:ext cx="1056" cy="1008"/>
              </a:xfrm>
              <a:prstGeom prst="ellipse">
                <a:avLst/>
              </a:prstGeom>
              <a:solidFill>
                <a:srgbClr val="00FF00"/>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7" name="Oval 17"/>
              <p:cNvSpPr>
                <a:spLocks noChangeArrowheads="1"/>
              </p:cNvSpPr>
              <p:nvPr/>
            </p:nvSpPr>
            <p:spPr bwMode="auto">
              <a:xfrm>
                <a:off x="936" y="1116"/>
                <a:ext cx="528" cy="480"/>
              </a:xfrm>
              <a:prstGeom prst="ellipse">
                <a:avLst/>
              </a:prstGeom>
              <a:solidFill>
                <a:srgbClr val="FF99CC"/>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1459" name="Text Box 19"/>
            <p:cNvSpPr txBox="1">
              <a:spLocks noChangeArrowheads="1"/>
            </p:cNvSpPr>
            <p:nvPr/>
          </p:nvSpPr>
          <p:spPr bwMode="auto">
            <a:xfrm>
              <a:off x="4992" y="1296"/>
              <a:ext cx="2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t>3</a:t>
              </a:r>
            </a:p>
          </p:txBody>
        </p:sp>
        <p:sp>
          <p:nvSpPr>
            <p:cNvPr id="61460" name="Text Box 20"/>
            <p:cNvSpPr txBox="1">
              <a:spLocks noChangeArrowheads="1"/>
            </p:cNvSpPr>
            <p:nvPr/>
          </p:nvSpPr>
          <p:spPr bwMode="auto">
            <a:xfrm>
              <a:off x="4848" y="768"/>
              <a:ext cx="2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t>2</a:t>
              </a:r>
            </a:p>
          </p:txBody>
        </p:sp>
        <p:sp>
          <p:nvSpPr>
            <p:cNvPr id="61461" name="Line 21"/>
            <p:cNvSpPr>
              <a:spLocks noChangeShapeType="1"/>
            </p:cNvSpPr>
            <p:nvPr/>
          </p:nvSpPr>
          <p:spPr bwMode="auto">
            <a:xfrm flipV="1">
              <a:off x="4416" y="624"/>
              <a:ext cx="144" cy="288"/>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1463" name="Line 23"/>
            <p:cNvSpPr>
              <a:spLocks noChangeShapeType="1"/>
            </p:cNvSpPr>
            <p:nvPr/>
          </p:nvSpPr>
          <p:spPr bwMode="auto">
            <a:xfrm flipV="1">
              <a:off x="4512" y="960"/>
              <a:ext cx="384" cy="144"/>
            </a:xfrm>
            <a:prstGeom prst="line">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1464" name="Line 24"/>
            <p:cNvSpPr>
              <a:spLocks noChangeShapeType="1"/>
            </p:cNvSpPr>
            <p:nvPr/>
          </p:nvSpPr>
          <p:spPr bwMode="auto">
            <a:xfrm>
              <a:off x="4368" y="1488"/>
              <a:ext cx="576"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1465" name="Line 25"/>
            <p:cNvSpPr>
              <a:spLocks noChangeShapeType="1"/>
            </p:cNvSpPr>
            <p:nvPr/>
          </p:nvSpPr>
          <p:spPr bwMode="auto">
            <a:xfrm>
              <a:off x="4032" y="1392"/>
              <a:ext cx="0" cy="912"/>
            </a:xfrm>
            <a:prstGeom prst="line">
              <a:avLst/>
            </a:prstGeom>
            <a:noFill/>
            <a:ln w="38100">
              <a:solidFill>
                <a:srgbClr val="FF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1466" name="Text Box 26"/>
            <p:cNvSpPr txBox="1">
              <a:spLocks noChangeArrowheads="1"/>
            </p:cNvSpPr>
            <p:nvPr/>
          </p:nvSpPr>
          <p:spPr bwMode="auto">
            <a:xfrm>
              <a:off x="3600" y="2256"/>
              <a:ext cx="9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b="1">
                  <a:solidFill>
                    <a:srgbClr val="0000FF"/>
                  </a:solidFill>
                </a:rPr>
                <a:t>Medulla</a:t>
              </a:r>
            </a:p>
          </p:txBody>
        </p:sp>
        <p:sp>
          <p:nvSpPr>
            <p:cNvPr id="61467" name="Text Box 27"/>
            <p:cNvSpPr txBox="1">
              <a:spLocks noChangeArrowheads="1"/>
            </p:cNvSpPr>
            <p:nvPr/>
          </p:nvSpPr>
          <p:spPr bwMode="auto">
            <a:xfrm>
              <a:off x="4368" y="0"/>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b="1"/>
                <a:t>Cortex</a:t>
              </a:r>
            </a:p>
          </p:txBody>
        </p:sp>
        <p:sp>
          <p:nvSpPr>
            <p:cNvPr id="61469" name="Rectangle 29"/>
            <p:cNvSpPr>
              <a:spLocks noChangeArrowheads="1"/>
            </p:cNvSpPr>
            <p:nvPr/>
          </p:nvSpPr>
          <p:spPr bwMode="auto">
            <a:xfrm>
              <a:off x="3840" y="384"/>
              <a:ext cx="15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latin typeface="Times New Roman" panose="02020603050405020304" pitchFamily="18" charset="0"/>
                </a:rPr>
                <a:t>1. Zone of glomerulosa</a:t>
              </a:r>
              <a:endParaRPr lang="zh-CN" altLang="en-US" b="1">
                <a:latin typeface="Times New Roman" panose="02020603050405020304" pitchFamily="18" charset="0"/>
              </a:endParaRPr>
            </a:p>
          </p:txBody>
        </p:sp>
      </p:grpSp>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Slide Number Placeholder 2"/>
          <p:cNvSpPr>
            <a:spLocks noGrp="1"/>
          </p:cNvSpPr>
          <p:nvPr>
            <p:ph type="sldNum" sz="quarter" idx="12"/>
          </p:nvPr>
        </p:nvSpPr>
        <p:spPr/>
        <p:txBody>
          <a:bodyPr/>
          <a:lstStyle/>
          <a:p>
            <a:fld id="{09D2D44D-0262-4BDB-B7D4-F671673A3BA9}" type="slidenum">
              <a:rPr lang="en-US" altLang="en-US" smtClean="0">
                <a:solidFill>
                  <a:srgbClr val="000000"/>
                </a:solidFill>
              </a:rPr>
              <a:pPr/>
              <a:t>7</a:t>
            </a:fld>
            <a:endParaRPr lang="en-US" altLang="en-US">
              <a:solidFill>
                <a:srgbClr val="000000"/>
              </a:solidFill>
            </a:endParaRPr>
          </a:p>
        </p:txBody>
      </p:sp>
    </p:spTree>
    <p:extLst>
      <p:ext uri="{BB962C8B-B14F-4D97-AF65-F5344CB8AC3E}">
        <p14:creationId xmlns:p14="http://schemas.microsoft.com/office/powerpoint/2010/main" val="616492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ChangeArrowheads="1"/>
          </p:cNvSpPr>
          <p:nvPr/>
        </p:nvSpPr>
        <p:spPr bwMode="auto">
          <a:xfrm>
            <a:off x="3124200" y="104775"/>
            <a:ext cx="4184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600" b="1">
                <a:latin typeface="Times New Roman" panose="02020603050405020304" pitchFamily="18" charset="0"/>
              </a:rPr>
              <a:t>The Adrenal Cortex</a:t>
            </a:r>
            <a:r>
              <a:rPr lang="en-US" altLang="zh-CN"/>
              <a:t> </a:t>
            </a:r>
            <a:endParaRPr lang="zh-CN" altLang="en-US"/>
          </a:p>
        </p:txBody>
      </p:sp>
      <p:sp>
        <p:nvSpPr>
          <p:cNvPr id="68613" name="Rectangle 5"/>
          <p:cNvSpPr>
            <a:spLocks noChangeArrowheads="1"/>
          </p:cNvSpPr>
          <p:nvPr/>
        </p:nvSpPr>
        <p:spPr bwMode="auto">
          <a:xfrm>
            <a:off x="503478" y="760411"/>
            <a:ext cx="340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rPr>
              <a:t>2. Zone of </a:t>
            </a:r>
            <a:r>
              <a:rPr lang="en-US" altLang="en-US" sz="28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rPr>
              <a:t>fasciculata</a:t>
            </a:r>
            <a:endParaRPr lang="zh-CN" altLang="en-US" sz="28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ndParaRPr>
          </a:p>
        </p:txBody>
      </p:sp>
      <p:sp>
        <p:nvSpPr>
          <p:cNvPr id="68616" name="Rectangle 8"/>
          <p:cNvSpPr>
            <a:spLocks noChangeArrowheads="1"/>
          </p:cNvSpPr>
          <p:nvPr/>
        </p:nvSpPr>
        <p:spPr bwMode="auto">
          <a:xfrm>
            <a:off x="215660" y="1238250"/>
            <a:ext cx="7099541"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pPr>
            <a:r>
              <a:rPr lang="en-US" altLang="zh-CN" sz="2400" dirty="0">
                <a:latin typeface="Times New Roman" panose="02020603050405020304" pitchFamily="18" charset="0"/>
              </a:rPr>
              <a:t>  </a:t>
            </a:r>
            <a:r>
              <a:rPr lang="en-US" altLang="zh-CN" sz="2400" b="1" u="sng" dirty="0" err="1">
                <a:solidFill>
                  <a:srgbClr val="0000FF"/>
                </a:solidFill>
                <a:latin typeface="Times New Roman" panose="02020603050405020304" pitchFamily="18" charset="0"/>
              </a:rPr>
              <a:t>C</a:t>
            </a:r>
            <a:r>
              <a:rPr lang="en-US" altLang="en-US" sz="2400" b="1" u="sng" dirty="0" err="1">
                <a:solidFill>
                  <a:srgbClr val="0000FF"/>
                </a:solidFill>
                <a:latin typeface="Times New Roman" panose="02020603050405020304" pitchFamily="18" charset="0"/>
              </a:rPr>
              <a:t>oritsol</a:t>
            </a:r>
            <a:r>
              <a:rPr lang="en-US" altLang="en-US" sz="2400" b="1" u="sng" dirty="0">
                <a:solidFill>
                  <a:srgbClr val="0000FF"/>
                </a:solidFill>
                <a:latin typeface="Times New Roman" panose="02020603050405020304" pitchFamily="18" charset="0"/>
              </a:rPr>
              <a:t> (hydrocortisone)</a:t>
            </a:r>
            <a:r>
              <a:rPr lang="en-US" altLang="en-US" sz="2400" dirty="0">
                <a:latin typeface="Times New Roman" panose="02020603050405020304" pitchFamily="18" charset="0"/>
              </a:rPr>
              <a:t> is produced</a:t>
            </a:r>
            <a:r>
              <a:rPr lang="en-US" altLang="zh-CN" sz="2400" dirty="0">
                <a:latin typeface="Times New Roman" panose="02020603050405020304" pitchFamily="18" charset="0"/>
              </a:rPr>
              <a:t>, affects glucose, amino acid and fat metabolism, which is called </a:t>
            </a:r>
            <a:r>
              <a:rPr lang="en-US" altLang="en-US" sz="2400" dirty="0">
                <a:latin typeface="Times New Roman" panose="02020603050405020304" pitchFamily="18" charset="0"/>
              </a:rPr>
              <a:t>glucocorticoid</a:t>
            </a:r>
            <a:r>
              <a:rPr lang="en-US" altLang="zh-CN" sz="2400" dirty="0">
                <a:latin typeface="Times New Roman" panose="02020603050405020304" pitchFamily="18" charset="0"/>
              </a:rPr>
              <a:t>s. </a:t>
            </a:r>
            <a:endParaRPr lang="zh-CN" altLang="en-US" sz="2400" dirty="0">
              <a:latin typeface="Times New Roman" panose="02020603050405020304" pitchFamily="18" charset="0"/>
            </a:endParaRPr>
          </a:p>
        </p:txBody>
      </p:sp>
      <p:sp>
        <p:nvSpPr>
          <p:cNvPr id="68617" name="Rectangle 9"/>
          <p:cNvSpPr>
            <a:spLocks noChangeArrowheads="1"/>
          </p:cNvSpPr>
          <p:nvPr/>
        </p:nvSpPr>
        <p:spPr bwMode="auto">
          <a:xfrm>
            <a:off x="423742" y="3469258"/>
            <a:ext cx="3341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dirty="0">
                <a:solidFill>
                  <a:srgbClr val="002060"/>
                </a:solidFill>
                <a:effectLst>
                  <a:outerShdw blurRad="38100" dist="38100" dir="2700000" algn="tl">
                    <a:srgbClr val="000000">
                      <a:alpha val="43137"/>
                    </a:srgbClr>
                  </a:outerShdw>
                </a:effectLst>
                <a:latin typeface="Times New Roman" panose="02020603050405020304" pitchFamily="18" charset="0"/>
              </a:rPr>
              <a:t>3. Zone of </a:t>
            </a:r>
            <a:r>
              <a:rPr lang="en-US" altLang="en-US" sz="2800" b="1" dirty="0">
                <a:solidFill>
                  <a:srgbClr val="002060"/>
                </a:solidFill>
                <a:effectLst>
                  <a:outerShdw blurRad="38100" dist="38100" dir="2700000" algn="tl">
                    <a:srgbClr val="000000">
                      <a:alpha val="43137"/>
                    </a:srgbClr>
                  </a:outerShdw>
                </a:effectLst>
                <a:latin typeface="Times New Roman" panose="02020603050405020304" pitchFamily="18" charset="0"/>
              </a:rPr>
              <a:t>reticularis</a:t>
            </a:r>
            <a:endParaRPr lang="zh-CN" altLang="en-US" sz="2800" b="1" dirty="0">
              <a:solidFill>
                <a:srgbClr val="002060"/>
              </a:solidFill>
              <a:effectLst>
                <a:outerShdw blurRad="38100" dist="38100" dir="2700000" algn="tl">
                  <a:srgbClr val="000000">
                    <a:alpha val="43137"/>
                  </a:srgbClr>
                </a:outerShdw>
              </a:effectLst>
              <a:latin typeface="Times New Roman" panose="02020603050405020304" pitchFamily="18" charset="0"/>
            </a:endParaRPr>
          </a:p>
        </p:txBody>
      </p:sp>
      <p:sp>
        <p:nvSpPr>
          <p:cNvPr id="68618" name="Rectangle 10"/>
          <p:cNvSpPr>
            <a:spLocks noChangeArrowheads="1"/>
          </p:cNvSpPr>
          <p:nvPr/>
        </p:nvSpPr>
        <p:spPr bwMode="auto">
          <a:xfrm>
            <a:off x="423742" y="4038600"/>
            <a:ext cx="9863258" cy="186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pPr>
            <a:r>
              <a:rPr lang="en-US" altLang="zh-CN" sz="2400" dirty="0">
                <a:latin typeface="Times New Roman" panose="02020603050405020304" pitchFamily="18" charset="0"/>
              </a:rPr>
              <a:t>   </a:t>
            </a:r>
            <a:r>
              <a:rPr lang="en-US" altLang="zh-CN" sz="2400" b="1" dirty="0" err="1">
                <a:solidFill>
                  <a:srgbClr val="0000FF"/>
                </a:solidFill>
                <a:latin typeface="Times New Roman" panose="02020603050405020304" pitchFamily="18" charset="0"/>
              </a:rPr>
              <a:t>Dehydroepiandrosterone</a:t>
            </a:r>
            <a:r>
              <a:rPr lang="en-US" altLang="zh-CN" sz="2400" b="1" dirty="0">
                <a:solidFill>
                  <a:srgbClr val="0000FF"/>
                </a:solidFill>
                <a:latin typeface="Times New Roman" panose="02020603050405020304" pitchFamily="18" charset="0"/>
              </a:rPr>
              <a:t> (DHEA</a:t>
            </a:r>
            <a:r>
              <a:rPr lang="en-US" altLang="zh-CN" sz="2400" b="1" dirty="0" smtClean="0">
                <a:solidFill>
                  <a:srgbClr val="0000FF"/>
                </a:solidFill>
                <a:latin typeface="Times New Roman" panose="02020603050405020304" pitchFamily="18" charset="0"/>
              </a:rPr>
              <a:t>)-</a:t>
            </a:r>
            <a:r>
              <a:rPr lang="en-US" altLang="zh-CN" sz="2400" dirty="0" smtClean="0">
                <a:latin typeface="Times New Roman" panose="02020603050405020304" pitchFamily="18" charset="0"/>
              </a:rPr>
              <a:t> </a:t>
            </a:r>
            <a:r>
              <a:rPr lang="en-US" altLang="zh-CN" sz="2400" dirty="0">
                <a:latin typeface="Times New Roman" panose="02020603050405020304" pitchFamily="18" charset="0"/>
              </a:rPr>
              <a:t>This zona manufactures an ancillary portion of sex hormones for each sex and also produces male hormones in women and female hormones in men to keep the effects of the dominant sex hormones in balance .</a:t>
            </a:r>
          </a:p>
        </p:txBody>
      </p:sp>
      <p:grpSp>
        <p:nvGrpSpPr>
          <p:cNvPr id="68620" name="Group 12"/>
          <p:cNvGrpSpPr>
            <a:grpSpLocks/>
          </p:cNvGrpSpPr>
          <p:nvPr/>
        </p:nvGrpSpPr>
        <p:grpSpPr bwMode="auto">
          <a:xfrm>
            <a:off x="7162800" y="1143000"/>
            <a:ext cx="2514600" cy="2286000"/>
            <a:chOff x="432" y="672"/>
            <a:chExt cx="1584" cy="1440"/>
          </a:xfrm>
        </p:grpSpPr>
        <p:sp>
          <p:nvSpPr>
            <p:cNvPr id="68621" name="Oval 13"/>
            <p:cNvSpPr>
              <a:spLocks noChangeArrowheads="1"/>
            </p:cNvSpPr>
            <p:nvPr/>
          </p:nvSpPr>
          <p:spPr bwMode="auto">
            <a:xfrm>
              <a:off x="432" y="672"/>
              <a:ext cx="1584" cy="1440"/>
            </a:xfrm>
            <a:prstGeom prst="ellipse">
              <a:avLst/>
            </a:prstGeom>
            <a:solidFill>
              <a:srgbClr val="FFFF00"/>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2" name="Oval 14"/>
            <p:cNvSpPr>
              <a:spLocks noChangeArrowheads="1"/>
            </p:cNvSpPr>
            <p:nvPr/>
          </p:nvSpPr>
          <p:spPr bwMode="auto">
            <a:xfrm>
              <a:off x="528" y="768"/>
              <a:ext cx="1344" cy="1248"/>
            </a:xfrm>
            <a:prstGeom prst="ellipse">
              <a:avLst/>
            </a:prstGeom>
            <a:solidFill>
              <a:srgbClr val="FFCC66"/>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3" name="Oval 15"/>
            <p:cNvSpPr>
              <a:spLocks noChangeArrowheads="1"/>
            </p:cNvSpPr>
            <p:nvPr/>
          </p:nvSpPr>
          <p:spPr bwMode="auto">
            <a:xfrm>
              <a:off x="684" y="864"/>
              <a:ext cx="1056" cy="1008"/>
            </a:xfrm>
            <a:prstGeom prst="ellipse">
              <a:avLst/>
            </a:prstGeom>
            <a:solidFill>
              <a:srgbClr val="00FF00"/>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4" name="Oval 16"/>
            <p:cNvSpPr>
              <a:spLocks noChangeArrowheads="1"/>
            </p:cNvSpPr>
            <p:nvPr/>
          </p:nvSpPr>
          <p:spPr bwMode="auto">
            <a:xfrm>
              <a:off x="936" y="1116"/>
              <a:ext cx="528" cy="480"/>
            </a:xfrm>
            <a:prstGeom prst="ellipse">
              <a:avLst/>
            </a:prstGeom>
            <a:solidFill>
              <a:srgbClr val="FF99CC"/>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8626" name="Text Box 18"/>
          <p:cNvSpPr txBox="1">
            <a:spLocks noChangeArrowheads="1"/>
          </p:cNvSpPr>
          <p:nvPr/>
        </p:nvSpPr>
        <p:spPr bwMode="auto">
          <a:xfrm>
            <a:off x="9906000" y="2057401"/>
            <a:ext cx="38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t>3</a:t>
            </a:r>
          </a:p>
        </p:txBody>
      </p:sp>
      <p:sp>
        <p:nvSpPr>
          <p:cNvPr id="68627" name="Text Box 19"/>
          <p:cNvSpPr txBox="1">
            <a:spLocks noChangeArrowheads="1"/>
          </p:cNvSpPr>
          <p:nvPr/>
        </p:nvSpPr>
        <p:spPr bwMode="auto">
          <a:xfrm>
            <a:off x="9677400" y="1219201"/>
            <a:ext cx="38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t>2</a:t>
            </a:r>
          </a:p>
        </p:txBody>
      </p:sp>
      <p:sp>
        <p:nvSpPr>
          <p:cNvPr id="68628" name="Line 20"/>
          <p:cNvSpPr>
            <a:spLocks noChangeShapeType="1"/>
          </p:cNvSpPr>
          <p:nvPr/>
        </p:nvSpPr>
        <p:spPr bwMode="auto">
          <a:xfrm flipV="1">
            <a:off x="8991600" y="990600"/>
            <a:ext cx="228600" cy="45720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629" name="Line 21"/>
          <p:cNvSpPr>
            <a:spLocks noChangeShapeType="1"/>
          </p:cNvSpPr>
          <p:nvPr/>
        </p:nvSpPr>
        <p:spPr bwMode="auto">
          <a:xfrm flipV="1">
            <a:off x="9144000" y="1524000"/>
            <a:ext cx="609600" cy="228600"/>
          </a:xfrm>
          <a:prstGeom prst="line">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630" name="Line 22"/>
          <p:cNvSpPr>
            <a:spLocks noChangeShapeType="1"/>
          </p:cNvSpPr>
          <p:nvPr/>
        </p:nvSpPr>
        <p:spPr bwMode="auto">
          <a:xfrm>
            <a:off x="8915400" y="2362200"/>
            <a:ext cx="914400"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631" name="Line 23"/>
          <p:cNvSpPr>
            <a:spLocks noChangeShapeType="1"/>
          </p:cNvSpPr>
          <p:nvPr/>
        </p:nvSpPr>
        <p:spPr bwMode="auto">
          <a:xfrm>
            <a:off x="8382000" y="2209800"/>
            <a:ext cx="0" cy="1447800"/>
          </a:xfrm>
          <a:prstGeom prst="line">
            <a:avLst/>
          </a:prstGeom>
          <a:noFill/>
          <a:ln w="38100">
            <a:solidFill>
              <a:srgbClr val="FF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632" name="Text Box 24"/>
          <p:cNvSpPr txBox="1">
            <a:spLocks noChangeArrowheads="1"/>
          </p:cNvSpPr>
          <p:nvPr/>
        </p:nvSpPr>
        <p:spPr bwMode="auto">
          <a:xfrm>
            <a:off x="7696200" y="35814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b="1">
                <a:solidFill>
                  <a:srgbClr val="0000FF"/>
                </a:solidFill>
              </a:rPr>
              <a:t>Medulla</a:t>
            </a:r>
          </a:p>
        </p:txBody>
      </p:sp>
      <p:sp>
        <p:nvSpPr>
          <p:cNvPr id="68633" name="Text Box 25"/>
          <p:cNvSpPr txBox="1">
            <a:spLocks noChangeArrowheads="1"/>
          </p:cNvSpPr>
          <p:nvPr/>
        </p:nvSpPr>
        <p:spPr bwMode="auto">
          <a:xfrm>
            <a:off x="8915400" y="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b="1"/>
              <a:t>Cortex</a:t>
            </a:r>
          </a:p>
        </p:txBody>
      </p:sp>
      <p:sp>
        <p:nvSpPr>
          <p:cNvPr id="68634" name="Rectangle 26"/>
          <p:cNvSpPr>
            <a:spLocks noChangeArrowheads="1"/>
          </p:cNvSpPr>
          <p:nvPr/>
        </p:nvSpPr>
        <p:spPr bwMode="auto">
          <a:xfrm>
            <a:off x="8261350" y="609601"/>
            <a:ext cx="240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latin typeface="Times New Roman" panose="02020603050405020304" pitchFamily="18" charset="0"/>
              </a:rPr>
              <a:t>1. Zone of glomerulosa</a:t>
            </a:r>
            <a:endParaRPr lang="zh-CN" altLang="en-US" b="1">
              <a:latin typeface="Times New Roman" panose="02020603050405020304" pitchFamily="18" charset="0"/>
            </a:endParaRPr>
          </a:p>
        </p:txBody>
      </p:sp>
      <p:sp>
        <p:nvSpPr>
          <p:cNvPr id="2" name="TextBox 1"/>
          <p:cNvSpPr txBox="1"/>
          <p:nvPr/>
        </p:nvSpPr>
        <p:spPr>
          <a:xfrm>
            <a:off x="10101172" y="1279092"/>
            <a:ext cx="1933755" cy="646331"/>
          </a:xfrm>
          <a:prstGeom prst="rect">
            <a:avLst/>
          </a:prstGeom>
          <a:noFill/>
        </p:spPr>
        <p:txBody>
          <a:bodyPr wrap="square" rtlCol="0">
            <a:spAutoFit/>
          </a:bodyPr>
          <a:lstStyle/>
          <a:p>
            <a:r>
              <a:rPr lang="en-US" altLang="zh-CN" b="1" dirty="0">
                <a:latin typeface="Times New Roman" panose="02020603050405020304" pitchFamily="18" charset="0"/>
              </a:rPr>
              <a:t>Zone of </a:t>
            </a:r>
            <a:r>
              <a:rPr lang="en-US" altLang="en-US" b="1" dirty="0" err="1">
                <a:latin typeface="Times New Roman" panose="02020603050405020304" pitchFamily="18" charset="0"/>
              </a:rPr>
              <a:t>fasciculata</a:t>
            </a:r>
            <a:endParaRPr lang="en-US" dirty="0"/>
          </a:p>
        </p:txBody>
      </p:sp>
      <p:sp>
        <p:nvSpPr>
          <p:cNvPr id="3" name="TextBox 2"/>
          <p:cNvSpPr txBox="1"/>
          <p:nvPr/>
        </p:nvSpPr>
        <p:spPr>
          <a:xfrm>
            <a:off x="10287000" y="2228850"/>
            <a:ext cx="1747927"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Zone of reticularis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fld id="{09D2D44D-0262-4BDB-B7D4-F671673A3BA9}" type="slidenum">
              <a:rPr lang="en-US" altLang="en-US" smtClean="0">
                <a:solidFill>
                  <a:srgbClr val="000000"/>
                </a:solidFill>
              </a:rPr>
              <a:pPr/>
              <a:t>8</a:t>
            </a:fld>
            <a:endParaRPr lang="en-US" altLang="en-US">
              <a:solidFill>
                <a:srgbClr val="000000"/>
              </a:solidFill>
            </a:endParaRPr>
          </a:p>
        </p:txBody>
      </p:sp>
    </p:spTree>
    <p:extLst>
      <p:ext uri="{BB962C8B-B14F-4D97-AF65-F5344CB8AC3E}">
        <p14:creationId xmlns:p14="http://schemas.microsoft.com/office/powerpoint/2010/main" val="3882662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2362200" y="0"/>
            <a:ext cx="2590800" cy="609600"/>
          </a:xfrm>
        </p:spPr>
        <p:txBody>
          <a:bodyPr/>
          <a:lstStyle/>
          <a:p>
            <a:r>
              <a:rPr lang="en-US" altLang="zh-CN" sz="3500"/>
              <a:t>Adrenals</a:t>
            </a:r>
          </a:p>
        </p:txBody>
      </p:sp>
      <p:sp>
        <p:nvSpPr>
          <p:cNvPr id="150531" name="Text Box 3"/>
          <p:cNvSpPr txBox="1">
            <a:spLocks noChangeArrowheads="1"/>
          </p:cNvSpPr>
          <p:nvPr/>
        </p:nvSpPr>
        <p:spPr bwMode="auto">
          <a:xfrm>
            <a:off x="5867400" y="3892550"/>
            <a:ext cx="4572000" cy="83185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400" u="sng"/>
              <a:t>Zona Reticularis</a:t>
            </a:r>
          </a:p>
          <a:p>
            <a:r>
              <a:rPr lang="en-US" altLang="zh-CN" sz="2400"/>
              <a:t>Sex steroids (androgens)</a:t>
            </a:r>
          </a:p>
        </p:txBody>
      </p:sp>
      <p:sp>
        <p:nvSpPr>
          <p:cNvPr id="150532" name="Text Box 4"/>
          <p:cNvSpPr txBox="1">
            <a:spLocks noChangeArrowheads="1"/>
          </p:cNvSpPr>
          <p:nvPr/>
        </p:nvSpPr>
        <p:spPr bwMode="auto">
          <a:xfrm>
            <a:off x="5867400" y="2257426"/>
            <a:ext cx="4572000" cy="163512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400" u="sng"/>
              <a:t>Zona Fasciculata</a:t>
            </a:r>
          </a:p>
          <a:p>
            <a:r>
              <a:rPr lang="en-US" altLang="zh-CN" sz="2400"/>
              <a:t>Glucocorticoids (Cortisol)</a:t>
            </a:r>
          </a:p>
          <a:p>
            <a:pPr>
              <a:spcBef>
                <a:spcPct val="20000"/>
              </a:spcBef>
            </a:pPr>
            <a:r>
              <a:rPr lang="en-US" altLang="zh-CN" sz="2400"/>
              <a:t>Glucose homeostasis and many others</a:t>
            </a:r>
          </a:p>
        </p:txBody>
      </p:sp>
      <p:sp>
        <p:nvSpPr>
          <p:cNvPr id="150533" name="Text Box 5"/>
          <p:cNvSpPr txBox="1">
            <a:spLocks noChangeArrowheads="1"/>
          </p:cNvSpPr>
          <p:nvPr/>
        </p:nvSpPr>
        <p:spPr bwMode="auto">
          <a:xfrm>
            <a:off x="5867400" y="920751"/>
            <a:ext cx="4572000" cy="13430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400" u="sng"/>
              <a:t>Zona Glomerulosa</a:t>
            </a:r>
          </a:p>
          <a:p>
            <a:pPr>
              <a:spcBef>
                <a:spcPct val="20000"/>
              </a:spcBef>
            </a:pPr>
            <a:r>
              <a:rPr lang="en-US" altLang="zh-CN" sz="2400"/>
              <a:t>Mineralocorticoids (Aldosterone) </a:t>
            </a:r>
          </a:p>
          <a:p>
            <a:pPr>
              <a:spcBef>
                <a:spcPct val="20000"/>
              </a:spcBef>
            </a:pPr>
            <a:r>
              <a:rPr lang="en-US" altLang="zh-CN" sz="2400"/>
              <a:t>Na+, K+ and water homeostasis</a:t>
            </a:r>
          </a:p>
        </p:txBody>
      </p:sp>
      <p:sp>
        <p:nvSpPr>
          <p:cNvPr id="150534" name="Text Box 6"/>
          <p:cNvSpPr txBox="1">
            <a:spLocks noChangeArrowheads="1"/>
          </p:cNvSpPr>
          <p:nvPr/>
        </p:nvSpPr>
        <p:spPr bwMode="auto">
          <a:xfrm>
            <a:off x="3505200" y="5486400"/>
            <a:ext cx="6096000" cy="954088"/>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a:t>Medulla: “</a:t>
            </a:r>
            <a:r>
              <a:rPr lang="en-US" altLang="zh-CN" sz="2400"/>
              <a:t>Catecholamines”</a:t>
            </a:r>
          </a:p>
          <a:p>
            <a:r>
              <a:rPr lang="en-US" altLang="zh-CN" sz="2400"/>
              <a:t>Epinephrine, Norepinephrine, dopamine</a:t>
            </a:r>
          </a:p>
        </p:txBody>
      </p:sp>
      <p:sp>
        <p:nvSpPr>
          <p:cNvPr id="150535" name="Text Box 7"/>
          <p:cNvSpPr txBox="1">
            <a:spLocks noChangeArrowheads="1"/>
          </p:cNvSpPr>
          <p:nvPr/>
        </p:nvSpPr>
        <p:spPr bwMode="auto">
          <a:xfrm>
            <a:off x="5867400" y="463551"/>
            <a:ext cx="45720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400"/>
              <a:t>CORTEX</a:t>
            </a:r>
          </a:p>
        </p:txBody>
      </p:sp>
      <p:grpSp>
        <p:nvGrpSpPr>
          <p:cNvPr id="150544" name="Group 16"/>
          <p:cNvGrpSpPr>
            <a:grpSpLocks/>
          </p:cNvGrpSpPr>
          <p:nvPr/>
        </p:nvGrpSpPr>
        <p:grpSpPr bwMode="auto">
          <a:xfrm>
            <a:off x="2209800" y="762000"/>
            <a:ext cx="2514600" cy="2286000"/>
            <a:chOff x="432" y="672"/>
            <a:chExt cx="1584" cy="1440"/>
          </a:xfrm>
        </p:grpSpPr>
        <p:sp>
          <p:nvSpPr>
            <p:cNvPr id="150536" name="Oval 8"/>
            <p:cNvSpPr>
              <a:spLocks noChangeArrowheads="1"/>
            </p:cNvSpPr>
            <p:nvPr/>
          </p:nvSpPr>
          <p:spPr bwMode="auto">
            <a:xfrm>
              <a:off x="432" y="672"/>
              <a:ext cx="1584" cy="1440"/>
            </a:xfrm>
            <a:prstGeom prst="ellipse">
              <a:avLst/>
            </a:prstGeom>
            <a:solidFill>
              <a:srgbClr val="FFFF00"/>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37" name="Oval 9"/>
            <p:cNvSpPr>
              <a:spLocks noChangeArrowheads="1"/>
            </p:cNvSpPr>
            <p:nvPr/>
          </p:nvSpPr>
          <p:spPr bwMode="auto">
            <a:xfrm>
              <a:off x="528" y="768"/>
              <a:ext cx="1344" cy="1248"/>
            </a:xfrm>
            <a:prstGeom prst="ellipse">
              <a:avLst/>
            </a:prstGeom>
            <a:solidFill>
              <a:srgbClr val="FFCC66"/>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38" name="Oval 10"/>
            <p:cNvSpPr>
              <a:spLocks noChangeArrowheads="1"/>
            </p:cNvSpPr>
            <p:nvPr/>
          </p:nvSpPr>
          <p:spPr bwMode="auto">
            <a:xfrm>
              <a:off x="684" y="864"/>
              <a:ext cx="1056" cy="1008"/>
            </a:xfrm>
            <a:prstGeom prst="ellipse">
              <a:avLst/>
            </a:prstGeom>
            <a:solidFill>
              <a:srgbClr val="00FF00"/>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39" name="Oval 11"/>
            <p:cNvSpPr>
              <a:spLocks noChangeArrowheads="1"/>
            </p:cNvSpPr>
            <p:nvPr/>
          </p:nvSpPr>
          <p:spPr bwMode="auto">
            <a:xfrm>
              <a:off x="936" y="1116"/>
              <a:ext cx="528" cy="480"/>
            </a:xfrm>
            <a:prstGeom prst="ellipse">
              <a:avLst/>
            </a:prstGeom>
            <a:solidFill>
              <a:srgbClr val="FF99CC"/>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0540" name="Line 12"/>
          <p:cNvSpPr>
            <a:spLocks noChangeShapeType="1"/>
          </p:cNvSpPr>
          <p:nvPr/>
        </p:nvSpPr>
        <p:spPr bwMode="auto">
          <a:xfrm>
            <a:off x="4495800" y="1371600"/>
            <a:ext cx="1295400" cy="0"/>
          </a:xfrm>
          <a:prstGeom prst="line">
            <a:avLst/>
          </a:prstGeom>
          <a:noFill/>
          <a:ln w="38100">
            <a:solidFill>
              <a:schemeClr val="tx1"/>
            </a:solidFill>
            <a:round/>
            <a:headEnd type="none" w="sm" len="sm"/>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541" name="Line 13"/>
          <p:cNvSpPr>
            <a:spLocks noChangeShapeType="1"/>
          </p:cNvSpPr>
          <p:nvPr/>
        </p:nvSpPr>
        <p:spPr bwMode="auto">
          <a:xfrm>
            <a:off x="4343400" y="1905000"/>
            <a:ext cx="1524000" cy="1371600"/>
          </a:xfrm>
          <a:prstGeom prst="line">
            <a:avLst/>
          </a:prstGeom>
          <a:noFill/>
          <a:ln w="38100">
            <a:solidFill>
              <a:schemeClr val="tx1"/>
            </a:solidFill>
            <a:round/>
            <a:headEnd type="none" w="sm" len="sm"/>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542" name="Line 14"/>
          <p:cNvSpPr>
            <a:spLocks noChangeShapeType="1"/>
          </p:cNvSpPr>
          <p:nvPr/>
        </p:nvSpPr>
        <p:spPr bwMode="auto">
          <a:xfrm>
            <a:off x="3810000" y="2286000"/>
            <a:ext cx="1981200" cy="2057400"/>
          </a:xfrm>
          <a:prstGeom prst="line">
            <a:avLst/>
          </a:prstGeom>
          <a:noFill/>
          <a:ln w="38100">
            <a:solidFill>
              <a:schemeClr val="tx1"/>
            </a:solidFill>
            <a:round/>
            <a:headEnd type="none" w="sm" len="sm"/>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543" name="Line 15"/>
          <p:cNvSpPr>
            <a:spLocks noChangeShapeType="1"/>
          </p:cNvSpPr>
          <p:nvPr/>
        </p:nvSpPr>
        <p:spPr bwMode="auto">
          <a:xfrm>
            <a:off x="3276600" y="1981200"/>
            <a:ext cx="685800" cy="3581400"/>
          </a:xfrm>
          <a:prstGeom prst="line">
            <a:avLst/>
          </a:prstGeom>
          <a:noFill/>
          <a:ln w="38100">
            <a:solidFill>
              <a:schemeClr val="tx1"/>
            </a:solidFill>
            <a:round/>
            <a:headEnd type="none" w="sm" len="sm"/>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Slide Number Placeholder 2"/>
          <p:cNvSpPr>
            <a:spLocks noGrp="1"/>
          </p:cNvSpPr>
          <p:nvPr>
            <p:ph type="sldNum" sz="quarter" idx="12"/>
          </p:nvPr>
        </p:nvSpPr>
        <p:spPr/>
        <p:txBody>
          <a:bodyPr/>
          <a:lstStyle/>
          <a:p>
            <a:fld id="{F6AAE3DE-CAD4-4C32-9BDC-499025524480}" type="slidenum">
              <a:rPr lang="en-US" altLang="en-US" smtClean="0">
                <a:solidFill>
                  <a:srgbClr val="000000"/>
                </a:solidFill>
              </a:rPr>
              <a:pPr/>
              <a:t>9</a:t>
            </a:fld>
            <a:endParaRPr lang="en-US" altLang="en-US">
              <a:solidFill>
                <a:srgbClr val="000000"/>
              </a:solidFill>
            </a:endParaRPr>
          </a:p>
        </p:txBody>
      </p:sp>
    </p:spTree>
    <p:extLst>
      <p:ext uri="{BB962C8B-B14F-4D97-AF65-F5344CB8AC3E}">
        <p14:creationId xmlns:p14="http://schemas.microsoft.com/office/powerpoint/2010/main" val="1524827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053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05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05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05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053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05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0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animBg="1"/>
      <p:bldP spid="150532" grpId="0" animBg="1"/>
      <p:bldP spid="150533" grpId="0" animBg="1"/>
      <p:bldP spid="150534" grpId="0" animBg="1"/>
      <p:bldP spid="150540" grpId="0" animBg="1"/>
      <p:bldP spid="150541" grpId="0" animBg="1"/>
      <p:bldP spid="150542" grpId="0" animBg="1"/>
      <p:bldP spid="150543" grpId="0" animBg="1"/>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100</TotalTime>
  <Words>503</Words>
  <Application>Microsoft Office PowerPoint</Application>
  <PresentationFormat>Widescreen</PresentationFormat>
  <Paragraphs>73</Paragraphs>
  <Slides>13</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宋体</vt:lpstr>
      <vt:lpstr>Arial</vt:lpstr>
      <vt:lpstr>Calibri</vt:lpstr>
      <vt:lpstr>Century Gothic</vt:lpstr>
      <vt:lpstr>Times New Roman</vt:lpstr>
      <vt:lpstr>Wingdings</vt:lpstr>
      <vt:lpstr>Wingdings 3</vt:lpstr>
      <vt:lpstr>Slice</vt:lpstr>
      <vt:lpstr>2_Default Design</vt:lpstr>
      <vt:lpstr> </vt:lpstr>
      <vt:lpstr>PowerPoint Presentation</vt:lpstr>
      <vt:lpstr>PowerPoint Presentation</vt:lpstr>
      <vt:lpstr>Adrenal Glands</vt:lpstr>
      <vt:lpstr>PowerPoint Presentation</vt:lpstr>
      <vt:lpstr>PowerPoint Presentation</vt:lpstr>
      <vt:lpstr>PowerPoint Presentation</vt:lpstr>
      <vt:lpstr>PowerPoint Presentation</vt:lpstr>
      <vt:lpstr>Adrenals</vt:lpstr>
      <vt:lpstr>PowerPoint Presentation</vt:lpstr>
      <vt:lpstr>PowerPoint Presentation</vt:lpstr>
      <vt:lpstr>Damage/Malfunction of Gland</vt:lpstr>
      <vt:lpstr>Addison Disease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ali alsamawi</dc:creator>
  <cp:lastModifiedBy>ali alsamawi</cp:lastModifiedBy>
  <cp:revision>8</cp:revision>
  <cp:lastPrinted>2017-11-25T09:02:35Z</cp:lastPrinted>
  <dcterms:created xsi:type="dcterms:W3CDTF">2017-11-25T08:02:49Z</dcterms:created>
  <dcterms:modified xsi:type="dcterms:W3CDTF">2017-11-25T09:47:36Z</dcterms:modified>
</cp:coreProperties>
</file>