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B4178E6-6A1E-449D-9E5E-89BA4732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210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8094D36-F2FE-47FB-9CCE-49A7DA202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46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66E5-1286-413B-91E0-C622A6AD0B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7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94D36-F2FE-47FB-9CCE-49A7DA20218E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35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09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01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4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42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7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8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488FF-57A6-4560-BCE8-C063E8E6BC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6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AE3DE-CAD4-4C32-9BDC-4990255244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4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38183-4357-41F1-8FD2-D80A0B53ED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1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2F65F-1186-4A1D-A1D5-558FEC472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1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295E3-2A6C-451D-9254-BB16175CD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31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8F652-28BE-4BFB-8853-1D0BE66A25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65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2D44D-0262-4BDB-B7D4-F671673A3B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C2072-D78E-4FDC-A42C-6D4D2D6D65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9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EF62C-37D5-4C36-8EA7-90097B50D5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9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8D345-B894-4011-A43B-B3EC55E917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7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B8DDF-4707-49B7-9771-B155A806FA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1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75671-F592-4164-8887-C872C52A63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72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06D16EA-8A28-4298-BF7D-85ED81D1B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60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1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9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1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46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FEC58-9EF5-41A1-B8F1-F8578E6564B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7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1800" cap="none" dirty="0">
                <a:ln>
                  <a:noFill/>
                </a:ln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574" y="6038491"/>
            <a:ext cx="6400800" cy="8195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8611" y="270171"/>
            <a:ext cx="939872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AL-</a:t>
            </a:r>
            <a:r>
              <a:rPr lang="en-US" sz="5400" b="1" dirty="0" err="1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Mustansiriyah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University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College of science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Biology Dept.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Zoology </a:t>
            </a:r>
            <a:b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</a:b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4</a:t>
            </a:r>
            <a:r>
              <a:rPr lang="en-US" sz="5400" b="1" baseline="30000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th</a:t>
            </a:r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 class</a:t>
            </a:r>
          </a:p>
          <a:p>
            <a:pPr algn="ctr" defTabSz="457200"/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ENOCRINOLOGY LAB.</a:t>
            </a:r>
          </a:p>
          <a:p>
            <a:pPr algn="ctr" defTabSz="457200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(5)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E87D37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531" y="6186635"/>
            <a:ext cx="14285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28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14967C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</a:rPr>
              <a:t>NAME 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1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2790953" y="4125805"/>
            <a:ext cx="548289" cy="443133"/>
          </a:xfrm>
          <a:prstGeom prst="curvedConnector3">
            <a:avLst>
              <a:gd name="adj1" fmla="val 50000"/>
            </a:avLst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82018" y="3310594"/>
            <a:ext cx="92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E87D37"/>
                  </a:outerShdw>
                </a:effectLst>
              </a:rPr>
              <a:t>D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563375" cy="1143000"/>
          </a:xfrm>
        </p:spPr>
        <p:txBody>
          <a:bodyPr/>
          <a:lstStyle/>
          <a:p>
            <a:r>
              <a:rPr lang="en-US" altLang="en-US" sz="3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  <a:ea typeface="+mn-ea"/>
                <a:cs typeface="+mn-cs"/>
              </a:rPr>
              <a:t>Parathyroid glands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9" y="901462"/>
            <a:ext cx="5333999" cy="4525963"/>
          </a:xfrm>
        </p:spPr>
        <p:txBody>
          <a:bodyPr/>
          <a:lstStyle/>
          <a:p>
            <a:pPr marL="457200" lvl="1" indent="0" eaLnBrk="1" fontAlgn="auto" hangingPunct="1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altLang="en-US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1</a:t>
            </a:r>
            <a:r>
              <a:rPr lang="en-US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  Usually four – two on each side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   2</a:t>
            </a:r>
            <a:r>
              <a:rPr lang="en-US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  Lie on the posterior surface of thyroid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   3</a:t>
            </a:r>
            <a:r>
              <a:rPr lang="en-US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  May be embedded within thyroid gland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   4</a:t>
            </a:r>
            <a:r>
              <a:rPr lang="en-US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  Regulate calcium/phosphate levels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b="1" kern="1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    5</a:t>
            </a:r>
            <a:r>
              <a:rPr lang="en-US" altLang="en-US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.  Required for life</a:t>
            </a:r>
          </a:p>
          <a:p>
            <a:endParaRPr lang="en-US" dirty="0"/>
          </a:p>
        </p:txBody>
      </p:sp>
      <p:pic>
        <p:nvPicPr>
          <p:cNvPr id="4" name="Picture 2" descr="Thy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6" y="0"/>
            <a:ext cx="6791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6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534585" y="617538"/>
            <a:ext cx="7333370" cy="1143000"/>
          </a:xfrm>
        </p:spPr>
        <p:txBody>
          <a:bodyPr/>
          <a:lstStyle/>
          <a:p>
            <a:r>
              <a:rPr lang="en-US" altLang="en-US" sz="2800" dirty="0"/>
              <a:t>Parathyroid Glands (Post. view of thyroid)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52578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Parathyroid Glands are located on the posterior aspect of the thyroid; sometimes the tissue is embedded within thyroid tissue.</a:t>
            </a:r>
          </a:p>
        </p:txBody>
      </p:sp>
      <p:pic>
        <p:nvPicPr>
          <p:cNvPr id="56326" name="Picture 6" descr="mso9AA3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0"/>
            <a:ext cx="8331200" cy="3124200"/>
          </a:xfrm>
          <a:noFill/>
        </p:spPr>
      </p:pic>
      <p:pic>
        <p:nvPicPr>
          <p:cNvPr id="56329" name="Picture 9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00800" y="2133600"/>
            <a:ext cx="372745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6172200" y="3962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6172200" y="2590800"/>
            <a:ext cx="32004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1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Histology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048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50/50 </a:t>
            </a:r>
            <a:r>
              <a:rPr lang="en-US" dirty="0" err="1" smtClean="0">
                <a:solidFill>
                  <a:srgbClr val="FF0000"/>
                </a:solidFill>
              </a:rPr>
              <a:t>parenchymal</a:t>
            </a:r>
            <a:r>
              <a:rPr lang="en-US" dirty="0" smtClean="0">
                <a:solidFill>
                  <a:srgbClr val="FF0000"/>
                </a:solidFill>
              </a:rPr>
              <a:t> cells, </a:t>
            </a:r>
            <a:r>
              <a:rPr lang="en-US" dirty="0" err="1" smtClean="0">
                <a:solidFill>
                  <a:srgbClr val="FF0000"/>
                </a:solidFill>
              </a:rPr>
              <a:t>stromal</a:t>
            </a:r>
            <a:r>
              <a:rPr lang="en-US" dirty="0" smtClean="0">
                <a:solidFill>
                  <a:srgbClr val="FF0000"/>
                </a:solidFill>
              </a:rPr>
              <a:t> fat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cells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– secrete PTH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Waterclear</a:t>
            </a:r>
            <a:r>
              <a:rPr lang="en-US" dirty="0" smtClean="0"/>
              <a:t> cells 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Oxyphil</a:t>
            </a:r>
            <a:r>
              <a:rPr lang="en-US" dirty="0" smtClean="0"/>
              <a:t> cells</a:t>
            </a:r>
          </a:p>
        </p:txBody>
      </p:sp>
    </p:spTree>
    <p:extLst>
      <p:ext uri="{BB962C8B-B14F-4D97-AF65-F5344CB8AC3E}">
        <p14:creationId xmlns:p14="http://schemas.microsoft.com/office/powerpoint/2010/main" val="34619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0"/>
            <a:ext cx="121200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7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parathyroid gland cell pp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8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4"/>
            <a:ext cx="12192000" cy="68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4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hyperparathyroidism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" y="-138023"/>
            <a:ext cx="12173310" cy="684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279" y="5305246"/>
            <a:ext cx="505412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647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97</Words>
  <Application>Microsoft Office PowerPoint</Application>
  <PresentationFormat>Widescreen</PresentationFormat>
  <Paragraphs>22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Slice</vt:lpstr>
      <vt:lpstr>1_Default Design</vt:lpstr>
      <vt:lpstr> </vt:lpstr>
      <vt:lpstr>Parathyroid glands</vt:lpstr>
      <vt:lpstr>Parathyroid Glands (Post. view of thyroid)</vt:lpstr>
      <vt:lpstr>Histology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ali alsamawi</dc:creator>
  <cp:lastModifiedBy>ali alsamawi</cp:lastModifiedBy>
  <cp:revision>6</cp:revision>
  <cp:lastPrinted>2017-11-04T20:30:30Z</cp:lastPrinted>
  <dcterms:created xsi:type="dcterms:W3CDTF">2017-11-04T19:26:25Z</dcterms:created>
  <dcterms:modified xsi:type="dcterms:W3CDTF">2017-11-04T20:32:34Z</dcterms:modified>
</cp:coreProperties>
</file>