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0" r:id="rId3"/>
  </p:sldMasterIdLst>
  <p:notesMasterIdLst>
    <p:notesMasterId r:id="rId16"/>
  </p:notesMasterIdLst>
  <p:handoutMasterIdLst>
    <p:handoutMasterId r:id="rId17"/>
  </p:handoutMasterIdLst>
  <p:sldIdLst>
    <p:sldId id="257" r:id="rId4"/>
    <p:sldId id="258" r:id="rId5"/>
    <p:sldId id="259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133D8B1-9298-4029-9656-1587D3D54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8934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1BBB143-E3F2-4990-88D3-0713E5AE1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341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A66E5-1286-413B-91E0-C622A6AD0B4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00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Dopamine, some drugs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8A337-76CF-40DB-BCAE-36F4CAF5B7E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7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50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2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40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208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0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744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324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08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77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15" y="16288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929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35360" y="6664500"/>
            <a:ext cx="2218432" cy="2410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b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>
                <a:solidFill>
                  <a:prstClr val="white">
                    <a:lumMod val="85000"/>
                  </a:prstClr>
                </a:solidFill>
              </a:rPr>
              <a:t>Dr. M. Alzaharna (2014)</a:t>
            </a:r>
            <a:endParaRPr lang="en-US" sz="1100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06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64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48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14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562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9513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30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71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194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8202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9994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15" y="16288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14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37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35360" y="6664500"/>
            <a:ext cx="2218432" cy="2410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b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>
                <a:solidFill>
                  <a:prstClr val="white">
                    <a:lumMod val="85000"/>
                  </a:prstClr>
                </a:solidFill>
              </a:rPr>
              <a:t>Dr. M. Alzaharna (2014)</a:t>
            </a:r>
            <a:endParaRPr lang="en-US" sz="1100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360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85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877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98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985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8509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825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36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127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5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55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34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1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8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7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999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1811"/>
            <a:ext cx="10972800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8760"/>
            <a:ext cx="109728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56640" y="0"/>
            <a:ext cx="33536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30403" y="6465942"/>
            <a:ext cx="51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0" y="6664500"/>
            <a:ext cx="2218432" cy="241001"/>
          </a:xfrm>
          <a:prstGeom prst="rect">
            <a:avLst/>
          </a:prstGeom>
        </p:spPr>
        <p:txBody>
          <a:bodyPr/>
          <a:lstStyle>
            <a:lvl1pPr>
              <a:defRPr sz="11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5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1811"/>
            <a:ext cx="10972800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8760"/>
            <a:ext cx="109728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3536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56640" y="0"/>
            <a:ext cx="33536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30403" y="6465942"/>
            <a:ext cx="51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360" y="6664500"/>
            <a:ext cx="2218432" cy="241001"/>
          </a:xfrm>
          <a:prstGeom prst="rect">
            <a:avLst/>
          </a:prstGeom>
        </p:spPr>
        <p:txBody>
          <a:bodyPr/>
          <a:lstStyle>
            <a:lvl1pPr>
              <a:defRPr sz="11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8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2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en-US" sz="1800" cap="none" dirty="0">
                <a:ln>
                  <a:noFill/>
                </a:ln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1800" cap="none" dirty="0">
                <a:ln>
                  <a:noFill/>
                </a:ln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7574" y="6038491"/>
            <a:ext cx="6400800" cy="8195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8611" y="270171"/>
            <a:ext cx="9398727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 AL-</a:t>
            </a:r>
            <a:r>
              <a:rPr lang="en-US" sz="5400" b="1" dirty="0" err="1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Mustansiriyah</a:t>
            </a: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 University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College of science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Biology Dept.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Zoology </a:t>
            </a:r>
            <a:b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</a:b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4</a:t>
            </a:r>
            <a:r>
              <a:rPr lang="en-US" sz="5400" b="1" baseline="30000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th</a:t>
            </a: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 class</a:t>
            </a:r>
          </a:p>
          <a:p>
            <a:pPr algn="ctr" defTabSz="457200"/>
            <a:r>
              <a:rPr lang="en-US" sz="5400" b="1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ENDOCRINOLOGY </a:t>
            </a:r>
            <a:r>
              <a:rPr lang="en-US" sz="5400" b="1" dirty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LAB.</a:t>
            </a:r>
          </a:p>
          <a:p>
            <a:pPr algn="ctr" defTabSz="457200"/>
            <a:r>
              <a:rPr lang="en-US" sz="5400" b="1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E87D37"/>
                  </a:outerShdw>
                </a:effectLst>
              </a:rPr>
              <a:t>(3)</a:t>
            </a:r>
            <a:endParaRPr lang="en-US" sz="5400" b="1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E87D37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3531" y="6186635"/>
            <a:ext cx="14285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7200"/>
            <a:r>
              <a:rPr lang="en-US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14967C">
                    <a:lumMod val="60000"/>
                    <a:lumOff val="40000"/>
                  </a:srgbClr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</a:rPr>
              <a:t>NAME 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1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915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Prolactin </a:t>
            </a:r>
            <a:r>
              <a:rPr lang="en-US" dirty="0"/>
              <a:t>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err="1"/>
              <a:t>Hyposecretion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leads </a:t>
            </a:r>
            <a:r>
              <a:rPr lang="en-US" dirty="0"/>
              <a:t>to failure of lactation in </a:t>
            </a:r>
            <a:r>
              <a:rPr lang="en-US" dirty="0" smtClean="0"/>
              <a:t>women</a:t>
            </a:r>
            <a:endParaRPr lang="en-US" dirty="0"/>
          </a:p>
          <a:p>
            <a:pPr fontAlgn="base"/>
            <a:r>
              <a:rPr lang="en-US" b="1" dirty="0" err="1"/>
              <a:t>Hypersecretion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may </a:t>
            </a:r>
            <a:r>
              <a:rPr lang="en-US" dirty="0"/>
              <a:t>result from a pituitary </a:t>
            </a:r>
            <a:r>
              <a:rPr lang="en-US" dirty="0" err="1"/>
              <a:t>tumour</a:t>
            </a:r>
            <a:r>
              <a:rPr lang="en-US" dirty="0"/>
              <a:t> </a:t>
            </a:r>
            <a:r>
              <a:rPr lang="en-US" dirty="0" smtClean="0"/>
              <a:t>	</a:t>
            </a:r>
          </a:p>
          <a:p>
            <a:pPr lvl="1" fontAlgn="base"/>
            <a:r>
              <a:rPr lang="en-US" dirty="0"/>
              <a:t>principal symptoms </a:t>
            </a:r>
            <a:r>
              <a:rPr lang="en-US" dirty="0" smtClean="0"/>
              <a:t>are infertility </a:t>
            </a:r>
            <a:r>
              <a:rPr lang="en-US" dirty="0"/>
              <a:t>and menstrual </a:t>
            </a:r>
            <a:r>
              <a:rPr lang="en-US" dirty="0" smtClean="0"/>
              <a:t>complaints</a:t>
            </a:r>
          </a:p>
          <a:p>
            <a:pPr lvl="1" fontAlgn="base"/>
            <a:r>
              <a:rPr lang="en-US" dirty="0" smtClean="0"/>
              <a:t>in </a:t>
            </a:r>
            <a:r>
              <a:rPr lang="en-US" dirty="0"/>
              <a:t>men, </a:t>
            </a:r>
            <a:r>
              <a:rPr lang="en-US" dirty="0" smtClean="0"/>
              <a:t>decreased </a:t>
            </a:r>
            <a:r>
              <a:rPr lang="en-US" dirty="0"/>
              <a:t>libido, </a:t>
            </a:r>
            <a:endParaRPr lang="en-US" dirty="0" smtClean="0"/>
          </a:p>
          <a:p>
            <a:pPr lvl="1" fontAlgn="base"/>
            <a:r>
              <a:rPr lang="en-US" dirty="0" smtClean="0"/>
              <a:t>inadequate </a:t>
            </a:r>
            <a:r>
              <a:rPr lang="en-US" dirty="0"/>
              <a:t>sperm production and impotence, whereas in women, there may be a complete lack of </a:t>
            </a:r>
            <a:r>
              <a:rPr lang="en-US" dirty="0" smtClean="0"/>
              <a:t>menstruation</a:t>
            </a:r>
          </a:p>
          <a:p>
            <a:pPr lvl="1" fontAlgn="base"/>
            <a:r>
              <a:rPr lang="en-US" dirty="0" smtClean="0"/>
              <a:t>inappropriate </a:t>
            </a:r>
            <a:r>
              <a:rPr lang="en-US" dirty="0"/>
              <a:t>(non-pregnant) milk </a:t>
            </a:r>
            <a:r>
              <a:rPr lang="en-US" dirty="0" smtClean="0"/>
              <a:t>production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/>
              <a:t>10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4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GHRH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err="1"/>
              <a:t>Hyposecretion</a:t>
            </a:r>
            <a:endParaRPr lang="en-US" dirty="0"/>
          </a:p>
          <a:p>
            <a:pPr lvl="1" fontAlgn="base"/>
            <a:r>
              <a:rPr lang="en-US" dirty="0" smtClean="0"/>
              <a:t>caused </a:t>
            </a:r>
            <a:r>
              <a:rPr lang="en-US" dirty="0"/>
              <a:t>by hypothalamic or pituitary </a:t>
            </a:r>
            <a:r>
              <a:rPr lang="en-US" dirty="0" smtClean="0"/>
              <a:t>dysfunction </a:t>
            </a:r>
          </a:p>
          <a:p>
            <a:pPr lvl="1" fontAlgn="base"/>
            <a:r>
              <a:rPr lang="en-US" dirty="0" smtClean="0"/>
              <a:t>In </a:t>
            </a:r>
            <a:r>
              <a:rPr lang="en-US" dirty="0"/>
              <a:t>childhood </a:t>
            </a:r>
            <a:r>
              <a:rPr lang="en-US" dirty="0" smtClean="0"/>
              <a:t>this </a:t>
            </a:r>
            <a:r>
              <a:rPr lang="en-US" dirty="0"/>
              <a:t>leads to impairment of growth </a:t>
            </a:r>
            <a:r>
              <a:rPr lang="en-US" i="1" dirty="0"/>
              <a:t>(dwarfism</a:t>
            </a:r>
            <a:r>
              <a:rPr lang="en-US" i="1" dirty="0" smtClean="0"/>
              <a:t>)</a:t>
            </a:r>
          </a:p>
          <a:p>
            <a:pPr fontAlgn="base"/>
            <a:r>
              <a:rPr lang="en-US" b="1" dirty="0" err="1"/>
              <a:t>Hypersecretion</a:t>
            </a:r>
            <a:endParaRPr lang="en-US" dirty="0"/>
          </a:p>
          <a:p>
            <a:pPr lvl="1" fontAlgn="base"/>
            <a:r>
              <a:rPr lang="en-US" dirty="0"/>
              <a:t>This usually results from a benign pituitary </a:t>
            </a:r>
            <a:r>
              <a:rPr lang="en-US" dirty="0" err="1"/>
              <a:t>tumour</a:t>
            </a:r>
            <a:r>
              <a:rPr lang="en-US" dirty="0"/>
              <a:t> </a:t>
            </a:r>
            <a:endParaRPr lang="en-US" dirty="0" smtClean="0"/>
          </a:p>
          <a:p>
            <a:pPr lvl="1" fontAlgn="base"/>
            <a:r>
              <a:rPr lang="en-US" dirty="0" smtClean="0"/>
              <a:t>In </a:t>
            </a:r>
            <a:r>
              <a:rPr lang="en-US" dirty="0"/>
              <a:t>young patients</a:t>
            </a:r>
            <a:r>
              <a:rPr lang="en-US" i="1" dirty="0"/>
              <a:t>,</a:t>
            </a:r>
            <a:r>
              <a:rPr lang="en-US" dirty="0"/>
              <a:t> this leads to </a:t>
            </a:r>
            <a:r>
              <a:rPr lang="en-US" i="1" dirty="0" smtClean="0"/>
              <a:t>gigantism</a:t>
            </a:r>
          </a:p>
          <a:p>
            <a:pPr lvl="1" fontAlgn="base"/>
            <a:r>
              <a:rPr lang="en-US" dirty="0" smtClean="0"/>
              <a:t>In adults, </a:t>
            </a:r>
            <a:r>
              <a:rPr lang="en-US" dirty="0"/>
              <a:t>leads to </a:t>
            </a:r>
            <a:r>
              <a:rPr lang="en-US" dirty="0" smtClean="0"/>
              <a:t>acromegaly</a:t>
            </a:r>
            <a:endParaRPr lang="en-US" dirty="0"/>
          </a:p>
          <a:p>
            <a:pPr fontAlgn="base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/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739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Vasopressin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Hyposecretion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caused </a:t>
            </a:r>
            <a:r>
              <a:rPr lang="en-US" dirty="0"/>
              <a:t>by damage or </a:t>
            </a:r>
            <a:r>
              <a:rPr lang="en-US" dirty="0" smtClean="0"/>
              <a:t>dysfunction of </a:t>
            </a:r>
            <a:r>
              <a:rPr lang="en-US" dirty="0"/>
              <a:t>the hypothalamus, </a:t>
            </a:r>
            <a:endParaRPr lang="en-US" dirty="0" smtClean="0"/>
          </a:p>
          <a:p>
            <a:pPr lvl="1"/>
            <a:r>
              <a:rPr lang="en-US" dirty="0" smtClean="0"/>
              <a:t>can </a:t>
            </a:r>
            <a:r>
              <a:rPr lang="en-US" dirty="0"/>
              <a:t>lead to </a:t>
            </a:r>
            <a:r>
              <a:rPr lang="en-US" i="1" dirty="0"/>
              <a:t>diabetes insipidus,</a:t>
            </a:r>
            <a:r>
              <a:rPr lang="en-US" dirty="0"/>
              <a:t> </a:t>
            </a:r>
            <a:endParaRPr lang="en-US" dirty="0" smtClean="0"/>
          </a:p>
          <a:p>
            <a:pPr lvl="2"/>
            <a:r>
              <a:rPr lang="en-US" dirty="0" smtClean="0"/>
              <a:t>excessively </a:t>
            </a:r>
            <a:r>
              <a:rPr lang="en-US" dirty="0"/>
              <a:t>large amounts of dilute urine (10–15 </a:t>
            </a:r>
            <a:r>
              <a:rPr lang="en-US" dirty="0" smtClean="0"/>
              <a:t>liters/day</a:t>
            </a:r>
            <a:r>
              <a:rPr lang="en-US" dirty="0"/>
              <a:t>) are produced by the </a:t>
            </a:r>
            <a:r>
              <a:rPr lang="en-US" dirty="0" smtClean="0"/>
              <a:t>kidneys</a:t>
            </a:r>
          </a:p>
          <a:p>
            <a:r>
              <a:rPr lang="en-US" b="1" dirty="0" err="1"/>
              <a:t>Hypersecretion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rare </a:t>
            </a:r>
            <a:r>
              <a:rPr lang="en-US" dirty="0"/>
              <a:t>condition of inappropriate AVP production is known as </a:t>
            </a:r>
            <a:r>
              <a:rPr lang="en-US" i="1" dirty="0" smtClean="0"/>
              <a:t>syndrome </a:t>
            </a:r>
            <a:r>
              <a:rPr lang="en-US" i="1" dirty="0"/>
              <a:t>of inappropriate </a:t>
            </a:r>
            <a:r>
              <a:rPr lang="en-US" i="1" dirty="0" smtClean="0"/>
              <a:t>ADH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SIADH</a:t>
            </a:r>
            <a:r>
              <a:rPr lang="en-US" i="1" dirty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/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1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146194">
                    <a:lumMod val="50000"/>
                  </a:srgbClr>
                </a:solidFill>
              </a:rPr>
              <a:pPr/>
              <a:t>2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pic>
        <p:nvPicPr>
          <p:cNvPr id="2050" name="Picture 2" descr="Image result for pituitary gland horm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2605"/>
            <a:ext cx="12192001" cy="695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33645" y="4839159"/>
            <a:ext cx="1777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Calibri"/>
              </a:rPr>
              <a:t>Antidiuretic Hormone</a:t>
            </a:r>
            <a:endParaRPr lang="en-US" sz="2000" b="1" dirty="0"/>
          </a:p>
        </p:txBody>
      </p:sp>
      <p:sp>
        <p:nvSpPr>
          <p:cNvPr id="6" name="Right Arrow 5"/>
          <p:cNvSpPr/>
          <p:nvPr/>
        </p:nvSpPr>
        <p:spPr>
          <a:xfrm>
            <a:off x="3536830" y="4971642"/>
            <a:ext cx="396815" cy="215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4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Physiology  of  the  Posterior  Pituitary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posterior pituitary gland secretes two </a:t>
            </a:r>
            <a:r>
              <a:rPr lang="en-US" dirty="0" smtClean="0"/>
              <a:t>hormones</a:t>
            </a:r>
            <a:r>
              <a:rPr lang="en-US" dirty="0"/>
              <a:t> </a:t>
            </a:r>
            <a:r>
              <a:rPr lang="en-US" dirty="0" smtClean="0"/>
              <a:t>which are:</a:t>
            </a:r>
          </a:p>
          <a:p>
            <a:pPr lvl="1"/>
            <a:r>
              <a:rPr lang="en-US" dirty="0" smtClean="0"/>
              <a:t>oxytocin </a:t>
            </a:r>
            <a:r>
              <a:rPr lang="en-US" dirty="0"/>
              <a:t>, </a:t>
            </a:r>
            <a:endParaRPr lang="en-US" dirty="0" smtClean="0"/>
          </a:p>
          <a:p>
            <a:pPr lvl="2"/>
            <a:r>
              <a:rPr lang="en-US" dirty="0"/>
              <a:t>increase uterine contractions during </a:t>
            </a:r>
            <a:r>
              <a:rPr lang="en-US" dirty="0" smtClean="0"/>
              <a:t>parturition</a:t>
            </a:r>
          </a:p>
          <a:p>
            <a:pPr lvl="2"/>
            <a:r>
              <a:rPr lang="en-US" dirty="0"/>
              <a:t>Contraction </a:t>
            </a:r>
            <a:r>
              <a:rPr lang="en-US" dirty="0" smtClean="0"/>
              <a:t>of </a:t>
            </a:r>
            <a:r>
              <a:rPr lang="en-US" dirty="0"/>
              <a:t>mammary </a:t>
            </a:r>
            <a:r>
              <a:rPr lang="en-US" dirty="0" smtClean="0"/>
              <a:t>glands to secret milk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vasopressin or arginine vasopressin </a:t>
            </a:r>
            <a:r>
              <a:rPr lang="en-US" dirty="0" smtClean="0"/>
              <a:t>(AVP) (or </a:t>
            </a:r>
            <a:r>
              <a:rPr lang="en-US" dirty="0"/>
              <a:t>Antidiuretic Hormone </a:t>
            </a:r>
            <a:r>
              <a:rPr lang="en-US" dirty="0" smtClean="0"/>
              <a:t>‘ADH’) </a:t>
            </a:r>
          </a:p>
          <a:p>
            <a:pPr lvl="2"/>
            <a:r>
              <a:rPr lang="en-US" dirty="0"/>
              <a:t>contract vascular smooth muscle and thus raise blood </a:t>
            </a:r>
            <a:r>
              <a:rPr lang="en-US" dirty="0" smtClean="0"/>
              <a:t>pressure</a:t>
            </a:r>
          </a:p>
          <a:p>
            <a:pPr lvl="2"/>
            <a:r>
              <a:rPr lang="en-US" dirty="0"/>
              <a:t>promote reabsorption of </a:t>
            </a:r>
            <a:r>
              <a:rPr lang="en-US" dirty="0" smtClean="0"/>
              <a:t> water </a:t>
            </a:r>
            <a:r>
              <a:rPr lang="en-US" dirty="0"/>
              <a:t>by renal </a:t>
            </a:r>
            <a:r>
              <a:rPr lang="en-US" dirty="0" smtClean="0"/>
              <a:t>tubules</a:t>
            </a:r>
            <a:endParaRPr lang="en-US" dirty="0"/>
          </a:p>
          <a:p>
            <a:pPr lvl="0"/>
            <a:r>
              <a:rPr lang="en-US" dirty="0">
                <a:solidFill>
                  <a:prstClr val="black"/>
                </a:solidFill>
              </a:rPr>
              <a:t>Oxytocin and AVP are stored in and secreted by the posterior pituitary gland, but are synthesized by the hypothalamus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3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63" y="0"/>
            <a:ext cx="114645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6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scan0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071" y="0"/>
            <a:ext cx="36920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07291" y="1403963"/>
            <a:ext cx="748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Clr>
                <a:srgbClr val="FF6600"/>
              </a:buClr>
              <a:buFont typeface="Wingdings" panose="05000000000000000000" pitchFamily="2" charset="2"/>
              <a:buAutoNum type="arabicPeriod"/>
            </a:pPr>
            <a:r>
              <a:rPr lang="en-US" altLang="en-US" sz="2400">
                <a:cs typeface="Tahoma" panose="020B0604030504040204" pitchFamily="34" charset="0"/>
                <a:sym typeface="Symbol" panose="05050102010706020507" pitchFamily="18" charset="2"/>
              </a:rPr>
              <a:t>Contraction of smooth muscles of the uterus</a:t>
            </a:r>
            <a:r>
              <a:rPr lang="en-US" altLang="en-US" sz="2400">
                <a:cs typeface="Tahoma" panose="020B0604030504040204" pitchFamily="34" charset="0"/>
              </a:rPr>
              <a:t> </a:t>
            </a:r>
            <a:r>
              <a:rPr lang="en-US" altLang="en-US" sz="2400">
                <a:cs typeface="Tahoma" panose="020B0604030504040204" pitchFamily="34" charset="0"/>
                <a:sym typeface="Symbol" panose="05050102010706020507" pitchFamily="18" charset="2"/>
              </a:rPr>
              <a:t>  </a:t>
            </a:r>
          </a:p>
          <a:p>
            <a:pPr algn="l" rtl="0" eaLnBrk="1" hangingPunct="1">
              <a:buClr>
                <a:srgbClr val="FF6600"/>
              </a:buClr>
              <a:buFont typeface="Wingdings" panose="05000000000000000000" pitchFamily="2" charset="2"/>
              <a:buNone/>
            </a:pPr>
            <a:r>
              <a:rPr lang="en-US" altLang="en-US" sz="2400">
                <a:cs typeface="Tahoma" panose="020B0604030504040204" pitchFamily="34" charset="0"/>
                <a:sym typeface="Symbol" panose="05050102010706020507" pitchFamily="18" charset="2"/>
              </a:rPr>
              <a:t>    enhance labor.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07291" y="2224429"/>
            <a:ext cx="7993063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Clr>
                <a:srgbClr val="FF6600"/>
              </a:buClr>
              <a:buFont typeface="Wingdings" panose="05000000000000000000" pitchFamily="2" charset="2"/>
              <a:buAutoNum type="arabicPeriod" startAt="2"/>
            </a:pPr>
            <a:r>
              <a:rPr lang="en-US" altLang="en-US" sz="2400" dirty="0">
                <a:cs typeface="Tahoma" panose="020B0604030504040204" pitchFamily="34" charset="0"/>
              </a:rPr>
              <a:t>Contraction of mammary gland myoepithelial cells of the alveoli &amp; the ducts </a:t>
            </a:r>
            <a:r>
              <a:rPr lang="en-US" altLang="en-US" sz="2400" dirty="0">
                <a:cs typeface="Tahoma" panose="020B0604030504040204" pitchFamily="34" charset="0"/>
                <a:sym typeface="Symbol" panose="05050102010706020507" pitchFamily="18" charset="2"/>
              </a:rPr>
              <a:t> Ejection of milk as a reflex in lactating women.</a:t>
            </a:r>
          </a:p>
          <a:p>
            <a:pPr algn="l" rtl="0" eaLnBrk="1" hangingPunct="1">
              <a:buClr>
                <a:srgbClr val="FF6600"/>
              </a:buClr>
              <a:buFont typeface="Wingdings" panose="05000000000000000000" pitchFamily="2" charset="2"/>
              <a:buNone/>
            </a:pPr>
            <a:endParaRPr lang="en-US" altLang="en-US" sz="1400" dirty="0">
              <a:cs typeface="Tahoma" panose="020B0604030504040204" pitchFamily="34" charset="0"/>
            </a:endParaRPr>
          </a:p>
          <a:p>
            <a:pPr algn="l" rtl="0" eaLnBrk="1" hangingPunct="1">
              <a:buClr>
                <a:srgbClr val="FF6600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CC6600"/>
                </a:solidFill>
                <a:cs typeface="Tahoma" panose="020B0604030504040204" pitchFamily="34" charset="0"/>
              </a:rPr>
              <a:t>3.</a:t>
            </a:r>
            <a:r>
              <a:rPr lang="en-US" altLang="en-US" sz="2400" dirty="0">
                <a:cs typeface="Tahoma" panose="020B0604030504040204" pitchFamily="34" charset="0"/>
              </a:rPr>
              <a:t> In men </a:t>
            </a:r>
            <a:r>
              <a:rPr lang="en-US" altLang="en-US" sz="2400" dirty="0">
                <a:cs typeface="Tahoma" panose="020B0604030504040204" pitchFamily="34" charset="0"/>
                <a:sym typeface="Symbol" panose="05050102010706020507" pitchFamily="18" charset="2"/>
              </a:rPr>
              <a:t>  ejaculation.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07698" y="4860926"/>
            <a:ext cx="9136452" cy="1196975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buClr>
                <a:srgbClr val="FF6600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  <a:cs typeface="Tahoma" panose="020B0604030504040204" pitchFamily="34" charset="0"/>
                <a:sym typeface="Symbol" panose="05050102010706020507" pitchFamily="18" charset="2"/>
              </a:rPr>
              <a:t>Remember</a:t>
            </a:r>
            <a:r>
              <a:rPr lang="en-US" altLang="en-US" sz="2400" dirty="0">
                <a:cs typeface="Tahoma" panose="020B0604030504040204" pitchFamily="34" charset="0"/>
                <a:sym typeface="Symbol" panose="05050102010706020507" pitchFamily="18" charset="2"/>
              </a:rPr>
              <a:t>: Oxytocin is concerned with releasing or ejection of milk, while prolactin is concerned with synthesis &amp; production of milk.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811"/>
            <a:ext cx="2884098" cy="1039091"/>
          </a:xfrm>
        </p:spPr>
        <p:txBody>
          <a:bodyPr/>
          <a:lstStyle/>
          <a:p>
            <a:r>
              <a:rPr lang="en-US" dirty="0" smtClean="0"/>
              <a:t>2. oxytocin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93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/>
      <p:bldP spid="163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Hypopituitarism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Hypopituitarism is manifested by diminished or </a:t>
            </a:r>
            <a:r>
              <a:rPr lang="en-US" dirty="0" smtClean="0"/>
              <a:t>absent secretion </a:t>
            </a:r>
            <a:r>
              <a:rPr lang="en-US" dirty="0"/>
              <a:t>of one or more pituitary </a:t>
            </a:r>
            <a:r>
              <a:rPr lang="en-US" dirty="0" smtClean="0"/>
              <a:t>hormones</a:t>
            </a:r>
          </a:p>
          <a:p>
            <a:r>
              <a:rPr lang="en-US" dirty="0"/>
              <a:t>Hypopituitarism is </a:t>
            </a:r>
            <a:r>
              <a:rPr lang="en-US" dirty="0" smtClean="0"/>
              <a:t>either:</a:t>
            </a:r>
          </a:p>
          <a:p>
            <a:pPr lvl="1"/>
            <a:r>
              <a:rPr lang="en-US" dirty="0" smtClean="0"/>
              <a:t>a primary </a:t>
            </a:r>
            <a:r>
              <a:rPr lang="en-US" dirty="0"/>
              <a:t>event </a:t>
            </a:r>
            <a:endParaRPr lang="en-US" dirty="0" smtClean="0"/>
          </a:p>
          <a:p>
            <a:pPr lvl="2"/>
            <a:r>
              <a:rPr lang="en-US" dirty="0" smtClean="0"/>
              <a:t>caused </a:t>
            </a:r>
            <a:r>
              <a:rPr lang="en-US" dirty="0"/>
              <a:t>by destruction of the anterior pituitary gland </a:t>
            </a:r>
            <a:endParaRPr lang="en-US" dirty="0" smtClean="0"/>
          </a:p>
          <a:p>
            <a:pPr lvl="1"/>
            <a:r>
              <a:rPr lang="en-US" dirty="0" smtClean="0"/>
              <a:t>or </a:t>
            </a:r>
            <a:r>
              <a:rPr lang="en-US" dirty="0"/>
              <a:t>a secondary phenomenon </a:t>
            </a:r>
            <a:endParaRPr lang="en-US" dirty="0" smtClean="0"/>
          </a:p>
          <a:p>
            <a:pPr lvl="2"/>
            <a:r>
              <a:rPr lang="en-US" dirty="0" smtClean="0"/>
              <a:t>resulting </a:t>
            </a:r>
            <a:r>
              <a:rPr lang="en-US" dirty="0"/>
              <a:t>from deficiency of hypothalamic stimulatory factors normally </a:t>
            </a:r>
            <a:r>
              <a:rPr lang="en-US" dirty="0" smtClean="0"/>
              <a:t>acting on </a:t>
            </a:r>
            <a:r>
              <a:rPr lang="en-US" dirty="0"/>
              <a:t>the pituitary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66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Gonadotropins </a:t>
            </a:r>
            <a:r>
              <a:rPr lang="en-US" dirty="0"/>
              <a:t>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err="1"/>
              <a:t>Hyposecretion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leads </a:t>
            </a:r>
            <a:r>
              <a:rPr lang="en-US" dirty="0"/>
              <a:t>to </a:t>
            </a:r>
            <a:r>
              <a:rPr lang="en-US" dirty="0" err="1"/>
              <a:t>amenorrhoea</a:t>
            </a:r>
            <a:r>
              <a:rPr lang="en-US" dirty="0"/>
              <a:t>, </a:t>
            </a:r>
            <a:endParaRPr lang="en-US" dirty="0" smtClean="0"/>
          </a:p>
          <a:p>
            <a:pPr lvl="1" fontAlgn="base"/>
            <a:r>
              <a:rPr lang="en-US" dirty="0" smtClean="0"/>
              <a:t>sterility </a:t>
            </a:r>
          </a:p>
          <a:p>
            <a:pPr lvl="1" fontAlgn="base"/>
            <a:r>
              <a:rPr lang="en-US" dirty="0" smtClean="0"/>
              <a:t>and </a:t>
            </a:r>
            <a:r>
              <a:rPr lang="en-US" dirty="0"/>
              <a:t>loss of sexual potency. </a:t>
            </a:r>
            <a:endParaRPr lang="en-US" dirty="0" smtClean="0"/>
          </a:p>
          <a:p>
            <a:pPr lvl="1" fontAlgn="base"/>
            <a:r>
              <a:rPr lang="en-US" dirty="0" smtClean="0"/>
              <a:t>In </a:t>
            </a:r>
            <a:r>
              <a:rPr lang="en-US" dirty="0"/>
              <a:t>the young, the sex organs and secondary sexual characteristics fail to develop (delayed puberty</a:t>
            </a:r>
            <a:r>
              <a:rPr lang="en-US" dirty="0" smtClean="0"/>
              <a:t>)</a:t>
            </a:r>
            <a:endParaRPr lang="en-US" dirty="0"/>
          </a:p>
          <a:p>
            <a:pPr fontAlgn="base"/>
            <a:r>
              <a:rPr lang="en-US" b="1" dirty="0" err="1"/>
              <a:t>Hypersecretion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extremely </a:t>
            </a:r>
            <a:r>
              <a:rPr lang="en-US" dirty="0"/>
              <a:t>rare, </a:t>
            </a:r>
            <a:endParaRPr lang="en-US" dirty="0" smtClean="0"/>
          </a:p>
          <a:p>
            <a:pPr lvl="1" fontAlgn="base"/>
            <a:r>
              <a:rPr lang="en-US" dirty="0" smtClean="0"/>
              <a:t>in </a:t>
            </a:r>
            <a:r>
              <a:rPr lang="en-US" dirty="0"/>
              <a:t>children it could lead to sexual precocity (excessive premature development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/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9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Thyrotropin </a:t>
            </a:r>
            <a:r>
              <a:rPr lang="en-US" dirty="0"/>
              <a:t>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err="1"/>
              <a:t>Hyposecretion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produces </a:t>
            </a:r>
            <a:r>
              <a:rPr lang="en-US" dirty="0"/>
              <a:t>a clinical picture similar to primary thyroid </a:t>
            </a:r>
            <a:r>
              <a:rPr lang="en-US" dirty="0" smtClean="0"/>
              <a:t>deficiency</a:t>
            </a:r>
            <a:endParaRPr lang="en-US" dirty="0"/>
          </a:p>
          <a:p>
            <a:pPr fontAlgn="base"/>
            <a:r>
              <a:rPr lang="en-US" b="1" dirty="0" err="1"/>
              <a:t>Hypersecretion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gives </a:t>
            </a:r>
            <a:r>
              <a:rPr lang="en-US" dirty="0"/>
              <a:t>the symptoms of hyperthyroidism similar to </a:t>
            </a:r>
            <a:r>
              <a:rPr lang="en-US" i="1" dirty="0" smtClean="0">
                <a:solidFill>
                  <a:srgbClr val="FF0000"/>
                </a:solidFill>
              </a:rPr>
              <a:t>Graves’ disease </a:t>
            </a:r>
            <a:r>
              <a:rPr lang="en-US" i="1" dirty="0" smtClean="0"/>
              <a:t>(also </a:t>
            </a:r>
            <a:r>
              <a:rPr lang="en-US" i="1" dirty="0"/>
              <a:t>known as toxic diffuse </a:t>
            </a:r>
            <a:r>
              <a:rPr lang="en-US" i="1" dirty="0" smtClean="0"/>
              <a:t>goiter), </a:t>
            </a:r>
            <a:r>
              <a:rPr lang="en-US" i="1" dirty="0"/>
              <a:t>is an autoimmune disease that affects the thyroid.</a:t>
            </a:r>
            <a:endParaRPr lang="en-US" i="1" dirty="0" smtClean="0"/>
          </a:p>
          <a:p>
            <a:pPr marL="457200" lvl="1" indent="0" fontAlgn="base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http://s2.hubimg.com/u/6258555_f260.jp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s2.hubimg.com/u/6258555_f260.jp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3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Corticotropin</a:t>
            </a:r>
            <a:r>
              <a:rPr lang="en-US" dirty="0" smtClean="0"/>
              <a:t> </a:t>
            </a:r>
            <a:r>
              <a:rPr lang="en-US" dirty="0"/>
              <a:t>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err="1"/>
              <a:t>Hyposecretion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rare </a:t>
            </a:r>
          </a:p>
          <a:p>
            <a:pPr lvl="1" fontAlgn="base"/>
            <a:r>
              <a:rPr lang="en-US" dirty="0" smtClean="0"/>
              <a:t>causes </a:t>
            </a:r>
            <a:r>
              <a:rPr lang="en-US" dirty="0"/>
              <a:t>failure of cortisol secretion, </a:t>
            </a:r>
            <a:endParaRPr lang="en-US" dirty="0" smtClean="0"/>
          </a:p>
          <a:p>
            <a:pPr lvl="1" fontAlgn="base"/>
            <a:r>
              <a:rPr lang="en-US" dirty="0" smtClean="0"/>
              <a:t>a </a:t>
            </a:r>
            <a:r>
              <a:rPr lang="en-US" dirty="0"/>
              <a:t>general lack of health and well being, </a:t>
            </a:r>
            <a:endParaRPr lang="en-US" dirty="0" smtClean="0"/>
          </a:p>
          <a:p>
            <a:pPr lvl="1" fontAlgn="base"/>
            <a:r>
              <a:rPr lang="en-US" dirty="0" smtClean="0"/>
              <a:t>a </a:t>
            </a:r>
            <a:r>
              <a:rPr lang="en-US" dirty="0"/>
              <a:t>reduced response to stress and skin </a:t>
            </a:r>
            <a:r>
              <a:rPr lang="en-US" dirty="0" smtClean="0"/>
              <a:t>depigmentation</a:t>
            </a:r>
            <a:endParaRPr lang="en-US" dirty="0"/>
          </a:p>
          <a:p>
            <a:pPr fontAlgn="base"/>
            <a:r>
              <a:rPr lang="en-US" b="1" dirty="0" err="1"/>
              <a:t>Hypersecretion</a:t>
            </a:r>
            <a:r>
              <a:rPr lang="en-US" dirty="0"/>
              <a:t> </a:t>
            </a:r>
            <a:endParaRPr lang="en-US" dirty="0" smtClean="0"/>
          </a:p>
          <a:p>
            <a:pPr lvl="1" fontAlgn="base"/>
            <a:r>
              <a:rPr lang="en-US" dirty="0" smtClean="0"/>
              <a:t>due </a:t>
            </a:r>
            <a:r>
              <a:rPr lang="en-US" dirty="0"/>
              <a:t>to a pituitary </a:t>
            </a:r>
            <a:r>
              <a:rPr lang="en-US" dirty="0" err="1"/>
              <a:t>microadenoma</a:t>
            </a:r>
            <a:r>
              <a:rPr lang="en-US" dirty="0"/>
              <a:t>, </a:t>
            </a:r>
            <a:endParaRPr lang="en-US" dirty="0" smtClean="0"/>
          </a:p>
          <a:p>
            <a:pPr lvl="1" fontAlgn="base"/>
            <a:r>
              <a:rPr lang="en-US" dirty="0" smtClean="0"/>
              <a:t>will </a:t>
            </a:r>
            <a:r>
              <a:rPr lang="en-US" dirty="0"/>
              <a:t>result in </a:t>
            </a:r>
            <a:r>
              <a:rPr lang="en-US" i="1" dirty="0"/>
              <a:t>Cushing’s </a:t>
            </a:r>
            <a:r>
              <a:rPr lang="en-US" i="1" dirty="0" smtClean="0"/>
              <a:t>syndrome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3185-D518-4358-A841-C944A8814422}" type="slidenum">
              <a:rPr lang="en-US" smtClean="0"/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0626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rang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rang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252</Words>
  <Application>Microsoft Office PowerPoint</Application>
  <PresentationFormat>Widescreen</PresentationFormat>
  <Paragraphs>91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Century Gothic</vt:lpstr>
      <vt:lpstr>Symbol</vt:lpstr>
      <vt:lpstr>Tahoma</vt:lpstr>
      <vt:lpstr>Wingdings</vt:lpstr>
      <vt:lpstr>Wingdings 3</vt:lpstr>
      <vt:lpstr>Slice</vt:lpstr>
      <vt:lpstr>Orange 1</vt:lpstr>
      <vt:lpstr>1_Orange 1</vt:lpstr>
      <vt:lpstr> </vt:lpstr>
      <vt:lpstr>PowerPoint Presentation</vt:lpstr>
      <vt:lpstr>Physiology  of  the  Posterior  Pituitary </vt:lpstr>
      <vt:lpstr>PowerPoint Presentation</vt:lpstr>
      <vt:lpstr>2. oxytocin</vt:lpstr>
      <vt:lpstr>Hypopituitarism</vt:lpstr>
      <vt:lpstr>Gonadotropins Disorders</vt:lpstr>
      <vt:lpstr>Thyrotropin Disorders</vt:lpstr>
      <vt:lpstr>Corticotropin Disorders</vt:lpstr>
      <vt:lpstr>Prolactin Disorders</vt:lpstr>
      <vt:lpstr>GHRH Disorders</vt:lpstr>
      <vt:lpstr>Vasopressin Disorders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ali alsamawi</dc:creator>
  <cp:lastModifiedBy>ali alsamawi</cp:lastModifiedBy>
  <cp:revision>10</cp:revision>
  <cp:lastPrinted>2017-10-22T19:15:50Z</cp:lastPrinted>
  <dcterms:created xsi:type="dcterms:W3CDTF">2017-10-20T11:35:23Z</dcterms:created>
  <dcterms:modified xsi:type="dcterms:W3CDTF">2017-10-27T20:08:34Z</dcterms:modified>
</cp:coreProperties>
</file>