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 id="2147483693" r:id="rId4"/>
    <p:sldMasterId id="2147483705" r:id="rId5"/>
    <p:sldMasterId id="2147483717" r:id="rId6"/>
    <p:sldMasterId id="2147483729" r:id="rId7"/>
    <p:sldMasterId id="2147483741" r:id="rId8"/>
  </p:sldMasterIdLst>
  <p:notesMasterIdLst>
    <p:notesMasterId r:id="rId21"/>
  </p:notesMasterIdLst>
  <p:handoutMasterIdLst>
    <p:handoutMasterId r:id="rId22"/>
  </p:handoutMasterIdLst>
  <p:sldIdLst>
    <p:sldId id="267" r:id="rId9"/>
    <p:sldId id="257" r:id="rId10"/>
    <p:sldId id="256" r:id="rId11"/>
    <p:sldId id="260" r:id="rId12"/>
    <p:sldId id="259" r:id="rId13"/>
    <p:sldId id="261" r:id="rId14"/>
    <p:sldId id="258" r:id="rId15"/>
    <p:sldId id="262" r:id="rId16"/>
    <p:sldId id="263" r:id="rId17"/>
    <p:sldId id="264" r:id="rId18"/>
    <p:sldId id="265" r:id="rId19"/>
    <p:sldId id="266" r:id="rId2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79C2915-DCBA-46E6-8B05-D6B2488E9516}" type="slidenum">
              <a:rPr lang="en-US" smtClean="0"/>
              <a:t>‹#›</a:t>
            </a:fld>
            <a:endParaRPr lang="en-US"/>
          </a:p>
        </p:txBody>
      </p:sp>
    </p:spTree>
    <p:extLst>
      <p:ext uri="{BB962C8B-B14F-4D97-AF65-F5344CB8AC3E}">
        <p14:creationId xmlns:p14="http://schemas.microsoft.com/office/powerpoint/2010/main" val="31015131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47A66E5-1286-413B-91E0-C622A6AD0B4A}" type="slidenum">
              <a:rPr lang="en-US" smtClean="0"/>
              <a:t>‹#›</a:t>
            </a:fld>
            <a:endParaRPr lang="en-US"/>
          </a:p>
        </p:txBody>
      </p:sp>
    </p:spTree>
    <p:extLst>
      <p:ext uri="{BB962C8B-B14F-4D97-AF65-F5344CB8AC3E}">
        <p14:creationId xmlns:p14="http://schemas.microsoft.com/office/powerpoint/2010/main" val="3643776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A66E5-1286-413B-91E0-C622A6AD0B4A}"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320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1. Encourage the students to think about many aspects of how they have changed, from appearance, to how much knowledge they have, to maturity.</a:t>
            </a:r>
          </a:p>
          <a:p>
            <a:pPr>
              <a:defRPr/>
            </a:pPr>
            <a:r>
              <a:rPr lang="en-US" dirty="0" smtClean="0"/>
              <a:t>They may say hair color, hair style, type of clothes they wear, height, intelligence, personality, interests, maturity, friends….</a:t>
            </a:r>
          </a:p>
          <a:p>
            <a:pPr>
              <a:defRPr/>
            </a:pPr>
            <a:endParaRPr lang="en-US" dirty="0" smtClean="0"/>
          </a:p>
          <a:p>
            <a:pPr marL="242757" indent="-242757">
              <a:buFontTx/>
              <a:buAutoNum type="arabicPeriod" startAt="2"/>
              <a:defRPr/>
            </a:pPr>
            <a:r>
              <a:rPr lang="en-US" dirty="0" smtClean="0"/>
              <a:t>Try to get students to think of social and biological reasons that they have changed. They may say fashions have changed so they changed their style.  They may say that their body is causing them to mature and grow.</a:t>
            </a:r>
          </a:p>
          <a:p>
            <a:pPr marL="242757" indent="-242757">
              <a:buFontTx/>
              <a:buAutoNum type="arabicPeriod" startAt="2"/>
              <a:defRPr/>
            </a:pPr>
            <a:endParaRPr lang="en-US" dirty="0" smtClean="0"/>
          </a:p>
          <a:p>
            <a:pPr marL="242757" indent="-242757">
              <a:buFontTx/>
              <a:buAutoNum type="arabicPeriod" startAt="2"/>
              <a:defRPr/>
            </a:pPr>
            <a:r>
              <a:rPr lang="en-US" dirty="0" smtClean="0"/>
              <a:t>Answers will vary-most will hope to grow taller, mature more, get “smarter.”</a:t>
            </a:r>
          </a:p>
          <a:p>
            <a:pPr>
              <a:defRPr/>
            </a:pPr>
            <a:endParaRPr 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defRPr>
            </a:lvl1pPr>
            <a:lvl2pPr marL="788961" indent="-303446" eaLnBrk="0" hangingPunct="0">
              <a:defRPr sz="3400">
                <a:solidFill>
                  <a:schemeClr val="tx1"/>
                </a:solidFill>
                <a:latin typeface="Arial" panose="020B0604020202020204" pitchFamily="34" charset="0"/>
              </a:defRPr>
            </a:lvl2pPr>
            <a:lvl3pPr marL="1213787" indent="-242757" eaLnBrk="0" hangingPunct="0">
              <a:defRPr sz="3400">
                <a:solidFill>
                  <a:schemeClr val="tx1"/>
                </a:solidFill>
                <a:latin typeface="Arial" panose="020B0604020202020204" pitchFamily="34" charset="0"/>
              </a:defRPr>
            </a:lvl3pPr>
            <a:lvl4pPr marL="1699301" indent="-242757" eaLnBrk="0" hangingPunct="0">
              <a:defRPr sz="3400">
                <a:solidFill>
                  <a:schemeClr val="tx1"/>
                </a:solidFill>
                <a:latin typeface="Arial" panose="020B0604020202020204" pitchFamily="34" charset="0"/>
              </a:defRPr>
            </a:lvl4pPr>
            <a:lvl5pPr marL="2184816" indent="-242757" eaLnBrk="0" hangingPunct="0">
              <a:defRPr sz="3400">
                <a:solidFill>
                  <a:schemeClr val="tx1"/>
                </a:solidFill>
                <a:latin typeface="Arial" panose="020B0604020202020204" pitchFamily="34" charset="0"/>
              </a:defRPr>
            </a:lvl5pPr>
            <a:lvl6pPr marL="2670329" indent="-242757" eaLnBrk="0" fontAlgn="base" hangingPunct="0">
              <a:spcBef>
                <a:spcPct val="0"/>
              </a:spcBef>
              <a:spcAft>
                <a:spcPct val="0"/>
              </a:spcAft>
              <a:defRPr sz="3400">
                <a:solidFill>
                  <a:schemeClr val="tx1"/>
                </a:solidFill>
                <a:latin typeface="Arial" panose="020B0604020202020204" pitchFamily="34" charset="0"/>
              </a:defRPr>
            </a:lvl6pPr>
            <a:lvl7pPr marL="3155844" indent="-242757" eaLnBrk="0" fontAlgn="base" hangingPunct="0">
              <a:spcBef>
                <a:spcPct val="0"/>
              </a:spcBef>
              <a:spcAft>
                <a:spcPct val="0"/>
              </a:spcAft>
              <a:defRPr sz="3400">
                <a:solidFill>
                  <a:schemeClr val="tx1"/>
                </a:solidFill>
                <a:latin typeface="Arial" panose="020B0604020202020204" pitchFamily="34" charset="0"/>
              </a:defRPr>
            </a:lvl7pPr>
            <a:lvl8pPr marL="3641359" indent="-242757" eaLnBrk="0" fontAlgn="base" hangingPunct="0">
              <a:spcBef>
                <a:spcPct val="0"/>
              </a:spcBef>
              <a:spcAft>
                <a:spcPct val="0"/>
              </a:spcAft>
              <a:defRPr sz="3400">
                <a:solidFill>
                  <a:schemeClr val="tx1"/>
                </a:solidFill>
                <a:latin typeface="Arial" panose="020B0604020202020204" pitchFamily="34" charset="0"/>
              </a:defRPr>
            </a:lvl8pPr>
            <a:lvl9pPr marL="4126873" indent="-242757" eaLnBrk="0" fontAlgn="base" hangingPunct="0">
              <a:spcBef>
                <a:spcPct val="0"/>
              </a:spcBef>
              <a:spcAft>
                <a:spcPct val="0"/>
              </a:spcAft>
              <a:defRPr sz="3400">
                <a:solidFill>
                  <a:schemeClr val="tx1"/>
                </a:solidFill>
                <a:latin typeface="Arial" panose="020B0604020202020204" pitchFamily="34" charset="0"/>
              </a:defRPr>
            </a:lvl9pPr>
          </a:lstStyle>
          <a:p>
            <a:pPr eaLnBrk="1" hangingPunct="1"/>
            <a:fld id="{7093AAA6-79DA-4387-BB53-E48A0EB4A415}" type="slidenum">
              <a:rPr lang="en-US" altLang="en-US" sz="1200"/>
              <a:pPr eaLnBrk="1" hangingPunct="1"/>
              <a:t>2</a:t>
            </a:fld>
            <a:endParaRPr lang="en-US" alt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08520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Picture from:</a:t>
            </a:r>
          </a:p>
          <a:p>
            <a:r>
              <a:rPr lang="en-US" altLang="en-US" smtClean="0">
                <a:latin typeface="Arial" panose="020B0604020202020204" pitchFamily="34" charset="0"/>
              </a:rPr>
              <a:t>http://www.childrensdayton.org/images/endo_system2.jpg</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defRPr>
            </a:lvl1pPr>
            <a:lvl2pPr marL="788961" indent="-303446" eaLnBrk="0" hangingPunct="0">
              <a:defRPr sz="3400">
                <a:solidFill>
                  <a:schemeClr val="tx1"/>
                </a:solidFill>
                <a:latin typeface="Arial" panose="020B0604020202020204" pitchFamily="34" charset="0"/>
              </a:defRPr>
            </a:lvl2pPr>
            <a:lvl3pPr marL="1213787" indent="-242757" eaLnBrk="0" hangingPunct="0">
              <a:defRPr sz="3400">
                <a:solidFill>
                  <a:schemeClr val="tx1"/>
                </a:solidFill>
                <a:latin typeface="Arial" panose="020B0604020202020204" pitchFamily="34" charset="0"/>
              </a:defRPr>
            </a:lvl3pPr>
            <a:lvl4pPr marL="1699301" indent="-242757" eaLnBrk="0" hangingPunct="0">
              <a:defRPr sz="3400">
                <a:solidFill>
                  <a:schemeClr val="tx1"/>
                </a:solidFill>
                <a:latin typeface="Arial" panose="020B0604020202020204" pitchFamily="34" charset="0"/>
              </a:defRPr>
            </a:lvl4pPr>
            <a:lvl5pPr marL="2184816" indent="-242757" eaLnBrk="0" hangingPunct="0">
              <a:defRPr sz="3400">
                <a:solidFill>
                  <a:schemeClr val="tx1"/>
                </a:solidFill>
                <a:latin typeface="Arial" panose="020B0604020202020204" pitchFamily="34" charset="0"/>
              </a:defRPr>
            </a:lvl5pPr>
            <a:lvl6pPr marL="2670329" indent="-242757" eaLnBrk="0" fontAlgn="base" hangingPunct="0">
              <a:spcBef>
                <a:spcPct val="0"/>
              </a:spcBef>
              <a:spcAft>
                <a:spcPct val="0"/>
              </a:spcAft>
              <a:defRPr sz="3400">
                <a:solidFill>
                  <a:schemeClr val="tx1"/>
                </a:solidFill>
                <a:latin typeface="Arial" panose="020B0604020202020204" pitchFamily="34" charset="0"/>
              </a:defRPr>
            </a:lvl6pPr>
            <a:lvl7pPr marL="3155844" indent="-242757" eaLnBrk="0" fontAlgn="base" hangingPunct="0">
              <a:spcBef>
                <a:spcPct val="0"/>
              </a:spcBef>
              <a:spcAft>
                <a:spcPct val="0"/>
              </a:spcAft>
              <a:defRPr sz="3400">
                <a:solidFill>
                  <a:schemeClr val="tx1"/>
                </a:solidFill>
                <a:latin typeface="Arial" panose="020B0604020202020204" pitchFamily="34" charset="0"/>
              </a:defRPr>
            </a:lvl7pPr>
            <a:lvl8pPr marL="3641359" indent="-242757" eaLnBrk="0" fontAlgn="base" hangingPunct="0">
              <a:spcBef>
                <a:spcPct val="0"/>
              </a:spcBef>
              <a:spcAft>
                <a:spcPct val="0"/>
              </a:spcAft>
              <a:defRPr sz="3400">
                <a:solidFill>
                  <a:schemeClr val="tx1"/>
                </a:solidFill>
                <a:latin typeface="Arial" panose="020B0604020202020204" pitchFamily="34" charset="0"/>
              </a:defRPr>
            </a:lvl8pPr>
            <a:lvl9pPr marL="4126873" indent="-242757" eaLnBrk="0" fontAlgn="base" hangingPunct="0">
              <a:spcBef>
                <a:spcPct val="0"/>
              </a:spcBef>
              <a:spcAft>
                <a:spcPct val="0"/>
              </a:spcAft>
              <a:defRPr sz="3400">
                <a:solidFill>
                  <a:schemeClr val="tx1"/>
                </a:solidFill>
                <a:latin typeface="Arial" panose="020B0604020202020204" pitchFamily="34" charset="0"/>
              </a:defRPr>
            </a:lvl9pPr>
          </a:lstStyle>
          <a:p>
            <a:pPr eaLnBrk="1" hangingPunct="1"/>
            <a:fld id="{2FEC4CBA-188F-442E-AA0F-7027A44478C3}" type="slidenum">
              <a:rPr lang="en-US" altLang="en-US" sz="1200">
                <a:solidFill>
                  <a:srgbClr val="000000"/>
                </a:solidFill>
              </a:rPr>
              <a:pPr eaLnBrk="1" hangingPunct="1"/>
              <a:t>4</a:t>
            </a:fld>
            <a:endParaRPr lang="en-US" altLang="en-US" sz="12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84081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Point out that there are more endocrine glands, this is just a sample of some.</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defRPr>
            </a:lvl1pPr>
            <a:lvl2pPr marL="788961" indent="-303446" eaLnBrk="0" hangingPunct="0">
              <a:defRPr sz="3400">
                <a:solidFill>
                  <a:schemeClr val="tx1"/>
                </a:solidFill>
                <a:latin typeface="Arial" panose="020B0604020202020204" pitchFamily="34" charset="0"/>
              </a:defRPr>
            </a:lvl2pPr>
            <a:lvl3pPr marL="1213787" indent="-242757" eaLnBrk="0" hangingPunct="0">
              <a:defRPr sz="3400">
                <a:solidFill>
                  <a:schemeClr val="tx1"/>
                </a:solidFill>
                <a:latin typeface="Arial" panose="020B0604020202020204" pitchFamily="34" charset="0"/>
              </a:defRPr>
            </a:lvl3pPr>
            <a:lvl4pPr marL="1699301" indent="-242757" eaLnBrk="0" hangingPunct="0">
              <a:defRPr sz="3400">
                <a:solidFill>
                  <a:schemeClr val="tx1"/>
                </a:solidFill>
                <a:latin typeface="Arial" panose="020B0604020202020204" pitchFamily="34" charset="0"/>
              </a:defRPr>
            </a:lvl4pPr>
            <a:lvl5pPr marL="2184816" indent="-242757" eaLnBrk="0" hangingPunct="0">
              <a:defRPr sz="3400">
                <a:solidFill>
                  <a:schemeClr val="tx1"/>
                </a:solidFill>
                <a:latin typeface="Arial" panose="020B0604020202020204" pitchFamily="34" charset="0"/>
              </a:defRPr>
            </a:lvl5pPr>
            <a:lvl6pPr marL="2670329" indent="-242757" eaLnBrk="0" fontAlgn="base" hangingPunct="0">
              <a:spcBef>
                <a:spcPct val="0"/>
              </a:spcBef>
              <a:spcAft>
                <a:spcPct val="0"/>
              </a:spcAft>
              <a:defRPr sz="3400">
                <a:solidFill>
                  <a:schemeClr val="tx1"/>
                </a:solidFill>
                <a:latin typeface="Arial" panose="020B0604020202020204" pitchFamily="34" charset="0"/>
              </a:defRPr>
            </a:lvl6pPr>
            <a:lvl7pPr marL="3155844" indent="-242757" eaLnBrk="0" fontAlgn="base" hangingPunct="0">
              <a:spcBef>
                <a:spcPct val="0"/>
              </a:spcBef>
              <a:spcAft>
                <a:spcPct val="0"/>
              </a:spcAft>
              <a:defRPr sz="3400">
                <a:solidFill>
                  <a:schemeClr val="tx1"/>
                </a:solidFill>
                <a:latin typeface="Arial" panose="020B0604020202020204" pitchFamily="34" charset="0"/>
              </a:defRPr>
            </a:lvl7pPr>
            <a:lvl8pPr marL="3641359" indent="-242757" eaLnBrk="0" fontAlgn="base" hangingPunct="0">
              <a:spcBef>
                <a:spcPct val="0"/>
              </a:spcBef>
              <a:spcAft>
                <a:spcPct val="0"/>
              </a:spcAft>
              <a:defRPr sz="3400">
                <a:solidFill>
                  <a:schemeClr val="tx1"/>
                </a:solidFill>
                <a:latin typeface="Arial" panose="020B0604020202020204" pitchFamily="34" charset="0"/>
              </a:defRPr>
            </a:lvl8pPr>
            <a:lvl9pPr marL="4126873" indent="-242757" eaLnBrk="0" fontAlgn="base" hangingPunct="0">
              <a:spcBef>
                <a:spcPct val="0"/>
              </a:spcBef>
              <a:spcAft>
                <a:spcPct val="0"/>
              </a:spcAft>
              <a:defRPr sz="3400">
                <a:solidFill>
                  <a:schemeClr val="tx1"/>
                </a:solidFill>
                <a:latin typeface="Arial" panose="020B0604020202020204" pitchFamily="34" charset="0"/>
              </a:defRPr>
            </a:lvl9pPr>
          </a:lstStyle>
          <a:p>
            <a:pPr eaLnBrk="1" hangingPunct="1"/>
            <a:fld id="{F20E6211-D2DF-43B2-87E8-F6C289D9B8E6}" type="slidenum">
              <a:rPr lang="en-US" altLang="en-US" sz="1200">
                <a:solidFill>
                  <a:srgbClr val="000000"/>
                </a:solidFill>
              </a:rPr>
              <a:pPr eaLnBrk="1" hangingPunct="1"/>
              <a:t>6</a:t>
            </a:fld>
            <a:endParaRPr lang="en-US" altLang="en-US" sz="12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00697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defRPr>
            </a:lvl1pPr>
            <a:lvl2pPr marL="788961" indent="-303446" eaLnBrk="0" hangingPunct="0">
              <a:defRPr sz="3400">
                <a:solidFill>
                  <a:schemeClr val="tx1"/>
                </a:solidFill>
                <a:latin typeface="Arial" panose="020B0604020202020204" pitchFamily="34" charset="0"/>
              </a:defRPr>
            </a:lvl2pPr>
            <a:lvl3pPr marL="1213787" indent="-242757" eaLnBrk="0" hangingPunct="0">
              <a:defRPr sz="3400">
                <a:solidFill>
                  <a:schemeClr val="tx1"/>
                </a:solidFill>
                <a:latin typeface="Arial" panose="020B0604020202020204" pitchFamily="34" charset="0"/>
              </a:defRPr>
            </a:lvl3pPr>
            <a:lvl4pPr marL="1699301" indent="-242757" eaLnBrk="0" hangingPunct="0">
              <a:defRPr sz="3400">
                <a:solidFill>
                  <a:schemeClr val="tx1"/>
                </a:solidFill>
                <a:latin typeface="Arial" panose="020B0604020202020204" pitchFamily="34" charset="0"/>
              </a:defRPr>
            </a:lvl4pPr>
            <a:lvl5pPr marL="2184816" indent="-242757" eaLnBrk="0" hangingPunct="0">
              <a:defRPr sz="3400">
                <a:solidFill>
                  <a:schemeClr val="tx1"/>
                </a:solidFill>
                <a:latin typeface="Arial" panose="020B0604020202020204" pitchFamily="34" charset="0"/>
              </a:defRPr>
            </a:lvl5pPr>
            <a:lvl6pPr marL="2670329" indent="-242757" eaLnBrk="0" fontAlgn="base" hangingPunct="0">
              <a:spcBef>
                <a:spcPct val="0"/>
              </a:spcBef>
              <a:spcAft>
                <a:spcPct val="0"/>
              </a:spcAft>
              <a:defRPr sz="3400">
                <a:solidFill>
                  <a:schemeClr val="tx1"/>
                </a:solidFill>
                <a:latin typeface="Arial" panose="020B0604020202020204" pitchFamily="34" charset="0"/>
              </a:defRPr>
            </a:lvl6pPr>
            <a:lvl7pPr marL="3155844" indent="-242757" eaLnBrk="0" fontAlgn="base" hangingPunct="0">
              <a:spcBef>
                <a:spcPct val="0"/>
              </a:spcBef>
              <a:spcAft>
                <a:spcPct val="0"/>
              </a:spcAft>
              <a:defRPr sz="3400">
                <a:solidFill>
                  <a:schemeClr val="tx1"/>
                </a:solidFill>
                <a:latin typeface="Arial" panose="020B0604020202020204" pitchFamily="34" charset="0"/>
              </a:defRPr>
            </a:lvl7pPr>
            <a:lvl8pPr marL="3641359" indent="-242757" eaLnBrk="0" fontAlgn="base" hangingPunct="0">
              <a:spcBef>
                <a:spcPct val="0"/>
              </a:spcBef>
              <a:spcAft>
                <a:spcPct val="0"/>
              </a:spcAft>
              <a:defRPr sz="3400">
                <a:solidFill>
                  <a:schemeClr val="tx1"/>
                </a:solidFill>
                <a:latin typeface="Arial" panose="020B0604020202020204" pitchFamily="34" charset="0"/>
              </a:defRPr>
            </a:lvl8pPr>
            <a:lvl9pPr marL="4126873" indent="-242757" eaLnBrk="0" fontAlgn="base" hangingPunct="0">
              <a:spcBef>
                <a:spcPct val="0"/>
              </a:spcBef>
              <a:spcAft>
                <a:spcPct val="0"/>
              </a:spcAft>
              <a:defRPr sz="3400">
                <a:solidFill>
                  <a:schemeClr val="tx1"/>
                </a:solidFill>
                <a:latin typeface="Arial" panose="020B0604020202020204" pitchFamily="34" charset="0"/>
              </a:defRPr>
            </a:lvl9pPr>
          </a:lstStyle>
          <a:p>
            <a:pPr eaLnBrk="1" hangingPunct="1"/>
            <a:fld id="{52B7ECC2-C1EF-46BE-9ABA-CC6EB9198E0E}" type="slidenum">
              <a:rPr lang="en-US" altLang="en-US" sz="1200">
                <a:solidFill>
                  <a:srgbClr val="000000"/>
                </a:solidFill>
              </a:rPr>
              <a:pPr eaLnBrk="1" hangingPunct="1"/>
              <a:t>8</a:t>
            </a:fld>
            <a:endParaRPr lang="en-US" altLang="en-US" sz="120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Nerves and various hormones act on the brain to affect the what the brain does. Such action can affect both behavior and certain control functions of the brain on the body (including feedback control on the level of hormones). External stimuli through the sense organs can also act on the brain to affect what it does.</a:t>
            </a:r>
          </a:p>
          <a:p>
            <a:pPr eaLnBrk="1" hangingPunct="1"/>
            <a:r>
              <a:rPr lang="en-US" altLang="en-US" smtClean="0">
                <a:latin typeface="Arial" panose="020B0604020202020204" pitchFamily="34" charset="0"/>
              </a:rPr>
              <a:t>Picture from: http://lh3.ggpht.com/lisa.onizuka/RuK2pQkjzXI/AAAAAAAAG7I/nLrq-VHgYnE/f86ed9857df50f43c9d6b75ab96ace11_full.jpg</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04997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Have students locate the places where there are stimuli and responses. Note that these stimuli are internal (within the body).</a:t>
            </a:r>
          </a:p>
          <a:p>
            <a:r>
              <a:rPr lang="en-US" altLang="en-US" smtClean="0">
                <a:latin typeface="Arial" panose="020B0604020202020204" pitchFamily="34" charset="0"/>
              </a:rPr>
              <a:t>Point out the places where the pancreas produces insulin when blood sugar is high, but then stops producing insulin when the blood sugar drops.</a:t>
            </a:r>
          </a:p>
          <a:p>
            <a:r>
              <a:rPr lang="en-US" altLang="en-US" smtClean="0">
                <a:latin typeface="Arial" panose="020B0604020202020204" pitchFamily="34" charset="0"/>
              </a:rPr>
              <a:t>This ties into the activities of building the dog watering device and the cup demonstration activity.</a:t>
            </a:r>
          </a:p>
          <a:p>
            <a:r>
              <a:rPr lang="en-US" altLang="en-US" smtClean="0">
                <a:latin typeface="Arial" panose="020B0604020202020204" pitchFamily="34" charset="0"/>
              </a:rPr>
              <a:t>Description:</a:t>
            </a:r>
          </a:p>
          <a:p>
            <a:r>
              <a:rPr lang="en-US" altLang="en-US" smtClean="0">
                <a:latin typeface="Arial" panose="020B0604020202020204" pitchFamily="34" charset="0"/>
              </a:rPr>
              <a:t>A good example of </a:t>
            </a:r>
            <a:r>
              <a:rPr lang="en-US" altLang="en-US" i="1" smtClean="0">
                <a:latin typeface="Arial" panose="020B0604020202020204" pitchFamily="34" charset="0"/>
              </a:rPr>
              <a:t>negative feedback</a:t>
            </a:r>
            <a:r>
              <a:rPr lang="en-US" altLang="en-US" smtClean="0">
                <a:latin typeface="Arial" panose="020B0604020202020204" pitchFamily="34" charset="0"/>
              </a:rPr>
              <a:t> is the hormone insulin. Insulin is a hormone that is made by the pancreas. Insulin is released by the pancreas when you eat glucose (a kind of sugar). The glucose goes from your stomach to the blood. The amount of glucose in the blood goes up. The pancreas sees this high glucose level. It makes insulin and releases it into the blood. Then the insulin goes through the whole body and tells cells to take glucose out of the blood. Cells use some of this for energy. But some extra is also saved in the cells to use later. When cells take up glucose from the blood this makes the glucose level go down. The pancreas sees this and stops making insulin. When the pancreas stops sending this message (insulin), the cells in the body stop taking extra glucose out of the blood.</a:t>
            </a:r>
          </a:p>
          <a:p>
            <a:r>
              <a:rPr lang="en-US" altLang="en-US" smtClean="0">
                <a:latin typeface="Arial" panose="020B0604020202020204" pitchFamily="34" charset="0"/>
              </a:rPr>
              <a:t>So the </a:t>
            </a:r>
            <a:r>
              <a:rPr lang="en-US" altLang="en-US" i="1" smtClean="0">
                <a:latin typeface="Arial" panose="020B0604020202020204" pitchFamily="34" charset="0"/>
              </a:rPr>
              <a:t>negative feedback</a:t>
            </a:r>
            <a:r>
              <a:rPr lang="en-US" altLang="en-US" smtClean="0">
                <a:latin typeface="Arial" panose="020B0604020202020204" pitchFamily="34" charset="0"/>
              </a:rPr>
              <a:t> works to keep the blood glucose level normal. If glucose is high, the pancreas makes insulin. The insulin causes the glucose to fall. Then this lower level of glucose tells the pancreas to stop making insulin.</a:t>
            </a: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defRPr>
            </a:lvl1pPr>
            <a:lvl2pPr marL="788961" indent="-303446" eaLnBrk="0" hangingPunct="0">
              <a:defRPr sz="3400">
                <a:solidFill>
                  <a:schemeClr val="tx1"/>
                </a:solidFill>
                <a:latin typeface="Arial" panose="020B0604020202020204" pitchFamily="34" charset="0"/>
              </a:defRPr>
            </a:lvl2pPr>
            <a:lvl3pPr marL="1213787" indent="-242757" eaLnBrk="0" hangingPunct="0">
              <a:defRPr sz="3400">
                <a:solidFill>
                  <a:schemeClr val="tx1"/>
                </a:solidFill>
                <a:latin typeface="Arial" panose="020B0604020202020204" pitchFamily="34" charset="0"/>
              </a:defRPr>
            </a:lvl3pPr>
            <a:lvl4pPr marL="1699301" indent="-242757" eaLnBrk="0" hangingPunct="0">
              <a:defRPr sz="3400">
                <a:solidFill>
                  <a:schemeClr val="tx1"/>
                </a:solidFill>
                <a:latin typeface="Arial" panose="020B0604020202020204" pitchFamily="34" charset="0"/>
              </a:defRPr>
            </a:lvl4pPr>
            <a:lvl5pPr marL="2184816" indent="-242757" eaLnBrk="0" hangingPunct="0">
              <a:defRPr sz="3400">
                <a:solidFill>
                  <a:schemeClr val="tx1"/>
                </a:solidFill>
                <a:latin typeface="Arial" panose="020B0604020202020204" pitchFamily="34" charset="0"/>
              </a:defRPr>
            </a:lvl5pPr>
            <a:lvl6pPr marL="2670329" indent="-242757" eaLnBrk="0" fontAlgn="base" hangingPunct="0">
              <a:spcBef>
                <a:spcPct val="0"/>
              </a:spcBef>
              <a:spcAft>
                <a:spcPct val="0"/>
              </a:spcAft>
              <a:defRPr sz="3400">
                <a:solidFill>
                  <a:schemeClr val="tx1"/>
                </a:solidFill>
                <a:latin typeface="Arial" panose="020B0604020202020204" pitchFamily="34" charset="0"/>
              </a:defRPr>
            </a:lvl6pPr>
            <a:lvl7pPr marL="3155844" indent="-242757" eaLnBrk="0" fontAlgn="base" hangingPunct="0">
              <a:spcBef>
                <a:spcPct val="0"/>
              </a:spcBef>
              <a:spcAft>
                <a:spcPct val="0"/>
              </a:spcAft>
              <a:defRPr sz="3400">
                <a:solidFill>
                  <a:schemeClr val="tx1"/>
                </a:solidFill>
                <a:latin typeface="Arial" panose="020B0604020202020204" pitchFamily="34" charset="0"/>
              </a:defRPr>
            </a:lvl7pPr>
            <a:lvl8pPr marL="3641359" indent="-242757" eaLnBrk="0" fontAlgn="base" hangingPunct="0">
              <a:spcBef>
                <a:spcPct val="0"/>
              </a:spcBef>
              <a:spcAft>
                <a:spcPct val="0"/>
              </a:spcAft>
              <a:defRPr sz="3400">
                <a:solidFill>
                  <a:schemeClr val="tx1"/>
                </a:solidFill>
                <a:latin typeface="Arial" panose="020B0604020202020204" pitchFamily="34" charset="0"/>
              </a:defRPr>
            </a:lvl8pPr>
            <a:lvl9pPr marL="4126873" indent="-242757" eaLnBrk="0" fontAlgn="base" hangingPunct="0">
              <a:spcBef>
                <a:spcPct val="0"/>
              </a:spcBef>
              <a:spcAft>
                <a:spcPct val="0"/>
              </a:spcAft>
              <a:defRPr sz="3400">
                <a:solidFill>
                  <a:schemeClr val="tx1"/>
                </a:solidFill>
                <a:latin typeface="Arial" panose="020B0604020202020204" pitchFamily="34" charset="0"/>
              </a:defRPr>
            </a:lvl9pPr>
          </a:lstStyle>
          <a:p>
            <a:pPr eaLnBrk="1" hangingPunct="1"/>
            <a:fld id="{74B1A905-FFEB-42F5-BD1F-62D5282246E6}" type="slidenum">
              <a:rPr lang="en-US" altLang="en-US" sz="1200">
                <a:solidFill>
                  <a:srgbClr val="000000"/>
                </a:solidFill>
              </a:rPr>
              <a:pPr eaLnBrk="1" hangingPunct="1"/>
              <a:t>10</a:t>
            </a:fld>
            <a:endParaRPr lang="en-US" altLang="en-US" sz="12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74076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Picture from: http://savvyhealthfitness.com/wp-content/uploads/2009/01/diabetes_type2.jpg</a:t>
            </a:r>
          </a:p>
          <a:p>
            <a:r>
              <a:rPr lang="en-US" altLang="en-US" smtClean="0">
                <a:latin typeface="Arial" panose="020B0604020202020204" pitchFamily="34" charset="0"/>
              </a:rPr>
              <a:t>In diabetes, either the body does not produce enough insulin or the cells ignore the insulin. Insulin is necessary for the body to be able to use glucose for energy. When you eat food, the body breaks down all of the sugars and starches into glucose, which is the basic fuel for the cells in the body. Insulin takes the sugar from the blood into the cells. When glucose builds up in the blood instead of going into cells, it can lead to diabetes complications.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defRPr>
            </a:lvl1pPr>
            <a:lvl2pPr marL="788961" indent="-303446" eaLnBrk="0" hangingPunct="0">
              <a:defRPr sz="3400">
                <a:solidFill>
                  <a:schemeClr val="tx1"/>
                </a:solidFill>
                <a:latin typeface="Arial" panose="020B0604020202020204" pitchFamily="34" charset="0"/>
              </a:defRPr>
            </a:lvl2pPr>
            <a:lvl3pPr marL="1213787" indent="-242757" eaLnBrk="0" hangingPunct="0">
              <a:defRPr sz="3400">
                <a:solidFill>
                  <a:schemeClr val="tx1"/>
                </a:solidFill>
                <a:latin typeface="Arial" panose="020B0604020202020204" pitchFamily="34" charset="0"/>
              </a:defRPr>
            </a:lvl3pPr>
            <a:lvl4pPr marL="1699301" indent="-242757" eaLnBrk="0" hangingPunct="0">
              <a:defRPr sz="3400">
                <a:solidFill>
                  <a:schemeClr val="tx1"/>
                </a:solidFill>
                <a:latin typeface="Arial" panose="020B0604020202020204" pitchFamily="34" charset="0"/>
              </a:defRPr>
            </a:lvl4pPr>
            <a:lvl5pPr marL="2184816" indent="-242757" eaLnBrk="0" hangingPunct="0">
              <a:defRPr sz="3400">
                <a:solidFill>
                  <a:schemeClr val="tx1"/>
                </a:solidFill>
                <a:latin typeface="Arial" panose="020B0604020202020204" pitchFamily="34" charset="0"/>
              </a:defRPr>
            </a:lvl5pPr>
            <a:lvl6pPr marL="2670329" indent="-242757" eaLnBrk="0" fontAlgn="base" hangingPunct="0">
              <a:spcBef>
                <a:spcPct val="0"/>
              </a:spcBef>
              <a:spcAft>
                <a:spcPct val="0"/>
              </a:spcAft>
              <a:defRPr sz="3400">
                <a:solidFill>
                  <a:schemeClr val="tx1"/>
                </a:solidFill>
                <a:latin typeface="Arial" panose="020B0604020202020204" pitchFamily="34" charset="0"/>
              </a:defRPr>
            </a:lvl6pPr>
            <a:lvl7pPr marL="3155844" indent="-242757" eaLnBrk="0" fontAlgn="base" hangingPunct="0">
              <a:spcBef>
                <a:spcPct val="0"/>
              </a:spcBef>
              <a:spcAft>
                <a:spcPct val="0"/>
              </a:spcAft>
              <a:defRPr sz="3400">
                <a:solidFill>
                  <a:schemeClr val="tx1"/>
                </a:solidFill>
                <a:latin typeface="Arial" panose="020B0604020202020204" pitchFamily="34" charset="0"/>
              </a:defRPr>
            </a:lvl7pPr>
            <a:lvl8pPr marL="3641359" indent="-242757" eaLnBrk="0" fontAlgn="base" hangingPunct="0">
              <a:spcBef>
                <a:spcPct val="0"/>
              </a:spcBef>
              <a:spcAft>
                <a:spcPct val="0"/>
              </a:spcAft>
              <a:defRPr sz="3400">
                <a:solidFill>
                  <a:schemeClr val="tx1"/>
                </a:solidFill>
                <a:latin typeface="Arial" panose="020B0604020202020204" pitchFamily="34" charset="0"/>
              </a:defRPr>
            </a:lvl8pPr>
            <a:lvl9pPr marL="4126873" indent="-242757" eaLnBrk="0" fontAlgn="base" hangingPunct="0">
              <a:spcBef>
                <a:spcPct val="0"/>
              </a:spcBef>
              <a:spcAft>
                <a:spcPct val="0"/>
              </a:spcAft>
              <a:defRPr sz="3400">
                <a:solidFill>
                  <a:schemeClr val="tx1"/>
                </a:solidFill>
                <a:latin typeface="Arial" panose="020B0604020202020204" pitchFamily="34" charset="0"/>
              </a:defRPr>
            </a:lvl9pPr>
          </a:lstStyle>
          <a:p>
            <a:pPr eaLnBrk="1" hangingPunct="1"/>
            <a:fld id="{10A42AC3-27DB-4180-9DE2-998BA40DCA91}" type="slidenum">
              <a:rPr lang="en-US" altLang="en-US" sz="1200">
                <a:solidFill>
                  <a:srgbClr val="000000"/>
                </a:solidFill>
              </a:rPr>
              <a:pPr eaLnBrk="1" hangingPunct="1"/>
              <a:t>11</a:t>
            </a:fld>
            <a:endParaRPr lang="en-US" altLang="en-US" sz="12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68433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Vocabulary:</a:t>
            </a:r>
          </a:p>
          <a:p>
            <a:r>
              <a:rPr lang="en-US" altLang="en-US" smtClean="0">
                <a:latin typeface="Arial" panose="020B0604020202020204" pitchFamily="34" charset="0"/>
              </a:rPr>
              <a:t>Fetus- The unborn baby calf</a:t>
            </a:r>
          </a:p>
          <a:p>
            <a:r>
              <a:rPr lang="en-US" altLang="en-US" smtClean="0">
                <a:latin typeface="Arial" panose="020B0604020202020204" pitchFamily="34" charset="0"/>
              </a:rPr>
              <a:t>Uterus-the reproductive organ that holds the developing fetus</a:t>
            </a:r>
          </a:p>
          <a:p>
            <a:r>
              <a:rPr lang="en-US" altLang="en-US" smtClean="0">
                <a:latin typeface="Arial" panose="020B0604020202020204" pitchFamily="34" charset="0"/>
              </a:rPr>
              <a:t>Cervix- the lower part of the uterus that is tightly closed until birth, upon which it opens to allow the baby to pass through to be born</a:t>
            </a:r>
          </a:p>
          <a:p>
            <a:r>
              <a:rPr lang="en-US" altLang="en-US" smtClean="0">
                <a:latin typeface="Arial" panose="020B0604020202020204" pitchFamily="34" charset="0"/>
              </a:rPr>
              <a:t>Again, have students identify the stimuli and responses.</a:t>
            </a:r>
          </a:p>
          <a:p>
            <a:r>
              <a:rPr lang="en-US" altLang="en-US" smtClean="0">
                <a:latin typeface="Arial" panose="020B0604020202020204" pitchFamily="34" charset="0"/>
              </a:rPr>
              <a:t>Description of picture:</a:t>
            </a:r>
          </a:p>
          <a:p>
            <a:r>
              <a:rPr lang="en-US" altLang="en-US" smtClean="0">
                <a:latin typeface="Arial" panose="020B0604020202020204" pitchFamily="34" charset="0"/>
              </a:rPr>
              <a:t>An example of positive feedback is the hormone that causes </a:t>
            </a:r>
            <a:r>
              <a:rPr lang="en-US" altLang="en-US" i="1" smtClean="0">
                <a:latin typeface="Arial" panose="020B0604020202020204" pitchFamily="34" charset="0"/>
              </a:rPr>
              <a:t>childbirth</a:t>
            </a:r>
            <a:r>
              <a:rPr lang="en-US" altLang="en-US" smtClean="0">
                <a:latin typeface="Arial" panose="020B0604020202020204" pitchFamily="34" charset="0"/>
              </a:rPr>
              <a:t> (when babies are born.) The hormone that causes this is </a:t>
            </a:r>
            <a:r>
              <a:rPr lang="en-US" altLang="en-US" i="1" smtClean="0">
                <a:latin typeface="Arial" panose="020B0604020202020204" pitchFamily="34" charset="0"/>
              </a:rPr>
              <a:t>oxytocin</a:t>
            </a:r>
            <a:r>
              <a:rPr lang="en-US" altLang="en-US" smtClean="0">
                <a:latin typeface="Arial" panose="020B0604020202020204" pitchFamily="34" charset="0"/>
              </a:rPr>
              <a:t>.  When the baby is ready to be born, it stretches the muscle in the cervix (the bottom of the womb.) Nerves in the cervix send a message to the pituitary. This message makes the pituitary release more oxytocin. The oxytocin then causes the muscles of the womb to contract, or </a:t>
            </a:r>
            <a:r>
              <a:rPr lang="en-US" altLang="en-US" i="1" smtClean="0">
                <a:latin typeface="Arial" panose="020B0604020202020204" pitchFamily="34" charset="0"/>
              </a:rPr>
              <a:t>squeeze</a:t>
            </a:r>
            <a:r>
              <a:rPr lang="en-US" altLang="en-US" smtClean="0">
                <a:latin typeface="Arial" panose="020B0604020202020204" pitchFamily="34" charset="0"/>
              </a:rPr>
              <a:t>. This causes </a:t>
            </a:r>
            <a:r>
              <a:rPr lang="en-US" altLang="en-US" i="1" smtClean="0">
                <a:latin typeface="Arial" panose="020B0604020202020204" pitchFamily="34" charset="0"/>
              </a:rPr>
              <a:t>more</a:t>
            </a:r>
            <a:r>
              <a:rPr lang="en-US" altLang="en-US" smtClean="0">
                <a:latin typeface="Arial" panose="020B0604020202020204" pitchFamily="34" charset="0"/>
              </a:rPr>
              <a:t> stretching in the cervix. This stretching then tells the pituitary to make </a:t>
            </a:r>
            <a:r>
              <a:rPr lang="en-US" altLang="en-US" i="1" smtClean="0">
                <a:latin typeface="Arial" panose="020B0604020202020204" pitchFamily="34" charset="0"/>
              </a:rPr>
              <a:t>even more</a:t>
            </a:r>
            <a:r>
              <a:rPr lang="en-US" altLang="en-US" smtClean="0">
                <a:latin typeface="Arial" panose="020B0604020202020204" pitchFamily="34" charset="0"/>
              </a:rPr>
              <a:t> oxytocin. So levels of oxytocin keep rising until the squeezing or </a:t>
            </a:r>
            <a:r>
              <a:rPr lang="en-US" altLang="en-US" i="1" smtClean="0">
                <a:latin typeface="Arial" panose="020B0604020202020204" pitchFamily="34" charset="0"/>
              </a:rPr>
              <a:t>contractions</a:t>
            </a:r>
            <a:r>
              <a:rPr lang="en-US" altLang="en-US" smtClean="0">
                <a:latin typeface="Arial" panose="020B0604020202020204" pitchFamily="34" charset="0"/>
              </a:rPr>
              <a:t> of the womb force the baby out. (The womb is also called the uterus.)</a:t>
            </a:r>
            <a:br>
              <a:rPr lang="en-US" altLang="en-US" smtClean="0">
                <a:latin typeface="Arial" panose="020B0604020202020204" pitchFamily="34" charset="0"/>
              </a:rPr>
            </a:b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defRPr>
            </a:lvl1pPr>
            <a:lvl2pPr marL="788961" indent="-303446" eaLnBrk="0" hangingPunct="0">
              <a:defRPr sz="3400">
                <a:solidFill>
                  <a:schemeClr val="tx1"/>
                </a:solidFill>
                <a:latin typeface="Arial" panose="020B0604020202020204" pitchFamily="34" charset="0"/>
              </a:defRPr>
            </a:lvl2pPr>
            <a:lvl3pPr marL="1213787" indent="-242757" eaLnBrk="0" hangingPunct="0">
              <a:defRPr sz="3400">
                <a:solidFill>
                  <a:schemeClr val="tx1"/>
                </a:solidFill>
                <a:latin typeface="Arial" panose="020B0604020202020204" pitchFamily="34" charset="0"/>
              </a:defRPr>
            </a:lvl3pPr>
            <a:lvl4pPr marL="1699301" indent="-242757" eaLnBrk="0" hangingPunct="0">
              <a:defRPr sz="3400">
                <a:solidFill>
                  <a:schemeClr val="tx1"/>
                </a:solidFill>
                <a:latin typeface="Arial" panose="020B0604020202020204" pitchFamily="34" charset="0"/>
              </a:defRPr>
            </a:lvl4pPr>
            <a:lvl5pPr marL="2184816" indent="-242757" eaLnBrk="0" hangingPunct="0">
              <a:defRPr sz="3400">
                <a:solidFill>
                  <a:schemeClr val="tx1"/>
                </a:solidFill>
                <a:latin typeface="Arial" panose="020B0604020202020204" pitchFamily="34" charset="0"/>
              </a:defRPr>
            </a:lvl5pPr>
            <a:lvl6pPr marL="2670329" indent="-242757" eaLnBrk="0" fontAlgn="base" hangingPunct="0">
              <a:spcBef>
                <a:spcPct val="0"/>
              </a:spcBef>
              <a:spcAft>
                <a:spcPct val="0"/>
              </a:spcAft>
              <a:defRPr sz="3400">
                <a:solidFill>
                  <a:schemeClr val="tx1"/>
                </a:solidFill>
                <a:latin typeface="Arial" panose="020B0604020202020204" pitchFamily="34" charset="0"/>
              </a:defRPr>
            </a:lvl6pPr>
            <a:lvl7pPr marL="3155844" indent="-242757" eaLnBrk="0" fontAlgn="base" hangingPunct="0">
              <a:spcBef>
                <a:spcPct val="0"/>
              </a:spcBef>
              <a:spcAft>
                <a:spcPct val="0"/>
              </a:spcAft>
              <a:defRPr sz="3400">
                <a:solidFill>
                  <a:schemeClr val="tx1"/>
                </a:solidFill>
                <a:latin typeface="Arial" panose="020B0604020202020204" pitchFamily="34" charset="0"/>
              </a:defRPr>
            </a:lvl7pPr>
            <a:lvl8pPr marL="3641359" indent="-242757" eaLnBrk="0" fontAlgn="base" hangingPunct="0">
              <a:spcBef>
                <a:spcPct val="0"/>
              </a:spcBef>
              <a:spcAft>
                <a:spcPct val="0"/>
              </a:spcAft>
              <a:defRPr sz="3400">
                <a:solidFill>
                  <a:schemeClr val="tx1"/>
                </a:solidFill>
                <a:latin typeface="Arial" panose="020B0604020202020204" pitchFamily="34" charset="0"/>
              </a:defRPr>
            </a:lvl8pPr>
            <a:lvl9pPr marL="4126873" indent="-242757" eaLnBrk="0" fontAlgn="base" hangingPunct="0">
              <a:spcBef>
                <a:spcPct val="0"/>
              </a:spcBef>
              <a:spcAft>
                <a:spcPct val="0"/>
              </a:spcAft>
              <a:defRPr sz="3400">
                <a:solidFill>
                  <a:schemeClr val="tx1"/>
                </a:solidFill>
                <a:latin typeface="Arial" panose="020B0604020202020204" pitchFamily="34" charset="0"/>
              </a:defRPr>
            </a:lvl9pPr>
          </a:lstStyle>
          <a:p>
            <a:pPr eaLnBrk="1" hangingPunct="1"/>
            <a:fld id="{AA875C34-4D27-4338-928B-B2BD8F79C39A}" type="slidenum">
              <a:rPr lang="en-US" altLang="en-US" sz="1200">
                <a:solidFill>
                  <a:srgbClr val="000000"/>
                </a:solidFill>
              </a:rPr>
              <a:pPr eaLnBrk="1" hangingPunct="1"/>
              <a:t>12</a:t>
            </a:fld>
            <a:endParaRPr lang="en-US" altLang="en-US" sz="12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5481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E3AFD0-739C-491A-AB62-B53AEE9E3230}"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5017322B-4881-49A3-A8AA-8970B3CFAB5C}" type="datetime1">
              <a:rPr lang="en-US" smtClean="0"/>
              <a:t>10/27/2017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3B1C6-C419-4C72-B6A4-0EB51A0FB79C}"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B857A-E741-4BE1-9580-EF58E8866D98}"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AAC0F-B066-466E-9484-6999B26C9A9E}"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DB2F9-870B-4151-B51F-7E3C36AB02A6}"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6DC428-F739-442D-9268-98E81ED36637}"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C1E83B-2003-4504-BEEB-FFE6A94E0322}"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2073-F89A-4009-A336-3D10CB34677A}"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9A4F9F-3B84-4CCF-9329-F17E1206F41D}"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66A12B-B3ED-4BA9-A3FF-CBA5AC20FA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064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FB63BF-3008-420A-A506-0D4515F87FC1}"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66B51A-EA50-4EBF-954A-4D7B4372B5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43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70F3B1-DABC-44D9-BED2-31FCC083A797}"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71788"/>
            <a:ext cx="103632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963084" y="13716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B273E2-855A-40F7-A861-E6FB49E6FE40}"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0AAE84-92BA-4AB3-BAEB-D8F5E4AB33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01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367B47-6526-477C-87D3-C8AA47BE31C6}"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C05A745D-9FFB-435A-9337-63976C051C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0657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FF818E-ED10-4676-8414-8DFE1F047C16}" type="datetime1">
              <a:rPr lang="en-US" smtClean="0">
                <a:solidFill>
                  <a:srgbClr val="000000"/>
                </a:solidFill>
              </a:rPr>
              <a:t>10/27/2017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99028802-BE90-4271-9FD5-CA9A7E4862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9157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5A5AAA-EC5F-4FE7-AFEB-C4EA934CB687}" type="datetime1">
              <a:rPr lang="en-US" smtClean="0">
                <a:solidFill>
                  <a:srgbClr val="000000"/>
                </a:solidFill>
              </a:rPr>
              <a:t>10/27/2017</a:t>
            </a:fld>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fld id="{0E1C1EEB-0FC6-4524-AF48-A570894B75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3999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7BE3FF-6730-41AC-AB20-2876E9BC816F}" type="datetime1">
              <a:rPr lang="en-US" smtClean="0">
                <a:solidFill>
                  <a:srgbClr val="000000"/>
                </a:solidFill>
              </a:rPr>
              <a:t>10/27/2017</a:t>
            </a:fld>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fld id="{D83F0077-3827-43FB-91E8-67432CFB4E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75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7E626F-30F2-4E4C-B692-C62005835ACE}"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37987B2-B628-4594-A6DE-73B3C5F1AD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898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172883" flipH="1">
            <a:off x="5425018" y="131286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6" name="Rectangle 5"/>
          <p:cNvSpPr/>
          <p:nvPr/>
        </p:nvSpPr>
        <p:spPr>
          <a:xfrm rot="21435926" flipH="1">
            <a:off x="5393267" y="126841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7" name="Rectangle 6"/>
          <p:cNvSpPr/>
          <p:nvPr/>
        </p:nvSpPr>
        <p:spPr>
          <a:xfrm>
            <a:off x="5420784" y="1252538"/>
            <a:ext cx="5120216"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8" name="Rectangle 7"/>
          <p:cNvSpPr/>
          <p:nvPr/>
        </p:nvSpPr>
        <p:spPr>
          <a:xfrm rot="293056">
            <a:off x="5499101" y="1181101"/>
            <a:ext cx="5304367"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2" name="Title 1"/>
          <p:cNvSpPr>
            <a:spLocks noGrp="1"/>
          </p:cNvSpPr>
          <p:nvPr>
            <p:ph type="title"/>
          </p:nvPr>
        </p:nvSpPr>
        <p:spPr>
          <a:xfrm>
            <a:off x="508000" y="1447800"/>
            <a:ext cx="3962400" cy="1328738"/>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508000" y="2776538"/>
            <a:ext cx="3962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300000">
            <a:off x="5700891" y="1323975"/>
            <a:ext cx="4876800" cy="3657600"/>
          </a:xfrm>
          <a:solidFill>
            <a:schemeClr val="bg2"/>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92DF692A-9691-4CC6-9FBD-05C4025438A5}" type="datetime1">
              <a:rPr lang="en-US" smtClean="0">
                <a:solidFill>
                  <a:srgbClr val="000000"/>
                </a:solidFill>
              </a:rPr>
              <a:t>10/27/2017</a:t>
            </a:fld>
            <a:endParaRPr lang="en-US">
              <a:solidFill>
                <a:srgbClr val="000000"/>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1" name="Slide Number Placeholder 6"/>
          <p:cNvSpPr>
            <a:spLocks noGrp="1"/>
          </p:cNvSpPr>
          <p:nvPr>
            <p:ph type="sldNum" sz="quarter" idx="12"/>
          </p:nvPr>
        </p:nvSpPr>
        <p:spPr/>
        <p:txBody>
          <a:bodyPr/>
          <a:lstStyle>
            <a:lvl1pPr>
              <a:defRPr/>
            </a:lvl1pPr>
          </a:lstStyle>
          <a:p>
            <a:fld id="{E269FB46-90F5-473A-A3ED-B96BA01CE2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6177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EF1619-AE5A-45B9-9E13-0C115522961A}"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E7A8B1-AA8D-42CD-8585-494866721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629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1DC056-3F00-4B5A-8A81-2CC5786E636B}"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DE051F-84AB-48D2-A63F-4A640513EF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263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E3BE62-3878-4520-BA71-4779F9736B1A}"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66A12B-B3ED-4BA9-A3FF-CBA5AC20FA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339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0F2A5-8EF5-462D-A089-E5F25CA9DAEE}"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20E342-56A5-4AF9-ABDD-E396961FD4AF}"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66B51A-EA50-4EBF-954A-4D7B4372B5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404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71788"/>
            <a:ext cx="103632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963084" y="13716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E91BF6-FEB5-4507-A9C0-BE9D0B7D9D95}"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0AAE84-92BA-4AB3-BAEB-D8F5E4AB33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1205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0AF771-12C9-45E6-9534-AFF6CB3043AD}"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C05A745D-9FFB-435A-9337-63976C051C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9952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2AD735D-FF20-40D0-9725-4949A3CFB336}" type="datetime1">
              <a:rPr lang="en-US" smtClean="0">
                <a:solidFill>
                  <a:srgbClr val="000000"/>
                </a:solidFill>
              </a:rPr>
              <a:t>10/27/2017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99028802-BE90-4271-9FD5-CA9A7E4862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0463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13A5DE-2452-413A-93C6-8210E9018B68}" type="datetime1">
              <a:rPr lang="en-US" smtClean="0">
                <a:solidFill>
                  <a:srgbClr val="000000"/>
                </a:solidFill>
              </a:rPr>
              <a:t>10/27/2017</a:t>
            </a:fld>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fld id="{0E1C1EEB-0FC6-4524-AF48-A570894B75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0102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A41710-9414-4D25-9B88-B80BD14A413E}" type="datetime1">
              <a:rPr lang="en-US" smtClean="0">
                <a:solidFill>
                  <a:srgbClr val="000000"/>
                </a:solidFill>
              </a:rPr>
              <a:t>10/27/2017</a:t>
            </a:fld>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fld id="{D83F0077-3827-43FB-91E8-67432CFB4E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356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043ECE-ED36-4BF3-9A28-B0CA9F02D2E4}"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37987B2-B628-4594-A6DE-73B3C5F1AD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8051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172883" flipH="1">
            <a:off x="5425018" y="131286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6" name="Rectangle 5"/>
          <p:cNvSpPr/>
          <p:nvPr/>
        </p:nvSpPr>
        <p:spPr>
          <a:xfrm rot="21435926" flipH="1">
            <a:off x="5393267" y="126841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7" name="Rectangle 6"/>
          <p:cNvSpPr/>
          <p:nvPr/>
        </p:nvSpPr>
        <p:spPr>
          <a:xfrm>
            <a:off x="5420784" y="1252538"/>
            <a:ext cx="5120216"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8" name="Rectangle 7"/>
          <p:cNvSpPr/>
          <p:nvPr/>
        </p:nvSpPr>
        <p:spPr>
          <a:xfrm rot="293056">
            <a:off x="5499101" y="1181101"/>
            <a:ext cx="5304367"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2" name="Title 1"/>
          <p:cNvSpPr>
            <a:spLocks noGrp="1"/>
          </p:cNvSpPr>
          <p:nvPr>
            <p:ph type="title"/>
          </p:nvPr>
        </p:nvSpPr>
        <p:spPr>
          <a:xfrm>
            <a:off x="508000" y="1447800"/>
            <a:ext cx="3962400" cy="1328738"/>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508000" y="2776538"/>
            <a:ext cx="3962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300000">
            <a:off x="5700891" y="1323975"/>
            <a:ext cx="4876800" cy="3657600"/>
          </a:xfrm>
          <a:solidFill>
            <a:schemeClr val="bg2"/>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D790E22C-3276-4275-BDAB-3BF68DB414EF}" type="datetime1">
              <a:rPr lang="en-US" smtClean="0">
                <a:solidFill>
                  <a:srgbClr val="000000"/>
                </a:solidFill>
              </a:rPr>
              <a:t>10/27/2017</a:t>
            </a:fld>
            <a:endParaRPr lang="en-US">
              <a:solidFill>
                <a:srgbClr val="000000"/>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1" name="Slide Number Placeholder 6"/>
          <p:cNvSpPr>
            <a:spLocks noGrp="1"/>
          </p:cNvSpPr>
          <p:nvPr>
            <p:ph type="sldNum" sz="quarter" idx="12"/>
          </p:nvPr>
        </p:nvSpPr>
        <p:spPr/>
        <p:txBody>
          <a:bodyPr/>
          <a:lstStyle>
            <a:lvl1pPr>
              <a:defRPr/>
            </a:lvl1pPr>
          </a:lstStyle>
          <a:p>
            <a:fld id="{E269FB46-90F5-473A-A3ED-B96BA01CE2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3972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474AD8-8ACE-42D7-BDBC-172B5A547E81}"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E7A8B1-AA8D-42CD-8585-494866721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3300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5CBFBE-97DD-4FC6-86D4-F4C544CF06AF}"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DE051F-84AB-48D2-A63F-4A640513EF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154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B0D4A3-5077-49A7-AE0D-3E54317452DD}"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83C79E-223C-48FC-9615-F7ECB77D5491}"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66A12B-B3ED-4BA9-A3FF-CBA5AC20FA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6006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20DF67-4D2B-4148-8AE4-5D8282909B70}"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66B51A-EA50-4EBF-954A-4D7B4372B5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1023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71788"/>
            <a:ext cx="103632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963084" y="13716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7877B2-5B52-426B-9EB6-3201CE8C23C9}"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0AAE84-92BA-4AB3-BAEB-D8F5E4AB33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6550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81D806-3340-49EA-869B-513D152FAB5E}"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C05A745D-9FFB-435A-9337-63976C051C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5712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DB698F-8213-47D7-8890-EE98D066D6C1}" type="datetime1">
              <a:rPr lang="en-US" smtClean="0">
                <a:solidFill>
                  <a:srgbClr val="000000"/>
                </a:solidFill>
              </a:rPr>
              <a:t>10/27/2017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99028802-BE90-4271-9FD5-CA9A7E4862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6596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09CBAA-3E22-4BD7-8F57-DD0EDF1A776F}" type="datetime1">
              <a:rPr lang="en-US" smtClean="0">
                <a:solidFill>
                  <a:srgbClr val="000000"/>
                </a:solidFill>
              </a:rPr>
              <a:t>10/27/2017</a:t>
            </a:fld>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fld id="{0E1C1EEB-0FC6-4524-AF48-A570894B75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7359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A226D0-A20B-4D2B-91D9-0D0CA10F0346}" type="datetime1">
              <a:rPr lang="en-US" smtClean="0">
                <a:solidFill>
                  <a:srgbClr val="000000"/>
                </a:solidFill>
              </a:rPr>
              <a:t>10/27/2017</a:t>
            </a:fld>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fld id="{D83F0077-3827-43FB-91E8-67432CFB4E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4372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20552B-B296-4703-B3D2-934CA7AD6D7E}"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37987B2-B628-4594-A6DE-73B3C5F1AD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851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172883" flipH="1">
            <a:off x="5425018" y="131286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6" name="Rectangle 5"/>
          <p:cNvSpPr/>
          <p:nvPr/>
        </p:nvSpPr>
        <p:spPr>
          <a:xfrm rot="21435926" flipH="1">
            <a:off x="5393267" y="126841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7" name="Rectangle 6"/>
          <p:cNvSpPr/>
          <p:nvPr/>
        </p:nvSpPr>
        <p:spPr>
          <a:xfrm>
            <a:off x="5420784" y="1252538"/>
            <a:ext cx="5120216"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8" name="Rectangle 7"/>
          <p:cNvSpPr/>
          <p:nvPr/>
        </p:nvSpPr>
        <p:spPr>
          <a:xfrm rot="293056">
            <a:off x="5499101" y="1181101"/>
            <a:ext cx="5304367"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2" name="Title 1"/>
          <p:cNvSpPr>
            <a:spLocks noGrp="1"/>
          </p:cNvSpPr>
          <p:nvPr>
            <p:ph type="title"/>
          </p:nvPr>
        </p:nvSpPr>
        <p:spPr>
          <a:xfrm>
            <a:off x="508000" y="1447800"/>
            <a:ext cx="3962400" cy="1328738"/>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508000" y="2776538"/>
            <a:ext cx="3962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300000">
            <a:off x="5700891" y="1323975"/>
            <a:ext cx="4876800" cy="3657600"/>
          </a:xfrm>
          <a:solidFill>
            <a:schemeClr val="bg2"/>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F68F8922-9E2E-4F60-B434-4F3A8E25A7EE}" type="datetime1">
              <a:rPr lang="en-US" smtClean="0">
                <a:solidFill>
                  <a:srgbClr val="000000"/>
                </a:solidFill>
              </a:rPr>
              <a:t>10/27/2017</a:t>
            </a:fld>
            <a:endParaRPr lang="en-US">
              <a:solidFill>
                <a:srgbClr val="000000"/>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1" name="Slide Number Placeholder 6"/>
          <p:cNvSpPr>
            <a:spLocks noGrp="1"/>
          </p:cNvSpPr>
          <p:nvPr>
            <p:ph type="sldNum" sz="quarter" idx="12"/>
          </p:nvPr>
        </p:nvSpPr>
        <p:spPr/>
        <p:txBody>
          <a:bodyPr/>
          <a:lstStyle>
            <a:lvl1pPr>
              <a:defRPr/>
            </a:lvl1pPr>
          </a:lstStyle>
          <a:p>
            <a:fld id="{E269FB46-90F5-473A-A3ED-B96BA01CE2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7518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3BDE7-84E4-49F2-857F-EA1AE9D4823F}"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E7A8B1-AA8D-42CD-8585-494866721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874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56743A-E29A-48C6-AC85-42AF89246D91}" type="datetime1">
              <a:rPr lang="en-US" smtClean="0"/>
              <a:t>10/27/2017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E5031C-CDCD-4843-9916-6D0058E6F1C0}"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DE051F-84AB-48D2-A63F-4A640513EF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8362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C02619-036F-4773-9B07-7222A0BE8170}"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66A12B-B3ED-4BA9-A3FF-CBA5AC20FA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24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C4E669-C3F1-4104-B812-E9C69539EE80}"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66B51A-EA50-4EBF-954A-4D7B4372B5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9918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71788"/>
            <a:ext cx="103632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963084" y="13716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3F5ACC-3863-47F5-8D51-2E7E0A2520FF}"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0AAE84-92BA-4AB3-BAEB-D8F5E4AB33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19997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BF3815-001B-4848-ABDC-B04901D446A7}"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C05A745D-9FFB-435A-9337-63976C051C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8629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D1CAA4-5DEE-4F28-86A8-887C1D40AC01}" type="datetime1">
              <a:rPr lang="en-US" smtClean="0">
                <a:solidFill>
                  <a:srgbClr val="000000"/>
                </a:solidFill>
              </a:rPr>
              <a:t>10/27/2017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99028802-BE90-4271-9FD5-CA9A7E4862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4272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5D080E-4FEA-4064-B292-94670B306D38}" type="datetime1">
              <a:rPr lang="en-US" smtClean="0">
                <a:solidFill>
                  <a:srgbClr val="000000"/>
                </a:solidFill>
              </a:rPr>
              <a:t>10/27/2017</a:t>
            </a:fld>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fld id="{0E1C1EEB-0FC6-4524-AF48-A570894B75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83549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177118-B3FA-4A1E-9698-2A148D4ACCCE}" type="datetime1">
              <a:rPr lang="en-US" smtClean="0">
                <a:solidFill>
                  <a:srgbClr val="000000"/>
                </a:solidFill>
              </a:rPr>
              <a:t>10/27/2017</a:t>
            </a:fld>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fld id="{D83F0077-3827-43FB-91E8-67432CFB4E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9232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5694EA-917B-4B50-840E-0476BCA7513E}"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37987B2-B628-4594-A6DE-73B3C5F1AD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0490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172883" flipH="1">
            <a:off x="5425018" y="131286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6" name="Rectangle 5"/>
          <p:cNvSpPr/>
          <p:nvPr/>
        </p:nvSpPr>
        <p:spPr>
          <a:xfrm rot="21435926" flipH="1">
            <a:off x="5393267" y="126841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7" name="Rectangle 6"/>
          <p:cNvSpPr/>
          <p:nvPr/>
        </p:nvSpPr>
        <p:spPr>
          <a:xfrm>
            <a:off x="5420784" y="1252538"/>
            <a:ext cx="5120216"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8" name="Rectangle 7"/>
          <p:cNvSpPr/>
          <p:nvPr/>
        </p:nvSpPr>
        <p:spPr>
          <a:xfrm rot="293056">
            <a:off x="5499101" y="1181101"/>
            <a:ext cx="5304367"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2" name="Title 1"/>
          <p:cNvSpPr>
            <a:spLocks noGrp="1"/>
          </p:cNvSpPr>
          <p:nvPr>
            <p:ph type="title"/>
          </p:nvPr>
        </p:nvSpPr>
        <p:spPr>
          <a:xfrm>
            <a:off x="508000" y="1447800"/>
            <a:ext cx="3962400" cy="1328738"/>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508000" y="2776538"/>
            <a:ext cx="3962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300000">
            <a:off x="5700891" y="1323975"/>
            <a:ext cx="4876800" cy="3657600"/>
          </a:xfrm>
          <a:solidFill>
            <a:schemeClr val="bg2"/>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7EA25F8B-824C-42B7-9DDA-2BB6A546B294}" type="datetime1">
              <a:rPr lang="en-US" smtClean="0">
                <a:solidFill>
                  <a:srgbClr val="000000"/>
                </a:solidFill>
              </a:rPr>
              <a:t>10/27/2017</a:t>
            </a:fld>
            <a:endParaRPr lang="en-US">
              <a:solidFill>
                <a:srgbClr val="000000"/>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1" name="Slide Number Placeholder 6"/>
          <p:cNvSpPr>
            <a:spLocks noGrp="1"/>
          </p:cNvSpPr>
          <p:nvPr>
            <p:ph type="sldNum" sz="quarter" idx="12"/>
          </p:nvPr>
        </p:nvSpPr>
        <p:spPr/>
        <p:txBody>
          <a:bodyPr/>
          <a:lstStyle>
            <a:lvl1pPr>
              <a:defRPr/>
            </a:lvl1pPr>
          </a:lstStyle>
          <a:p>
            <a:fld id="{E269FB46-90F5-473A-A3ED-B96BA01CE2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666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8C9DBB-B268-4E9B-9927-194A88A6E81D}" type="datetime1">
              <a:rPr lang="en-US" smtClean="0"/>
              <a:t>10/27/2017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C07D8-E7B2-441F-AA94-D820EE18F725}"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E7A8B1-AA8D-42CD-8585-494866721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508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EB6055-E8CD-4B75-B1E4-FBED2E44BC3A}"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DE051F-84AB-48D2-A63F-4A640513EF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95439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6972BB-CA53-4BE9-87BA-56F645235269}"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66A12B-B3ED-4BA9-A3FF-CBA5AC20FA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04284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AF2A0B-732B-438C-A774-E602EAFCF2D8}"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66B51A-EA50-4EBF-954A-4D7B4372B5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39552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71788"/>
            <a:ext cx="103632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963084" y="13716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68B16C-E644-4905-A531-9E93390FA98B}"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0AAE84-92BA-4AB3-BAEB-D8F5E4AB33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9502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24E150-CDB4-4214-9B71-0BCFF582939A}"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C05A745D-9FFB-435A-9337-63976C051C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35861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24B321-89BA-42E1-88ED-3A8CE29F0702}" type="datetime1">
              <a:rPr lang="en-US" smtClean="0">
                <a:solidFill>
                  <a:srgbClr val="000000"/>
                </a:solidFill>
              </a:rPr>
              <a:t>10/27/2017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99028802-BE90-4271-9FD5-CA9A7E4862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161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6593E8-50DB-4947-8FDE-9DE7D957292D}" type="datetime1">
              <a:rPr lang="en-US" smtClean="0">
                <a:solidFill>
                  <a:srgbClr val="000000"/>
                </a:solidFill>
              </a:rPr>
              <a:t>10/27/2017</a:t>
            </a:fld>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fld id="{0E1C1EEB-0FC6-4524-AF48-A570894B75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78010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2910DB-BD72-450C-A95F-8AAA98B556C5}" type="datetime1">
              <a:rPr lang="en-US" smtClean="0">
                <a:solidFill>
                  <a:srgbClr val="000000"/>
                </a:solidFill>
              </a:rPr>
              <a:t>10/27/2017</a:t>
            </a:fld>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fld id="{D83F0077-3827-43FB-91E8-67432CFB4E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2310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319212-3BF4-44CD-AEF6-87AAEA5423A5}"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37987B2-B628-4594-A6DE-73B3C5F1AD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8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B8443-3D49-491B-9386-B6EB0CDD3AF4}" type="datetime1">
              <a:rPr lang="en-US" smtClean="0"/>
              <a:t>10/27/2017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172883" flipH="1">
            <a:off x="5425018" y="131286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6" name="Rectangle 5"/>
          <p:cNvSpPr/>
          <p:nvPr/>
        </p:nvSpPr>
        <p:spPr>
          <a:xfrm rot="21435926" flipH="1">
            <a:off x="5393267" y="126841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7" name="Rectangle 6"/>
          <p:cNvSpPr/>
          <p:nvPr/>
        </p:nvSpPr>
        <p:spPr>
          <a:xfrm>
            <a:off x="5420784" y="1252538"/>
            <a:ext cx="5120216"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8" name="Rectangle 7"/>
          <p:cNvSpPr/>
          <p:nvPr/>
        </p:nvSpPr>
        <p:spPr>
          <a:xfrm rot="293056">
            <a:off x="5499101" y="1181101"/>
            <a:ext cx="5304367"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2" name="Title 1"/>
          <p:cNvSpPr>
            <a:spLocks noGrp="1"/>
          </p:cNvSpPr>
          <p:nvPr>
            <p:ph type="title"/>
          </p:nvPr>
        </p:nvSpPr>
        <p:spPr>
          <a:xfrm>
            <a:off x="508000" y="1447800"/>
            <a:ext cx="3962400" cy="1328738"/>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508000" y="2776538"/>
            <a:ext cx="3962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300000">
            <a:off x="5700891" y="1323975"/>
            <a:ext cx="4876800" cy="3657600"/>
          </a:xfrm>
          <a:solidFill>
            <a:schemeClr val="bg2"/>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8762B1E7-6B0A-4B6E-8756-93E6B2C83F84}" type="datetime1">
              <a:rPr lang="en-US" smtClean="0">
                <a:solidFill>
                  <a:srgbClr val="000000"/>
                </a:solidFill>
              </a:rPr>
              <a:t>10/27/2017</a:t>
            </a:fld>
            <a:endParaRPr lang="en-US">
              <a:solidFill>
                <a:srgbClr val="000000"/>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1" name="Slide Number Placeholder 6"/>
          <p:cNvSpPr>
            <a:spLocks noGrp="1"/>
          </p:cNvSpPr>
          <p:nvPr>
            <p:ph type="sldNum" sz="quarter" idx="12"/>
          </p:nvPr>
        </p:nvSpPr>
        <p:spPr/>
        <p:txBody>
          <a:bodyPr/>
          <a:lstStyle>
            <a:lvl1pPr>
              <a:defRPr/>
            </a:lvl1pPr>
          </a:lstStyle>
          <a:p>
            <a:fld id="{E269FB46-90F5-473A-A3ED-B96BA01CE2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22042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747293-2876-4C0E-8541-E11C3AC5482F}"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E7A8B1-AA8D-42CD-8585-494866721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88387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E9FBEC-295B-4E9E-9823-FE7C10AC88C9}"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DE051F-84AB-48D2-A63F-4A640513EF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877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D525475-567A-47AB-8473-9ADB1C81204B}"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66A12B-B3ED-4BA9-A3FF-CBA5AC20FA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4005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07003C-BA7B-42C1-950D-7C4B6A3CD888}"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66B51A-EA50-4EBF-954A-4D7B4372B5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7952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71788"/>
            <a:ext cx="103632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963084" y="13716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E1F05B-CE8B-42E0-BEC4-CA12A6486EFF}"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0AAE84-92BA-4AB3-BAEB-D8F5E4AB33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58661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64BB5C-6817-4845-AF30-1CF06F54C542}"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C05A745D-9FFB-435A-9337-63976C051C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5276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DE4FC3-E0CE-4D06-A2BA-6820E0A381DC}" type="datetime1">
              <a:rPr lang="en-US" smtClean="0">
                <a:solidFill>
                  <a:srgbClr val="000000"/>
                </a:solidFill>
              </a:rPr>
              <a:t>10/27/2017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99028802-BE90-4271-9FD5-CA9A7E4862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30826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A28B8C-097F-441A-9705-58DEDE4DC2CA}" type="datetime1">
              <a:rPr lang="en-US" smtClean="0">
                <a:solidFill>
                  <a:srgbClr val="000000"/>
                </a:solidFill>
              </a:rPr>
              <a:t>10/27/2017</a:t>
            </a:fld>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fld id="{0E1C1EEB-0FC6-4524-AF48-A570894B75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88292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D6A094-3959-48AA-8EAB-45454FB5D9C0}" type="datetime1">
              <a:rPr lang="en-US" smtClean="0">
                <a:solidFill>
                  <a:srgbClr val="000000"/>
                </a:solidFill>
              </a:rPr>
              <a:t>10/27/2017</a:t>
            </a:fld>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fld id="{D83F0077-3827-43FB-91E8-67432CFB4E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43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47CB2-4BB2-43B2-8DC7-D3BFBD48CD38}"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F69B21-8A4D-4A10-AE42-39C379884FFE}"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37987B2-B628-4594-A6DE-73B3C5F1AD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87467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172883" flipH="1">
            <a:off x="5425018" y="131286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6" name="Rectangle 5"/>
          <p:cNvSpPr/>
          <p:nvPr/>
        </p:nvSpPr>
        <p:spPr>
          <a:xfrm rot="21435926" flipH="1">
            <a:off x="5393267" y="126841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7" name="Rectangle 6"/>
          <p:cNvSpPr/>
          <p:nvPr/>
        </p:nvSpPr>
        <p:spPr>
          <a:xfrm>
            <a:off x="5420784" y="1252538"/>
            <a:ext cx="5120216"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8" name="Rectangle 7"/>
          <p:cNvSpPr/>
          <p:nvPr/>
        </p:nvSpPr>
        <p:spPr>
          <a:xfrm rot="293056">
            <a:off x="5499101" y="1181101"/>
            <a:ext cx="5304367"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2" name="Title 1"/>
          <p:cNvSpPr>
            <a:spLocks noGrp="1"/>
          </p:cNvSpPr>
          <p:nvPr>
            <p:ph type="title"/>
          </p:nvPr>
        </p:nvSpPr>
        <p:spPr>
          <a:xfrm>
            <a:off x="508000" y="1447800"/>
            <a:ext cx="3962400" cy="1328738"/>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508000" y="2776538"/>
            <a:ext cx="3962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300000">
            <a:off x="5700891" y="1323975"/>
            <a:ext cx="4876800" cy="3657600"/>
          </a:xfrm>
          <a:solidFill>
            <a:schemeClr val="bg2"/>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CE405FDC-E69E-4EBC-B0E0-D2D4C3007C8A}" type="datetime1">
              <a:rPr lang="en-US" smtClean="0">
                <a:solidFill>
                  <a:srgbClr val="000000"/>
                </a:solidFill>
              </a:rPr>
              <a:t>10/27/2017</a:t>
            </a:fld>
            <a:endParaRPr lang="en-US">
              <a:solidFill>
                <a:srgbClr val="000000"/>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1" name="Slide Number Placeholder 6"/>
          <p:cNvSpPr>
            <a:spLocks noGrp="1"/>
          </p:cNvSpPr>
          <p:nvPr>
            <p:ph type="sldNum" sz="quarter" idx="12"/>
          </p:nvPr>
        </p:nvSpPr>
        <p:spPr/>
        <p:txBody>
          <a:bodyPr/>
          <a:lstStyle>
            <a:lvl1pPr>
              <a:defRPr/>
            </a:lvl1pPr>
          </a:lstStyle>
          <a:p>
            <a:fld id="{E269FB46-90F5-473A-A3ED-B96BA01CE2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00745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7503DF-C0BA-4C33-96C6-D3A150A7CCD0}"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E7A8B1-AA8D-42CD-8585-494866721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00528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DBE628-280C-4AB9-B2C8-B0F2B8E5FFD7}"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DE051F-84AB-48D2-A63F-4A640513EF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8084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918E21-C9E9-4E61-94C9-8F6C7C211BAF}"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66A12B-B3ED-4BA9-A3FF-CBA5AC20FA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37450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317DF9-8FDE-4198-A1A3-5899020FBFF5}"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66B51A-EA50-4EBF-954A-4D7B4372B5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38349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71788"/>
            <a:ext cx="103632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963084" y="13716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F12F6C-74FE-4228-811C-326A4028A218}"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0AAE84-92BA-4AB3-BAEB-D8F5E4AB33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53080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D9A75E-93AF-401C-8849-0770D703C795}"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C05A745D-9FFB-435A-9337-63976C051C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972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3C0A86-1BED-4195-9BA5-959858001775}" type="datetime1">
              <a:rPr lang="en-US" smtClean="0">
                <a:solidFill>
                  <a:srgbClr val="000000"/>
                </a:solidFill>
              </a:rPr>
              <a:t>10/27/2017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99028802-BE90-4271-9FD5-CA9A7E4862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05822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3DB66FB-049F-42D2-AD60-A9AF6E883CF0}" type="datetime1">
              <a:rPr lang="en-US" smtClean="0">
                <a:solidFill>
                  <a:srgbClr val="000000"/>
                </a:solidFill>
              </a:rPr>
              <a:t>10/27/2017</a:t>
            </a:fld>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fld id="{0E1C1EEB-0FC6-4524-AF48-A570894B75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989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6C794-2924-4E27-BD37-DF2297006CA9}"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0B67D1-1074-4C5E-9B2F-E653D8CE8CBC}" type="datetime1">
              <a:rPr lang="en-US" smtClean="0">
                <a:solidFill>
                  <a:srgbClr val="000000"/>
                </a:solidFill>
              </a:rPr>
              <a:t>10/27/2017</a:t>
            </a:fld>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fld id="{D83F0077-3827-43FB-91E8-67432CFB4E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81402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F1D2F7-CC62-4BE7-9AF3-59257B33ECB1}" type="datetime1">
              <a:rPr lang="en-US" smtClean="0">
                <a:solidFill>
                  <a:srgbClr val="000000"/>
                </a:solidFill>
              </a:rPr>
              <a:t>10/27/2017</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37987B2-B628-4594-A6DE-73B3C5F1AD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60700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172883" flipH="1">
            <a:off x="5425018" y="131286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6" name="Rectangle 5"/>
          <p:cNvSpPr/>
          <p:nvPr/>
        </p:nvSpPr>
        <p:spPr>
          <a:xfrm rot="21435926" flipH="1">
            <a:off x="5393267" y="1268414"/>
            <a:ext cx="4897967"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7" name="Rectangle 6"/>
          <p:cNvSpPr/>
          <p:nvPr/>
        </p:nvSpPr>
        <p:spPr>
          <a:xfrm>
            <a:off x="5420784" y="1252538"/>
            <a:ext cx="5120216"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8" name="Rectangle 7"/>
          <p:cNvSpPr/>
          <p:nvPr/>
        </p:nvSpPr>
        <p:spPr>
          <a:xfrm rot="293056">
            <a:off x="5499101" y="1181101"/>
            <a:ext cx="5304367"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200" dirty="0">
                <a:solidFill>
                  <a:srgbClr val="FFFFFF"/>
                </a:solidFill>
              </a:rPr>
              <a:t>4</a:t>
            </a:r>
          </a:p>
        </p:txBody>
      </p:sp>
      <p:sp>
        <p:nvSpPr>
          <p:cNvPr id="2" name="Title 1"/>
          <p:cNvSpPr>
            <a:spLocks noGrp="1"/>
          </p:cNvSpPr>
          <p:nvPr>
            <p:ph type="title"/>
          </p:nvPr>
        </p:nvSpPr>
        <p:spPr>
          <a:xfrm>
            <a:off x="508000" y="1447800"/>
            <a:ext cx="3962400" cy="1328738"/>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508000" y="2776538"/>
            <a:ext cx="3962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300000">
            <a:off x="5700891" y="1323975"/>
            <a:ext cx="4876800" cy="3657600"/>
          </a:xfrm>
          <a:solidFill>
            <a:schemeClr val="bg2"/>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205EF4FA-4201-4047-8A67-1441E2015DDE}" type="datetime1">
              <a:rPr lang="en-US" smtClean="0">
                <a:solidFill>
                  <a:srgbClr val="000000"/>
                </a:solidFill>
              </a:rPr>
              <a:t>10/27/2017</a:t>
            </a:fld>
            <a:endParaRPr lang="en-US">
              <a:solidFill>
                <a:srgbClr val="000000"/>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1" name="Slide Number Placeholder 6"/>
          <p:cNvSpPr>
            <a:spLocks noGrp="1"/>
          </p:cNvSpPr>
          <p:nvPr>
            <p:ph type="sldNum" sz="quarter" idx="12"/>
          </p:nvPr>
        </p:nvSpPr>
        <p:spPr/>
        <p:txBody>
          <a:bodyPr/>
          <a:lstStyle>
            <a:lvl1pPr>
              <a:defRPr/>
            </a:lvl1pPr>
          </a:lstStyle>
          <a:p>
            <a:fld id="{E269FB46-90F5-473A-A3ED-B96BA01CE2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25046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B50F89-36FD-4928-8714-44C8E4E2F8AD}"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E7A8B1-AA8D-42CD-8585-494866721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06327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DBB744-99D8-4566-9897-2E88CC3FE23D}"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DE051F-84AB-48D2-A63F-4A640513EF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666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4.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4.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2.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4.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4.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2.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4.jpe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B05F509-1E83-4064-9434-BFE60A101131}" type="datetime1">
              <a:rPr lang="en-US" smtClean="0"/>
              <a:t>10/27/2017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a:solidFill>
                  <a:schemeClr val="tx1"/>
                </a:solidFill>
                <a:latin typeface="Arial" charset="0"/>
              </a:defRPr>
            </a:lvl1pPr>
          </a:lstStyle>
          <a:p>
            <a:pPr defTabSz="914400" fontAlgn="base">
              <a:spcBef>
                <a:spcPct val="0"/>
              </a:spcBef>
              <a:spcAft>
                <a:spcPct val="0"/>
              </a:spcAft>
              <a:defRPr/>
            </a:pPr>
            <a:fld id="{5535AB26-D0D5-43B4-B7FD-AB4A0B21DE5B}"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100">
                <a:solidFill>
                  <a:schemeClr val="tx1"/>
                </a:solidFill>
                <a:latin typeface="Arial" charset="0"/>
              </a:defRPr>
            </a:lvl1pPr>
          </a:lstStyle>
          <a:p>
            <a:pPr defTabSz="91440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pPr defTabSz="914400" fontAlgn="base">
              <a:spcBef>
                <a:spcPct val="0"/>
              </a:spcBef>
              <a:spcAft>
                <a:spcPct val="0"/>
              </a:spcAft>
            </a:pPr>
            <a:fld id="{45B21FE9-280C-4730-9A05-40A71C20BA7B}"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pic>
        <p:nvPicPr>
          <p:cNvPr id="1031" name="Picture 7" descr="MPj03995490000[1]"/>
          <p:cNvPicPr>
            <a:picLocks noChangeAspect="1" noChangeArrowheads="1"/>
          </p:cNvPicPr>
          <p:nvPr userDrawn="1"/>
        </p:nvPicPr>
        <p:blipFill>
          <a:blip r:embed="rId14">
            <a:extLst>
              <a:ext uri="{28A0092B-C50C-407E-A947-70E740481C1C}">
                <a14:useLocalDpi xmlns:a14="http://schemas.microsoft.com/office/drawing/2010/main" val="0"/>
              </a:ext>
            </a:extLst>
          </a:blip>
          <a:srcRect r="79" b="-72"/>
          <a:stretch>
            <a:fillRect/>
          </a:stretch>
        </p:blipFill>
        <p:spPr bwMode="auto">
          <a:xfrm>
            <a:off x="6532033" y="1566864"/>
            <a:ext cx="3031067"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MPj03995500000[1]"/>
          <p:cNvPicPr>
            <a:picLocks noChangeAspect="1" noChangeArrowheads="1"/>
          </p:cNvPicPr>
          <p:nvPr userDrawn="1"/>
        </p:nvPicPr>
        <p:blipFill>
          <a:blip r:embed="rId15">
            <a:extLst>
              <a:ext uri="{28A0092B-C50C-407E-A947-70E740481C1C}">
                <a14:useLocalDpi xmlns:a14="http://schemas.microsoft.com/office/drawing/2010/main" val="0"/>
              </a:ext>
            </a:extLst>
          </a:blip>
          <a:srcRect r="-117" b="-64"/>
          <a:stretch>
            <a:fillRect/>
          </a:stretch>
        </p:blipFill>
        <p:spPr bwMode="auto">
          <a:xfrm>
            <a:off x="2806700" y="1535114"/>
            <a:ext cx="3200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userDrawn="1"/>
        </p:nvSpPr>
        <p:spPr bwMode="auto">
          <a:xfrm>
            <a:off x="0" y="0"/>
            <a:ext cx="12192000" cy="6858000"/>
          </a:xfrm>
          <a:prstGeom prst="rect">
            <a:avLst/>
          </a:prstGeom>
          <a:solidFill>
            <a:schemeClr val="bg1">
              <a:alpha val="57001"/>
            </a:schemeClr>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3200">
              <a:solidFill>
                <a:srgbClr val="000000"/>
              </a:solidFill>
            </a:endParaRPr>
          </a:p>
        </p:txBody>
      </p:sp>
    </p:spTree>
    <p:extLst>
      <p:ext uri="{BB962C8B-B14F-4D97-AF65-F5344CB8AC3E}">
        <p14:creationId xmlns:p14="http://schemas.microsoft.com/office/powerpoint/2010/main" val="9268349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rtl="0" eaLnBrk="0" fontAlgn="base" hangingPunct="0">
        <a:spcBef>
          <a:spcPct val="0"/>
        </a:spcBef>
        <a:spcAft>
          <a:spcPct val="0"/>
        </a:spcAft>
        <a:defRPr sz="4400" b="1" kern="1200">
          <a:solidFill>
            <a:schemeClr val="tx2"/>
          </a:solidFill>
          <a:effectLst>
            <a:outerShdw blurRad="50800" dist="25400" dir="5400000" algn="t" rotWithShape="0">
              <a:prstClr val="black">
                <a:alpha val="80000"/>
              </a:prst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a:solidFill>
                  <a:schemeClr val="tx1"/>
                </a:solidFill>
                <a:latin typeface="Arial" charset="0"/>
              </a:defRPr>
            </a:lvl1pPr>
          </a:lstStyle>
          <a:p>
            <a:pPr defTabSz="914400" fontAlgn="base">
              <a:spcBef>
                <a:spcPct val="0"/>
              </a:spcBef>
              <a:spcAft>
                <a:spcPct val="0"/>
              </a:spcAft>
              <a:defRPr/>
            </a:pPr>
            <a:fld id="{C32F20DC-D1A0-4C4D-AC6E-5D75D5B9D08E}"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100">
                <a:solidFill>
                  <a:schemeClr val="tx1"/>
                </a:solidFill>
                <a:latin typeface="Arial" charset="0"/>
              </a:defRPr>
            </a:lvl1pPr>
          </a:lstStyle>
          <a:p>
            <a:pPr defTabSz="91440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pPr defTabSz="914400" fontAlgn="base">
              <a:spcBef>
                <a:spcPct val="0"/>
              </a:spcBef>
              <a:spcAft>
                <a:spcPct val="0"/>
              </a:spcAft>
            </a:pPr>
            <a:fld id="{45B21FE9-280C-4730-9A05-40A71C20BA7B}"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pic>
        <p:nvPicPr>
          <p:cNvPr id="1031" name="Picture 7" descr="MPj03995490000[1]"/>
          <p:cNvPicPr>
            <a:picLocks noChangeAspect="1" noChangeArrowheads="1"/>
          </p:cNvPicPr>
          <p:nvPr userDrawn="1"/>
        </p:nvPicPr>
        <p:blipFill>
          <a:blip r:embed="rId14">
            <a:extLst>
              <a:ext uri="{28A0092B-C50C-407E-A947-70E740481C1C}">
                <a14:useLocalDpi xmlns:a14="http://schemas.microsoft.com/office/drawing/2010/main" val="0"/>
              </a:ext>
            </a:extLst>
          </a:blip>
          <a:srcRect r="79" b="-72"/>
          <a:stretch>
            <a:fillRect/>
          </a:stretch>
        </p:blipFill>
        <p:spPr bwMode="auto">
          <a:xfrm>
            <a:off x="6532033" y="1566864"/>
            <a:ext cx="3031067"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MPj03995500000[1]"/>
          <p:cNvPicPr>
            <a:picLocks noChangeAspect="1" noChangeArrowheads="1"/>
          </p:cNvPicPr>
          <p:nvPr userDrawn="1"/>
        </p:nvPicPr>
        <p:blipFill>
          <a:blip r:embed="rId15">
            <a:extLst>
              <a:ext uri="{28A0092B-C50C-407E-A947-70E740481C1C}">
                <a14:useLocalDpi xmlns:a14="http://schemas.microsoft.com/office/drawing/2010/main" val="0"/>
              </a:ext>
            </a:extLst>
          </a:blip>
          <a:srcRect r="-117" b="-64"/>
          <a:stretch>
            <a:fillRect/>
          </a:stretch>
        </p:blipFill>
        <p:spPr bwMode="auto">
          <a:xfrm>
            <a:off x="2806700" y="1535114"/>
            <a:ext cx="3200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userDrawn="1"/>
        </p:nvSpPr>
        <p:spPr bwMode="auto">
          <a:xfrm>
            <a:off x="0" y="0"/>
            <a:ext cx="12192000" cy="6858000"/>
          </a:xfrm>
          <a:prstGeom prst="rect">
            <a:avLst/>
          </a:prstGeom>
          <a:solidFill>
            <a:schemeClr val="bg1">
              <a:alpha val="57001"/>
            </a:schemeClr>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3200">
              <a:solidFill>
                <a:srgbClr val="000000"/>
              </a:solidFill>
            </a:endParaRPr>
          </a:p>
        </p:txBody>
      </p:sp>
    </p:spTree>
    <p:extLst>
      <p:ext uri="{BB962C8B-B14F-4D97-AF65-F5344CB8AC3E}">
        <p14:creationId xmlns:p14="http://schemas.microsoft.com/office/powerpoint/2010/main" val="34814276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rtl="0" eaLnBrk="0" fontAlgn="base" hangingPunct="0">
        <a:spcBef>
          <a:spcPct val="0"/>
        </a:spcBef>
        <a:spcAft>
          <a:spcPct val="0"/>
        </a:spcAft>
        <a:defRPr sz="4400" b="1" kern="1200">
          <a:solidFill>
            <a:schemeClr val="tx2"/>
          </a:solidFill>
          <a:effectLst>
            <a:outerShdw blurRad="50800" dist="25400" dir="5400000" algn="t" rotWithShape="0">
              <a:prstClr val="black">
                <a:alpha val="80000"/>
              </a:prst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a:solidFill>
                  <a:schemeClr val="tx1"/>
                </a:solidFill>
                <a:latin typeface="Arial" charset="0"/>
              </a:defRPr>
            </a:lvl1pPr>
          </a:lstStyle>
          <a:p>
            <a:pPr defTabSz="914400" fontAlgn="base">
              <a:spcBef>
                <a:spcPct val="0"/>
              </a:spcBef>
              <a:spcAft>
                <a:spcPct val="0"/>
              </a:spcAft>
              <a:defRPr/>
            </a:pPr>
            <a:fld id="{E0C51CD1-3C4B-42D2-9BF0-3D78F585E9CF}"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100">
                <a:solidFill>
                  <a:schemeClr val="tx1"/>
                </a:solidFill>
                <a:latin typeface="Arial" charset="0"/>
              </a:defRPr>
            </a:lvl1pPr>
          </a:lstStyle>
          <a:p>
            <a:pPr defTabSz="91440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pPr defTabSz="914400" fontAlgn="base">
              <a:spcBef>
                <a:spcPct val="0"/>
              </a:spcBef>
              <a:spcAft>
                <a:spcPct val="0"/>
              </a:spcAft>
            </a:pPr>
            <a:fld id="{45B21FE9-280C-4730-9A05-40A71C20BA7B}"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pic>
        <p:nvPicPr>
          <p:cNvPr id="1031" name="Picture 7" descr="MPj03995490000[1]"/>
          <p:cNvPicPr>
            <a:picLocks noChangeAspect="1" noChangeArrowheads="1"/>
          </p:cNvPicPr>
          <p:nvPr userDrawn="1"/>
        </p:nvPicPr>
        <p:blipFill>
          <a:blip r:embed="rId14">
            <a:extLst>
              <a:ext uri="{28A0092B-C50C-407E-A947-70E740481C1C}">
                <a14:useLocalDpi xmlns:a14="http://schemas.microsoft.com/office/drawing/2010/main" val="0"/>
              </a:ext>
            </a:extLst>
          </a:blip>
          <a:srcRect r="79" b="-72"/>
          <a:stretch>
            <a:fillRect/>
          </a:stretch>
        </p:blipFill>
        <p:spPr bwMode="auto">
          <a:xfrm>
            <a:off x="6532033" y="1566864"/>
            <a:ext cx="3031067"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MPj03995500000[1]"/>
          <p:cNvPicPr>
            <a:picLocks noChangeAspect="1" noChangeArrowheads="1"/>
          </p:cNvPicPr>
          <p:nvPr userDrawn="1"/>
        </p:nvPicPr>
        <p:blipFill>
          <a:blip r:embed="rId15">
            <a:extLst>
              <a:ext uri="{28A0092B-C50C-407E-A947-70E740481C1C}">
                <a14:useLocalDpi xmlns:a14="http://schemas.microsoft.com/office/drawing/2010/main" val="0"/>
              </a:ext>
            </a:extLst>
          </a:blip>
          <a:srcRect r="-117" b="-64"/>
          <a:stretch>
            <a:fillRect/>
          </a:stretch>
        </p:blipFill>
        <p:spPr bwMode="auto">
          <a:xfrm>
            <a:off x="2806700" y="1535114"/>
            <a:ext cx="3200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userDrawn="1"/>
        </p:nvSpPr>
        <p:spPr bwMode="auto">
          <a:xfrm>
            <a:off x="0" y="0"/>
            <a:ext cx="12192000" cy="6858000"/>
          </a:xfrm>
          <a:prstGeom prst="rect">
            <a:avLst/>
          </a:prstGeom>
          <a:solidFill>
            <a:schemeClr val="bg1">
              <a:alpha val="57001"/>
            </a:schemeClr>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3200">
              <a:solidFill>
                <a:srgbClr val="000000"/>
              </a:solidFill>
            </a:endParaRPr>
          </a:p>
        </p:txBody>
      </p:sp>
    </p:spTree>
    <p:extLst>
      <p:ext uri="{BB962C8B-B14F-4D97-AF65-F5344CB8AC3E}">
        <p14:creationId xmlns:p14="http://schemas.microsoft.com/office/powerpoint/2010/main" val="193521168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rtl="0" eaLnBrk="0" fontAlgn="base" hangingPunct="0">
        <a:spcBef>
          <a:spcPct val="0"/>
        </a:spcBef>
        <a:spcAft>
          <a:spcPct val="0"/>
        </a:spcAft>
        <a:defRPr sz="4400" b="1" kern="1200">
          <a:solidFill>
            <a:schemeClr val="tx2"/>
          </a:solidFill>
          <a:effectLst>
            <a:outerShdw blurRad="50800" dist="25400" dir="5400000" algn="t" rotWithShape="0">
              <a:prstClr val="black">
                <a:alpha val="80000"/>
              </a:prst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a:solidFill>
                  <a:schemeClr val="tx1"/>
                </a:solidFill>
                <a:latin typeface="Arial" charset="0"/>
              </a:defRPr>
            </a:lvl1pPr>
          </a:lstStyle>
          <a:p>
            <a:pPr defTabSz="914400" fontAlgn="base">
              <a:spcBef>
                <a:spcPct val="0"/>
              </a:spcBef>
              <a:spcAft>
                <a:spcPct val="0"/>
              </a:spcAft>
              <a:defRPr/>
            </a:pPr>
            <a:fld id="{21DDB995-1525-4B5D-9F9C-B690DD9EF701}"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100">
                <a:solidFill>
                  <a:schemeClr val="tx1"/>
                </a:solidFill>
                <a:latin typeface="Arial" charset="0"/>
              </a:defRPr>
            </a:lvl1pPr>
          </a:lstStyle>
          <a:p>
            <a:pPr defTabSz="91440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pPr defTabSz="914400" fontAlgn="base">
              <a:spcBef>
                <a:spcPct val="0"/>
              </a:spcBef>
              <a:spcAft>
                <a:spcPct val="0"/>
              </a:spcAft>
            </a:pPr>
            <a:fld id="{45B21FE9-280C-4730-9A05-40A71C20BA7B}"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pic>
        <p:nvPicPr>
          <p:cNvPr id="1031" name="Picture 7" descr="MPj03995490000[1]"/>
          <p:cNvPicPr>
            <a:picLocks noChangeAspect="1" noChangeArrowheads="1"/>
          </p:cNvPicPr>
          <p:nvPr userDrawn="1"/>
        </p:nvPicPr>
        <p:blipFill>
          <a:blip r:embed="rId14">
            <a:extLst>
              <a:ext uri="{28A0092B-C50C-407E-A947-70E740481C1C}">
                <a14:useLocalDpi xmlns:a14="http://schemas.microsoft.com/office/drawing/2010/main" val="0"/>
              </a:ext>
            </a:extLst>
          </a:blip>
          <a:srcRect r="79" b="-72"/>
          <a:stretch>
            <a:fillRect/>
          </a:stretch>
        </p:blipFill>
        <p:spPr bwMode="auto">
          <a:xfrm>
            <a:off x="6532033" y="1566864"/>
            <a:ext cx="3031067"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MPj03995500000[1]"/>
          <p:cNvPicPr>
            <a:picLocks noChangeAspect="1" noChangeArrowheads="1"/>
          </p:cNvPicPr>
          <p:nvPr userDrawn="1"/>
        </p:nvPicPr>
        <p:blipFill>
          <a:blip r:embed="rId15">
            <a:extLst>
              <a:ext uri="{28A0092B-C50C-407E-A947-70E740481C1C}">
                <a14:useLocalDpi xmlns:a14="http://schemas.microsoft.com/office/drawing/2010/main" val="0"/>
              </a:ext>
            </a:extLst>
          </a:blip>
          <a:srcRect r="-117" b="-64"/>
          <a:stretch>
            <a:fillRect/>
          </a:stretch>
        </p:blipFill>
        <p:spPr bwMode="auto">
          <a:xfrm>
            <a:off x="2806700" y="1535114"/>
            <a:ext cx="3200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userDrawn="1"/>
        </p:nvSpPr>
        <p:spPr bwMode="auto">
          <a:xfrm>
            <a:off x="0" y="0"/>
            <a:ext cx="12192000" cy="6858000"/>
          </a:xfrm>
          <a:prstGeom prst="rect">
            <a:avLst/>
          </a:prstGeom>
          <a:solidFill>
            <a:schemeClr val="bg1">
              <a:alpha val="57001"/>
            </a:schemeClr>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3200">
              <a:solidFill>
                <a:srgbClr val="000000"/>
              </a:solidFill>
            </a:endParaRPr>
          </a:p>
        </p:txBody>
      </p:sp>
    </p:spTree>
    <p:extLst>
      <p:ext uri="{BB962C8B-B14F-4D97-AF65-F5344CB8AC3E}">
        <p14:creationId xmlns:p14="http://schemas.microsoft.com/office/powerpoint/2010/main" val="376587222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rtl="0" eaLnBrk="0" fontAlgn="base" hangingPunct="0">
        <a:spcBef>
          <a:spcPct val="0"/>
        </a:spcBef>
        <a:spcAft>
          <a:spcPct val="0"/>
        </a:spcAft>
        <a:defRPr sz="4400" b="1" kern="1200">
          <a:solidFill>
            <a:schemeClr val="tx2"/>
          </a:solidFill>
          <a:effectLst>
            <a:outerShdw blurRad="50800" dist="25400" dir="5400000" algn="t" rotWithShape="0">
              <a:prstClr val="black">
                <a:alpha val="80000"/>
              </a:prst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a:solidFill>
                  <a:schemeClr val="tx1"/>
                </a:solidFill>
                <a:latin typeface="Arial" charset="0"/>
              </a:defRPr>
            </a:lvl1pPr>
          </a:lstStyle>
          <a:p>
            <a:pPr defTabSz="914400" fontAlgn="base">
              <a:spcBef>
                <a:spcPct val="0"/>
              </a:spcBef>
              <a:spcAft>
                <a:spcPct val="0"/>
              </a:spcAft>
              <a:defRPr/>
            </a:pPr>
            <a:fld id="{541E4C58-32A1-408F-BB62-64BCE9D9CA97}"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100">
                <a:solidFill>
                  <a:schemeClr val="tx1"/>
                </a:solidFill>
                <a:latin typeface="Arial" charset="0"/>
              </a:defRPr>
            </a:lvl1pPr>
          </a:lstStyle>
          <a:p>
            <a:pPr defTabSz="91440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pPr defTabSz="914400" fontAlgn="base">
              <a:spcBef>
                <a:spcPct val="0"/>
              </a:spcBef>
              <a:spcAft>
                <a:spcPct val="0"/>
              </a:spcAft>
            </a:pPr>
            <a:fld id="{45B21FE9-280C-4730-9A05-40A71C20BA7B}"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pic>
        <p:nvPicPr>
          <p:cNvPr id="1031" name="Picture 7" descr="MPj03995490000[1]"/>
          <p:cNvPicPr>
            <a:picLocks noChangeAspect="1" noChangeArrowheads="1"/>
          </p:cNvPicPr>
          <p:nvPr userDrawn="1"/>
        </p:nvPicPr>
        <p:blipFill>
          <a:blip r:embed="rId14">
            <a:extLst>
              <a:ext uri="{28A0092B-C50C-407E-A947-70E740481C1C}">
                <a14:useLocalDpi xmlns:a14="http://schemas.microsoft.com/office/drawing/2010/main" val="0"/>
              </a:ext>
            </a:extLst>
          </a:blip>
          <a:srcRect r="79" b="-72"/>
          <a:stretch>
            <a:fillRect/>
          </a:stretch>
        </p:blipFill>
        <p:spPr bwMode="auto">
          <a:xfrm>
            <a:off x="6532033" y="1566864"/>
            <a:ext cx="3031067"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MPj03995500000[1]"/>
          <p:cNvPicPr>
            <a:picLocks noChangeAspect="1" noChangeArrowheads="1"/>
          </p:cNvPicPr>
          <p:nvPr userDrawn="1"/>
        </p:nvPicPr>
        <p:blipFill>
          <a:blip r:embed="rId15">
            <a:extLst>
              <a:ext uri="{28A0092B-C50C-407E-A947-70E740481C1C}">
                <a14:useLocalDpi xmlns:a14="http://schemas.microsoft.com/office/drawing/2010/main" val="0"/>
              </a:ext>
            </a:extLst>
          </a:blip>
          <a:srcRect r="-117" b="-64"/>
          <a:stretch>
            <a:fillRect/>
          </a:stretch>
        </p:blipFill>
        <p:spPr bwMode="auto">
          <a:xfrm>
            <a:off x="2806700" y="1535114"/>
            <a:ext cx="3200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userDrawn="1"/>
        </p:nvSpPr>
        <p:spPr bwMode="auto">
          <a:xfrm>
            <a:off x="0" y="0"/>
            <a:ext cx="12192000" cy="6858000"/>
          </a:xfrm>
          <a:prstGeom prst="rect">
            <a:avLst/>
          </a:prstGeom>
          <a:solidFill>
            <a:schemeClr val="bg1">
              <a:alpha val="57001"/>
            </a:schemeClr>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3200">
              <a:solidFill>
                <a:srgbClr val="000000"/>
              </a:solidFill>
            </a:endParaRPr>
          </a:p>
        </p:txBody>
      </p:sp>
    </p:spTree>
    <p:extLst>
      <p:ext uri="{BB962C8B-B14F-4D97-AF65-F5344CB8AC3E}">
        <p14:creationId xmlns:p14="http://schemas.microsoft.com/office/powerpoint/2010/main" val="415920402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l" rtl="0" eaLnBrk="0" fontAlgn="base" hangingPunct="0">
        <a:spcBef>
          <a:spcPct val="0"/>
        </a:spcBef>
        <a:spcAft>
          <a:spcPct val="0"/>
        </a:spcAft>
        <a:defRPr sz="4400" b="1" kern="1200">
          <a:solidFill>
            <a:schemeClr val="tx2"/>
          </a:solidFill>
          <a:effectLst>
            <a:outerShdw blurRad="50800" dist="25400" dir="5400000" algn="t" rotWithShape="0">
              <a:prstClr val="black">
                <a:alpha val="80000"/>
              </a:prst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a:solidFill>
                  <a:schemeClr val="tx1"/>
                </a:solidFill>
                <a:latin typeface="Arial" charset="0"/>
              </a:defRPr>
            </a:lvl1pPr>
          </a:lstStyle>
          <a:p>
            <a:pPr defTabSz="914400" fontAlgn="base">
              <a:spcBef>
                <a:spcPct val="0"/>
              </a:spcBef>
              <a:spcAft>
                <a:spcPct val="0"/>
              </a:spcAft>
              <a:defRPr/>
            </a:pPr>
            <a:fld id="{6D407CD0-A045-4978-8179-0E42FA1F4B92}"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100">
                <a:solidFill>
                  <a:schemeClr val="tx1"/>
                </a:solidFill>
                <a:latin typeface="Arial" charset="0"/>
              </a:defRPr>
            </a:lvl1pPr>
          </a:lstStyle>
          <a:p>
            <a:pPr defTabSz="91440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pPr defTabSz="914400" fontAlgn="base">
              <a:spcBef>
                <a:spcPct val="0"/>
              </a:spcBef>
              <a:spcAft>
                <a:spcPct val="0"/>
              </a:spcAft>
            </a:pPr>
            <a:fld id="{45B21FE9-280C-4730-9A05-40A71C20BA7B}"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pic>
        <p:nvPicPr>
          <p:cNvPr id="1031" name="Picture 7" descr="MPj03995490000[1]"/>
          <p:cNvPicPr>
            <a:picLocks noChangeAspect="1" noChangeArrowheads="1"/>
          </p:cNvPicPr>
          <p:nvPr userDrawn="1"/>
        </p:nvPicPr>
        <p:blipFill>
          <a:blip r:embed="rId14">
            <a:extLst>
              <a:ext uri="{28A0092B-C50C-407E-A947-70E740481C1C}">
                <a14:useLocalDpi xmlns:a14="http://schemas.microsoft.com/office/drawing/2010/main" val="0"/>
              </a:ext>
            </a:extLst>
          </a:blip>
          <a:srcRect r="79" b="-72"/>
          <a:stretch>
            <a:fillRect/>
          </a:stretch>
        </p:blipFill>
        <p:spPr bwMode="auto">
          <a:xfrm>
            <a:off x="6532033" y="1566864"/>
            <a:ext cx="3031067"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MPj03995500000[1]"/>
          <p:cNvPicPr>
            <a:picLocks noChangeAspect="1" noChangeArrowheads="1"/>
          </p:cNvPicPr>
          <p:nvPr userDrawn="1"/>
        </p:nvPicPr>
        <p:blipFill>
          <a:blip r:embed="rId15">
            <a:extLst>
              <a:ext uri="{28A0092B-C50C-407E-A947-70E740481C1C}">
                <a14:useLocalDpi xmlns:a14="http://schemas.microsoft.com/office/drawing/2010/main" val="0"/>
              </a:ext>
            </a:extLst>
          </a:blip>
          <a:srcRect r="-117" b="-64"/>
          <a:stretch>
            <a:fillRect/>
          </a:stretch>
        </p:blipFill>
        <p:spPr bwMode="auto">
          <a:xfrm>
            <a:off x="2806700" y="1535114"/>
            <a:ext cx="3200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userDrawn="1"/>
        </p:nvSpPr>
        <p:spPr bwMode="auto">
          <a:xfrm>
            <a:off x="0" y="0"/>
            <a:ext cx="12192000" cy="6858000"/>
          </a:xfrm>
          <a:prstGeom prst="rect">
            <a:avLst/>
          </a:prstGeom>
          <a:solidFill>
            <a:schemeClr val="bg1">
              <a:alpha val="57001"/>
            </a:schemeClr>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3200">
              <a:solidFill>
                <a:srgbClr val="000000"/>
              </a:solidFill>
            </a:endParaRPr>
          </a:p>
        </p:txBody>
      </p:sp>
    </p:spTree>
    <p:extLst>
      <p:ext uri="{BB962C8B-B14F-4D97-AF65-F5344CB8AC3E}">
        <p14:creationId xmlns:p14="http://schemas.microsoft.com/office/powerpoint/2010/main" val="49069202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l" rtl="0" eaLnBrk="0" fontAlgn="base" hangingPunct="0">
        <a:spcBef>
          <a:spcPct val="0"/>
        </a:spcBef>
        <a:spcAft>
          <a:spcPct val="0"/>
        </a:spcAft>
        <a:defRPr sz="4400" b="1" kern="1200">
          <a:solidFill>
            <a:schemeClr val="tx2"/>
          </a:solidFill>
          <a:effectLst>
            <a:outerShdw blurRad="50800" dist="25400" dir="5400000" algn="t" rotWithShape="0">
              <a:prstClr val="black">
                <a:alpha val="80000"/>
              </a:prst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a:solidFill>
                  <a:schemeClr val="tx1"/>
                </a:solidFill>
                <a:latin typeface="Arial" charset="0"/>
              </a:defRPr>
            </a:lvl1pPr>
          </a:lstStyle>
          <a:p>
            <a:pPr defTabSz="914400" fontAlgn="base">
              <a:spcBef>
                <a:spcPct val="0"/>
              </a:spcBef>
              <a:spcAft>
                <a:spcPct val="0"/>
              </a:spcAft>
              <a:defRPr/>
            </a:pPr>
            <a:fld id="{095FA4C9-B2F3-4B89-BAB1-52E971EE88BE}" type="datetime1">
              <a:rPr lang="en-US" smtClean="0">
                <a:solidFill>
                  <a:srgbClr val="000000"/>
                </a:solidFill>
              </a:rPr>
              <a:t>10/27/2017</a:t>
            </a:fld>
            <a:endParaRPr lang="en-US">
              <a:solidFill>
                <a:srgbClr val="00000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100">
                <a:solidFill>
                  <a:schemeClr val="tx1"/>
                </a:solidFill>
                <a:latin typeface="Arial" charset="0"/>
              </a:defRPr>
            </a:lvl1pPr>
          </a:lstStyle>
          <a:p>
            <a:pPr defTabSz="91440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pPr defTabSz="914400" fontAlgn="base">
              <a:spcBef>
                <a:spcPct val="0"/>
              </a:spcBef>
              <a:spcAft>
                <a:spcPct val="0"/>
              </a:spcAft>
            </a:pPr>
            <a:fld id="{45B21FE9-280C-4730-9A05-40A71C20BA7B}"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pic>
        <p:nvPicPr>
          <p:cNvPr id="1031" name="Picture 7" descr="MPj03995490000[1]"/>
          <p:cNvPicPr>
            <a:picLocks noChangeAspect="1" noChangeArrowheads="1"/>
          </p:cNvPicPr>
          <p:nvPr userDrawn="1"/>
        </p:nvPicPr>
        <p:blipFill>
          <a:blip r:embed="rId14">
            <a:extLst>
              <a:ext uri="{28A0092B-C50C-407E-A947-70E740481C1C}">
                <a14:useLocalDpi xmlns:a14="http://schemas.microsoft.com/office/drawing/2010/main" val="0"/>
              </a:ext>
            </a:extLst>
          </a:blip>
          <a:srcRect r="79" b="-72"/>
          <a:stretch>
            <a:fillRect/>
          </a:stretch>
        </p:blipFill>
        <p:spPr bwMode="auto">
          <a:xfrm>
            <a:off x="6532033" y="1566864"/>
            <a:ext cx="3031067"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MPj03995500000[1]"/>
          <p:cNvPicPr>
            <a:picLocks noChangeAspect="1" noChangeArrowheads="1"/>
          </p:cNvPicPr>
          <p:nvPr userDrawn="1"/>
        </p:nvPicPr>
        <p:blipFill>
          <a:blip r:embed="rId15">
            <a:extLst>
              <a:ext uri="{28A0092B-C50C-407E-A947-70E740481C1C}">
                <a14:useLocalDpi xmlns:a14="http://schemas.microsoft.com/office/drawing/2010/main" val="0"/>
              </a:ext>
            </a:extLst>
          </a:blip>
          <a:srcRect r="-117" b="-64"/>
          <a:stretch>
            <a:fillRect/>
          </a:stretch>
        </p:blipFill>
        <p:spPr bwMode="auto">
          <a:xfrm>
            <a:off x="2806700" y="1535114"/>
            <a:ext cx="3200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userDrawn="1"/>
        </p:nvSpPr>
        <p:spPr bwMode="auto">
          <a:xfrm>
            <a:off x="0" y="0"/>
            <a:ext cx="12192000" cy="6858000"/>
          </a:xfrm>
          <a:prstGeom prst="rect">
            <a:avLst/>
          </a:prstGeom>
          <a:solidFill>
            <a:schemeClr val="bg1">
              <a:alpha val="57001"/>
            </a:schemeClr>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3200">
              <a:solidFill>
                <a:srgbClr val="000000"/>
              </a:solidFill>
            </a:endParaRPr>
          </a:p>
        </p:txBody>
      </p:sp>
    </p:spTree>
    <p:extLst>
      <p:ext uri="{BB962C8B-B14F-4D97-AF65-F5344CB8AC3E}">
        <p14:creationId xmlns:p14="http://schemas.microsoft.com/office/powerpoint/2010/main" val="37928115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l" rtl="0" eaLnBrk="0" fontAlgn="base" hangingPunct="0">
        <a:spcBef>
          <a:spcPct val="0"/>
        </a:spcBef>
        <a:spcAft>
          <a:spcPct val="0"/>
        </a:spcAft>
        <a:defRPr sz="4400" b="1" kern="1200">
          <a:solidFill>
            <a:schemeClr val="tx2"/>
          </a:solidFill>
          <a:effectLst>
            <a:outerShdw blurRad="50800" dist="25400" dir="5400000" algn="t" rotWithShape="0">
              <a:prstClr val="black">
                <a:alpha val="80000"/>
              </a:prst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spcBef>
                <a:spcPts val="0"/>
              </a:spcBef>
            </a:pPr>
            <a:r>
              <a:rPr lang="en-US" sz="1800" cap="none" dirty="0">
                <a:ln>
                  <a:noFill/>
                </a:ln>
                <a:solidFill>
                  <a:srgbClr val="FF0000"/>
                </a:solidFill>
                <a:ea typeface="+mn-ea"/>
                <a:cs typeface="+mn-cs"/>
              </a:rPr>
              <a:t/>
            </a:r>
            <a:br>
              <a:rPr lang="en-US" sz="1800" cap="none" dirty="0">
                <a:ln>
                  <a:noFill/>
                </a:ln>
                <a:solidFill>
                  <a:srgbClr val="FF0000"/>
                </a:solidFill>
                <a:ea typeface="+mn-ea"/>
                <a:cs typeface="+mn-cs"/>
              </a:rPr>
            </a:br>
            <a:endParaRPr lang="en-US" dirty="0"/>
          </a:p>
        </p:txBody>
      </p:sp>
      <p:sp>
        <p:nvSpPr>
          <p:cNvPr id="3" name="Subtitle 2"/>
          <p:cNvSpPr>
            <a:spLocks noGrp="1"/>
          </p:cNvSpPr>
          <p:nvPr>
            <p:ph type="subTitle" idx="1"/>
          </p:nvPr>
        </p:nvSpPr>
        <p:spPr>
          <a:xfrm>
            <a:off x="2757574" y="6038491"/>
            <a:ext cx="6400800" cy="819509"/>
          </a:xfrm>
        </p:spPr>
        <p:txBody>
          <a:bodyPr/>
          <a:lstStyle/>
          <a:p>
            <a:endParaRPr lang="en-US" dirty="0"/>
          </a:p>
        </p:txBody>
      </p:sp>
      <p:sp>
        <p:nvSpPr>
          <p:cNvPr id="4" name="Rectangle 3"/>
          <p:cNvSpPr/>
          <p:nvPr/>
        </p:nvSpPr>
        <p:spPr>
          <a:xfrm>
            <a:off x="1258611" y="270171"/>
            <a:ext cx="9398727" cy="590931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AL-</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Mustansiriyah</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U</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t>niversity</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t/>
            </a:r>
            <a:b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b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t>College of science</a:t>
            </a:r>
            <a:b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b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t>Biology Dept.</a:t>
            </a:r>
            <a:b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b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t>Zoology </a:t>
            </a:r>
            <a:b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b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t>4</a:t>
            </a:r>
            <a:r>
              <a:rPr lang="en-US" sz="5400" b="1" cap="none" spc="0"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t>th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t> </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n-ea"/>
                <a:cs typeface="+mn-cs"/>
              </a:rPr>
              <a:t>class</a:t>
            </a:r>
          </a:p>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ENDOCRINOLOGY </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LAB.</a:t>
            </a:r>
          </a:p>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p:cNvSpPr/>
          <p:nvPr/>
        </p:nvSpPr>
        <p:spPr>
          <a:xfrm>
            <a:off x="2843531" y="6186635"/>
            <a:ext cx="1428596" cy="523220"/>
          </a:xfrm>
          <a:prstGeom prst="rect">
            <a:avLst/>
          </a:prstGeom>
          <a:noFill/>
        </p:spPr>
        <p:txBody>
          <a:bodyPr wrap="none" lIns="91440" tIns="45720" rIns="91440" bIns="45720">
            <a:spAutoFit/>
          </a:bodyPr>
          <a:lstStyle/>
          <a:p>
            <a:pPr algn="ctr"/>
            <a:r>
              <a:rPr lang="en-US" sz="2800" b="1" dirty="0" smtClean="0">
                <a:ln w="9525">
                  <a:solidFill>
                    <a:schemeClr val="bg1"/>
                  </a:solidFill>
                  <a:prstDash val="solid"/>
                </a:ln>
                <a:solidFill>
                  <a:schemeClr val="accent3">
                    <a:lumMod val="60000"/>
                    <a:lumOff val="40000"/>
                  </a:schemeClr>
                </a:solidFill>
                <a:effectLst>
                  <a:outerShdw blurRad="12700" dist="38100" dir="2700000" algn="tl" rotWithShape="0">
                    <a:schemeClr val="bg1">
                      <a:lumMod val="50000"/>
                    </a:schemeClr>
                  </a:outerShdw>
                </a:effectLst>
              </a:rPr>
              <a:t>NAME :</a:t>
            </a:r>
            <a:endParaRPr lang="en-US" sz="2800" b="1" cap="none" spc="0" dirty="0">
              <a:ln w="9525">
                <a:solidFill>
                  <a:schemeClr val="bg1"/>
                </a:solidFill>
                <a:prstDash val="solid"/>
              </a:ln>
              <a:solidFill>
                <a:schemeClr val="accent3">
                  <a:lumMod val="60000"/>
                  <a:lumOff val="40000"/>
                </a:schemeClr>
              </a:solidFill>
              <a:effectLst>
                <a:outerShdw blurRad="12700" dist="38100" dir="2700000" algn="tl" rotWithShape="0">
                  <a:schemeClr val="bg1">
                    <a:lumMod val="50000"/>
                  </a:scheme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40544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6FA7FB"/>
        </a:solidFill>
        <a:effectLst/>
      </p:bgPr>
    </p:bg>
    <p:spTree>
      <p:nvGrpSpPr>
        <p:cNvPr id="1" name=""/>
        <p:cNvGrpSpPr/>
        <p:nvPr/>
      </p:nvGrpSpPr>
      <p:grpSpPr>
        <a:xfrm>
          <a:off x="0" y="0"/>
          <a:ext cx="0" cy="0"/>
          <a:chOff x="0" y="0"/>
          <a:chExt cx="0" cy="0"/>
        </a:xfrm>
      </p:grpSpPr>
      <p:pic>
        <p:nvPicPr>
          <p:cNvPr id="18434"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1974850" y="-255588"/>
            <a:ext cx="8242300" cy="1468438"/>
          </a:xfrm>
        </p:spPr>
      </p:pic>
      <p:sp>
        <p:nvSpPr>
          <p:cNvPr id="18435" name="Content Placeholder 2"/>
          <p:cNvSpPr>
            <a:spLocks noGrp="1"/>
          </p:cNvSpPr>
          <p:nvPr>
            <p:ph idx="1"/>
          </p:nvPr>
        </p:nvSpPr>
        <p:spPr>
          <a:xfrm>
            <a:off x="4559300" y="1023939"/>
            <a:ext cx="5651500" cy="1119187"/>
          </a:xfrm>
        </p:spPr>
        <p:txBody>
          <a:bodyPr/>
          <a:lstStyle/>
          <a:p>
            <a:pPr eaLnBrk="1" hangingPunct="1"/>
            <a:r>
              <a:rPr lang="en-US" altLang="en-US" sz="2400"/>
              <a:t>Negative feedback means that when enough hormone is in the body, the body stops producing the hormone until it is needed again.</a:t>
            </a:r>
          </a:p>
        </p:txBody>
      </p:sp>
      <p:grpSp>
        <p:nvGrpSpPr>
          <p:cNvPr id="3" name="TextBox 4"/>
          <p:cNvGrpSpPr>
            <a:grpSpLocks/>
          </p:cNvGrpSpPr>
          <p:nvPr/>
        </p:nvGrpSpPr>
        <p:grpSpPr bwMode="auto">
          <a:xfrm>
            <a:off x="2047876" y="2682876"/>
            <a:ext cx="2493963" cy="627063"/>
            <a:chOff x="330" y="1690"/>
            <a:chExt cx="1571" cy="395"/>
          </a:xfrm>
        </p:grpSpPr>
        <p:pic>
          <p:nvPicPr>
            <p:cNvPr id="18456" name="TextBox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 y="1690"/>
              <a:ext cx="1571"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346" y="1706"/>
              <a:ext cx="15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1600" dirty="0">
                  <a:solidFill>
                    <a:srgbClr val="000000"/>
                  </a:solidFill>
                </a:rPr>
                <a:t>You eat. Glucose (sugar)</a:t>
              </a:r>
            </a:p>
            <a:p>
              <a:pPr defTabSz="914400" eaLnBrk="1" fontAlgn="base" hangingPunct="1">
                <a:spcBef>
                  <a:spcPct val="0"/>
                </a:spcBef>
                <a:spcAft>
                  <a:spcPct val="0"/>
                </a:spcAft>
              </a:pPr>
              <a:r>
                <a:rPr lang="en-US" altLang="en-US" sz="1600" dirty="0">
                  <a:solidFill>
                    <a:srgbClr val="000000"/>
                  </a:solidFill>
                </a:rPr>
                <a:t> in the blood increases.</a:t>
              </a:r>
            </a:p>
          </p:txBody>
        </p:sp>
      </p:grpSp>
      <p:grpSp>
        <p:nvGrpSpPr>
          <p:cNvPr id="4" name="TextBox 5"/>
          <p:cNvGrpSpPr>
            <a:grpSpLocks/>
          </p:cNvGrpSpPr>
          <p:nvPr/>
        </p:nvGrpSpPr>
        <p:grpSpPr bwMode="auto">
          <a:xfrm>
            <a:off x="6205537" y="2590800"/>
            <a:ext cx="5483253" cy="877888"/>
            <a:chOff x="2949" y="1632"/>
            <a:chExt cx="2723" cy="553"/>
          </a:xfrm>
        </p:grpSpPr>
        <p:pic>
          <p:nvPicPr>
            <p:cNvPr id="18454" name="TextBox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9" y="1632"/>
              <a:ext cx="2723"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5" name="Text Box 8"/>
            <p:cNvSpPr txBox="1">
              <a:spLocks noChangeArrowheads="1"/>
            </p:cNvSpPr>
            <p:nvPr/>
          </p:nvSpPr>
          <p:spPr bwMode="auto">
            <a:xfrm>
              <a:off x="2964" y="1648"/>
              <a:ext cx="2697"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1600">
                  <a:solidFill>
                    <a:srgbClr val="000000"/>
                  </a:solidFill>
                </a:rPr>
                <a:t>Increased glucose is detected by receptors </a:t>
              </a:r>
            </a:p>
            <a:p>
              <a:pPr defTabSz="914400" eaLnBrk="1" fontAlgn="base" hangingPunct="1">
                <a:spcBef>
                  <a:spcPct val="0"/>
                </a:spcBef>
                <a:spcAft>
                  <a:spcPct val="0"/>
                </a:spcAft>
              </a:pPr>
              <a:r>
                <a:rPr lang="en-US" altLang="en-US" sz="1600">
                  <a:solidFill>
                    <a:srgbClr val="000000"/>
                  </a:solidFill>
                </a:rPr>
                <a:t>that notify the brain.  It sends a message</a:t>
              </a:r>
            </a:p>
            <a:p>
              <a:pPr defTabSz="914400" eaLnBrk="1" fontAlgn="base" hangingPunct="1">
                <a:spcBef>
                  <a:spcPct val="0"/>
                </a:spcBef>
                <a:spcAft>
                  <a:spcPct val="0"/>
                </a:spcAft>
              </a:pPr>
              <a:r>
                <a:rPr lang="en-US" altLang="en-US" sz="1600">
                  <a:solidFill>
                    <a:srgbClr val="000000"/>
                  </a:solidFill>
                </a:rPr>
                <a:t> to the pancreas to </a:t>
              </a:r>
              <a:r>
                <a:rPr lang="en-US" altLang="en-US" sz="1600">
                  <a:solidFill>
                    <a:srgbClr val="C00000"/>
                  </a:solidFill>
                </a:rPr>
                <a:t>produce insulin.</a:t>
              </a:r>
            </a:p>
          </p:txBody>
        </p:sp>
      </p:grpSp>
      <p:grpSp>
        <p:nvGrpSpPr>
          <p:cNvPr id="5" name="TextBox 8"/>
          <p:cNvGrpSpPr>
            <a:grpSpLocks/>
          </p:cNvGrpSpPr>
          <p:nvPr/>
        </p:nvGrpSpPr>
        <p:grpSpPr bwMode="auto">
          <a:xfrm>
            <a:off x="6016625" y="5865814"/>
            <a:ext cx="5801564" cy="955675"/>
            <a:chOff x="2830" y="3695"/>
            <a:chExt cx="2679" cy="602"/>
          </a:xfrm>
        </p:grpSpPr>
        <p:pic>
          <p:nvPicPr>
            <p:cNvPr id="18452" name="TextBox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0" y="3695"/>
              <a:ext cx="2538"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Text Box 11"/>
            <p:cNvSpPr txBox="1">
              <a:spLocks noChangeArrowheads="1"/>
            </p:cNvSpPr>
            <p:nvPr/>
          </p:nvSpPr>
          <p:spPr bwMode="auto">
            <a:xfrm>
              <a:off x="2844" y="3735"/>
              <a:ext cx="266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1500" dirty="0">
                  <a:solidFill>
                    <a:srgbClr val="000000"/>
                  </a:solidFill>
                </a:rPr>
                <a:t>Insulin tells muscle and liver to take up</a:t>
              </a:r>
            </a:p>
            <a:p>
              <a:pPr defTabSz="914400" eaLnBrk="1" fontAlgn="base" hangingPunct="1">
                <a:spcBef>
                  <a:spcPct val="0"/>
                </a:spcBef>
                <a:spcAft>
                  <a:spcPct val="0"/>
                </a:spcAft>
              </a:pPr>
              <a:r>
                <a:rPr lang="en-US" altLang="en-US" sz="1500" dirty="0">
                  <a:solidFill>
                    <a:srgbClr val="000000"/>
                  </a:solidFill>
                </a:rPr>
                <a:t>glucose from the bloodstream and use it for energy</a:t>
              </a:r>
            </a:p>
            <a:p>
              <a:pPr defTabSz="914400" eaLnBrk="1" fontAlgn="base" hangingPunct="1">
                <a:spcBef>
                  <a:spcPct val="0"/>
                </a:spcBef>
                <a:spcAft>
                  <a:spcPct val="0"/>
                </a:spcAft>
              </a:pPr>
              <a:r>
                <a:rPr lang="en-US" altLang="en-US" sz="1500" dirty="0">
                  <a:solidFill>
                    <a:srgbClr val="000000"/>
                  </a:solidFill>
                </a:rPr>
                <a:t> or store it for later.  Brain reduces appetite.</a:t>
              </a:r>
            </a:p>
          </p:txBody>
        </p:sp>
      </p:grpSp>
      <p:grpSp>
        <p:nvGrpSpPr>
          <p:cNvPr id="6" name="TextBox 9"/>
          <p:cNvGrpSpPr>
            <a:grpSpLocks/>
          </p:cNvGrpSpPr>
          <p:nvPr/>
        </p:nvGrpSpPr>
        <p:grpSpPr bwMode="auto">
          <a:xfrm>
            <a:off x="1670050" y="6156325"/>
            <a:ext cx="2895600" cy="628650"/>
            <a:chOff x="92" y="3878"/>
            <a:chExt cx="1824" cy="396"/>
          </a:xfrm>
        </p:grpSpPr>
        <p:pic>
          <p:nvPicPr>
            <p:cNvPr id="18450" name="TextBox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 y="3878"/>
              <a:ext cx="182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1" name="Text Box 14"/>
            <p:cNvSpPr txBox="1">
              <a:spLocks noChangeArrowheads="1"/>
            </p:cNvSpPr>
            <p:nvPr/>
          </p:nvSpPr>
          <p:spPr bwMode="auto">
            <a:xfrm>
              <a:off x="108" y="3893"/>
              <a:ext cx="1795"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1600">
                  <a:solidFill>
                    <a:srgbClr val="000000"/>
                  </a:solidFill>
                </a:rPr>
                <a:t>Blood glucose level drops as </a:t>
              </a:r>
            </a:p>
            <a:p>
              <a:pPr defTabSz="914400" eaLnBrk="1" fontAlgn="base" hangingPunct="1">
                <a:spcBef>
                  <a:spcPct val="0"/>
                </a:spcBef>
                <a:spcAft>
                  <a:spcPct val="0"/>
                </a:spcAft>
              </a:pPr>
              <a:r>
                <a:rPr lang="en-US" altLang="en-US" sz="1600">
                  <a:solidFill>
                    <a:srgbClr val="000000"/>
                  </a:solidFill>
                </a:rPr>
                <a:t>it is removed by the cells.</a:t>
              </a:r>
            </a:p>
          </p:txBody>
        </p:sp>
      </p:grpSp>
      <p:grpSp>
        <p:nvGrpSpPr>
          <p:cNvPr id="7" name="TextBox 10"/>
          <p:cNvGrpSpPr>
            <a:grpSpLocks/>
          </p:cNvGrpSpPr>
          <p:nvPr/>
        </p:nvGrpSpPr>
        <p:grpSpPr bwMode="auto">
          <a:xfrm>
            <a:off x="1938338" y="4548189"/>
            <a:ext cx="3054350" cy="384175"/>
            <a:chOff x="261" y="2865"/>
            <a:chExt cx="1924" cy="242"/>
          </a:xfrm>
        </p:grpSpPr>
        <p:pic>
          <p:nvPicPr>
            <p:cNvPr id="18448" name="TextBox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 y="2865"/>
              <a:ext cx="192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 Box 17"/>
            <p:cNvSpPr txBox="1">
              <a:spLocks noChangeArrowheads="1"/>
            </p:cNvSpPr>
            <p:nvPr/>
          </p:nvSpPr>
          <p:spPr bwMode="auto">
            <a:xfrm>
              <a:off x="277" y="2880"/>
              <a:ext cx="189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1600">
                  <a:solidFill>
                    <a:srgbClr val="000000"/>
                  </a:solidFill>
                </a:rPr>
                <a:t>Pancreas </a:t>
              </a:r>
              <a:r>
                <a:rPr lang="en-US" altLang="en-US" sz="1600">
                  <a:solidFill>
                    <a:srgbClr val="C00000"/>
                  </a:solidFill>
                </a:rPr>
                <a:t>stops making insulin.</a:t>
              </a:r>
            </a:p>
          </p:txBody>
        </p:sp>
      </p:grpSp>
      <p:sp>
        <p:nvSpPr>
          <p:cNvPr id="13" name="Right Arrow 12"/>
          <p:cNvSpPr/>
          <p:nvPr/>
        </p:nvSpPr>
        <p:spPr>
          <a:xfrm>
            <a:off x="4676776" y="2767013"/>
            <a:ext cx="1262063" cy="508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3200">
              <a:solidFill>
                <a:srgbClr val="FFFFFF"/>
              </a:solidFill>
            </a:endParaRPr>
          </a:p>
        </p:txBody>
      </p:sp>
      <p:sp>
        <p:nvSpPr>
          <p:cNvPr id="14" name="Right Arrow 13"/>
          <p:cNvSpPr/>
          <p:nvPr/>
        </p:nvSpPr>
        <p:spPr>
          <a:xfrm rot="5400000">
            <a:off x="8192295" y="5374482"/>
            <a:ext cx="581025" cy="33496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3200">
              <a:solidFill>
                <a:srgbClr val="FFFFFF"/>
              </a:solidFill>
            </a:endParaRPr>
          </a:p>
        </p:txBody>
      </p:sp>
      <p:sp>
        <p:nvSpPr>
          <p:cNvPr id="16" name="Right Arrow 15"/>
          <p:cNvSpPr/>
          <p:nvPr/>
        </p:nvSpPr>
        <p:spPr>
          <a:xfrm rot="10800000">
            <a:off x="4643438" y="6078538"/>
            <a:ext cx="1262062" cy="508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3200">
              <a:solidFill>
                <a:srgbClr val="FFFFFF"/>
              </a:solidFill>
            </a:endParaRPr>
          </a:p>
        </p:txBody>
      </p:sp>
      <p:sp>
        <p:nvSpPr>
          <p:cNvPr id="17" name="Right Arrow 16"/>
          <p:cNvSpPr/>
          <p:nvPr/>
        </p:nvSpPr>
        <p:spPr>
          <a:xfrm rot="16200000">
            <a:off x="2959895" y="5285583"/>
            <a:ext cx="955675" cy="4397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3200">
              <a:solidFill>
                <a:srgbClr val="FFFFFF"/>
              </a:solidFill>
            </a:endParaRPr>
          </a:p>
        </p:txBody>
      </p:sp>
      <p:sp>
        <p:nvSpPr>
          <p:cNvPr id="19" name="Right Arrow 18"/>
          <p:cNvSpPr/>
          <p:nvPr/>
        </p:nvSpPr>
        <p:spPr>
          <a:xfrm rot="16200000">
            <a:off x="2947988" y="3651251"/>
            <a:ext cx="985838" cy="4397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3200">
              <a:solidFill>
                <a:srgbClr val="FFFFFF"/>
              </a:solidFill>
            </a:endParaRPr>
          </a:p>
        </p:txBody>
      </p:sp>
      <p:pic>
        <p:nvPicPr>
          <p:cNvPr id="18446" name="Picture 23" descr="C:\Documents and Settings\Ljlab\Local Settings\Temporary Internet Files\Content.IE5\MJ5Y6LWR\MPj026258000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9014" y="1208089"/>
            <a:ext cx="2141537"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31" descr="http://www.becomehealthynow.com/images/organs/digestive/pancreas_bh.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8838" y="3519489"/>
            <a:ext cx="5749953" cy="186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D066B51A-EA50-4EBF-954A-4D7B4372B565}"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2758006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1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6"/>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7"/>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grpId="0" nodeType="afterEffect">
                                  <p:stCondLst>
                                    <p:cond delay="0"/>
                                  </p:stCondLst>
                                  <p:childTnLst>
                                    <p:set>
                                      <p:cBhvr>
                                        <p:cTn id="39"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6" grpId="0" animBg="1" autoUpdateAnimBg="0"/>
      <p:bldP spid="17" grpId="0" animBg="1" autoUpdateAnimBg="0"/>
      <p:bldP spid="1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4295DC"/>
            </a:gs>
            <a:gs pos="50000">
              <a:srgbClr val="D2C9E5"/>
            </a:gs>
            <a:gs pos="100000">
              <a:srgbClr val="E8E5F2"/>
            </a:gs>
          </a:gsLst>
          <a:lin ang="5400000"/>
        </a:gradFill>
        <a:effectLst/>
      </p:bgPr>
    </p:bg>
    <p:spTree>
      <p:nvGrpSpPr>
        <p:cNvPr id="1" name=""/>
        <p:cNvGrpSpPr/>
        <p:nvPr/>
      </p:nvGrpSpPr>
      <p:grpSpPr>
        <a:xfrm>
          <a:off x="0" y="0"/>
          <a:ext cx="0" cy="0"/>
          <a:chOff x="0" y="0"/>
          <a:chExt cx="0" cy="0"/>
        </a:xfrm>
      </p:grpSpPr>
      <p:pic>
        <p:nvPicPr>
          <p:cNvPr id="19458" name="Picture 2" descr="http://savvyhealthfitness.com/wp-content/uploads/2009/01/diabetes_typ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72" y="1004889"/>
            <a:ext cx="11179834"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Title 1"/>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1962151" y="-146050"/>
            <a:ext cx="8334375" cy="1219200"/>
          </a:xfrm>
        </p:spPr>
      </p:pic>
      <p:sp>
        <p:nvSpPr>
          <p:cNvPr id="19460" name="Content Placeholder 2"/>
          <p:cNvSpPr>
            <a:spLocks noGrp="1"/>
          </p:cNvSpPr>
          <p:nvPr>
            <p:ph idx="1"/>
          </p:nvPr>
        </p:nvSpPr>
        <p:spPr>
          <a:xfrm>
            <a:off x="207034" y="5681664"/>
            <a:ext cx="11637034" cy="1030287"/>
          </a:xfrm>
        </p:spPr>
        <p:txBody>
          <a:bodyPr/>
          <a:lstStyle/>
          <a:p>
            <a:pPr marL="0" indent="0">
              <a:buNone/>
            </a:pPr>
            <a:r>
              <a:rPr lang="en-US" altLang="en-US" sz="1800" dirty="0">
                <a:solidFill>
                  <a:srgbClr val="00487E"/>
                </a:solidFill>
              </a:rPr>
              <a:t>In the case shown in this picture, the body produces insulin but the target cells become  </a:t>
            </a:r>
            <a:r>
              <a:rPr lang="en-US" altLang="en-US" sz="1800" b="1" dirty="0">
                <a:solidFill>
                  <a:srgbClr val="00487E"/>
                </a:solidFill>
              </a:rPr>
              <a:t>resistant</a:t>
            </a:r>
            <a:r>
              <a:rPr lang="en-US" altLang="en-US" sz="1800" dirty="0">
                <a:solidFill>
                  <a:srgbClr val="00487E"/>
                </a:solidFill>
              </a:rPr>
              <a:t> and unresponsive to it.  Diabetes can also be caused by the body not producing </a:t>
            </a:r>
            <a:r>
              <a:rPr lang="en-US" altLang="en-US" sz="1800" b="1" dirty="0">
                <a:solidFill>
                  <a:srgbClr val="00487E"/>
                </a:solidFill>
              </a:rPr>
              <a:t>enough </a:t>
            </a:r>
            <a:r>
              <a:rPr lang="en-US" altLang="en-US" sz="1800" dirty="0">
                <a:solidFill>
                  <a:srgbClr val="00487E"/>
                </a:solidFill>
              </a:rPr>
              <a:t>insulin.  The glucose does not enter the muscle and liver cells like it should and it builds up in the blood causing complications.</a:t>
            </a:r>
          </a:p>
        </p:txBody>
      </p:sp>
      <p:sp>
        <p:nvSpPr>
          <p:cNvPr id="5" name="TextBox 4"/>
          <p:cNvSpPr txBox="1"/>
          <p:nvPr/>
        </p:nvSpPr>
        <p:spPr>
          <a:xfrm>
            <a:off x="2720976" y="1377950"/>
            <a:ext cx="1211263" cy="338138"/>
          </a:xfrm>
          <a:prstGeom prst="rect">
            <a:avLst/>
          </a:prstGeom>
          <a:solidFill>
            <a:schemeClr val="accent1">
              <a:lumMod val="75000"/>
            </a:schemeClr>
          </a:solidFill>
        </p:spPr>
        <p:txBody>
          <a:bodyPr>
            <a:spAutoFit/>
          </a:bodyPr>
          <a:lstStyle/>
          <a:p>
            <a:pPr defTabSz="914400" fontAlgn="base">
              <a:spcBef>
                <a:spcPct val="0"/>
              </a:spcBef>
              <a:spcAft>
                <a:spcPct val="0"/>
              </a:spcAft>
              <a:defRPr/>
            </a:pPr>
            <a:r>
              <a:rPr lang="en-US" sz="1600" dirty="0">
                <a:solidFill>
                  <a:srgbClr val="FFFFFF"/>
                </a:solidFill>
              </a:rPr>
              <a:t>Diabetes</a:t>
            </a:r>
          </a:p>
        </p:txBody>
      </p:sp>
      <p:sp>
        <p:nvSpPr>
          <p:cNvPr id="2" name="Slide Number Placeholder 1"/>
          <p:cNvSpPr>
            <a:spLocks noGrp="1"/>
          </p:cNvSpPr>
          <p:nvPr>
            <p:ph type="sldNum" sz="quarter" idx="12"/>
          </p:nvPr>
        </p:nvSpPr>
        <p:spPr/>
        <p:txBody>
          <a:bodyPr/>
          <a:lstStyle/>
          <a:p>
            <a:fld id="{D066B51A-EA50-4EBF-954A-4D7B4372B565}"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3977728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4295DC"/>
        </a:solidFill>
        <a:effectLst/>
      </p:bgPr>
    </p:bg>
    <p:spTree>
      <p:nvGrpSpPr>
        <p:cNvPr id="1" name=""/>
        <p:cNvGrpSpPr/>
        <p:nvPr/>
      </p:nvGrpSpPr>
      <p:grpSpPr>
        <a:xfrm>
          <a:off x="0" y="0"/>
          <a:ext cx="0" cy="0"/>
          <a:chOff x="0" y="0"/>
          <a:chExt cx="0" cy="0"/>
        </a:xfrm>
      </p:grpSpPr>
      <p:sp>
        <p:nvSpPr>
          <p:cNvPr id="21506" name="TextBox 8"/>
          <p:cNvSpPr txBox="1">
            <a:spLocks noChangeArrowheads="1"/>
          </p:cNvSpPr>
          <p:nvPr/>
        </p:nvSpPr>
        <p:spPr bwMode="auto">
          <a:xfrm>
            <a:off x="327804" y="1406107"/>
            <a:ext cx="532564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2400" b="1" dirty="0">
                <a:solidFill>
                  <a:srgbClr val="002060"/>
                </a:solidFill>
                <a:effectLst>
                  <a:outerShdw blurRad="38100" dist="38100" dir="2700000" algn="tl">
                    <a:srgbClr val="000000">
                      <a:alpha val="43137"/>
                    </a:srgbClr>
                  </a:outerShdw>
                </a:effectLst>
                <a:latin typeface="Gill Sans MT" panose="020B0502020104020203" pitchFamily="34" charset="0"/>
              </a:rPr>
              <a:t>The pituitary gland sends a signal by way of the hormone oxytocin to the uterus causing contractions.  The pressure of the fetus on the cervix sends a signal back to the brain which then stimulates the release of more oxytocin.  This causes more contractions.  The fetus pushes harder on the cervix.  More oxytocin is released. The system continues until birth occurs.</a:t>
            </a:r>
          </a:p>
        </p:txBody>
      </p:sp>
      <p:sp>
        <p:nvSpPr>
          <p:cNvPr id="21507" name="Rectangle 8"/>
          <p:cNvSpPr>
            <a:spLocks noChangeArrowheads="1"/>
          </p:cNvSpPr>
          <p:nvPr/>
        </p:nvSpPr>
        <p:spPr bwMode="auto">
          <a:xfrm>
            <a:off x="327804" y="23814"/>
            <a:ext cx="56094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altLang="en-US" sz="2800" b="1" dirty="0">
                <a:solidFill>
                  <a:srgbClr val="FF0000"/>
                </a:solidFill>
                <a:effectLst>
                  <a:outerShdw blurRad="38100" dist="38100" dir="2700000" algn="tl">
                    <a:srgbClr val="000000">
                      <a:alpha val="43137"/>
                    </a:srgbClr>
                  </a:outerShdw>
                </a:effectLst>
              </a:rPr>
              <a:t>A few hormone systems are positive feedback systems:</a:t>
            </a:r>
          </a:p>
        </p:txBody>
      </p:sp>
      <p:pic>
        <p:nvPicPr>
          <p:cNvPr id="2150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484188"/>
            <a:ext cx="6215452" cy="63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066B51A-EA50-4EBF-954A-4D7B4372B565}"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2913370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1682749" y="268289"/>
            <a:ext cx="10247583" cy="1158875"/>
          </a:xfrm>
        </p:spPr>
      </p:pic>
      <p:sp>
        <p:nvSpPr>
          <p:cNvPr id="3" name="Content Placeholder 2"/>
          <p:cNvSpPr>
            <a:spLocks noGrp="1"/>
          </p:cNvSpPr>
          <p:nvPr>
            <p:ph idx="1"/>
          </p:nvPr>
        </p:nvSpPr>
        <p:spPr>
          <a:xfrm>
            <a:off x="1981201" y="1600201"/>
            <a:ext cx="6524625" cy="4525963"/>
          </a:xfrm>
        </p:spPr>
        <p:txBody>
          <a:bodyPr>
            <a:normAutofit lnSpcReduction="10000"/>
          </a:bodyPr>
          <a:lstStyle/>
          <a:p>
            <a:pPr eaLnBrk="1" hangingPunct="1"/>
            <a:r>
              <a:rPr lang="en-US" altLang="en-US" sz="3200" b="1" dirty="0">
                <a:solidFill>
                  <a:schemeClr val="accent2">
                    <a:lumMod val="50000"/>
                  </a:schemeClr>
                </a:solidFill>
              </a:rPr>
              <a:t>How have you changed over the past year?</a:t>
            </a:r>
          </a:p>
          <a:p>
            <a:pPr eaLnBrk="1" hangingPunct="1"/>
            <a:endParaRPr lang="en-US" altLang="en-US" sz="3200" b="1" dirty="0">
              <a:solidFill>
                <a:schemeClr val="accent2">
                  <a:lumMod val="50000"/>
                </a:schemeClr>
              </a:solidFill>
            </a:endParaRPr>
          </a:p>
          <a:p>
            <a:pPr eaLnBrk="1" hangingPunct="1"/>
            <a:r>
              <a:rPr lang="en-US" altLang="en-US" sz="3200" b="1" dirty="0">
                <a:solidFill>
                  <a:schemeClr val="accent2">
                    <a:lumMod val="50000"/>
                  </a:schemeClr>
                </a:solidFill>
              </a:rPr>
              <a:t>What has caused those changes?</a:t>
            </a:r>
          </a:p>
          <a:p>
            <a:pPr eaLnBrk="1" hangingPunct="1"/>
            <a:endParaRPr lang="en-US" altLang="en-US" sz="3200" b="1" dirty="0">
              <a:solidFill>
                <a:schemeClr val="accent2">
                  <a:lumMod val="50000"/>
                </a:schemeClr>
              </a:solidFill>
            </a:endParaRPr>
          </a:p>
          <a:p>
            <a:pPr eaLnBrk="1" hangingPunct="1"/>
            <a:r>
              <a:rPr lang="en-US" altLang="en-US" sz="3200" b="1" dirty="0">
                <a:solidFill>
                  <a:schemeClr val="accent2">
                    <a:lumMod val="50000"/>
                  </a:schemeClr>
                </a:solidFill>
              </a:rPr>
              <a:t>How do you think you will change in the next few years?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139233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3563" y="-1876246"/>
            <a:ext cx="8001000" cy="2971801"/>
          </a:xfrm>
        </p:spPr>
        <p:txBody>
          <a:bodyPr/>
          <a:lstStyle/>
          <a:p>
            <a:r>
              <a:rPr lang="en-US" b="1" dirty="0" smtClean="0">
                <a:solidFill>
                  <a:schemeClr val="accent2"/>
                </a:solidFill>
                <a:effectLst>
                  <a:outerShdw blurRad="38100" dist="38100" dir="2700000" algn="tl">
                    <a:srgbClr val="000000">
                      <a:alpha val="43137"/>
                    </a:srgbClr>
                  </a:outerShdw>
                </a:effectLst>
              </a:rPr>
              <a:t>Endocrine system</a:t>
            </a:r>
            <a:endParaRPr lang="en-US" b="1" dirty="0">
              <a:solidFill>
                <a:schemeClr val="accent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77510" y="1428471"/>
            <a:ext cx="10832052" cy="1947333"/>
          </a:xfrm>
        </p:spPr>
        <p:txBody>
          <a:bodyPr>
            <a:noAutofit/>
          </a:bodyPr>
          <a:lstStyle/>
          <a:p>
            <a:r>
              <a:rPr lang="en-US" sz="3200" dirty="0" smtClean="0">
                <a:solidFill>
                  <a:schemeClr val="bg1"/>
                </a:solidFill>
              </a:rPr>
              <a:t>is </a:t>
            </a:r>
            <a:r>
              <a:rPr lang="en-US" sz="3200" dirty="0">
                <a:solidFill>
                  <a:schemeClr val="bg1"/>
                </a:solidFill>
              </a:rPr>
              <a:t>the collection of glands that produce hormones that regulate metabolism, growth and development, tissue function, sexual function, reproduction, sleep, and mood, among other things</a:t>
            </a:r>
            <a:r>
              <a:rPr lang="en-US" sz="3200" dirty="0" smtClean="0">
                <a:solidFill>
                  <a:schemeClr val="bg1"/>
                </a:solidFill>
              </a:rPr>
              <a:t>.</a:t>
            </a:r>
          </a:p>
          <a:p>
            <a:r>
              <a:rPr lang="en-US" sz="4000" cap="all" dirty="0">
                <a:ln w="3175" cmpd="sng">
                  <a:noFill/>
                </a:ln>
                <a:solidFill>
                  <a:schemeClr val="accent2">
                    <a:lumMod val="50000"/>
                  </a:schemeClr>
                </a:solidFill>
                <a:ea typeface="+mj-ea"/>
                <a:cs typeface="+mj-cs"/>
              </a:rPr>
              <a:t>Endocrine </a:t>
            </a:r>
            <a:r>
              <a:rPr lang="en-US" sz="4000" cap="all" dirty="0" smtClean="0">
                <a:ln w="3175" cmpd="sng">
                  <a:noFill/>
                </a:ln>
                <a:solidFill>
                  <a:schemeClr val="accent2">
                    <a:lumMod val="50000"/>
                  </a:schemeClr>
                </a:solidFill>
                <a:ea typeface="+mj-ea"/>
                <a:cs typeface="+mj-cs"/>
              </a:rPr>
              <a:t>Glands</a:t>
            </a:r>
          </a:p>
          <a:p>
            <a:r>
              <a:rPr lang="en-US" sz="3200" dirty="0">
                <a:solidFill>
                  <a:schemeClr val="bg1"/>
                </a:solidFill>
              </a:rPr>
              <a:t>are glands of the endocrine system that secrete their products, hormones, directly into the blood rather than through a duct. </a:t>
            </a:r>
            <a:r>
              <a:rPr lang="en-US" sz="3200" dirty="0" smtClean="0">
                <a:solidFill>
                  <a:schemeClr val="bg1"/>
                </a:solidFill>
              </a:rPr>
              <a:t>like </a:t>
            </a:r>
            <a:r>
              <a:rPr lang="en-US" sz="3200" dirty="0">
                <a:solidFill>
                  <a:schemeClr val="bg1"/>
                </a:solidFill>
              </a:rPr>
              <a:t>the </a:t>
            </a:r>
            <a:r>
              <a:rPr lang="en-US" sz="3200" dirty="0" smtClean="0">
                <a:solidFill>
                  <a:schemeClr val="bg1"/>
                </a:solidFill>
              </a:rPr>
              <a:t>pituitary gland, pancreas</a:t>
            </a:r>
            <a:r>
              <a:rPr lang="en-US" sz="3200" dirty="0">
                <a:solidFill>
                  <a:schemeClr val="bg1"/>
                </a:solidFill>
              </a:rPr>
              <a:t>, ovaries, testes, thyroid gland, parathyroid gland, hypothalamus and adrenal glands.</a:t>
            </a:r>
            <a:endParaRPr lang="en-US" sz="3200" dirty="0" smtClean="0">
              <a:solidFill>
                <a:schemeClr val="bg1"/>
              </a:solidFill>
            </a:endParaRPr>
          </a:p>
          <a:p>
            <a:r>
              <a:rPr lang="en-US" sz="3200" dirty="0" smtClean="0"/>
              <a:t>                  </a:t>
            </a:r>
            <a:endParaRPr lang="en-US" sz="32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87294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6FA7FB"/>
        </a:solidFill>
        <a:effectLst/>
      </p:bgPr>
    </p:bg>
    <p:spTree>
      <p:nvGrpSpPr>
        <p:cNvPr id="1" name=""/>
        <p:cNvGrpSpPr/>
        <p:nvPr/>
      </p:nvGrpSpPr>
      <p:grpSpPr>
        <a:xfrm>
          <a:off x="0" y="0"/>
          <a:ext cx="0" cy="0"/>
          <a:chOff x="0" y="0"/>
          <a:chExt cx="0" cy="0"/>
        </a:xfrm>
      </p:grpSpPr>
      <p:pic>
        <p:nvPicPr>
          <p:cNvPr id="6148" name="Picture 2" descr="http://www.childrensdayton.org/images/endo_syste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083" y="101600"/>
            <a:ext cx="8637917"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Title 1"/>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0" y="0"/>
            <a:ext cx="4992688" cy="1152525"/>
          </a:xfrm>
        </p:spPr>
      </p:pic>
      <p:sp>
        <p:nvSpPr>
          <p:cNvPr id="6147" name="Content Placeholder 2"/>
          <p:cNvSpPr>
            <a:spLocks noGrp="1"/>
          </p:cNvSpPr>
          <p:nvPr>
            <p:ph idx="1"/>
          </p:nvPr>
        </p:nvSpPr>
        <p:spPr>
          <a:xfrm>
            <a:off x="0" y="1084802"/>
            <a:ext cx="3846513" cy="4525962"/>
          </a:xfrm>
        </p:spPr>
        <p:txBody>
          <a:bodyPr rtlCol="0">
            <a:normAutofit/>
          </a:bodyPr>
          <a:lstStyle/>
          <a:p>
            <a:pPr eaLnBrk="1" fontAlgn="auto" hangingPunct="1">
              <a:spcAft>
                <a:spcPts val="0"/>
              </a:spcAft>
              <a:defRPr/>
            </a:pPr>
            <a:r>
              <a:rPr lang="en-US" dirty="0" smtClean="0"/>
              <a:t>The </a:t>
            </a:r>
            <a:r>
              <a:rPr lang="en-US" b="1" dirty="0" smtClean="0">
                <a:effectLst>
                  <a:outerShdw blurRad="38100" dist="38100" dir="2700000" algn="tl">
                    <a:srgbClr val="000000">
                      <a:alpha val="43137"/>
                    </a:srgbClr>
                  </a:outerShdw>
                </a:effectLst>
              </a:rPr>
              <a:t>Endocrine Glands </a:t>
            </a:r>
            <a:r>
              <a:rPr lang="en-US" dirty="0" smtClean="0"/>
              <a:t>are the organs of the Endocrine System.</a:t>
            </a:r>
          </a:p>
          <a:p>
            <a:pPr eaLnBrk="1" fontAlgn="auto" hangingPunct="1">
              <a:spcAft>
                <a:spcPts val="0"/>
              </a:spcAft>
              <a:defRPr/>
            </a:pPr>
            <a:r>
              <a:rPr lang="en-US" dirty="0" smtClean="0"/>
              <a:t>They produce and secrete (release) </a:t>
            </a:r>
            <a:r>
              <a:rPr lang="en-US" b="1" dirty="0" smtClean="0">
                <a:effectLst>
                  <a:outerShdw blurRad="38100" dist="38100" dir="2700000" algn="tl">
                    <a:srgbClr val="000000">
                      <a:alpha val="43137"/>
                    </a:srgbClr>
                  </a:outerShdw>
                </a:effectLst>
              </a:rPr>
              <a:t>Hormones</a:t>
            </a:r>
            <a:r>
              <a:rPr lang="en-US" dirty="0" smtClean="0"/>
              <a:t>.</a:t>
            </a:r>
          </a:p>
          <a:p>
            <a:pPr eaLnBrk="1" fontAlgn="auto" hangingPunct="1">
              <a:spcAft>
                <a:spcPts val="0"/>
              </a:spcAft>
              <a:defRPr/>
            </a:pPr>
            <a:r>
              <a:rPr lang="en-US" dirty="0" smtClean="0"/>
              <a:t>They are located all over your body.</a:t>
            </a:r>
          </a:p>
          <a:p>
            <a:pPr eaLnBrk="1" fontAlgn="auto" hangingPunct="1">
              <a:spcAft>
                <a:spcPts val="0"/>
              </a:spcAft>
              <a:defRPr/>
            </a:pPr>
            <a:endParaRPr lang="en-US" sz="2400" dirty="0"/>
          </a:p>
        </p:txBody>
      </p:sp>
      <p:sp>
        <p:nvSpPr>
          <p:cNvPr id="2" name="Slide Number Placeholder 1"/>
          <p:cNvSpPr>
            <a:spLocks noGrp="1"/>
          </p:cNvSpPr>
          <p:nvPr>
            <p:ph type="sldNum" sz="quarter" idx="12"/>
          </p:nvPr>
        </p:nvSpPr>
        <p:spPr/>
        <p:txBody>
          <a:bodyPr/>
          <a:lstStyle/>
          <a:p>
            <a:fld id="{D066B51A-EA50-4EBF-954A-4D7B4372B565}"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130341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6FA7FB"/>
        </a:solidFill>
        <a:effectLst/>
      </p:bgPr>
    </p:bg>
    <p:spTree>
      <p:nvGrpSpPr>
        <p:cNvPr id="1" name=""/>
        <p:cNvGrpSpPr/>
        <p:nvPr/>
      </p:nvGrpSpPr>
      <p:grpSpPr>
        <a:xfrm>
          <a:off x="0" y="0"/>
          <a:ext cx="0" cy="0"/>
          <a:chOff x="0" y="0"/>
          <a:chExt cx="0" cy="0"/>
        </a:xfrm>
      </p:grpSpPr>
      <p:pic>
        <p:nvPicPr>
          <p:cNvPr id="512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1712914" y="55564"/>
            <a:ext cx="8504237" cy="1468437"/>
          </a:xfrm>
        </p:spPr>
      </p:pic>
      <p:sp>
        <p:nvSpPr>
          <p:cNvPr id="3" name="Content Placeholder 2"/>
          <p:cNvSpPr>
            <a:spLocks noGrp="1"/>
          </p:cNvSpPr>
          <p:nvPr>
            <p:ph idx="1"/>
          </p:nvPr>
        </p:nvSpPr>
        <p:spPr>
          <a:xfrm>
            <a:off x="1735138" y="1760538"/>
            <a:ext cx="5232400" cy="4525962"/>
          </a:xfrm>
        </p:spPr>
        <p:txBody>
          <a:bodyPr rtlCol="0">
            <a:normAutofit fontScale="77500" lnSpcReduction="20000"/>
          </a:bodyPr>
          <a:lstStyle/>
          <a:p>
            <a:pPr eaLnBrk="1" fontAlgn="auto" hangingPunct="1">
              <a:spcAft>
                <a:spcPts val="0"/>
              </a:spcAft>
              <a:defRPr/>
            </a:pPr>
            <a:r>
              <a:rPr lang="en-US" sz="3600" b="1" dirty="0"/>
              <a:t>The Endocrine System regulates, coordinates and controls:</a:t>
            </a:r>
          </a:p>
          <a:p>
            <a:pPr lvl="1" eaLnBrk="1" fontAlgn="auto" hangingPunct="1">
              <a:spcAft>
                <a:spcPts val="0"/>
              </a:spcAft>
              <a:defRPr/>
            </a:pPr>
            <a:r>
              <a:rPr lang="en-US" sz="3100" dirty="0" smtClean="0"/>
              <a:t>Growth </a:t>
            </a:r>
            <a:r>
              <a:rPr lang="en-US" sz="3100" dirty="0"/>
              <a:t>and development.</a:t>
            </a:r>
          </a:p>
          <a:p>
            <a:pPr lvl="1" eaLnBrk="1" fontAlgn="auto" hangingPunct="1">
              <a:spcAft>
                <a:spcPts val="0"/>
              </a:spcAft>
              <a:defRPr/>
            </a:pPr>
            <a:r>
              <a:rPr lang="en-US" sz="3100" dirty="0"/>
              <a:t>Male and female development.</a:t>
            </a:r>
          </a:p>
          <a:p>
            <a:pPr lvl="1" eaLnBrk="1" fontAlgn="auto" hangingPunct="1">
              <a:spcAft>
                <a:spcPts val="0"/>
              </a:spcAft>
              <a:defRPr/>
            </a:pPr>
            <a:r>
              <a:rPr lang="en-US" sz="3100" dirty="0"/>
              <a:t>How your body uses energy.</a:t>
            </a:r>
          </a:p>
          <a:p>
            <a:pPr lvl="1" eaLnBrk="1" fontAlgn="auto" hangingPunct="1">
              <a:spcAft>
                <a:spcPts val="0"/>
              </a:spcAft>
              <a:defRPr/>
            </a:pPr>
            <a:r>
              <a:rPr lang="en-US" sz="3100" dirty="0"/>
              <a:t>Levels of salts and sugars in your blood.</a:t>
            </a:r>
          </a:p>
          <a:p>
            <a:pPr lvl="1" eaLnBrk="1" fontAlgn="auto" hangingPunct="1">
              <a:spcAft>
                <a:spcPts val="0"/>
              </a:spcAft>
              <a:defRPr/>
            </a:pPr>
            <a:r>
              <a:rPr lang="en-US" sz="3100" dirty="0"/>
              <a:t>The amount (volume) of fluid in your body.</a:t>
            </a:r>
          </a:p>
          <a:p>
            <a:pPr lvl="1" eaLnBrk="1" fontAlgn="auto" hangingPunct="1">
              <a:spcAft>
                <a:spcPts val="0"/>
              </a:spcAft>
              <a:defRPr/>
            </a:pPr>
            <a:r>
              <a:rPr lang="en-US" sz="3100" dirty="0"/>
              <a:t>Appetite.</a:t>
            </a:r>
          </a:p>
          <a:p>
            <a:pPr lvl="1" eaLnBrk="1" fontAlgn="auto" hangingPunct="1">
              <a:spcAft>
                <a:spcPts val="0"/>
              </a:spcAft>
              <a:defRPr/>
            </a:pPr>
            <a:r>
              <a:rPr lang="en-US" sz="3100" dirty="0"/>
              <a:t>Many other body functions.</a:t>
            </a:r>
          </a:p>
          <a:p>
            <a:pPr lvl="1" eaLnBrk="1" fontAlgn="auto" hangingPunct="1">
              <a:spcAft>
                <a:spcPts val="0"/>
              </a:spcAft>
              <a:defRPr/>
            </a:pPr>
            <a:endParaRPr lang="en-US" dirty="0" smtClean="0"/>
          </a:p>
          <a:p>
            <a:pPr lvl="1" eaLnBrk="1" fontAlgn="auto" hangingPunct="1">
              <a:spcAft>
                <a:spcPts val="0"/>
              </a:spcAft>
              <a:defRPr/>
            </a:pPr>
            <a:endParaRPr lang="en-US" dirty="0"/>
          </a:p>
        </p:txBody>
      </p:sp>
      <p:pic>
        <p:nvPicPr>
          <p:cNvPr id="512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1631951"/>
            <a:ext cx="329882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066B51A-EA50-4EBF-954A-4D7B4372B565}"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1391473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6FA7FB"/>
        </a:solidFill>
        <a:effectLst/>
      </p:bgPr>
    </p:bg>
    <p:spTree>
      <p:nvGrpSpPr>
        <p:cNvPr id="1" name=""/>
        <p:cNvGrpSpPr/>
        <p:nvPr/>
      </p:nvGrpSpPr>
      <p:grpSpPr>
        <a:xfrm>
          <a:off x="0" y="0"/>
          <a:ext cx="0" cy="0"/>
          <a:chOff x="0" y="0"/>
          <a:chExt cx="0" cy="0"/>
        </a:xfrm>
      </p:grpSpPr>
      <p:pic>
        <p:nvPicPr>
          <p:cNvPr id="8194"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77638" y="-230187"/>
            <a:ext cx="11792310" cy="1212850"/>
          </a:xfrm>
        </p:spPr>
      </p:pic>
      <p:graphicFrame>
        <p:nvGraphicFramePr>
          <p:cNvPr id="4" name="Content Placeholder 3"/>
          <p:cNvGraphicFramePr>
            <a:graphicFrameLocks noGrp="1"/>
          </p:cNvGraphicFramePr>
          <p:nvPr>
            <p:ph idx="1"/>
            <p:extLst>
              <p:ext uri="{D42A27DB-BD31-4B8C-83A1-F6EECF244321}">
                <p14:modId xmlns:p14="http://schemas.microsoft.com/office/powerpoint/2010/main" val="924846927"/>
              </p:ext>
            </p:extLst>
          </p:nvPr>
        </p:nvGraphicFramePr>
        <p:xfrm>
          <a:off x="1857375" y="982663"/>
          <a:ext cx="8615364" cy="5664200"/>
        </p:xfrm>
        <a:graphic>
          <a:graphicData uri="http://schemas.openxmlformats.org/drawingml/2006/table">
            <a:tbl>
              <a:tblPr firstRow="1" bandRow="1">
                <a:tableStyleId>{F5AB1C69-6EDB-4FF4-983F-18BD219EF322}</a:tableStyleId>
              </a:tblPr>
              <a:tblGrid>
                <a:gridCol w="4307682"/>
                <a:gridCol w="4307682"/>
              </a:tblGrid>
              <a:tr h="457226">
                <a:tc>
                  <a:txBody>
                    <a:bodyPr/>
                    <a:lstStyle/>
                    <a:p>
                      <a:r>
                        <a:rPr lang="en-US" sz="2400" dirty="0" smtClean="0">
                          <a:solidFill>
                            <a:srgbClr val="0070C0"/>
                          </a:solidFill>
                        </a:rPr>
                        <a:t>Gland</a:t>
                      </a:r>
                      <a:endParaRPr lang="en-US" sz="2400" dirty="0">
                        <a:solidFill>
                          <a:srgbClr val="0070C0"/>
                        </a:solidFill>
                      </a:endParaRPr>
                    </a:p>
                  </a:txBody>
                  <a:tcPr marL="91438" marR="91438" marT="45723" marB="45723">
                    <a:solidFill>
                      <a:schemeClr val="bg2">
                        <a:lumMod val="60000"/>
                        <a:lumOff val="40000"/>
                      </a:schemeClr>
                    </a:solidFill>
                  </a:tcPr>
                </a:tc>
                <a:tc>
                  <a:txBody>
                    <a:bodyPr/>
                    <a:lstStyle/>
                    <a:p>
                      <a:r>
                        <a:rPr lang="en-US" sz="2400" dirty="0" smtClean="0">
                          <a:solidFill>
                            <a:srgbClr val="0070C0"/>
                          </a:solidFill>
                        </a:rPr>
                        <a:t>What it Regulates</a:t>
                      </a:r>
                      <a:r>
                        <a:rPr lang="en-US" sz="1800" dirty="0" smtClean="0">
                          <a:solidFill>
                            <a:srgbClr val="0070C0"/>
                          </a:solidFill>
                        </a:rPr>
                        <a:t>(</a:t>
                      </a:r>
                      <a:r>
                        <a:rPr lang="en-US" sz="2400" dirty="0" smtClean="0">
                          <a:solidFill>
                            <a:srgbClr val="0070C0"/>
                          </a:solidFill>
                        </a:rPr>
                        <a:t> </a:t>
                      </a:r>
                      <a:r>
                        <a:rPr lang="en-US" sz="1800" dirty="0" smtClean="0">
                          <a:solidFill>
                            <a:srgbClr val="0070C0"/>
                          </a:solidFill>
                        </a:rPr>
                        <a:t>in general)</a:t>
                      </a:r>
                      <a:endParaRPr lang="en-US" sz="1800" dirty="0">
                        <a:solidFill>
                          <a:srgbClr val="0070C0"/>
                        </a:solidFill>
                      </a:endParaRPr>
                    </a:p>
                  </a:txBody>
                  <a:tcPr marL="91438" marR="91438" marT="45723" marB="45723">
                    <a:solidFill>
                      <a:schemeClr val="bg2">
                        <a:lumMod val="60000"/>
                        <a:lumOff val="40000"/>
                      </a:schemeClr>
                    </a:solidFill>
                  </a:tcPr>
                </a:tc>
              </a:tr>
              <a:tr h="823006">
                <a:tc>
                  <a:txBody>
                    <a:bodyPr/>
                    <a:lstStyle/>
                    <a:p>
                      <a:r>
                        <a:rPr lang="en-US" sz="1600" dirty="0" smtClean="0"/>
                        <a:t>Pituitary</a:t>
                      </a:r>
                      <a:endParaRPr lang="en-US" sz="1600" b="1" dirty="0"/>
                    </a:p>
                  </a:txBody>
                  <a:tcPr marL="91438" marR="91438" marT="45723" marB="45723">
                    <a:solidFill>
                      <a:schemeClr val="bg2">
                        <a:lumMod val="60000"/>
                        <a:lumOff val="40000"/>
                      </a:schemeClr>
                    </a:solidFill>
                  </a:tcPr>
                </a:tc>
                <a:tc>
                  <a:txBody>
                    <a:bodyPr/>
                    <a:lstStyle/>
                    <a:p>
                      <a:r>
                        <a:rPr lang="en-US" sz="1600" dirty="0" smtClean="0"/>
                        <a:t>“Master</a:t>
                      </a:r>
                      <a:r>
                        <a:rPr lang="en-US" sz="1600" baseline="0" dirty="0" smtClean="0"/>
                        <a:t> Gland” that regulates a</a:t>
                      </a:r>
                      <a:r>
                        <a:rPr lang="en-US" sz="1600" dirty="0" smtClean="0"/>
                        <a:t>ll other Endocrine</a:t>
                      </a:r>
                      <a:r>
                        <a:rPr lang="en-US" sz="1600" baseline="0" dirty="0" smtClean="0"/>
                        <a:t> Glands, also releases growth hormone</a:t>
                      </a:r>
                      <a:endParaRPr lang="en-US" sz="1600" b="1" dirty="0"/>
                    </a:p>
                  </a:txBody>
                  <a:tcPr marL="91438" marR="91438" marT="45723" marB="45723">
                    <a:solidFill>
                      <a:schemeClr val="bg2">
                        <a:lumMod val="60000"/>
                        <a:lumOff val="40000"/>
                      </a:schemeClr>
                    </a:solidFill>
                  </a:tcPr>
                </a:tc>
              </a:tr>
              <a:tr h="335299">
                <a:tc>
                  <a:txBody>
                    <a:bodyPr/>
                    <a:lstStyle/>
                    <a:p>
                      <a:r>
                        <a:rPr lang="en-US" sz="1600" dirty="0" smtClean="0"/>
                        <a:t>Thyroid</a:t>
                      </a:r>
                      <a:endParaRPr lang="en-US" sz="1600" b="1" dirty="0"/>
                    </a:p>
                  </a:txBody>
                  <a:tcPr marL="91438" marR="91438" marT="45723" marB="45723">
                    <a:solidFill>
                      <a:schemeClr val="bg2">
                        <a:lumMod val="60000"/>
                        <a:lumOff val="40000"/>
                      </a:schemeClr>
                    </a:solidFill>
                  </a:tcPr>
                </a:tc>
                <a:tc>
                  <a:txBody>
                    <a:bodyPr/>
                    <a:lstStyle/>
                    <a:p>
                      <a:r>
                        <a:rPr lang="en-US" sz="1600" dirty="0" smtClean="0"/>
                        <a:t>Metabolism, body heat,</a:t>
                      </a:r>
                      <a:r>
                        <a:rPr lang="en-US" sz="1600" baseline="0" dirty="0" smtClean="0"/>
                        <a:t> bone growth</a:t>
                      </a:r>
                      <a:endParaRPr lang="en-US" sz="1600" b="1" dirty="0"/>
                    </a:p>
                  </a:txBody>
                  <a:tcPr marL="91438" marR="91438" marT="45723" marB="45723">
                    <a:solidFill>
                      <a:schemeClr val="bg2">
                        <a:lumMod val="60000"/>
                        <a:lumOff val="40000"/>
                      </a:schemeClr>
                    </a:solidFill>
                  </a:tcPr>
                </a:tc>
              </a:tr>
              <a:tr h="335299">
                <a:tc>
                  <a:txBody>
                    <a:bodyPr/>
                    <a:lstStyle/>
                    <a:p>
                      <a:r>
                        <a:rPr lang="en-US" sz="1600" dirty="0" smtClean="0"/>
                        <a:t>Parathyroids</a:t>
                      </a:r>
                      <a:endParaRPr lang="en-US" sz="1600" b="1" dirty="0"/>
                    </a:p>
                  </a:txBody>
                  <a:tcPr marL="91438" marR="91438" marT="45723" marB="45723">
                    <a:solidFill>
                      <a:schemeClr val="bg2">
                        <a:lumMod val="60000"/>
                        <a:lumOff val="40000"/>
                      </a:schemeClr>
                    </a:solidFill>
                  </a:tcPr>
                </a:tc>
                <a:tc>
                  <a:txBody>
                    <a:bodyPr/>
                    <a:lstStyle/>
                    <a:p>
                      <a:r>
                        <a:rPr lang="en-US" sz="1600" dirty="0" smtClean="0"/>
                        <a:t>Use</a:t>
                      </a:r>
                      <a:r>
                        <a:rPr lang="en-US" sz="1600" baseline="0" dirty="0" smtClean="0"/>
                        <a:t> of </a:t>
                      </a:r>
                      <a:r>
                        <a:rPr lang="en-US" sz="1600" dirty="0" smtClean="0"/>
                        <a:t>Calcium and Phosphorous</a:t>
                      </a:r>
                      <a:endParaRPr lang="en-US" sz="1600" b="1" dirty="0"/>
                    </a:p>
                  </a:txBody>
                  <a:tcPr marL="91438" marR="91438" marT="45723" marB="45723">
                    <a:solidFill>
                      <a:schemeClr val="bg2">
                        <a:lumMod val="60000"/>
                        <a:lumOff val="40000"/>
                      </a:schemeClr>
                    </a:solidFill>
                  </a:tcPr>
                </a:tc>
              </a:tr>
              <a:tr h="579153">
                <a:tc>
                  <a:txBody>
                    <a:bodyPr/>
                    <a:lstStyle/>
                    <a:p>
                      <a:r>
                        <a:rPr lang="en-US" sz="1600" dirty="0" smtClean="0"/>
                        <a:t>Hypothalamus</a:t>
                      </a:r>
                    </a:p>
                    <a:p>
                      <a:endParaRPr lang="en-US" sz="1600" b="1" dirty="0"/>
                    </a:p>
                  </a:txBody>
                  <a:tcPr marL="91438" marR="91438" marT="45723" marB="45723">
                    <a:solidFill>
                      <a:schemeClr val="bg2">
                        <a:lumMod val="60000"/>
                        <a:lumOff val="40000"/>
                      </a:schemeClr>
                    </a:solidFill>
                  </a:tcPr>
                </a:tc>
                <a:tc>
                  <a:txBody>
                    <a:bodyPr/>
                    <a:lstStyle/>
                    <a:p>
                      <a:r>
                        <a:rPr lang="en-US" sz="1600" b="0" dirty="0" smtClean="0"/>
                        <a:t>Links</a:t>
                      </a:r>
                      <a:r>
                        <a:rPr lang="en-US" sz="1600" b="0" baseline="0" dirty="0" smtClean="0"/>
                        <a:t> nervous system to endocrine system</a:t>
                      </a:r>
                      <a:endParaRPr lang="en-US" sz="1600" b="0" dirty="0"/>
                    </a:p>
                  </a:txBody>
                  <a:tcPr marL="91438" marR="91438" marT="45723" marB="45723">
                    <a:solidFill>
                      <a:schemeClr val="bg2">
                        <a:lumMod val="60000"/>
                        <a:lumOff val="40000"/>
                      </a:schemeClr>
                    </a:solidFill>
                  </a:tcPr>
                </a:tc>
              </a:tr>
              <a:tr h="823006">
                <a:tc>
                  <a:txBody>
                    <a:bodyPr/>
                    <a:lstStyle/>
                    <a:p>
                      <a:r>
                        <a:rPr lang="en-US" sz="1600" dirty="0" smtClean="0"/>
                        <a:t>Adrenal</a:t>
                      </a:r>
                      <a:endParaRPr lang="en-US" sz="1600" b="1" dirty="0"/>
                    </a:p>
                  </a:txBody>
                  <a:tcPr marL="91438" marR="91438" marT="45723" marB="45723">
                    <a:solidFill>
                      <a:schemeClr val="bg2">
                        <a:lumMod val="60000"/>
                        <a:lumOff val="40000"/>
                      </a:schemeClr>
                    </a:solidFill>
                  </a:tcPr>
                </a:tc>
                <a:tc>
                  <a:txBody>
                    <a:bodyPr/>
                    <a:lstStyle/>
                    <a:p>
                      <a:r>
                        <a:rPr lang="en-US" sz="1600" dirty="0" smtClean="0"/>
                        <a:t>Response in emergency or stressful</a:t>
                      </a:r>
                      <a:r>
                        <a:rPr lang="en-US" sz="1600" baseline="0" dirty="0" smtClean="0"/>
                        <a:t> situations, m</a:t>
                      </a:r>
                      <a:r>
                        <a:rPr lang="en-US" sz="1600" dirty="0" smtClean="0"/>
                        <a:t>etabolism, blood</a:t>
                      </a:r>
                      <a:r>
                        <a:rPr lang="en-US" sz="1600" baseline="0" dirty="0" smtClean="0"/>
                        <a:t> pressure, salt balance</a:t>
                      </a:r>
                      <a:endParaRPr lang="en-US" sz="1600" b="1" dirty="0"/>
                    </a:p>
                  </a:txBody>
                  <a:tcPr marL="91438" marR="91438" marT="45723" marB="45723">
                    <a:solidFill>
                      <a:schemeClr val="bg2">
                        <a:lumMod val="60000"/>
                        <a:lumOff val="40000"/>
                      </a:schemeClr>
                    </a:solidFill>
                  </a:tcPr>
                </a:tc>
              </a:tr>
              <a:tr h="335299">
                <a:tc>
                  <a:txBody>
                    <a:bodyPr/>
                    <a:lstStyle/>
                    <a:p>
                      <a:r>
                        <a:rPr lang="en-US" sz="1600" dirty="0" smtClean="0"/>
                        <a:t>Pancreas</a:t>
                      </a:r>
                      <a:endParaRPr lang="en-US" sz="1600" b="1" dirty="0"/>
                    </a:p>
                  </a:txBody>
                  <a:tcPr marL="91438" marR="91438" marT="45723" marB="45723">
                    <a:solidFill>
                      <a:schemeClr val="bg2">
                        <a:lumMod val="60000"/>
                        <a:lumOff val="40000"/>
                      </a:schemeClr>
                    </a:solidFill>
                  </a:tcPr>
                </a:tc>
                <a:tc>
                  <a:txBody>
                    <a:bodyPr/>
                    <a:lstStyle/>
                    <a:p>
                      <a:r>
                        <a:rPr lang="en-US" sz="1600" dirty="0" smtClean="0"/>
                        <a:t>Blood sugar</a:t>
                      </a:r>
                      <a:endParaRPr lang="en-US" sz="1600" b="1" dirty="0"/>
                    </a:p>
                  </a:txBody>
                  <a:tcPr marL="91438" marR="91438" marT="45723" marB="45723">
                    <a:solidFill>
                      <a:schemeClr val="bg2">
                        <a:lumMod val="60000"/>
                        <a:lumOff val="40000"/>
                      </a:schemeClr>
                    </a:solidFill>
                  </a:tcPr>
                </a:tc>
              </a:tr>
              <a:tr h="546986">
                <a:tc>
                  <a:txBody>
                    <a:bodyPr/>
                    <a:lstStyle/>
                    <a:p>
                      <a:r>
                        <a:rPr lang="en-US" sz="1600" dirty="0" smtClean="0"/>
                        <a:t>Ovaries</a:t>
                      </a:r>
                      <a:endParaRPr lang="en-US" sz="1600" b="1" dirty="0"/>
                    </a:p>
                  </a:txBody>
                  <a:tcPr marL="91438" marR="91438" marT="45723" marB="45723">
                    <a:solidFill>
                      <a:schemeClr val="bg2">
                        <a:lumMod val="60000"/>
                        <a:lumOff val="40000"/>
                      </a:schemeClr>
                    </a:solidFill>
                  </a:tcPr>
                </a:tc>
                <a:tc>
                  <a:txBody>
                    <a:bodyPr/>
                    <a:lstStyle/>
                    <a:p>
                      <a:r>
                        <a:rPr lang="en-US" sz="1600" dirty="0" smtClean="0"/>
                        <a:t>Production of eggs; female characteristics</a:t>
                      </a:r>
                      <a:endParaRPr lang="en-US" sz="1600" b="1" dirty="0"/>
                    </a:p>
                  </a:txBody>
                  <a:tcPr marL="91438" marR="91438" marT="45723" marB="45723">
                    <a:solidFill>
                      <a:schemeClr val="bg2">
                        <a:lumMod val="60000"/>
                        <a:lumOff val="40000"/>
                      </a:schemeClr>
                    </a:solidFill>
                  </a:tcPr>
                </a:tc>
              </a:tr>
              <a:tr h="714463">
                <a:tc>
                  <a:txBody>
                    <a:bodyPr/>
                    <a:lstStyle/>
                    <a:p>
                      <a:r>
                        <a:rPr lang="en-US" sz="1600" dirty="0" smtClean="0"/>
                        <a:t>Testes</a:t>
                      </a:r>
                      <a:endParaRPr lang="en-US" sz="1600" b="1" dirty="0"/>
                    </a:p>
                  </a:txBody>
                  <a:tcPr marL="91438" marR="91438" marT="45723" marB="45723">
                    <a:solidFill>
                      <a:schemeClr val="bg2">
                        <a:lumMod val="60000"/>
                        <a:lumOff val="40000"/>
                      </a:schemeClr>
                    </a:solidFill>
                  </a:tcPr>
                </a:tc>
                <a:tc>
                  <a:txBody>
                    <a:bodyPr/>
                    <a:lstStyle/>
                    <a:p>
                      <a:r>
                        <a:rPr lang="en-US" sz="1600" dirty="0" smtClean="0"/>
                        <a:t>Production of</a:t>
                      </a:r>
                      <a:r>
                        <a:rPr lang="en-US" sz="1600" baseline="0" dirty="0" smtClean="0"/>
                        <a:t> sperm; male characteristics</a:t>
                      </a:r>
                      <a:endParaRPr lang="en-US" sz="1600" b="1" dirty="0"/>
                    </a:p>
                  </a:txBody>
                  <a:tcPr marL="91438" marR="91438" marT="45723" marB="45723">
                    <a:solidFill>
                      <a:schemeClr val="bg2">
                        <a:lumMod val="60000"/>
                        <a:lumOff val="40000"/>
                      </a:schemeClr>
                    </a:solidFill>
                  </a:tcPr>
                </a:tc>
              </a:tr>
              <a:tr h="714463">
                <a:tc>
                  <a:txBody>
                    <a:bodyPr/>
                    <a:lstStyle/>
                    <a:p>
                      <a:r>
                        <a:rPr lang="en-US" sz="1600" b="0" dirty="0" smtClean="0"/>
                        <a:t>Thymus</a:t>
                      </a:r>
                      <a:endParaRPr lang="en-US" sz="1600" b="0" dirty="0"/>
                    </a:p>
                  </a:txBody>
                  <a:tcPr marL="91438" marR="91438" marT="45723" marB="45723">
                    <a:solidFill>
                      <a:schemeClr val="bg2">
                        <a:lumMod val="60000"/>
                        <a:lumOff val="40000"/>
                      </a:schemeClr>
                    </a:solidFill>
                  </a:tcPr>
                </a:tc>
                <a:tc>
                  <a:txBody>
                    <a:bodyPr/>
                    <a:lstStyle/>
                    <a:p>
                      <a:r>
                        <a:rPr lang="en-US" sz="1600" b="0" dirty="0" smtClean="0"/>
                        <a:t>Parts</a:t>
                      </a:r>
                      <a:r>
                        <a:rPr lang="en-US" sz="1600" b="0" baseline="0" dirty="0" smtClean="0"/>
                        <a:t> of the immune system</a:t>
                      </a:r>
                      <a:endParaRPr lang="en-US" sz="1600" b="0" dirty="0"/>
                    </a:p>
                  </a:txBody>
                  <a:tcPr marL="91438" marR="91438" marT="45723" marB="45723">
                    <a:solidFill>
                      <a:schemeClr val="bg2">
                        <a:lumMod val="60000"/>
                        <a:lumOff val="40000"/>
                      </a:schemeClr>
                    </a:solidFill>
                  </a:tcPr>
                </a:tc>
              </a:tr>
            </a:tbl>
          </a:graphicData>
        </a:graphic>
      </p:graphicFrame>
      <p:sp>
        <p:nvSpPr>
          <p:cNvPr id="2" name="Slide Number Placeholder 1"/>
          <p:cNvSpPr>
            <a:spLocks noGrp="1"/>
          </p:cNvSpPr>
          <p:nvPr>
            <p:ph type="sldNum" sz="quarter" idx="12"/>
          </p:nvPr>
        </p:nvSpPr>
        <p:spPr/>
        <p:txBody>
          <a:bodyPr/>
          <a:lstStyle/>
          <a:p>
            <a:fld id="{D066B51A-EA50-4EBF-954A-4D7B4372B565}"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3847334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vivo.colostate.edu/hbooks/pathphys/endocrine/basics/targe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161" y="3033942"/>
            <a:ext cx="6008207"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4597" y="329400"/>
            <a:ext cx="11159856" cy="1507067"/>
          </a:xfrm>
        </p:spPr>
        <p:txBody>
          <a:bodyPr>
            <a:normAutofit/>
          </a:bodyPr>
          <a:lstStyle/>
          <a:p>
            <a:r>
              <a:rPr lang="en-US" b="1" dirty="0" smtClean="0">
                <a:solidFill>
                  <a:schemeClr val="accent2">
                    <a:lumMod val="50000"/>
                  </a:schemeClr>
                </a:solidFill>
                <a:effectLst>
                  <a:outerShdw blurRad="38100" dist="38100" dir="2700000" algn="tl">
                    <a:srgbClr val="000000">
                      <a:alpha val="43137"/>
                    </a:srgbClr>
                  </a:outerShdw>
                </a:effectLst>
              </a:rPr>
              <a:t>Q. How do you think the endocrine glands get their jobs done ???</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55306" y="1526875"/>
            <a:ext cx="10990354" cy="2147977"/>
          </a:xfrm>
        </p:spPr>
        <p:txBody>
          <a:bodyPr>
            <a:noAutofit/>
          </a:bodyPr>
          <a:lstStyle/>
          <a:p>
            <a:pPr marL="514350" indent="-514350">
              <a:buAutoNum type="alphaUcPeriod"/>
            </a:pPr>
            <a:r>
              <a:rPr lang="en-US" sz="2800" b="1" dirty="0" smtClean="0">
                <a:solidFill>
                  <a:srgbClr val="FF0000"/>
                </a:solidFill>
                <a:effectLst>
                  <a:outerShdw blurRad="38100" dist="38100" dir="2700000" algn="tl">
                    <a:srgbClr val="000000">
                      <a:alpha val="43137"/>
                    </a:srgbClr>
                  </a:outerShdw>
                </a:effectLst>
              </a:rPr>
              <a:t>Hormone </a:t>
            </a:r>
            <a:r>
              <a:rPr lang="en-US" b="1" dirty="0" smtClean="0"/>
              <a:t>:</a:t>
            </a:r>
            <a:r>
              <a:rPr lang="en-US" sz="2400" b="1" dirty="0">
                <a:solidFill>
                  <a:srgbClr val="222222"/>
                </a:solidFill>
                <a:latin typeface="arial" panose="020B0604020202020204" pitchFamily="34" charset="0"/>
              </a:rPr>
              <a:t>is any member of a class of signaling molecules produced by glands in multicellular organisms that are transported by the circulatory system to target distant organs to regulate physiology and </a:t>
            </a:r>
            <a:r>
              <a:rPr lang="en-US" sz="2400" b="1" dirty="0" smtClean="0">
                <a:solidFill>
                  <a:srgbClr val="222222"/>
                </a:solidFill>
                <a:latin typeface="arial" panose="020B0604020202020204" pitchFamily="34" charset="0"/>
              </a:rPr>
              <a:t>behavior.</a:t>
            </a:r>
          </a:p>
        </p:txBody>
      </p:sp>
      <p:sp>
        <p:nvSpPr>
          <p:cNvPr id="5" name="TextBox 4"/>
          <p:cNvSpPr txBox="1"/>
          <p:nvPr/>
        </p:nvSpPr>
        <p:spPr>
          <a:xfrm>
            <a:off x="957533" y="2881222"/>
            <a:ext cx="5495026" cy="3797963"/>
          </a:xfrm>
          <a:prstGeom prst="rect">
            <a:avLst/>
          </a:prstGeom>
          <a:noFill/>
        </p:spPr>
        <p:txBody>
          <a:bodyPr wrap="square" rtlCol="0">
            <a:spAutoFit/>
          </a:bodyPr>
          <a:lstStyle/>
          <a:p>
            <a:pPr marL="342900" lvl="0" indent="-342900" defTabSz="914400" fontAlgn="base">
              <a:spcBef>
                <a:spcPct val="20000"/>
              </a:spcBef>
              <a:spcAft>
                <a:spcPct val="0"/>
              </a:spcAft>
              <a:buClr>
                <a:srgbClr val="043988"/>
              </a:buClr>
              <a:buFont typeface="Wingdings" panose="05000000000000000000" pitchFamily="2" charset="2"/>
              <a:buChar char="§"/>
            </a:pPr>
            <a:endParaRPr lang="en-US" altLang="en-US" sz="2800" dirty="0" smtClean="0">
              <a:solidFill>
                <a:srgbClr val="000000"/>
              </a:solidFill>
              <a:latin typeface="Arial"/>
            </a:endParaRPr>
          </a:p>
          <a:p>
            <a:pPr marL="342900" lvl="0" indent="-342900" defTabSz="914400" fontAlgn="base">
              <a:spcBef>
                <a:spcPct val="20000"/>
              </a:spcBef>
              <a:spcAft>
                <a:spcPct val="0"/>
              </a:spcAft>
              <a:buClr>
                <a:srgbClr val="043988"/>
              </a:buClr>
              <a:buFont typeface="Wingdings" panose="05000000000000000000" pitchFamily="2" charset="2"/>
              <a:buChar char="§"/>
            </a:pPr>
            <a:r>
              <a:rPr lang="en-US" altLang="en-US" sz="2800" b="1" dirty="0" smtClean="0">
                <a:solidFill>
                  <a:srgbClr val="002060"/>
                </a:solidFill>
                <a:effectLst>
                  <a:outerShdw blurRad="38100" dist="38100" dir="2700000" algn="tl">
                    <a:srgbClr val="000000">
                      <a:alpha val="43137"/>
                    </a:srgbClr>
                  </a:outerShdw>
                </a:effectLst>
                <a:latin typeface="Arial"/>
              </a:rPr>
              <a:t>Target Cells</a:t>
            </a:r>
            <a:endParaRPr lang="en-US" altLang="en-US" sz="2800" b="1" dirty="0">
              <a:solidFill>
                <a:srgbClr val="002060"/>
              </a:solidFill>
              <a:effectLst>
                <a:outerShdw blurRad="38100" dist="38100" dir="2700000" algn="tl">
                  <a:srgbClr val="000000">
                    <a:alpha val="43137"/>
                  </a:srgbClr>
                </a:outerShdw>
              </a:effectLst>
              <a:latin typeface="Arial"/>
            </a:endParaRPr>
          </a:p>
          <a:p>
            <a:pPr marL="342900" lvl="0" indent="-342900" defTabSz="914400" fontAlgn="base">
              <a:spcBef>
                <a:spcPct val="20000"/>
              </a:spcBef>
              <a:spcAft>
                <a:spcPct val="0"/>
              </a:spcAft>
              <a:buClr>
                <a:srgbClr val="043988"/>
              </a:buClr>
              <a:buFont typeface="Wingdings" panose="05000000000000000000" pitchFamily="2" charset="2"/>
              <a:buChar char="§"/>
            </a:pPr>
            <a:r>
              <a:rPr lang="en-US" altLang="en-US" sz="2800" dirty="0" smtClean="0">
                <a:solidFill>
                  <a:srgbClr val="000000"/>
                </a:solidFill>
                <a:latin typeface="Arial"/>
              </a:rPr>
              <a:t>Hormones  </a:t>
            </a:r>
            <a:r>
              <a:rPr lang="en-US" altLang="en-US" sz="2800" dirty="0">
                <a:solidFill>
                  <a:srgbClr val="000000"/>
                </a:solidFill>
                <a:latin typeface="Arial"/>
              </a:rPr>
              <a:t>only work on certain cells, called target cells.</a:t>
            </a:r>
          </a:p>
          <a:p>
            <a:pPr marL="342900" lvl="0" indent="-342900" defTabSz="914400" fontAlgn="base">
              <a:spcBef>
                <a:spcPct val="20000"/>
              </a:spcBef>
              <a:spcAft>
                <a:spcPct val="0"/>
              </a:spcAft>
              <a:buClr>
                <a:srgbClr val="043988"/>
              </a:buClr>
              <a:buFont typeface="Wingdings" panose="05000000000000000000" pitchFamily="2" charset="2"/>
              <a:buChar char="§"/>
            </a:pPr>
            <a:r>
              <a:rPr lang="en-US" altLang="en-US" sz="2800" dirty="0">
                <a:solidFill>
                  <a:srgbClr val="000000"/>
                </a:solidFill>
                <a:latin typeface="Arial"/>
              </a:rPr>
              <a:t>The target cells have special receptors that “recognize” the hormones and allow them to influence that cell.</a:t>
            </a:r>
          </a:p>
        </p:txBody>
      </p:sp>
      <p:sp>
        <p:nvSpPr>
          <p:cNvPr id="7" name="TextBox 6"/>
          <p:cNvSpPr txBox="1"/>
          <p:nvPr/>
        </p:nvSpPr>
        <p:spPr>
          <a:xfrm>
            <a:off x="5926347" y="5986732"/>
            <a:ext cx="6193766" cy="646331"/>
          </a:xfrm>
          <a:prstGeom prst="rect">
            <a:avLst/>
          </a:prstGeom>
          <a:noFill/>
        </p:spPr>
        <p:txBody>
          <a:bodyPr wrap="square" rtlCol="0">
            <a:spAutoFit/>
          </a:bodyPr>
          <a:lstStyle/>
          <a:p>
            <a:r>
              <a:rPr lang="en-US" altLang="en-US" b="1" dirty="0" smtClean="0">
                <a:solidFill>
                  <a:srgbClr val="FFC000"/>
                </a:solidFill>
                <a:effectLst>
                  <a:outerShdw blurRad="38100" dist="38100" dir="2700000" algn="tl">
                    <a:srgbClr val="000000">
                      <a:alpha val="43137"/>
                    </a:srgbClr>
                  </a:outerShdw>
                </a:effectLst>
              </a:rPr>
              <a:t>              These </a:t>
            </a:r>
            <a:r>
              <a:rPr lang="en-US" altLang="en-US" b="1" dirty="0">
                <a:solidFill>
                  <a:srgbClr val="FFC000"/>
                </a:solidFill>
                <a:effectLst>
                  <a:outerShdw blurRad="38100" dist="38100" dir="2700000" algn="tl">
                    <a:srgbClr val="000000">
                      <a:alpha val="43137"/>
                    </a:srgbClr>
                  </a:outerShdw>
                </a:effectLst>
              </a:rPr>
              <a:t>receptors recognize the hormones.</a:t>
            </a:r>
          </a:p>
          <a:p>
            <a:r>
              <a:rPr lang="en-US" altLang="en-US" b="1" dirty="0" smtClean="0">
                <a:solidFill>
                  <a:srgbClr val="FFC000"/>
                </a:solidFill>
                <a:effectLst>
                  <a:outerShdw blurRad="38100" dist="38100" dir="2700000" algn="tl">
                    <a:srgbClr val="000000">
                      <a:alpha val="43137"/>
                    </a:srgbClr>
                  </a:outerShdw>
                </a:effectLst>
              </a:rPr>
              <a:t>                      They </a:t>
            </a:r>
            <a:r>
              <a:rPr lang="en-US" altLang="en-US" b="1" dirty="0">
                <a:solidFill>
                  <a:srgbClr val="FFC000"/>
                </a:solidFill>
                <a:effectLst>
                  <a:outerShdw blurRad="38100" dist="38100" dir="2700000" algn="tl">
                    <a:srgbClr val="000000">
                      <a:alpha val="43137"/>
                    </a:srgbClr>
                  </a:outerShdw>
                </a:effectLst>
              </a:rPr>
              <a:t>“fit” like a lock and key.</a:t>
            </a:r>
          </a:p>
        </p:txBody>
      </p:sp>
      <p:cxnSp>
        <p:nvCxnSpPr>
          <p:cNvPr id="9" name="Curved Connector 8"/>
          <p:cNvCxnSpPr/>
          <p:nvPr/>
        </p:nvCxnSpPr>
        <p:spPr>
          <a:xfrm rot="5400000">
            <a:off x="6301600" y="5490715"/>
            <a:ext cx="1086925" cy="301923"/>
          </a:xfrm>
          <a:prstGeom prst="curvedConnector3">
            <a:avLst>
              <a:gd name="adj1" fmla="val 50794"/>
            </a:avLst>
          </a:prstGeom>
          <a:ln w="76200">
            <a:headEnd type="triangle"/>
            <a:tailEnd type="triangle"/>
          </a:ln>
        </p:spPr>
        <p:style>
          <a:lnRef idx="3">
            <a:schemeClr val="accent6"/>
          </a:lnRef>
          <a:fillRef idx="0">
            <a:schemeClr val="accent6"/>
          </a:fillRef>
          <a:effectRef idx="2">
            <a:schemeClr val="accent6"/>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04867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pic>
        <p:nvPicPr>
          <p:cNvPr id="12290" name="Rectangle 4"/>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1749426" y="-6350"/>
            <a:ext cx="8467725" cy="896938"/>
          </a:xfrm>
        </p:spPr>
      </p:pic>
      <p:sp>
        <p:nvSpPr>
          <p:cNvPr id="12291" name="Text Box 5"/>
          <p:cNvSpPr txBox="1">
            <a:spLocks noChangeArrowheads="1"/>
          </p:cNvSpPr>
          <p:nvPr/>
        </p:nvSpPr>
        <p:spPr bwMode="auto">
          <a:xfrm>
            <a:off x="897147" y="1249364"/>
            <a:ext cx="35462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defTabSz="914400" eaLnBrk="1" fontAlgn="base" hangingPunct="1">
              <a:spcBef>
                <a:spcPct val="50000"/>
              </a:spcBef>
              <a:spcAft>
                <a:spcPct val="0"/>
              </a:spcAft>
            </a:pPr>
            <a:r>
              <a:rPr lang="en-US" altLang="en-US" sz="2000" dirty="0">
                <a:solidFill>
                  <a:srgbClr val="000000"/>
                </a:solidFill>
              </a:rPr>
              <a:t>by way of  </a:t>
            </a:r>
            <a:r>
              <a:rPr lang="en-US" altLang="en-US" sz="2000" u="sng" dirty="0">
                <a:solidFill>
                  <a:srgbClr val="000000"/>
                </a:solidFill>
              </a:rPr>
              <a:t>nerves</a:t>
            </a:r>
            <a:r>
              <a:rPr lang="en-US" altLang="en-US" sz="2000" dirty="0">
                <a:solidFill>
                  <a:srgbClr val="000000"/>
                </a:solidFill>
              </a:rPr>
              <a:t> from the sensory organs in the nervous </a:t>
            </a:r>
            <a:r>
              <a:rPr lang="en-US" altLang="en-US" sz="2000" dirty="0" smtClean="0">
                <a:solidFill>
                  <a:srgbClr val="000000"/>
                </a:solidFill>
              </a:rPr>
              <a:t>system ( outside of the body)</a:t>
            </a:r>
            <a:endParaRPr lang="en-US" altLang="en-US" sz="2000" dirty="0">
              <a:solidFill>
                <a:srgbClr val="000000"/>
              </a:solidFill>
            </a:endParaRPr>
          </a:p>
        </p:txBody>
      </p:sp>
      <p:sp>
        <p:nvSpPr>
          <p:cNvPr id="12292" name="Text Box 6"/>
          <p:cNvSpPr txBox="1">
            <a:spLocks noChangeArrowheads="1"/>
          </p:cNvSpPr>
          <p:nvPr/>
        </p:nvSpPr>
        <p:spPr bwMode="auto">
          <a:xfrm>
            <a:off x="5988050" y="895350"/>
            <a:ext cx="30114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defTabSz="914400" eaLnBrk="1" fontAlgn="base" hangingPunct="1">
              <a:spcBef>
                <a:spcPct val="50000"/>
              </a:spcBef>
              <a:spcAft>
                <a:spcPct val="0"/>
              </a:spcAft>
            </a:pPr>
            <a:r>
              <a:rPr lang="en-US" altLang="en-US">
                <a:solidFill>
                  <a:srgbClr val="FFFF00"/>
                </a:solidFill>
              </a:rPr>
              <a:t>Internal stimuli</a:t>
            </a:r>
          </a:p>
        </p:txBody>
      </p:sp>
      <p:sp>
        <p:nvSpPr>
          <p:cNvPr id="12293" name="Text Box 7"/>
          <p:cNvSpPr txBox="1">
            <a:spLocks noChangeArrowheads="1"/>
          </p:cNvSpPr>
          <p:nvPr/>
        </p:nvSpPr>
        <p:spPr bwMode="auto">
          <a:xfrm>
            <a:off x="1524001" y="762000"/>
            <a:ext cx="2943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defTabSz="914400" eaLnBrk="1" fontAlgn="base" hangingPunct="1">
              <a:spcBef>
                <a:spcPct val="50000"/>
              </a:spcBef>
              <a:spcAft>
                <a:spcPct val="0"/>
              </a:spcAft>
            </a:pPr>
            <a:r>
              <a:rPr lang="en-US" altLang="en-US">
                <a:solidFill>
                  <a:srgbClr val="FFFF00"/>
                </a:solidFill>
              </a:rPr>
              <a:t>External stimuli</a:t>
            </a:r>
          </a:p>
        </p:txBody>
      </p:sp>
      <p:pic>
        <p:nvPicPr>
          <p:cNvPr id="12294" name="Picture 10" descr="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075" y="2840038"/>
            <a:ext cx="5068888"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1"/>
          <p:cNvSpPr txBox="1">
            <a:spLocks noChangeArrowheads="1"/>
          </p:cNvSpPr>
          <p:nvPr/>
        </p:nvSpPr>
        <p:spPr bwMode="auto">
          <a:xfrm>
            <a:off x="5272089" y="1471613"/>
            <a:ext cx="249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defTabSz="914400" eaLnBrk="1" fontAlgn="base" hangingPunct="1">
              <a:spcBef>
                <a:spcPct val="50000"/>
              </a:spcBef>
              <a:spcAft>
                <a:spcPct val="0"/>
              </a:spcAft>
            </a:pPr>
            <a:r>
              <a:rPr lang="en-US" altLang="en-US" sz="2000">
                <a:solidFill>
                  <a:srgbClr val="000000"/>
                </a:solidFill>
              </a:rPr>
              <a:t>by way of  </a:t>
            </a:r>
            <a:r>
              <a:rPr lang="en-US" altLang="en-US" sz="2000" u="sng">
                <a:solidFill>
                  <a:srgbClr val="000000"/>
                </a:solidFill>
              </a:rPr>
              <a:t>nerves</a:t>
            </a:r>
            <a:r>
              <a:rPr lang="en-US" altLang="en-US" sz="2000">
                <a:solidFill>
                  <a:srgbClr val="000000"/>
                </a:solidFill>
              </a:rPr>
              <a:t> and other </a:t>
            </a:r>
            <a:r>
              <a:rPr lang="en-US" altLang="en-US" sz="2000" u="sng">
                <a:solidFill>
                  <a:srgbClr val="000000"/>
                </a:solidFill>
              </a:rPr>
              <a:t>hormones</a:t>
            </a:r>
            <a:r>
              <a:rPr lang="en-US" altLang="en-US" sz="2000">
                <a:solidFill>
                  <a:srgbClr val="000000"/>
                </a:solidFill>
              </a:rPr>
              <a:t> from inside the body</a:t>
            </a:r>
          </a:p>
        </p:txBody>
      </p:sp>
      <p:sp>
        <p:nvSpPr>
          <p:cNvPr id="12296" name="Line 12"/>
          <p:cNvSpPr>
            <a:spLocks noChangeShapeType="1"/>
          </p:cNvSpPr>
          <p:nvPr/>
        </p:nvSpPr>
        <p:spPr bwMode="auto">
          <a:xfrm>
            <a:off x="7832726" y="1550988"/>
            <a:ext cx="149225" cy="321786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3200">
              <a:solidFill>
                <a:srgbClr val="000000"/>
              </a:solidFill>
            </a:endParaRPr>
          </a:p>
        </p:txBody>
      </p:sp>
      <p:pic>
        <p:nvPicPr>
          <p:cNvPr id="12297" name="Picture 19" descr="http://farm1.static.flickr.com/40/95500870_2ffde2a5b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664" y="2640013"/>
            <a:ext cx="20605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http://lh3.google.com/lisa.onizuka/RuK2pQkjzXI/AAAAAAAAG7I/nLrq-VHgYnE/f86ed9857df50f43c9d6b75ab96ace11_fu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6764" y="3821113"/>
            <a:ext cx="19002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7" descr="http://homepage.mac.com/lawrencedavid/cuteanimals/dog_with_huge_ear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8450" y="5280025"/>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Line 13"/>
          <p:cNvSpPr>
            <a:spLocks noChangeShapeType="1"/>
          </p:cNvSpPr>
          <p:nvPr/>
        </p:nvSpPr>
        <p:spPr bwMode="auto">
          <a:xfrm>
            <a:off x="3965575" y="2198688"/>
            <a:ext cx="3352800" cy="28940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3200">
              <a:solidFill>
                <a:srgbClr val="000000"/>
              </a:solidFill>
            </a:endParaRPr>
          </a:p>
        </p:txBody>
      </p:sp>
      <p:pic>
        <p:nvPicPr>
          <p:cNvPr id="12301"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9475" y="1470026"/>
            <a:ext cx="1709738"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E1C1EEB-0FC6-4524-AF48-A570894B75C1}"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1745118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04983496"/>
              </p:ext>
            </p:extLst>
          </p:nvPr>
        </p:nvGraphicFramePr>
        <p:xfrm>
          <a:off x="465826" y="719664"/>
          <a:ext cx="11430000" cy="5957180"/>
        </p:xfrm>
        <a:graphic>
          <a:graphicData uri="http://schemas.openxmlformats.org/drawingml/2006/table">
            <a:tbl>
              <a:tblPr firstRow="1" bandRow="1">
                <a:tableStyleId>{5C22544A-7EE6-4342-B048-85BDC9FD1C3A}</a:tableStyleId>
              </a:tblPr>
              <a:tblGrid>
                <a:gridCol w="3810000"/>
                <a:gridCol w="3810000"/>
                <a:gridCol w="3810000"/>
              </a:tblGrid>
              <a:tr h="1191436">
                <a:tc>
                  <a:txBody>
                    <a:bodyPr/>
                    <a:lstStyle/>
                    <a:p>
                      <a:endParaRPr lang="en-US" dirty="0"/>
                    </a:p>
                  </a:txBody>
                  <a:tcPr/>
                </a:tc>
                <a:tc>
                  <a:txBody>
                    <a:bodyPr/>
                    <a:lstStyle/>
                    <a:p>
                      <a:r>
                        <a:rPr lang="en-US" sz="3200" b="1" dirty="0" smtClean="0"/>
                        <a:t>Endocrine system</a:t>
                      </a:r>
                      <a:endParaRPr lang="en-US" sz="3200" b="1" dirty="0"/>
                    </a:p>
                  </a:txBody>
                  <a:tcPr/>
                </a:tc>
                <a:tc>
                  <a:txBody>
                    <a:bodyPr/>
                    <a:lstStyle/>
                    <a:p>
                      <a:r>
                        <a:rPr lang="en-US" sz="3200" dirty="0" smtClean="0"/>
                        <a:t>Nervous system</a:t>
                      </a:r>
                      <a:endParaRPr lang="en-US" sz="3200" dirty="0"/>
                    </a:p>
                  </a:txBody>
                  <a:tcPr/>
                </a:tc>
              </a:tr>
              <a:tr h="1191436">
                <a:tc>
                  <a:txBody>
                    <a:bodyPr/>
                    <a:lstStyle/>
                    <a:p>
                      <a:r>
                        <a:rPr lang="en-US" sz="2400" b="1" dirty="0" smtClean="0">
                          <a:solidFill>
                            <a:srgbClr val="FF0000"/>
                          </a:solidFill>
                        </a:rPr>
                        <a:t>Signal type</a:t>
                      </a:r>
                      <a:endParaRPr lang="en-US" sz="2400" b="1" dirty="0">
                        <a:solidFill>
                          <a:srgbClr val="FF0000"/>
                        </a:solidFill>
                      </a:endParaRPr>
                    </a:p>
                  </a:txBody>
                  <a:tcPr/>
                </a:tc>
                <a:tc>
                  <a:txBody>
                    <a:bodyPr/>
                    <a:lstStyle/>
                    <a:p>
                      <a:r>
                        <a:rPr lang="en-US" dirty="0" smtClean="0"/>
                        <a:t>Hormone</a:t>
                      </a:r>
                      <a:endParaRPr lang="en-US" dirty="0"/>
                    </a:p>
                  </a:txBody>
                  <a:tcPr/>
                </a:tc>
                <a:tc>
                  <a:txBody>
                    <a:bodyPr/>
                    <a:lstStyle/>
                    <a:p>
                      <a:pPr marL="342900" indent="-342900">
                        <a:buAutoNum type="arabicPeriod"/>
                      </a:pPr>
                      <a:r>
                        <a:rPr lang="en-US" dirty="0" smtClean="0"/>
                        <a:t>Action potential</a:t>
                      </a:r>
                    </a:p>
                    <a:p>
                      <a:pPr marL="342900" indent="-342900">
                        <a:buAutoNum type="arabicPeriod"/>
                      </a:pPr>
                      <a:r>
                        <a:rPr lang="en-US" dirty="0" smtClean="0"/>
                        <a:t>Neurotransmitter( electrical )</a:t>
                      </a:r>
                      <a:endParaRPr lang="en-US" dirty="0"/>
                    </a:p>
                  </a:txBody>
                  <a:tcPr/>
                </a:tc>
              </a:tr>
              <a:tr h="1191436">
                <a:tc>
                  <a:txBody>
                    <a:bodyPr/>
                    <a:lstStyle/>
                    <a:p>
                      <a:r>
                        <a:rPr lang="en-US" sz="2400" b="1" dirty="0" smtClean="0">
                          <a:solidFill>
                            <a:srgbClr val="FF0000"/>
                          </a:solidFill>
                        </a:rPr>
                        <a:t>Speed of transmission</a:t>
                      </a:r>
                      <a:endParaRPr lang="en-US" sz="2400" b="1" dirty="0">
                        <a:solidFill>
                          <a:srgbClr val="FF0000"/>
                        </a:solidFill>
                      </a:endParaRPr>
                    </a:p>
                  </a:txBody>
                  <a:tcPr/>
                </a:tc>
                <a:tc>
                  <a:txBody>
                    <a:bodyPr/>
                    <a:lstStyle/>
                    <a:p>
                      <a:r>
                        <a:rPr lang="en-US" dirty="0" smtClean="0"/>
                        <a:t>Slow ( about a minute)</a:t>
                      </a:r>
                      <a:endParaRPr lang="en-US" dirty="0"/>
                    </a:p>
                  </a:txBody>
                  <a:tcPr/>
                </a:tc>
                <a:tc>
                  <a:txBody>
                    <a:bodyPr/>
                    <a:lstStyle/>
                    <a:p>
                      <a:r>
                        <a:rPr lang="en-US" dirty="0" smtClean="0"/>
                        <a:t>Fast (</a:t>
                      </a:r>
                      <a:r>
                        <a:rPr lang="en-US" baseline="0" dirty="0" smtClean="0"/>
                        <a:t> 120 m/s)</a:t>
                      </a:r>
                      <a:endParaRPr lang="en-US" dirty="0"/>
                    </a:p>
                  </a:txBody>
                  <a:tcPr/>
                </a:tc>
              </a:tr>
              <a:tr h="1191436">
                <a:tc>
                  <a:txBody>
                    <a:bodyPr/>
                    <a:lstStyle/>
                    <a:p>
                      <a:r>
                        <a:rPr lang="en-US" sz="2400" b="1" dirty="0" smtClean="0">
                          <a:solidFill>
                            <a:srgbClr val="FF0000"/>
                          </a:solidFill>
                        </a:rPr>
                        <a:t>Target</a:t>
                      </a:r>
                      <a:endParaRPr lang="en-US" sz="2400" b="1" dirty="0">
                        <a:solidFill>
                          <a:srgbClr val="FF0000"/>
                        </a:solidFill>
                      </a:endParaRPr>
                    </a:p>
                  </a:txBody>
                  <a:tcPr/>
                </a:tc>
                <a:tc>
                  <a:txBody>
                    <a:bodyPr/>
                    <a:lstStyle/>
                    <a:p>
                      <a:r>
                        <a:rPr lang="en-US" dirty="0" smtClean="0"/>
                        <a:t>General (</a:t>
                      </a:r>
                      <a:r>
                        <a:rPr lang="en-US" baseline="0" dirty="0" smtClean="0"/>
                        <a:t> Got a receptor)</a:t>
                      </a:r>
                      <a:endParaRPr lang="en-US" dirty="0"/>
                    </a:p>
                  </a:txBody>
                  <a:tcPr/>
                </a:tc>
                <a:tc>
                  <a:txBody>
                    <a:bodyPr/>
                    <a:lstStyle/>
                    <a:p>
                      <a:r>
                        <a:rPr lang="en-US" dirty="0" smtClean="0"/>
                        <a:t>Specific </a:t>
                      </a:r>
                      <a:endParaRPr lang="en-US" dirty="0"/>
                    </a:p>
                  </a:txBody>
                  <a:tcPr/>
                </a:tc>
              </a:tr>
              <a:tr h="1191436">
                <a:tc>
                  <a:txBody>
                    <a:bodyPr/>
                    <a:lstStyle/>
                    <a:p>
                      <a:r>
                        <a:rPr lang="en-US" sz="2400" b="1" dirty="0" smtClean="0">
                          <a:solidFill>
                            <a:srgbClr val="FF0000"/>
                          </a:solidFill>
                        </a:rPr>
                        <a:t>Effect of</a:t>
                      </a:r>
                      <a:r>
                        <a:rPr lang="en-US" sz="2400" b="1" baseline="0" dirty="0" smtClean="0">
                          <a:solidFill>
                            <a:srgbClr val="FF0000"/>
                          </a:solidFill>
                        </a:rPr>
                        <a:t> Action</a:t>
                      </a:r>
                      <a:endParaRPr lang="en-US" sz="2400" b="1" dirty="0">
                        <a:solidFill>
                          <a:srgbClr val="FF0000"/>
                        </a:solidFill>
                      </a:endParaRPr>
                    </a:p>
                  </a:txBody>
                  <a:tcPr/>
                </a:tc>
                <a:tc>
                  <a:txBody>
                    <a:bodyPr/>
                    <a:lstStyle/>
                    <a:p>
                      <a:r>
                        <a:rPr lang="en-US" dirty="0" smtClean="0"/>
                        <a:t>Slow</a:t>
                      </a:r>
                      <a:endParaRPr lang="en-US" dirty="0"/>
                    </a:p>
                  </a:txBody>
                  <a:tcPr/>
                </a:tc>
                <a:tc>
                  <a:txBody>
                    <a:bodyPr/>
                    <a:lstStyle/>
                    <a:p>
                      <a:r>
                        <a:rPr lang="en-US" dirty="0" smtClean="0"/>
                        <a:t>Fast</a:t>
                      </a:r>
                      <a:endParaRPr lang="en-US" dirty="0"/>
                    </a:p>
                  </a:txBody>
                  <a:tcPr/>
                </a:tc>
              </a:tr>
            </a:tbl>
          </a:graphicData>
        </a:graphic>
      </p:graphicFrame>
      <p:sp>
        <p:nvSpPr>
          <p:cNvPr id="2" name="Slide Number Placeholder 1"/>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44870371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lk">
  <a:themeElements>
    <a:clrScheme name="Custom 3">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FF0000"/>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3.xml><?xml version="1.0" encoding="utf-8"?>
<a:theme xmlns:a="http://schemas.openxmlformats.org/drawingml/2006/main" name="1_Silk">
  <a:themeElements>
    <a:clrScheme name="Custom 3">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FF0000"/>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4.xml><?xml version="1.0" encoding="utf-8"?>
<a:theme xmlns:a="http://schemas.openxmlformats.org/drawingml/2006/main" name="2_Silk">
  <a:themeElements>
    <a:clrScheme name="Custom 3">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FF0000"/>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5.xml><?xml version="1.0" encoding="utf-8"?>
<a:theme xmlns:a="http://schemas.openxmlformats.org/drawingml/2006/main" name="3_Silk">
  <a:themeElements>
    <a:clrScheme name="Custom 3">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FF0000"/>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6.xml><?xml version="1.0" encoding="utf-8"?>
<a:theme xmlns:a="http://schemas.openxmlformats.org/drawingml/2006/main" name="4_Silk">
  <a:themeElements>
    <a:clrScheme name="Custom 3">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FF0000"/>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7.xml><?xml version="1.0" encoding="utf-8"?>
<a:theme xmlns:a="http://schemas.openxmlformats.org/drawingml/2006/main" name="5_Silk">
  <a:themeElements>
    <a:clrScheme name="Custom 3">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FF0000"/>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8.xml><?xml version="1.0" encoding="utf-8"?>
<a:theme xmlns:a="http://schemas.openxmlformats.org/drawingml/2006/main" name="6_Silk">
  <a:themeElements>
    <a:clrScheme name="Custom 3">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FF0000"/>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106</TotalTime>
  <Words>1475</Words>
  <Application>Microsoft Office PowerPoint</Application>
  <PresentationFormat>Widescreen</PresentationFormat>
  <Paragraphs>136</Paragraphs>
  <Slides>12</Slides>
  <Notes>8</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12</vt:i4>
      </vt:variant>
    </vt:vector>
  </HeadingPairs>
  <TitlesOfParts>
    <vt:vector size="27" baseType="lpstr">
      <vt:lpstr>Arial</vt:lpstr>
      <vt:lpstr>Arial</vt:lpstr>
      <vt:lpstr>Calibri</vt:lpstr>
      <vt:lpstr>Century Gothic</vt:lpstr>
      <vt:lpstr>Gill Sans MT</vt:lpstr>
      <vt:lpstr>Wingdings</vt:lpstr>
      <vt:lpstr>Wingdings 3</vt:lpstr>
      <vt:lpstr>Slice</vt:lpstr>
      <vt:lpstr>Silk</vt:lpstr>
      <vt:lpstr>1_Silk</vt:lpstr>
      <vt:lpstr>2_Silk</vt:lpstr>
      <vt:lpstr>3_Silk</vt:lpstr>
      <vt:lpstr>4_Silk</vt:lpstr>
      <vt:lpstr>5_Silk</vt:lpstr>
      <vt:lpstr>6_Silk</vt:lpstr>
      <vt:lpstr> </vt:lpstr>
      <vt:lpstr>PowerPoint Presentation</vt:lpstr>
      <vt:lpstr>Endocrine system</vt:lpstr>
      <vt:lpstr>PowerPoint Presentation</vt:lpstr>
      <vt:lpstr>PowerPoint Presentation</vt:lpstr>
      <vt:lpstr>PowerPoint Presentation</vt:lpstr>
      <vt:lpstr>Q. How do you think the endocrine glands get their jobs done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alsamawi</dc:creator>
  <cp:lastModifiedBy>ali alsamawi</cp:lastModifiedBy>
  <cp:revision>13</cp:revision>
  <cp:lastPrinted>2017-10-07T09:38:14Z</cp:lastPrinted>
  <dcterms:created xsi:type="dcterms:W3CDTF">2017-10-05T06:26:46Z</dcterms:created>
  <dcterms:modified xsi:type="dcterms:W3CDTF">2017-10-27T20:08:08Z</dcterms:modified>
</cp:coreProperties>
</file>