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798AD-AE78-4862-970D-A33501FD4E7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C675C-BAB9-44A7-961A-C7D9E2A08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3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30624" cy="365125"/>
          </a:xfrm>
        </p:spPr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544144" cy="365125"/>
          </a:xfrm>
        </p:spPr>
        <p:txBody>
          <a:bodyPr/>
          <a:lstStyle/>
          <a:p>
            <a:pPr algn="l"/>
            <a:r>
              <a:rPr lang="en-US" dirty="0" smtClean="0"/>
              <a:t>Reference 4: Chapter 2: Object Model (pages 33 - 45)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40352" y="6356350"/>
            <a:ext cx="946448" cy="365125"/>
          </a:xfrm>
        </p:spPr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Bassam Basim AlKindy | OOP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Reference 4: Chapter 2: Object Model (pages 33 - 45)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C2FCADB-1BB5-459E-958B-C79F3E90B5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2</a:t>
            </a:r>
          </a:p>
          <a:p>
            <a:r>
              <a:rPr lang="en-US" dirty="0" smtClean="0"/>
              <a:t>Objects and Object Model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8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O</a:t>
            </a:r>
            <a:r>
              <a:rPr lang="en-US" i="1" dirty="0" smtClean="0"/>
              <a:t>bject-Based or Object-Oriented Lang.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Formulated by classes (blocks) and objects (inside blocks)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10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48880"/>
            <a:ext cx="5250042" cy="38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777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Foundations of the Object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Structured design methods evolved to guide developers who were trying to build </a:t>
            </a:r>
            <a:r>
              <a:rPr lang="en-US" dirty="0" smtClean="0"/>
              <a:t>complex systems </a:t>
            </a:r>
            <a:r>
              <a:rPr lang="en-US" dirty="0"/>
              <a:t>using </a:t>
            </a:r>
            <a:r>
              <a:rPr lang="en-US" b="1" dirty="0"/>
              <a:t>algorithms</a:t>
            </a:r>
            <a:r>
              <a:rPr lang="en-US" dirty="0"/>
              <a:t> as their fundamental building blocks.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Early languages)</a:t>
            </a:r>
            <a:endParaRPr lang="en-US" dirty="0" smtClean="0"/>
          </a:p>
          <a:p>
            <a:pPr algn="just"/>
            <a:r>
              <a:rPr lang="en-US" dirty="0" smtClean="0"/>
              <a:t>Similarly</a:t>
            </a:r>
            <a:r>
              <a:rPr lang="en-US" dirty="0"/>
              <a:t>, </a:t>
            </a:r>
            <a:r>
              <a:rPr lang="en-US" dirty="0" smtClean="0"/>
              <a:t>object-oriented design </a:t>
            </a:r>
            <a:r>
              <a:rPr lang="en-US" dirty="0"/>
              <a:t>methods have evolved to help developers exploit the expressive power of </a:t>
            </a:r>
            <a:r>
              <a:rPr lang="en-US" dirty="0" smtClean="0"/>
              <a:t>object-based and </a:t>
            </a:r>
            <a:r>
              <a:rPr lang="en-US" dirty="0"/>
              <a:t>object-oriented programming languages, using the </a:t>
            </a:r>
            <a:r>
              <a:rPr lang="en-US" b="1" dirty="0"/>
              <a:t>class</a:t>
            </a:r>
            <a:r>
              <a:rPr lang="en-US" dirty="0"/>
              <a:t> and </a:t>
            </a:r>
            <a:r>
              <a:rPr lang="en-US" b="1" dirty="0"/>
              <a:t>object</a:t>
            </a:r>
            <a:r>
              <a:rPr lang="en-US" dirty="0"/>
              <a:t> as basic </a:t>
            </a:r>
            <a:r>
              <a:rPr lang="en-US" dirty="0" smtClean="0"/>
              <a:t>building blocks. (</a:t>
            </a:r>
            <a:r>
              <a:rPr lang="en-US" dirty="0" smtClean="0">
                <a:solidFill>
                  <a:srgbClr val="FF0000"/>
                </a:solidFill>
              </a:rPr>
              <a:t>OO languages)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Obj. Oriented  Analysis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Obj. Oriented Design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Obj. Oriented Program.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11</a:t>
            </a:fld>
            <a:endParaRPr lang="en-US" dirty="0"/>
          </a:p>
        </p:txBody>
      </p:sp>
      <p:pic>
        <p:nvPicPr>
          <p:cNvPr id="7172" name="Picture 4" descr="Image result for objects and c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293096"/>
            <a:ext cx="4372372" cy="209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Object-Oriented </a:t>
            </a:r>
            <a:r>
              <a:rPr lang="en-US" b="1" dirty="0" smtClean="0"/>
              <a:t>Analysis</a:t>
            </a:r>
            <a:endParaRPr lang="en-US" i="1" dirty="0" smtClean="0"/>
          </a:p>
          <a:p>
            <a:pPr lvl="1"/>
            <a:r>
              <a:rPr lang="en-US" i="1" dirty="0" smtClean="0"/>
              <a:t>Object-oriented </a:t>
            </a:r>
            <a:r>
              <a:rPr lang="en-US" i="1" dirty="0"/>
              <a:t>analysis is a method of analysis that examines requirements from the perspective </a:t>
            </a:r>
            <a:r>
              <a:rPr lang="en-US" i="1" dirty="0" smtClean="0"/>
              <a:t>of the </a:t>
            </a:r>
            <a:r>
              <a:rPr lang="en-US" i="1" dirty="0"/>
              <a:t>classes </a:t>
            </a:r>
            <a:r>
              <a:rPr lang="en-US" i="1" dirty="0" smtClean="0"/>
              <a:t>and </a:t>
            </a:r>
            <a:r>
              <a:rPr lang="en-US" i="1" dirty="0"/>
              <a:t>objects found in the vocabulary of the problem domain</a:t>
            </a:r>
            <a:r>
              <a:rPr lang="en-US" i="1" dirty="0" smtClean="0"/>
              <a:t>.</a:t>
            </a:r>
          </a:p>
          <a:p>
            <a:r>
              <a:rPr lang="en-US" b="1" dirty="0"/>
              <a:t>Object-Oriented </a:t>
            </a:r>
            <a:r>
              <a:rPr lang="en-US" b="1" dirty="0" smtClean="0"/>
              <a:t>Design</a:t>
            </a:r>
          </a:p>
          <a:p>
            <a:pPr lvl="1"/>
            <a:r>
              <a:rPr lang="en-US" i="1" dirty="0"/>
              <a:t>Object-oriented design is a method of design encompassing the process of </a:t>
            </a:r>
            <a:r>
              <a:rPr lang="en-US" i="1" dirty="0" smtClean="0"/>
              <a:t>object-oriented decomposition </a:t>
            </a:r>
            <a:r>
              <a:rPr lang="en-US" i="1" dirty="0"/>
              <a:t>and a notation for depicting both logical and physical as well as static and </a:t>
            </a:r>
            <a:r>
              <a:rPr lang="en-US" i="1" dirty="0" smtClean="0"/>
              <a:t>dynamic models </a:t>
            </a:r>
            <a:r>
              <a:rPr lang="en-US" i="1" dirty="0"/>
              <a:t>of the system under design</a:t>
            </a:r>
            <a:r>
              <a:rPr lang="en-US" i="1" dirty="0" smtClean="0"/>
              <a:t>.</a:t>
            </a:r>
          </a:p>
          <a:p>
            <a:r>
              <a:rPr lang="en-US" b="1" dirty="0"/>
              <a:t>Object-Oriented </a:t>
            </a:r>
            <a:r>
              <a:rPr lang="en-US" b="1" dirty="0" smtClean="0"/>
              <a:t>Programming</a:t>
            </a:r>
            <a:endParaRPr lang="en-US" b="1" dirty="0"/>
          </a:p>
          <a:p>
            <a:pPr lvl="1"/>
            <a:r>
              <a:rPr lang="en-US" i="1" dirty="0"/>
              <a:t>Object-oriented programming is a method of implementation in which programs are organized </a:t>
            </a:r>
            <a:r>
              <a:rPr lang="en-US" i="1" dirty="0" smtClean="0"/>
              <a:t>as cooperative </a:t>
            </a:r>
            <a:r>
              <a:rPr lang="en-US" i="1" dirty="0"/>
              <a:t>collections of objects, each of which represents an instance of some class, and </a:t>
            </a:r>
            <a:r>
              <a:rPr lang="en-US" i="1" dirty="0" smtClean="0"/>
              <a:t>whose classes </a:t>
            </a:r>
            <a:r>
              <a:rPr lang="en-US" i="1" dirty="0"/>
              <a:t>are all members of a hierarchy of classes united via inheritance relationships.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Object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Object-oriented technology is built upon a sound engineering </a:t>
            </a:r>
            <a:r>
              <a:rPr lang="en-US" dirty="0" smtClean="0"/>
              <a:t>foundation, </a:t>
            </a:r>
            <a:r>
              <a:rPr lang="en-US" dirty="0"/>
              <a:t>whose elements </a:t>
            </a:r>
            <a:r>
              <a:rPr lang="en-US" dirty="0" smtClean="0"/>
              <a:t>we collectively </a:t>
            </a:r>
            <a:r>
              <a:rPr lang="en-US" dirty="0"/>
              <a:t>call the </a:t>
            </a:r>
            <a:r>
              <a:rPr lang="en-US" b="1" i="1" dirty="0"/>
              <a:t>object </a:t>
            </a:r>
            <a:r>
              <a:rPr lang="en-US" b="1" i="1" dirty="0" smtClean="0"/>
              <a:t>model</a:t>
            </a:r>
            <a:r>
              <a:rPr lang="en-US" i="1" dirty="0" smtClean="0"/>
              <a:t>. </a:t>
            </a:r>
            <a:r>
              <a:rPr lang="en-US" dirty="0"/>
              <a:t>object model </a:t>
            </a:r>
            <a:r>
              <a:rPr lang="en-US" dirty="0" smtClean="0"/>
              <a:t>principles:</a:t>
            </a:r>
          </a:p>
          <a:p>
            <a:pPr lvl="1" algn="just"/>
            <a:r>
              <a:rPr lang="en-US" dirty="0" smtClean="0"/>
              <a:t>Abstraction</a:t>
            </a:r>
          </a:p>
          <a:p>
            <a:pPr lvl="1" algn="just"/>
            <a:r>
              <a:rPr lang="en-US" dirty="0" smtClean="0"/>
              <a:t>Encapsulation</a:t>
            </a:r>
          </a:p>
          <a:p>
            <a:pPr lvl="1" algn="just"/>
            <a:r>
              <a:rPr lang="en-US" dirty="0" smtClean="0"/>
              <a:t>Modularity</a:t>
            </a:r>
          </a:p>
          <a:p>
            <a:pPr lvl="1" algn="just"/>
            <a:r>
              <a:rPr lang="en-US" dirty="0" smtClean="0"/>
              <a:t>Hierarchy</a:t>
            </a:r>
          </a:p>
          <a:p>
            <a:pPr lvl="1" algn="just"/>
            <a:r>
              <a:rPr lang="en-US" dirty="0" smtClean="0"/>
              <a:t>Typing</a:t>
            </a:r>
          </a:p>
          <a:p>
            <a:pPr lvl="1" algn="just"/>
            <a:r>
              <a:rPr lang="en-US" dirty="0" smtClean="0"/>
              <a:t>Concurrency</a:t>
            </a:r>
          </a:p>
          <a:p>
            <a:pPr lvl="1" algn="just"/>
            <a:r>
              <a:rPr lang="en-US" dirty="0" smtClean="0"/>
              <a:t>Persistence</a:t>
            </a:r>
            <a:endParaRPr lang="en-US" i="1" dirty="0" smtClean="0"/>
          </a:p>
          <a:p>
            <a:pPr algn="just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pic>
        <p:nvPicPr>
          <p:cNvPr id="1026" name="Picture 2" descr="Image result for set of obje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24944"/>
            <a:ext cx="489654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3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23620" cy="43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04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will show clearly what object-oriented development is and what it is </a:t>
            </a:r>
            <a:r>
              <a:rPr lang="en-US" dirty="0" smtClean="0"/>
              <a:t>not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it differs from other methods through its use of the seven elements of the </a:t>
            </a:r>
            <a:r>
              <a:rPr lang="en-US" dirty="0" smtClean="0"/>
              <a:t>object model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pic>
        <p:nvPicPr>
          <p:cNvPr id="2050" name="Picture 2" descr="Image result for objects and c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84984"/>
            <a:ext cx="4968552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3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Evolution of the Object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b="1" dirty="0"/>
              <a:t>Trends in Software </a:t>
            </a:r>
            <a:r>
              <a:rPr lang="en-US" b="1" dirty="0" smtClean="0"/>
              <a:t>Engineering</a:t>
            </a:r>
          </a:p>
          <a:p>
            <a:pPr lvl="1"/>
            <a:r>
              <a:rPr lang="en-US" dirty="0"/>
              <a:t>The Generations of Programming </a:t>
            </a:r>
            <a:r>
              <a:rPr lang="en-US" dirty="0" smtClean="0"/>
              <a:t>Languages based on:</a:t>
            </a:r>
          </a:p>
          <a:p>
            <a:pPr lvl="2"/>
            <a:r>
              <a:rPr lang="en-US" dirty="0"/>
              <a:t>The shift in focus from programming-in-the-small to programming-in-the-large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evolution of high-order programming </a:t>
            </a:r>
            <a:r>
              <a:rPr lang="en-US" dirty="0" smtClean="0"/>
              <a:t>languages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b="1" dirty="0"/>
              <a:t>First-Generation Languages (1954-1958</a:t>
            </a:r>
            <a:r>
              <a:rPr lang="en-US" b="1" dirty="0" smtClean="0"/>
              <a:t>)</a:t>
            </a:r>
          </a:p>
          <a:p>
            <a:pPr lvl="2"/>
            <a:r>
              <a:rPr lang="en-US" dirty="0"/>
              <a:t>FORTRANI Mathematical expressions</a:t>
            </a:r>
          </a:p>
          <a:p>
            <a:pPr lvl="2"/>
            <a:r>
              <a:rPr lang="en-US" dirty="0"/>
              <a:t>ALGOL 58 Mathematical expressions</a:t>
            </a:r>
          </a:p>
          <a:p>
            <a:pPr lvl="2"/>
            <a:r>
              <a:rPr lang="en-US" dirty="0" err="1"/>
              <a:t>Flowmatic</a:t>
            </a:r>
            <a:r>
              <a:rPr lang="en-US" dirty="0"/>
              <a:t> Mathematical expressions</a:t>
            </a:r>
          </a:p>
          <a:p>
            <a:pPr lvl="2"/>
            <a:r>
              <a:rPr lang="en-US" dirty="0"/>
              <a:t>IPL V Mathematical expressions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01008"/>
            <a:ext cx="328013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Second-Generation Languages (1959~1961)</a:t>
            </a:r>
          </a:p>
          <a:p>
            <a:pPr lvl="1"/>
            <a:r>
              <a:rPr lang="en-US" dirty="0"/>
              <a:t>FORTRANII Subroutines, separate compilation</a:t>
            </a:r>
          </a:p>
          <a:p>
            <a:pPr lvl="1"/>
            <a:r>
              <a:rPr lang="en-US" dirty="0"/>
              <a:t>ALGOL 60 Block structure, data types</a:t>
            </a:r>
          </a:p>
          <a:p>
            <a:pPr lvl="1"/>
            <a:r>
              <a:rPr lang="en-US" dirty="0"/>
              <a:t>COBOL Data description, file handling</a:t>
            </a:r>
          </a:p>
          <a:p>
            <a:pPr lvl="1"/>
            <a:r>
              <a:rPr lang="en-US" dirty="0"/>
              <a:t>Lisp List processing, pointers, garbage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73016"/>
            <a:ext cx="738458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6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2</a:t>
            </a:r>
            <a:r>
              <a:rPr lang="en-US" baseline="30000" dirty="0" smtClean="0"/>
              <a:t>nd 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GL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Third-Generation Languages (1962-1970)</a:t>
            </a:r>
          </a:p>
          <a:p>
            <a:pPr lvl="1"/>
            <a:r>
              <a:rPr lang="en-US" dirty="0"/>
              <a:t>PL/1 FORTRAN + ALGOL + COBOL</a:t>
            </a:r>
          </a:p>
          <a:p>
            <a:pPr lvl="1"/>
            <a:r>
              <a:rPr lang="en-US" dirty="0"/>
              <a:t>ALGOL 68 Rigorous successor to ALGOL 60</a:t>
            </a:r>
          </a:p>
          <a:p>
            <a:pPr lvl="1"/>
            <a:r>
              <a:rPr lang="en-US" dirty="0"/>
              <a:t>Pascal Simple successor to ALGOL 60</a:t>
            </a:r>
          </a:p>
          <a:p>
            <a:pPr lvl="1"/>
            <a:r>
              <a:rPr lang="en-US" dirty="0" err="1"/>
              <a:t>Simula</a:t>
            </a:r>
            <a:r>
              <a:rPr lang="en-US" dirty="0"/>
              <a:t> Classes, data abstraction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4"/>
            <a:ext cx="7416824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58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3</a:t>
            </a:r>
            <a:r>
              <a:rPr lang="en-US" baseline="30000" dirty="0" smtClean="0"/>
              <a:t>rd</a:t>
            </a:r>
            <a:r>
              <a:rPr lang="en-US" dirty="0" smtClean="0"/>
              <a:t> Generation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7408"/>
            <a:ext cx="7772400" cy="4597896"/>
          </a:xfrm>
        </p:spPr>
        <p:txBody>
          <a:bodyPr>
            <a:noAutofit/>
          </a:bodyPr>
          <a:lstStyle/>
          <a:p>
            <a:r>
              <a:rPr lang="en-US" sz="1600" dirty="0" smtClean="0"/>
              <a:t>Ex., Fortran II</a:t>
            </a:r>
          </a:p>
          <a:p>
            <a:r>
              <a:rPr lang="en-US" sz="1600" dirty="0" smtClean="0"/>
              <a:t>Start modules programming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996952"/>
            <a:ext cx="756084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6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Generation Gap (1970-1980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/>
              <a:t>different </a:t>
            </a:r>
            <a:r>
              <a:rPr lang="en-US" dirty="0" smtClean="0"/>
              <a:t>languages </a:t>
            </a:r>
            <a:r>
              <a:rPr lang="en-US" dirty="0"/>
              <a:t>were invented, but few </a:t>
            </a:r>
            <a:r>
              <a:rPr lang="en-US" dirty="0" smtClean="0"/>
              <a:t>endured.</a:t>
            </a:r>
          </a:p>
          <a:p>
            <a:r>
              <a:rPr lang="en-US" b="1" dirty="0"/>
              <a:t>The Topology of Object-Based and Object-Oriented </a:t>
            </a:r>
            <a:r>
              <a:rPr lang="en-US" b="1" dirty="0" smtClean="0"/>
              <a:t>P. L.</a:t>
            </a:r>
          </a:p>
          <a:p>
            <a:pPr lvl="1"/>
            <a:r>
              <a:rPr lang="en-US" dirty="0"/>
              <a:t>data abstraction to mastering complexity is clearly stated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Dr. Bassam Basim AlKindy | OOP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r-FR" smtClean="0"/>
              <a:t>Reference 4: Chapter 2: Object Model (pages 33 - 45)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CADB-1BB5-459E-958B-C79F3E90B53C}" type="slidenum">
              <a:rPr lang="en-US" smtClean="0"/>
              <a:t>9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496855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03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149</TotalTime>
  <Words>690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Decatur</vt:lpstr>
      <vt:lpstr>Object-Oriented Programming</vt:lpstr>
      <vt:lpstr>The Object Model</vt:lpstr>
      <vt:lpstr>The Objects</vt:lpstr>
      <vt:lpstr>The Goal</vt:lpstr>
      <vt:lpstr>The Evolution of the Object Model</vt:lpstr>
      <vt:lpstr>PowerPoint Presentation</vt:lpstr>
      <vt:lpstr>Late 2nd  and 3rd GL</vt:lpstr>
      <vt:lpstr>Late 3rd Generation Language</vt:lpstr>
      <vt:lpstr>The Generation Gap (1970-1980)</vt:lpstr>
      <vt:lpstr>Object-Based or Object-Oriented Lang.</vt:lpstr>
      <vt:lpstr>Foundations of the Object Model</vt:lpstr>
      <vt:lpstr>Object Oriented Trends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Bassam AlKindy</dc:creator>
  <cp:lastModifiedBy>Bassam AlKindy</cp:lastModifiedBy>
  <cp:revision>16</cp:revision>
  <dcterms:created xsi:type="dcterms:W3CDTF">2017-10-08T20:58:09Z</dcterms:created>
  <dcterms:modified xsi:type="dcterms:W3CDTF">2017-10-09T22:59:50Z</dcterms:modified>
</cp:coreProperties>
</file>