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80" r:id="rId8"/>
    <p:sldMasterId id="2147483804" r:id="rId9"/>
    <p:sldMasterId id="2147483828" r:id="rId10"/>
    <p:sldMasterId id="2147483840" r:id="rId11"/>
    <p:sldMasterId id="2147483852" r:id="rId12"/>
  </p:sldMasterIdLst>
  <p:notesMasterIdLst>
    <p:notesMasterId r:id="rId51"/>
  </p:notesMasterIdLst>
  <p:sldIdLst>
    <p:sldId id="284" r:id="rId13"/>
    <p:sldId id="322" r:id="rId14"/>
    <p:sldId id="257" r:id="rId15"/>
    <p:sldId id="258" r:id="rId16"/>
    <p:sldId id="324" r:id="rId17"/>
    <p:sldId id="259" r:id="rId18"/>
    <p:sldId id="262" r:id="rId19"/>
    <p:sldId id="261" r:id="rId20"/>
    <p:sldId id="260" r:id="rId21"/>
    <p:sldId id="263" r:id="rId22"/>
    <p:sldId id="315" r:id="rId23"/>
    <p:sldId id="264" r:id="rId24"/>
    <p:sldId id="265" r:id="rId25"/>
    <p:sldId id="271" r:id="rId26"/>
    <p:sldId id="269" r:id="rId27"/>
    <p:sldId id="268" r:id="rId28"/>
    <p:sldId id="270" r:id="rId29"/>
    <p:sldId id="266" r:id="rId30"/>
    <p:sldId id="285" r:id="rId31"/>
    <p:sldId id="316" r:id="rId32"/>
    <p:sldId id="294" r:id="rId33"/>
    <p:sldId id="317" r:id="rId34"/>
    <p:sldId id="295" r:id="rId35"/>
    <p:sldId id="318" r:id="rId36"/>
    <p:sldId id="296" r:id="rId37"/>
    <p:sldId id="325" r:id="rId38"/>
    <p:sldId id="297" r:id="rId39"/>
    <p:sldId id="298" r:id="rId40"/>
    <p:sldId id="319" r:id="rId41"/>
    <p:sldId id="326" r:id="rId42"/>
    <p:sldId id="320" r:id="rId43"/>
    <p:sldId id="302" r:id="rId44"/>
    <p:sldId id="310" r:id="rId45"/>
    <p:sldId id="312" r:id="rId46"/>
    <p:sldId id="306" r:id="rId47"/>
    <p:sldId id="314" r:id="rId48"/>
    <p:sldId id="321" r:id="rId49"/>
    <p:sldId id="32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59" autoAdjust="0"/>
    <p:restoredTop sz="94624" autoAdjust="0"/>
  </p:normalViewPr>
  <p:slideViewPr>
    <p:cSldViewPr>
      <p:cViewPr>
        <p:scale>
          <a:sx n="73" d="100"/>
          <a:sy n="73" d="100"/>
        </p:scale>
        <p:origin x="-140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539578-EDC0-4E13-A7DF-5B7E4E86DAC1}" type="datetimeFigureOut">
              <a:rPr lang="ar-IQ" smtClean="0"/>
              <a:t>04/02/1440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4B0971-43E8-467A-AB33-85283F891C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048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B0971-43E8-467A-AB33-85283F891C44}" type="slidenum">
              <a:rPr lang="ar-IQ" smtClean="0"/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908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678603-D59F-4EA4-9A78-E0D415720EF0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919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294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64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28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858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320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28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43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899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946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407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89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621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263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666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267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313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73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9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92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340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56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426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556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09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731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474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78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912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1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406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351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025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0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71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76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6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0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0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48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17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91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90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22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4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5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15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53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8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52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39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69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0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48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1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94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64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16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5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97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42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43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36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88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11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16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91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9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98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7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1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43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27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919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712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964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4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11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45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40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30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18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76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99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486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86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75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46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915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142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818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993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839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862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90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0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252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2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633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74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264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692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161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3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611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678603-D59F-4EA4-9A78-E0D415720EF0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464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827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02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868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791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784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60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011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891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0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678603-D59F-4EA4-9A78-E0D415720EF0}" type="datetimeFigureOut">
              <a:rPr lang="en-US" smtClean="0"/>
              <a:t>10/14/2018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6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9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5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8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4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2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4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2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2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1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saccharide" TargetMode="External"/><Relationship Id="rId2" Type="http://schemas.openxmlformats.org/officeDocument/2006/relationships/hyperlink" Target="http://en.wikipedia.org/wiki/Monosaccharid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Polysaccharide" TargetMode="External"/><Relationship Id="rId4" Type="http://schemas.openxmlformats.org/officeDocument/2006/relationships/hyperlink" Target="http://en.wikipedia.org/wiki/Oligosaccharid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57200" y="-430886"/>
            <a:ext cx="8382000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Importance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water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Water (H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O) is one of the most abundant chemical compounds on earth, covering 70% of the earth's surface, and is essential to all life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water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most substance to sustaining life.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example humans are made up of over 70% water, with the brain being composed of over 80% water.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properties are largely the result of the extensive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bonds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between molecules in water.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 is made up of atoms.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Atoms linked by hydrogen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Two hydrogen atoms (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positive charge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)and one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oxygen atom (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has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negative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charge)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water molecule.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(Figure 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599" y="228600"/>
            <a:ext cx="4437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Chemistry of the cell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75017"/>
              </p:ext>
            </p:extLst>
          </p:nvPr>
        </p:nvGraphicFramePr>
        <p:xfrm>
          <a:off x="47897" y="866864"/>
          <a:ext cx="9096103" cy="4887852"/>
        </p:xfrm>
        <a:graphic>
          <a:graphicData uri="http://schemas.openxmlformats.org/drawingml/2006/table">
            <a:tbl>
              <a:tblPr/>
              <a:tblGrid>
                <a:gridCol w="3032034"/>
                <a:gridCol w="2368777"/>
                <a:gridCol w="3695292"/>
              </a:tblGrid>
              <a:tr h="344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properties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chemistry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Result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Universal solvent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polarity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Facilitates chemical reactions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Adheres and cohesive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Arial"/>
                        </a:rPr>
                        <a:t>Polarity ; hydrogen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bonding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Serves as transport medium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Resists changes in temperature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hydrogen bonding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Helps keep body temperatures constant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Resists change of state (from liquid to ice and from liquid to steam)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hydrogen bonding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Moderates earth s temperature ,Evaporation helps bodies remain cool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Less dense as ice than as liquid water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hydrogen bonding changes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Ice floats on water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828800" y="5090"/>
            <a:ext cx="511093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Properties of water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8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4266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Chemistry of the cell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1-Small organic molecules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Carbon chain make up the skeleton of organism molecules .the small organic molecules in living things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sugars, fatty acids ,amino acid, and nucleotides all have a carbon backboned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937266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2-Large organic molecules (Macromolecules)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Each of the small organic molecules can be subunit of a large organic molecule, often called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macromolecules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.a subunit is called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monomer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,and the macromolecule is called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polymer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word monomer comes from mono- (one) and -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(part).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Monomers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 small molecules which may be joined together in a repeating fashion to form more complex molecules called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polymers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monosaccharide are the monomers within polysaccharide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fatty acids and glycerol  are the monomers within  a lipid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amino acids are the monomers for proteins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nucleotides are the subunits of nucleic acids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70983"/>
              </p:ext>
            </p:extLst>
          </p:nvPr>
        </p:nvGraphicFramePr>
        <p:xfrm>
          <a:off x="0" y="7620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Macromolecules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Monomer</a:t>
                      </a:r>
                      <a:endParaRPr lang="en-US" sz="240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polysaccharide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monosaccharide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lipid</a:t>
                      </a:r>
                      <a:endParaRPr lang="en-US" sz="240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glycerol and fatty acid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protein 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amino acid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nucleic acid </a:t>
                      </a:r>
                      <a:endParaRPr lang="en-US" sz="240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nucleotide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257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The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four major classes of organic molecules include carbohydrates, proteins,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lipids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nucleic acids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Carbohydrate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Carbohydrate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a large macromolecule, consisting of carbon (C),hydrogen (H), and oxygen (O) atoms, usually with a hydrogen: oxygen atom ratio of 2:1 in other words, the formula (CH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O)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carbohydrates are divided into four chemical groups: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Monosaccharide"/>
              </a:rPr>
              <a:t>monosaccharides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Disaccharide"/>
              </a:rPr>
              <a:t>disaccharides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Oligosaccharide"/>
              </a:rPr>
              <a:t>oligosaccharides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Polysaccharide"/>
              </a:rPr>
              <a:t>polysaccharides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general, the monosaccharide and disaccharides, which are smaller (lower molecular weight) carbohydrates, the names of the monosaccharide and disaccharides very often end in the suffix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 example,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Grape sugar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monosaccharide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glucose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sugar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disaccharide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sucrose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Milk sugar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disaccharide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lactose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Properties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Crystalline ; Soluble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water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Sweet-tasting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(see illustration).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uzzle.com/images/diagrams/carbohydrates-classifica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-15689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32457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2-Disaccharides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Disaccharides contain two sugar molecules. Common disaccharides are sucrose, lactose,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maltose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Crystalline; Water-soluble; Sweet-tasting; Sticky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2" y="161406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Oligosaccharides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Oligosaccharides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 between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ten basic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 role in the body is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store glucose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Common oligosaccharides 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Raffinose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stachyose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consist of repetitive chains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Fructose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Galactose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Glucose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Crystalline ; Water-soluble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72" y="3962400"/>
            <a:ext cx="91222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4-Polysaccharides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Polysaccharides have a high molecular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weight. 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divided into: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Homopolysaccharides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 the same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include starch,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cellulose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glycogen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Heteropolysaccharides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 more than one type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Include Pectin,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hemicellulose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gums.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Properties: Not water-soluble ; Not crystalline ; Not sweet ; Form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colloidal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suspensions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functions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carbohydrates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storage of energy (e.g. starch and glycogen).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Structural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components (e.g. Cellulose in plants and chitin in arthropods).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Important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component of coenzymes (e.g. ATP,FAD, and NAD).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Backbone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of the genetic molecule known as RNA. The related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deoxyribose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 a component of DNA.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importing roles 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immune system, fertilization, preventing pathogenesis, blood clotting.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chemistry2.csudh.edu/rpendarvis/1feb2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657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2-proteins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Proteins are made of smaller units called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amino acids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which are attached to one another in long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chains by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peptide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bonds .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 are 20 different types of amino acids .all amino acids contain 2 important functional groups ; a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carboxyl –COOH group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 an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amino- NH2 group 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The sequence of amino acids determines each protein’s unique 3-dimensional structure and its specific function.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3962400"/>
            <a:ext cx="4099611" cy="244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2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624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531" y="3303330"/>
            <a:ext cx="9144000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t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importance of sequence of amino acids in the protein of       the organism as an example;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structural difference between a normal hemoglobin molecule and a sickle cell molecule.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Specifically, the amino acid glutamic acid is substituted by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valine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location 6 of the multi-chain peptide while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Arrangement stays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the 145 amino acid component of hemoglobin unaffected.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178" y="0"/>
            <a:ext cx="9144000" cy="3354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Levels of protein structure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structure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a protein refers to the sequence of amino acids in the polypeptide chain. The primary structure is held together by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peptide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bonds.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752600"/>
            <a:ext cx="5249090" cy="14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6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54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Secondary Structure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refers to the coiling or folding of a polypeptide chain that gives the protein its 3-D shape. There are two types of secondary structures observed in proteins.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1-the alpha (α) helix structure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This structure resembles a coiled spring and is secured by hydrogen bonding in the polypeptide chain.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2-the beta (β) pleated sheet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This structure appears to be folded or pleated and is held together by hydrogen bonding between polypeptide units.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35" y="2893423"/>
            <a:ext cx="615886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709" y="3108543"/>
            <a:ext cx="2993844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Both structures are held in shape by hydrogen bonds, which form between the carbonyl O of one amino acid and the amino H of another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9248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751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81826"/>
            <a:ext cx="9144000" cy="677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Tertiary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Structure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Tertiary Structure refers to the comprehensive 3-D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structure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the polypeptide chain of a protein. There are several types of bonds and forces that hold a protein in its tertiary structure.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 group interactions that contribute to tertiary structure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include Hydrophobic interactions,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bonding, ionic bonding,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disulfide bridge  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6324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" y="0"/>
            <a:ext cx="9144000" cy="72327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Quaternary Structure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refers to the structure of a protein macromolecule formed by interactions between multiple polypeptide chains. Each polypeptide chain is referred to as a subunit. Proteins with quaternary structure may consist of more than one of the same type of protein subunit. They may also be composed of different subunits.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Hemoglobin is an example of a protein with quaternary structure. Hemoglobin, found in the blood, is an iron-containing protein that binds oxygen molecules. It contains four subunits: two alpha subunits and two beta subunits.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54" y="3616374"/>
            <a:ext cx="5057775" cy="324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474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 levels of protein structu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2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063" y="32657"/>
            <a:ext cx="91440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Denaturation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proteins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process in which the folding structure of a protein is altered due to exposure to certain chemical or physical factors (e.g. heat, acid, solvents, etc.), causing the protein to become biologically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inactive.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Both temperature and pH can bring about a change in protein shape.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example 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-the addition of acid to milk causes curdling 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heating causes egg white ,a protein called albumin to coagulate denaturation occurs because the normal bonding patterns between parts of a molecule have been disturbed .</a:t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rc_mi" descr="http://kimwootae.com.ne.kr/apbiology/Protein%20Denaturati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" y="-1"/>
            <a:ext cx="9144000" cy="6924973"/>
          </a:xfrm>
          <a:prstGeom prst="rect">
            <a:avLst/>
          </a:prstGeom>
          <a:solidFill>
            <a:srgbClr val="FFFECE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Lipids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lipid is a biomolecule that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soluble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nonpolar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solvents.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Non-polar solvents are typically hydrocarbons used to dissolve other naturally occurring hydrocarbon lipid molecules that do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dissolve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water, including fatty acids, waxes, sterols, fat-soluble vitamins (such as vitamins A, D, E, and K),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monoglycerides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diglycerides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triglycerides,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phospholipids.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Lipids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Storage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energy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Hormonal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roles (e.g. steroids such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estrogen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testosterone)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Insulation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Protection of internal organs (e.g. triglycerides and waxes)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Structural components of cells (e.g. phospholipids and cholesterol)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arrangement of atoms in a molecule of water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400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57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729"/>
            <a:ext cx="9144000" cy="698652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Lipids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Triglycerides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source in animals (fats) and plants (oils)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Phospholipids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Structural component of cell membranes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Steroids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Act as hormones in plants and animals,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Waxes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Act as a protective layer against water loss in plant leaves and animal skin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Carotenoids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Light-absorbing accessory pigment in plants (involved in photosynthesis)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Glycolipids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Complexes of carbohydrate and lipid that function as cell receptor and cell recognition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molecules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2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74" y="1295400"/>
            <a:ext cx="35052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858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Nucleic acids are polymers of nucleotides ,These nucleotides are made of three parts: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1-Phosphate group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2-Pentose sugar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-in DNA the sugar is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deoxyribose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-in RNA the sugar is ribose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3-Nitrogenous base , which consist of: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purine and pyrimidine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Nitrogenous bases are Adenine, Thymine (Uracil in RNA) Guanine, and Cytosine in DNA.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0134"/>
            <a:ext cx="2818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4-Nucleic acids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56118"/>
            <a:ext cx="5943600" cy="212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6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" y="0"/>
            <a:ext cx="91093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DNA and RNA are polymers of nucleotides, 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consist of: purine and pyrimidine bases linked to phosphorylated sugars,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Adenine, guanine, and cytosine are also present in DNA, but RNA contains uracil in place of thymine.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---The bases are linked to sugars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form nucleosides. Nucleotides additionally contain one or more phosphate groups linked to the 5′ carbon of nucleoside sugars.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36" y="4356059"/>
            <a:ext cx="5908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chemical linkage between nucleotide units in nucleic acids is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connects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5’-hydroxyl group of one nucleotide to the 3’-hydroxyl group of  the next nucleotide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3273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consist of: purine and pyrimid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81"/>
            <a:ext cx="685800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85266"/>
            <a:ext cx="26670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428206"/>
            <a:ext cx="6203950" cy="312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4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2" y="2370"/>
            <a:ext cx="7390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types of ribonucleic acid (RNA)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08" y="371702"/>
            <a:ext cx="9116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Messenger RNA(mRNA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mRNA transcribes the genetic code from DNA into a form that can be read and used to make proteins. mRNA carries genetic information from the nucleus to the cytoplasm of a cell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-20782" y="1958162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Ribosomal RNA(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located in the cytoplasm of a cell, where ribosomes are found.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directs the translation of mRNA into proteins.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Transfer RNA(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the middleman between mRNA and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the synthesis of protein.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has two arms, with one of the arms attached to amino acids, while the other binds to the mRNA. Amino acids are carried by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connected by a peptide bond during the process of translation, to produce a protein.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32008"/>
            <a:ext cx="2951018" cy="192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A compared with R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010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8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701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314450"/>
            <a:ext cx="66452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96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77" y="-152400"/>
            <a:ext cx="9187544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Properties of water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 is the Universal solvent and facilitates Chemical reactions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universal solvent for its ability to dissolve a wide range of substance (i.e. salt or sugar dissolving in water)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-why water good solvent due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nature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water molecules, which allow water molecules to be attracted to each other.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type of molecule that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interacts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water ,such as polar molecules, which dissolve in water or form hydrogen bonds with water molecules are called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hydrophilic  ex.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milk, soap, wool, hair, and cellulose,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-but a type of molecule that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does not  interacts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water ,such as nonpolar molecules, which do not  dissolve in water or form hydrogen bonds with water molecules are called Molecules called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hydrophobic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(or water-hating) ex. oil, waxes, fats, all fatty acids.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8" y="8709"/>
            <a:ext cx="4770782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667000"/>
            <a:ext cx="429225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37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514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2-Water molecules are cohesive and adhesive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Cohesion is the attraction between water molecules. Cohesive attractive forces are responsible for the characteristic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surface tension of water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allows insects to run across the waters surface without breaking the surface.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" descr="Copyright S-coo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051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3813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32657"/>
            <a:ext cx="91059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Adhesion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 attraction between molecules of water and molecules of another substance. Adhesive forces when combined with surface tension can result in a phenomenon known as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capillary action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This action results in the movement of water up a narrow tube, against the force of gravity for example in the xylem vessels of plants.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these reason, water is an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excellent transport system both outside of and within living organisms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3" name="Picture 2" descr="http://www.fastbleep.com/assets/notes/image/1093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14800"/>
            <a:ext cx="556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61555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temperature of liquid water rises and falls  more slowly than that of most other liquids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water has a high heat capacity, so it requires a lot of energy to heat up; requires 1 cal to raise 1 gram of water by 1 degree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°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many hydrogen  bonds that link water molecules help water absorb heat without a change in temperature then temperature falls more slowly .this property  of water is important for all living organisms 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 protects organisms from rapid temperature changes and helps them maintain their normal internal temperatures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88149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 Water tends to remain a liquid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does not readily change to ice or steam, this property  of water helps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moderate the earth´s temperature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that it promotes the continuance of life.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226569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5-Solid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water(ice) is less dense than liquid water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The density of most substances increases when a liquid becomes a solid, It is for this reason that ice floats. The fact that ice floats is essential for the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survival of many aquatic ecosystems and ultimately life on Earth.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61" y="4800601"/>
            <a:ext cx="479233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C9DA91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1007</TotalTime>
  <Words>1946</Words>
  <Application>Microsoft Office PowerPoint</Application>
  <PresentationFormat>On-screen Show (4:3)</PresentationFormat>
  <Paragraphs>192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Concourse</vt:lpstr>
      <vt:lpstr>Office Theme</vt:lpstr>
      <vt:lpstr>1_Office Theme</vt:lpstr>
      <vt:lpstr>2_Office Theme</vt:lpstr>
      <vt:lpstr>3_Office Theme</vt:lpstr>
      <vt:lpstr>4_Office Theme</vt:lpstr>
      <vt:lpstr>5_Office Theme</vt:lpstr>
      <vt:lpstr>8_Office Theme</vt:lpstr>
      <vt:lpstr>10_Office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DR.Ahmed Saker 2o1O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Ghaedaa</dc:creator>
  <cp:lastModifiedBy>DR.Ahmed Saker</cp:lastModifiedBy>
  <cp:revision>117</cp:revision>
  <dcterms:created xsi:type="dcterms:W3CDTF">2014-10-19T15:48:12Z</dcterms:created>
  <dcterms:modified xsi:type="dcterms:W3CDTF">2018-10-14T17:17:46Z</dcterms:modified>
</cp:coreProperties>
</file>