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800" i="1" u="sng" kern="1200">
        <a:solidFill>
          <a:schemeClr val="bg2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800" i="1" u="sng" kern="1200">
        <a:solidFill>
          <a:schemeClr val="bg2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800" i="1" u="sng" kern="1200">
        <a:solidFill>
          <a:schemeClr val="bg2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800" i="1" u="sng" kern="1200">
        <a:solidFill>
          <a:schemeClr val="bg2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800" i="1" u="sng" kern="1200">
        <a:solidFill>
          <a:schemeClr val="bg2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4800" i="1" u="sng" kern="1200">
        <a:solidFill>
          <a:schemeClr val="bg2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sz="4800" i="1" u="sng" kern="1200">
        <a:solidFill>
          <a:schemeClr val="bg2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sz="4800" i="1" u="sng" kern="1200">
        <a:solidFill>
          <a:schemeClr val="bg2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sz="4800" i="1" u="sng" kern="1200">
        <a:solidFill>
          <a:schemeClr val="bg2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391275" y="8750300"/>
            <a:ext cx="3968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67BAA245-C90F-4CB7-8809-73BE1031434A}" type="slidenum">
              <a:rPr lang="en-US" sz="1400" u="none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/>
              <a:t>‹#›</a:t>
            </a:fld>
            <a:endParaRPr lang="en-US" sz="1400" u="none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8531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391275" y="8750300"/>
            <a:ext cx="3968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3747B751-36AA-4229-91D4-164CEE5916B6}" type="slidenum">
              <a:rPr lang="en-US" sz="1400" u="none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/>
              <a:t>‹#›</a:t>
            </a:fld>
            <a:endParaRPr lang="en-US" sz="1400" u="none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14115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9/25/2018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1162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8288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105400" y="1828800"/>
            <a:ext cx="3810000" cy="4114800"/>
          </a:xfrm>
        </p:spPr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9/25/2018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9/25/2018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anchor="ctr">
            <a:normAutofit fontScale="90000"/>
          </a:bodyPr>
          <a:lstStyle/>
          <a:p>
            <a:pPr algn="ctr"/>
            <a:r>
              <a:rPr lang="en-US" sz="8800" dirty="0">
                <a:solidFill>
                  <a:schemeClr val="tx1"/>
                </a:solidFill>
                <a:effectLst/>
              </a:rPr>
              <a:t>Parts of Speech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>
            <a:normAutofit fontScale="25000" lnSpcReduction="20000"/>
          </a:bodyPr>
          <a:lstStyle/>
          <a:p>
            <a:pPr marL="342900" indent="-342900" algn="ctr"/>
            <a:endParaRPr lang="ar-IQ" sz="4000" dirty="0" smtClean="0">
              <a:solidFill>
                <a:schemeClr val="tx1"/>
              </a:solidFill>
            </a:endParaRPr>
          </a:p>
          <a:p>
            <a:pPr marL="342900" indent="-342900" algn="ctr"/>
            <a:endParaRPr lang="ar-IQ" sz="4000" dirty="0" smtClean="0">
              <a:solidFill>
                <a:schemeClr val="tx1"/>
              </a:solidFill>
            </a:endParaRPr>
          </a:p>
          <a:p>
            <a:pPr marL="342900" indent="-342900" algn="ctr"/>
            <a:r>
              <a:rPr lang="en-US" sz="6400" dirty="0" smtClean="0">
                <a:solidFill>
                  <a:schemeClr val="tx1"/>
                </a:solidFill>
              </a:rPr>
              <a:t>PhD level </a:t>
            </a:r>
            <a:r>
              <a:rPr lang="en-US" sz="6400" dirty="0" smtClean="0">
                <a:solidFill>
                  <a:schemeClr val="tx1"/>
                </a:solidFill>
              </a:rPr>
              <a:t>English course</a:t>
            </a:r>
          </a:p>
          <a:p>
            <a:pPr marL="342900" indent="-342900" algn="ctr"/>
            <a:endParaRPr lang="en-US" sz="4000" dirty="0" smtClean="0">
              <a:solidFill>
                <a:schemeClr val="tx1"/>
              </a:solidFill>
            </a:endParaRPr>
          </a:p>
          <a:p>
            <a:pPr marL="342900" indent="-342900" algn="ctr"/>
            <a:r>
              <a:rPr lang="en-US" sz="4000" dirty="0" smtClean="0">
                <a:solidFill>
                  <a:schemeClr val="tx1"/>
                </a:solidFill>
              </a:rPr>
              <a:t>Dr. </a:t>
            </a:r>
            <a:r>
              <a:rPr lang="en-US" sz="4000" dirty="0" err="1" smtClean="0">
                <a:solidFill>
                  <a:schemeClr val="tx1"/>
                </a:solidFill>
              </a:rPr>
              <a:t>Amna</a:t>
            </a:r>
            <a:r>
              <a:rPr lang="en-US" sz="4000" dirty="0" smtClean="0">
                <a:solidFill>
                  <a:schemeClr val="tx1"/>
                </a:solidFill>
              </a:rPr>
              <a:t> Mohammed </a:t>
            </a:r>
          </a:p>
          <a:p>
            <a:pPr marL="342900" indent="-342900" algn="ctr"/>
            <a:r>
              <a:rPr lang="en-US" sz="4000" dirty="0" smtClean="0">
                <a:solidFill>
                  <a:schemeClr val="bg2"/>
                </a:solidFill>
              </a:rPr>
              <a:t> </a:t>
            </a:r>
            <a:endParaRPr lang="en-US" sz="4000" dirty="0">
              <a:solidFill>
                <a:schemeClr val="bg2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effectLst/>
              </a:rPr>
              <a:t>The action or “doing” words in a sentence.</a:t>
            </a:r>
          </a:p>
          <a:p>
            <a:r>
              <a:rPr lang="en-US" dirty="0">
                <a:effectLst/>
              </a:rPr>
              <a:t>“Linking verbs” show being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effectLst/>
              </a:rPr>
              <a:t>Example: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	She </a:t>
            </a:r>
            <a:r>
              <a:rPr lang="en-US" u="sng" dirty="0">
                <a:effectLst/>
              </a:rPr>
              <a:t>is</a:t>
            </a:r>
            <a:r>
              <a:rPr lang="en-US" dirty="0">
                <a:effectLst/>
              </a:rPr>
              <a:t> a nice person, and we </a:t>
            </a:r>
            <a:r>
              <a:rPr lang="en-US" u="sng" dirty="0">
                <a:effectLst/>
              </a:rPr>
              <a:t>are</a:t>
            </a:r>
            <a:r>
              <a:rPr lang="en-US" dirty="0">
                <a:effectLst/>
              </a:rPr>
              <a:t> her friends.</a:t>
            </a:r>
          </a:p>
          <a:p>
            <a:r>
              <a:rPr lang="en-US" dirty="0">
                <a:effectLst/>
              </a:rPr>
              <a:t>Memorize the linking verbs: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Be, am, is, are, was, 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were, been, being.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Verbs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  <p:bldP spid="15364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The action or “doing” words in a sentence.</a:t>
            </a:r>
          </a:p>
          <a:p>
            <a:pPr algn="l" rtl="0"/>
            <a:r>
              <a:rPr lang="en-US" dirty="0">
                <a:effectLst/>
              </a:rPr>
              <a:t>“Linking verbs” show being.</a:t>
            </a:r>
          </a:p>
          <a:p>
            <a:pPr algn="l" rtl="0"/>
            <a:r>
              <a:rPr lang="en-US" dirty="0">
                <a:effectLst/>
              </a:rPr>
              <a:t>Change to show time (tense).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Example:</a:t>
            </a:r>
          </a:p>
          <a:p>
            <a:pPr algn="l" rtl="0"/>
            <a:r>
              <a:rPr lang="en-US" dirty="0">
                <a:effectLst/>
              </a:rPr>
              <a:t>Today I </a:t>
            </a:r>
            <a:r>
              <a:rPr lang="en-US" u="sng" dirty="0">
                <a:effectLst/>
              </a:rPr>
              <a:t>am</a:t>
            </a:r>
            <a:r>
              <a:rPr lang="en-US" dirty="0">
                <a:effectLst/>
              </a:rPr>
              <a:t> on a bus, and it </a:t>
            </a:r>
            <a:r>
              <a:rPr lang="en-US" u="sng" dirty="0">
                <a:effectLst/>
              </a:rPr>
              <a:t>goes</a:t>
            </a:r>
            <a:r>
              <a:rPr lang="en-US" dirty="0">
                <a:effectLst/>
              </a:rPr>
              <a:t> past my house.</a:t>
            </a:r>
          </a:p>
          <a:p>
            <a:pPr algn="l" rtl="0"/>
            <a:r>
              <a:rPr lang="en-US" dirty="0">
                <a:effectLst/>
              </a:rPr>
              <a:t>Yesterday I </a:t>
            </a:r>
            <a:r>
              <a:rPr lang="en-US" u="sng" dirty="0">
                <a:effectLst/>
              </a:rPr>
              <a:t>was</a:t>
            </a:r>
            <a:r>
              <a:rPr lang="en-US" dirty="0">
                <a:effectLst/>
              </a:rPr>
              <a:t> on a bus, and it </a:t>
            </a:r>
            <a:r>
              <a:rPr lang="en-US" u="sng" dirty="0">
                <a:effectLst/>
              </a:rPr>
              <a:t>went</a:t>
            </a:r>
            <a:r>
              <a:rPr lang="en-US" dirty="0">
                <a:effectLst/>
              </a:rPr>
              <a:t> past my house.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The words that change are verbs.</a:t>
            </a:r>
          </a:p>
          <a:p>
            <a:pPr algn="l" rtl="0" latinLnBrk="1">
              <a:buFont typeface="Monotype Sorts" pitchFamily="2" charset="2"/>
              <a:buNone/>
            </a:pPr>
            <a:endParaRPr lang="en-US" dirty="0">
              <a:effectLst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Verbs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  <p:bldP spid="16388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The action or “doing” words in a sentence.</a:t>
            </a:r>
          </a:p>
          <a:p>
            <a:pPr algn="l" rtl="0"/>
            <a:r>
              <a:rPr lang="en-US" dirty="0">
                <a:effectLst/>
              </a:rPr>
              <a:t>“Linking verbs” show being.</a:t>
            </a:r>
          </a:p>
          <a:p>
            <a:pPr algn="l" rtl="0"/>
            <a:r>
              <a:rPr lang="en-US" dirty="0">
                <a:effectLst/>
              </a:rPr>
              <a:t>Change to show time (tense).</a:t>
            </a:r>
          </a:p>
          <a:p>
            <a:pPr algn="l" rtl="0"/>
            <a:r>
              <a:rPr lang="en-US" dirty="0">
                <a:effectLst/>
              </a:rPr>
              <a:t>Complete verbs include “helping verbs.</a:t>
            </a:r>
            <a:r>
              <a:rPr lang="en-US" dirty="0">
                <a:solidFill>
                  <a:schemeClr val="bg2"/>
                </a:solidFill>
                <a:effectLst/>
              </a:rPr>
              <a:t>”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sz="2400" u="sng" dirty="0">
                <a:effectLst/>
              </a:rPr>
              <a:t>Always</a:t>
            </a:r>
            <a:r>
              <a:rPr lang="en-US" sz="2400" dirty="0">
                <a:effectLst/>
              </a:rPr>
              <a:t> helping verbs</a:t>
            </a:r>
            <a:r>
              <a:rPr lang="en-US" dirty="0">
                <a:effectLst/>
              </a:rPr>
              <a:t>:</a:t>
            </a:r>
          </a:p>
          <a:p>
            <a:pPr algn="l" rtl="0">
              <a:buFont typeface="Monotype Sorts" pitchFamily="2" charset="2"/>
              <a:buNone/>
            </a:pPr>
            <a:r>
              <a:rPr lang="en-US" sz="2000" dirty="0">
                <a:effectLst/>
              </a:rPr>
              <a:t>  Can     Will      Shall    May</a:t>
            </a:r>
          </a:p>
          <a:p>
            <a:pPr algn="l" rtl="0">
              <a:buFont typeface="Monotype Sorts" pitchFamily="2" charset="2"/>
              <a:buNone/>
            </a:pPr>
            <a:r>
              <a:rPr lang="en-US" sz="2000" dirty="0">
                <a:effectLst/>
              </a:rPr>
              <a:t>Could  Would  Should  Might</a:t>
            </a:r>
          </a:p>
          <a:p>
            <a:pPr algn="l" rtl="0">
              <a:buFont typeface="Monotype Sorts" pitchFamily="2" charset="2"/>
              <a:buNone/>
            </a:pPr>
            <a:r>
              <a:rPr lang="en-US" sz="2000" dirty="0">
                <a:effectLst/>
              </a:rPr>
              <a:t>			           Must</a:t>
            </a:r>
          </a:p>
          <a:p>
            <a:pPr algn="l" rtl="0"/>
            <a:r>
              <a:rPr lang="en-US" sz="2400" dirty="0">
                <a:effectLst/>
              </a:rPr>
              <a:t>Always verbs, </a:t>
            </a:r>
            <a:r>
              <a:rPr lang="en-US" sz="2400" u="sng" dirty="0">
                <a:effectLst/>
              </a:rPr>
              <a:t>may</a:t>
            </a:r>
            <a:r>
              <a:rPr lang="en-US" sz="2400" dirty="0">
                <a:effectLst/>
              </a:rPr>
              <a:t> be helping:</a:t>
            </a:r>
          </a:p>
          <a:p>
            <a:pPr lvl="1" algn="l" rtl="0"/>
            <a:r>
              <a:rPr lang="en-US" sz="2000" dirty="0">
                <a:effectLst/>
              </a:rPr>
              <a:t>Have, has, had</a:t>
            </a:r>
          </a:p>
          <a:p>
            <a:pPr lvl="1" algn="l" rtl="0"/>
            <a:r>
              <a:rPr lang="en-US" sz="2000" dirty="0">
                <a:effectLst/>
              </a:rPr>
              <a:t>Do, does, did, done</a:t>
            </a:r>
          </a:p>
          <a:p>
            <a:pPr lvl="1" algn="l" rtl="0"/>
            <a:r>
              <a:rPr lang="en-US" sz="2000" dirty="0">
                <a:effectLst/>
              </a:rPr>
              <a:t>Be, am, is, are, was, were, been, being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Verbs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6" dur="500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1" dur="500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4" dur="500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0" dur="500"/>
                                        <p:tgtEl>
                                          <p:spTgt spid="17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  <p:bldP spid="17412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The action or “doing” words in a sentence.</a:t>
            </a:r>
          </a:p>
          <a:p>
            <a:pPr algn="l" rtl="0"/>
            <a:r>
              <a:rPr lang="en-US" dirty="0">
                <a:effectLst/>
              </a:rPr>
              <a:t>“Linking verbs” show being.</a:t>
            </a:r>
          </a:p>
          <a:p>
            <a:pPr algn="l" rtl="0"/>
            <a:r>
              <a:rPr lang="en-US" dirty="0">
                <a:effectLst/>
              </a:rPr>
              <a:t>Change to show time (tense).</a:t>
            </a:r>
          </a:p>
          <a:p>
            <a:pPr algn="l" rtl="0"/>
            <a:r>
              <a:rPr lang="en-US" dirty="0">
                <a:effectLst/>
              </a:rPr>
              <a:t>Complete verbs include “helping verbs.”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Example: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	They </a:t>
            </a:r>
            <a:r>
              <a:rPr lang="en-US" u="sng" dirty="0">
                <a:effectLst/>
              </a:rPr>
              <a:t>might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have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been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going</a:t>
            </a:r>
            <a:r>
              <a:rPr lang="en-US" dirty="0">
                <a:effectLst/>
              </a:rPr>
              <a:t> to the store if they </a:t>
            </a:r>
            <a:r>
              <a:rPr lang="en-US" u="sng" dirty="0">
                <a:effectLst/>
              </a:rPr>
              <a:t>could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have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gotten</a:t>
            </a:r>
            <a:r>
              <a:rPr lang="en-US" dirty="0">
                <a:effectLst/>
              </a:rPr>
              <a:t> a ride.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Verbs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sz="3600" dirty="0">
                <a:effectLst/>
              </a:rPr>
              <a:t>The action or “doing” words in a sentence.</a:t>
            </a:r>
          </a:p>
          <a:p>
            <a:pPr algn="l" rtl="0"/>
            <a:r>
              <a:rPr lang="en-US" sz="3600" dirty="0">
                <a:effectLst/>
              </a:rPr>
              <a:t>“Linking verbs” show being.</a:t>
            </a:r>
          </a:p>
          <a:p>
            <a:pPr algn="l" rtl="0"/>
            <a:r>
              <a:rPr lang="en-US" sz="3600" dirty="0">
                <a:effectLst/>
              </a:rPr>
              <a:t>Change to show time (tense).</a:t>
            </a:r>
          </a:p>
          <a:p>
            <a:pPr algn="l" rtl="0"/>
            <a:r>
              <a:rPr lang="en-US" sz="3600" dirty="0">
                <a:effectLst/>
              </a:rPr>
              <a:t>Complete verbs include “helping verbs.”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Verbs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75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75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  <p:bldP spid="19458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Describe or modify </a:t>
            </a:r>
            <a:r>
              <a:rPr lang="en-US" u="sng" dirty="0">
                <a:effectLst/>
              </a:rPr>
              <a:t>only</a:t>
            </a:r>
            <a:r>
              <a:rPr lang="en-US" dirty="0">
                <a:effectLst/>
              </a:rPr>
              <a:t> nouns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Example: 		A </a:t>
            </a:r>
            <a:r>
              <a:rPr lang="en-US" u="sng" dirty="0">
                <a:effectLst/>
              </a:rPr>
              <a:t>big</a:t>
            </a:r>
            <a:r>
              <a:rPr lang="en-US" dirty="0">
                <a:effectLst/>
              </a:rPr>
              <a:t>, </a:t>
            </a:r>
            <a:r>
              <a:rPr lang="en-US" u="sng" dirty="0">
                <a:effectLst/>
              </a:rPr>
              <a:t>red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dump</a:t>
            </a:r>
            <a:r>
              <a:rPr lang="en-US" dirty="0">
                <a:effectLst/>
              </a:rPr>
              <a:t> </a:t>
            </a:r>
            <a:r>
              <a:rPr lang="en-US" b="1" dirty="0">
                <a:effectLst/>
              </a:rPr>
              <a:t>truck</a:t>
            </a:r>
            <a:r>
              <a:rPr lang="en-US" dirty="0">
                <a:effectLst/>
              </a:rPr>
              <a:t> hit a </a:t>
            </a:r>
            <a:r>
              <a:rPr lang="en-US" u="sng" dirty="0">
                <a:effectLst/>
              </a:rPr>
              <a:t>parked </a:t>
            </a:r>
            <a:r>
              <a:rPr lang="en-US" dirty="0">
                <a:effectLst/>
              </a:rPr>
              <a:t> l</a:t>
            </a:r>
            <a:r>
              <a:rPr lang="en-US" u="sng" dirty="0">
                <a:effectLst/>
              </a:rPr>
              <a:t>ittle</a:t>
            </a:r>
            <a:r>
              <a:rPr lang="en-US" dirty="0">
                <a:effectLst/>
              </a:rPr>
              <a:t> </a:t>
            </a:r>
            <a:r>
              <a:rPr lang="en-US" b="1" dirty="0">
                <a:effectLst/>
              </a:rPr>
              <a:t>car</a:t>
            </a:r>
            <a:r>
              <a:rPr lang="en-US" dirty="0">
                <a:effectLst/>
              </a:rPr>
              <a:t> and the </a:t>
            </a:r>
            <a:r>
              <a:rPr lang="en-US" u="sng" dirty="0">
                <a:effectLst/>
              </a:rPr>
              <a:t>worried</a:t>
            </a:r>
            <a:r>
              <a:rPr lang="en-US" dirty="0">
                <a:effectLst/>
              </a:rPr>
              <a:t>  </a:t>
            </a:r>
            <a:r>
              <a:rPr lang="en-US" b="1" dirty="0">
                <a:effectLst/>
              </a:rPr>
              <a:t>driver</a:t>
            </a:r>
            <a:r>
              <a:rPr lang="en-US" dirty="0">
                <a:effectLst/>
              </a:rPr>
              <a:t>  ran  to the </a:t>
            </a:r>
            <a:r>
              <a:rPr lang="en-US" u="sng" dirty="0">
                <a:effectLst/>
              </a:rPr>
              <a:t>other</a:t>
            </a:r>
            <a:r>
              <a:rPr lang="en-US" dirty="0">
                <a:effectLst/>
              </a:rPr>
              <a:t> </a:t>
            </a:r>
            <a:r>
              <a:rPr lang="en-US" b="1" dirty="0">
                <a:effectLst/>
              </a:rPr>
              <a:t>side</a:t>
            </a:r>
            <a:r>
              <a:rPr lang="en-US" dirty="0">
                <a:effectLst/>
              </a:rPr>
              <a:t> of the </a:t>
            </a:r>
            <a:r>
              <a:rPr lang="en-US" u="sng" dirty="0">
                <a:effectLst/>
              </a:rPr>
              <a:t>busy</a:t>
            </a:r>
            <a:r>
              <a:rPr lang="en-US" dirty="0">
                <a:effectLst/>
              </a:rPr>
              <a:t> </a:t>
            </a:r>
            <a:r>
              <a:rPr lang="en-US" b="1" dirty="0">
                <a:effectLst/>
              </a:rPr>
              <a:t>street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 rtl="0"/>
            <a:r>
              <a:rPr lang="en-US" dirty="0">
                <a:solidFill>
                  <a:schemeClr val="tx1"/>
                </a:solidFill>
                <a:effectLst/>
              </a:rPr>
              <a:t>Adjectives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  <p:bldP spid="20484" grpId="0" build="p" autoUpdateAnimBg="0"/>
      <p:bldP spid="20482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r>
              <a:rPr lang="en-US" sz="2400" dirty="0">
                <a:effectLst/>
              </a:rPr>
              <a:t>Describe or modify </a:t>
            </a:r>
            <a:r>
              <a:rPr lang="en-US" sz="2400" u="sng" dirty="0">
                <a:effectLst/>
              </a:rPr>
              <a:t>only</a:t>
            </a:r>
            <a:r>
              <a:rPr lang="en-US" sz="2400" dirty="0">
                <a:effectLst/>
              </a:rPr>
              <a:t> nouns.</a:t>
            </a:r>
          </a:p>
          <a:p>
            <a:r>
              <a:rPr lang="en-US" dirty="0">
                <a:effectLst/>
              </a:rPr>
              <a:t>Answer questions, </a:t>
            </a:r>
            <a:r>
              <a:rPr lang="en-US" b="1" dirty="0">
                <a:effectLst/>
              </a:rPr>
              <a:t>“what kind?” </a:t>
            </a:r>
            <a:r>
              <a:rPr lang="en-US" dirty="0">
                <a:effectLst/>
              </a:rPr>
              <a:t>or </a:t>
            </a:r>
            <a:r>
              <a:rPr lang="en-US" b="1" dirty="0">
                <a:effectLst/>
              </a:rPr>
              <a:t>“how many</a:t>
            </a:r>
            <a:r>
              <a:rPr lang="en-US" b="1" dirty="0">
                <a:solidFill>
                  <a:schemeClr val="bg2"/>
                </a:solidFill>
                <a:effectLst/>
              </a:rPr>
              <a:t>?”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solidFill>
                  <a:schemeClr val="bg2"/>
                </a:solidFill>
                <a:effectLst/>
              </a:rPr>
              <a:t>Example:  </a:t>
            </a:r>
            <a:endParaRPr lang="en-US" dirty="0">
              <a:effectLst/>
            </a:endParaRP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	The three tired teens tried to eat a large pie at two pizza parlors.</a:t>
            </a:r>
          </a:p>
          <a:p>
            <a:pPr algn="l" rtl="0"/>
            <a:r>
              <a:rPr lang="en-US" sz="2000" dirty="0">
                <a:effectLst/>
              </a:rPr>
              <a:t>How many teens? three</a:t>
            </a:r>
          </a:p>
          <a:p>
            <a:pPr algn="l" rtl="0"/>
            <a:r>
              <a:rPr lang="en-US" sz="2000" dirty="0">
                <a:effectLst/>
              </a:rPr>
              <a:t>What kind of teens? tired</a:t>
            </a:r>
          </a:p>
          <a:p>
            <a:pPr algn="l" rtl="0"/>
            <a:r>
              <a:rPr lang="en-US" sz="2000" dirty="0">
                <a:effectLst/>
              </a:rPr>
              <a:t>What kind of pie? large</a:t>
            </a:r>
          </a:p>
          <a:p>
            <a:pPr algn="l" rtl="0"/>
            <a:r>
              <a:rPr lang="en-US" sz="2000" dirty="0">
                <a:effectLst/>
              </a:rPr>
              <a:t>How many parlors? two</a:t>
            </a:r>
          </a:p>
          <a:p>
            <a:pPr algn="l" rtl="0"/>
            <a:r>
              <a:rPr lang="en-US" sz="2000" dirty="0">
                <a:effectLst/>
              </a:rPr>
              <a:t>What kind of parlors? pizza</a:t>
            </a:r>
            <a:endParaRPr lang="en-US" dirty="0">
              <a:effectLst/>
            </a:endParaRPr>
          </a:p>
          <a:p>
            <a:pPr lvl="1">
              <a:buFontTx/>
              <a:buNone/>
            </a:pPr>
            <a:r>
              <a:rPr lang="en-US" sz="2000" dirty="0">
                <a:solidFill>
                  <a:schemeClr val="bg2"/>
                </a:solidFill>
                <a:effectLst/>
              </a:rPr>
              <a:t>    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Adjectives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500"/>
                                        <p:tgtEl>
                                          <p:spTgt spid="215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215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  <p:bldP spid="21508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sz="2400" dirty="0">
                <a:effectLst/>
              </a:rPr>
              <a:t>Describe or modify </a:t>
            </a:r>
            <a:r>
              <a:rPr lang="en-US" sz="2400" u="sng" dirty="0">
                <a:effectLst/>
              </a:rPr>
              <a:t>only</a:t>
            </a:r>
            <a:r>
              <a:rPr lang="en-US" sz="2400" dirty="0">
                <a:effectLst/>
              </a:rPr>
              <a:t> nouns.</a:t>
            </a:r>
          </a:p>
          <a:p>
            <a:pPr algn="l" rtl="0"/>
            <a:r>
              <a:rPr lang="en-US" sz="2400" dirty="0">
                <a:effectLst/>
              </a:rPr>
              <a:t>Answer questions, </a:t>
            </a:r>
            <a:r>
              <a:rPr lang="en-US" sz="2400" b="1" dirty="0">
                <a:effectLst/>
              </a:rPr>
              <a:t>“what kind?” </a:t>
            </a:r>
            <a:r>
              <a:rPr lang="en-US" sz="2400" dirty="0">
                <a:effectLst/>
              </a:rPr>
              <a:t>or </a:t>
            </a:r>
            <a:r>
              <a:rPr lang="en-US" sz="2400" b="1" dirty="0">
                <a:effectLst/>
              </a:rPr>
              <a:t>“how many?”</a:t>
            </a:r>
          </a:p>
          <a:p>
            <a:pPr algn="l" rtl="0"/>
            <a:r>
              <a:rPr lang="en-US" dirty="0">
                <a:effectLst/>
              </a:rPr>
              <a:t>The “noun markers” </a:t>
            </a:r>
            <a:r>
              <a:rPr lang="en-US" b="1" dirty="0">
                <a:effectLst/>
              </a:rPr>
              <a:t>a, an, the </a:t>
            </a:r>
            <a:r>
              <a:rPr lang="en-US" dirty="0">
                <a:effectLst/>
              </a:rPr>
              <a:t>are </a:t>
            </a:r>
            <a:r>
              <a:rPr lang="en-US" u="sng" dirty="0">
                <a:effectLst/>
              </a:rPr>
              <a:t>always</a:t>
            </a:r>
            <a:r>
              <a:rPr lang="en-US" dirty="0">
                <a:effectLst/>
              </a:rPr>
              <a:t> adjectives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Example: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	</a:t>
            </a:r>
            <a:r>
              <a:rPr lang="en-US" b="1" dirty="0">
                <a:effectLst/>
              </a:rPr>
              <a:t>The</a:t>
            </a:r>
            <a:r>
              <a:rPr lang="en-US" dirty="0">
                <a:effectLst/>
              </a:rPr>
              <a:t> way to </a:t>
            </a:r>
            <a:r>
              <a:rPr lang="en-US" b="1" dirty="0">
                <a:effectLst/>
              </a:rPr>
              <a:t>a</a:t>
            </a:r>
            <a:r>
              <a:rPr lang="en-US" dirty="0">
                <a:effectLst/>
              </a:rPr>
              <a:t> smile and </a:t>
            </a:r>
            <a:r>
              <a:rPr lang="en-US" b="1" dirty="0">
                <a:effectLst/>
              </a:rPr>
              <a:t>an</a:t>
            </a:r>
            <a:r>
              <a:rPr lang="en-US" dirty="0">
                <a:effectLst/>
              </a:rPr>
              <a:t> appreciative attitude is through </a:t>
            </a:r>
            <a:r>
              <a:rPr lang="en-US" b="1" dirty="0">
                <a:effectLst/>
              </a:rPr>
              <a:t>the</a:t>
            </a:r>
            <a:r>
              <a:rPr lang="en-US" dirty="0">
                <a:effectLst/>
              </a:rPr>
              <a:t> stomach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bg2"/>
                </a:solidFill>
                <a:effectLst/>
              </a:rPr>
              <a:t>Adjectives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  <p:bldP spid="22532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sz="2400" dirty="0">
                <a:effectLst/>
              </a:rPr>
              <a:t>Describe or modify </a:t>
            </a:r>
            <a:r>
              <a:rPr lang="en-US" sz="2400" u="sng" dirty="0">
                <a:effectLst/>
              </a:rPr>
              <a:t>only</a:t>
            </a:r>
            <a:r>
              <a:rPr lang="en-US" sz="2400" dirty="0">
                <a:effectLst/>
              </a:rPr>
              <a:t> nouns.</a:t>
            </a:r>
          </a:p>
          <a:p>
            <a:pPr algn="l" rtl="0"/>
            <a:r>
              <a:rPr lang="en-US" sz="2400" dirty="0">
                <a:effectLst/>
              </a:rPr>
              <a:t>Answer questions, </a:t>
            </a:r>
            <a:r>
              <a:rPr lang="en-US" sz="2400" b="1" dirty="0">
                <a:effectLst/>
              </a:rPr>
              <a:t>“what kind?” </a:t>
            </a:r>
            <a:r>
              <a:rPr lang="en-US" sz="2400" dirty="0">
                <a:effectLst/>
              </a:rPr>
              <a:t>or </a:t>
            </a:r>
            <a:r>
              <a:rPr lang="en-US" sz="2400" b="1" dirty="0">
                <a:effectLst/>
              </a:rPr>
              <a:t>“how many?”</a:t>
            </a:r>
          </a:p>
          <a:p>
            <a:pPr algn="l" rtl="0"/>
            <a:r>
              <a:rPr lang="en-US" sz="2400" dirty="0">
                <a:effectLst/>
              </a:rPr>
              <a:t>The “noun markers” </a:t>
            </a:r>
            <a:r>
              <a:rPr lang="en-US" sz="2400" b="1" dirty="0">
                <a:effectLst/>
              </a:rPr>
              <a:t>a, an, the </a:t>
            </a:r>
            <a:r>
              <a:rPr lang="en-US" sz="2400" dirty="0">
                <a:effectLst/>
              </a:rPr>
              <a:t>are </a:t>
            </a:r>
            <a:r>
              <a:rPr lang="en-US" sz="2400" u="sng" dirty="0">
                <a:effectLst/>
              </a:rPr>
              <a:t>always</a:t>
            </a:r>
            <a:r>
              <a:rPr lang="en-US" sz="2400" dirty="0">
                <a:effectLst/>
              </a:rPr>
              <a:t> adjectives.</a:t>
            </a:r>
          </a:p>
          <a:p>
            <a:pPr algn="l" rtl="0"/>
            <a:r>
              <a:rPr lang="en-US" sz="2400" dirty="0">
                <a:effectLst/>
              </a:rPr>
              <a:t>Usually “piled up” before nouns</a:t>
            </a:r>
            <a:r>
              <a:rPr lang="en-US" sz="2400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Example: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	</a:t>
            </a:r>
            <a:r>
              <a:rPr lang="en-US" u="sng" dirty="0">
                <a:effectLst/>
              </a:rPr>
              <a:t>The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long</a:t>
            </a:r>
            <a:r>
              <a:rPr lang="en-US" dirty="0">
                <a:effectLst/>
              </a:rPr>
              <a:t>, </a:t>
            </a:r>
            <a:r>
              <a:rPr lang="en-US" u="sng" dirty="0">
                <a:effectLst/>
              </a:rPr>
              <a:t>shiny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black</a:t>
            </a:r>
            <a:r>
              <a:rPr lang="en-US" dirty="0">
                <a:effectLst/>
              </a:rPr>
              <a:t> limousine pulled in front of </a:t>
            </a:r>
            <a:r>
              <a:rPr lang="en-US" u="sng" dirty="0">
                <a:effectLst/>
              </a:rPr>
              <a:t>the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huge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old</a:t>
            </a:r>
            <a:r>
              <a:rPr lang="en-US" dirty="0">
                <a:effectLst/>
              </a:rPr>
              <a:t> mansion, and </a:t>
            </a:r>
            <a:r>
              <a:rPr lang="en-US" u="sng" dirty="0">
                <a:effectLst/>
              </a:rPr>
              <a:t>a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tall</a:t>
            </a:r>
            <a:r>
              <a:rPr lang="en-US" dirty="0">
                <a:effectLst/>
              </a:rPr>
              <a:t>, </a:t>
            </a:r>
            <a:r>
              <a:rPr lang="en-US" u="sng" dirty="0">
                <a:effectLst/>
              </a:rPr>
              <a:t>well-dressed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older</a:t>
            </a:r>
            <a:r>
              <a:rPr lang="en-US" dirty="0">
                <a:effectLst/>
              </a:rPr>
              <a:t> gentleman got out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Adjectives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  <p:bldP spid="23556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r>
              <a:rPr lang="en-US" sz="2000" dirty="0">
                <a:effectLst/>
              </a:rPr>
              <a:t>Describe or modify </a:t>
            </a:r>
            <a:r>
              <a:rPr lang="en-US" sz="2000" u="sng" dirty="0">
                <a:effectLst/>
              </a:rPr>
              <a:t>only</a:t>
            </a:r>
            <a:r>
              <a:rPr lang="en-US" sz="2000" dirty="0">
                <a:effectLst/>
              </a:rPr>
              <a:t> nouns.</a:t>
            </a:r>
          </a:p>
          <a:p>
            <a:r>
              <a:rPr lang="en-US" sz="2000" dirty="0">
                <a:effectLst/>
              </a:rPr>
              <a:t>Answer questions, </a:t>
            </a:r>
            <a:r>
              <a:rPr lang="en-US" sz="2000" b="1" dirty="0">
                <a:effectLst/>
              </a:rPr>
              <a:t>“what kind?” </a:t>
            </a:r>
            <a:r>
              <a:rPr lang="en-US" sz="2000" dirty="0">
                <a:effectLst/>
              </a:rPr>
              <a:t>or </a:t>
            </a:r>
            <a:r>
              <a:rPr lang="en-US" sz="2000" b="1" dirty="0">
                <a:effectLst/>
              </a:rPr>
              <a:t>“how many?”</a:t>
            </a:r>
          </a:p>
          <a:p>
            <a:r>
              <a:rPr lang="en-US" sz="2000" dirty="0">
                <a:effectLst/>
              </a:rPr>
              <a:t>The “noun markers” </a:t>
            </a:r>
            <a:r>
              <a:rPr lang="en-US" sz="2000" b="1" dirty="0">
                <a:effectLst/>
              </a:rPr>
              <a:t>a, an, the </a:t>
            </a:r>
            <a:r>
              <a:rPr lang="en-US" sz="2000" dirty="0">
                <a:effectLst/>
              </a:rPr>
              <a:t>are </a:t>
            </a:r>
            <a:r>
              <a:rPr lang="en-US" sz="2000" u="sng" dirty="0">
                <a:effectLst/>
              </a:rPr>
              <a:t>always</a:t>
            </a:r>
            <a:r>
              <a:rPr lang="en-US" sz="2000" dirty="0">
                <a:effectLst/>
              </a:rPr>
              <a:t> adjectives.</a:t>
            </a:r>
          </a:p>
          <a:p>
            <a:r>
              <a:rPr lang="en-US" sz="2000" dirty="0">
                <a:effectLst/>
              </a:rPr>
              <a:t>Usually “piled up” before nouns.</a:t>
            </a:r>
          </a:p>
          <a:p>
            <a:r>
              <a:rPr lang="en-US" sz="2400" dirty="0">
                <a:effectLst/>
              </a:rPr>
              <a:t>May follow linking verbs  and describe the subject</a:t>
            </a:r>
            <a:r>
              <a:rPr lang="en-US" sz="2400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r>
              <a:rPr lang="en-US" dirty="0">
                <a:effectLst/>
              </a:rPr>
              <a:t>Example</a:t>
            </a:r>
            <a:r>
              <a:rPr lang="en-US" dirty="0">
                <a:solidFill>
                  <a:schemeClr val="bg2"/>
                </a:solidFill>
                <a:effectLst/>
              </a:rPr>
              <a:t>:</a:t>
            </a:r>
            <a:endParaRPr lang="en-US" dirty="0">
              <a:effectLst/>
            </a:endParaRP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	The river is </a:t>
            </a:r>
            <a:r>
              <a:rPr lang="en-US" u="sng" dirty="0">
                <a:effectLst/>
              </a:rPr>
              <a:t>deep</a:t>
            </a:r>
            <a:r>
              <a:rPr lang="en-US" dirty="0">
                <a:effectLst/>
              </a:rPr>
              <a:t>, </a:t>
            </a:r>
            <a:r>
              <a:rPr lang="en-US" u="sng" dirty="0">
                <a:effectLst/>
              </a:rPr>
              <a:t>wide</a:t>
            </a:r>
            <a:r>
              <a:rPr lang="en-US" dirty="0">
                <a:effectLst/>
              </a:rPr>
              <a:t> and </a:t>
            </a:r>
            <a:r>
              <a:rPr lang="en-US" u="sng" dirty="0">
                <a:effectLst/>
              </a:rPr>
              <a:t>cold</a:t>
            </a:r>
            <a:r>
              <a:rPr lang="en-US" dirty="0">
                <a:effectLst/>
              </a:rPr>
              <a:t>, but the divers are </a:t>
            </a:r>
            <a:r>
              <a:rPr lang="en-US" u="sng" dirty="0">
                <a:effectLst/>
              </a:rPr>
              <a:t>brave</a:t>
            </a:r>
            <a:r>
              <a:rPr lang="en-US" dirty="0">
                <a:effectLst/>
              </a:rPr>
              <a:t> and </a:t>
            </a:r>
            <a:r>
              <a:rPr lang="en-US" u="sng" dirty="0">
                <a:effectLst/>
              </a:rPr>
              <a:t>well-trained</a:t>
            </a:r>
            <a:r>
              <a:rPr lang="en-US" dirty="0">
                <a:effectLst/>
              </a:rPr>
              <a:t>.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Note:  to test these, try 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putting them in front of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the noun they modify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Adjectives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  <p:bldP spid="24580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3" name="Object 3">
            <a:hlinkClick r:id="" action="ppaction://ole?verb=0"/>
          </p:cNvPr>
          <p:cNvGraphicFramePr>
            <a:graphicFrameLocks noGrp="1"/>
          </p:cNvGraphicFramePr>
          <p:nvPr>
            <p:ph idx="1"/>
          </p:nvPr>
        </p:nvGraphicFramePr>
        <p:xfrm>
          <a:off x="2982913" y="1481138"/>
          <a:ext cx="3178175" cy="452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Clip" r:id="rId3" imgW="3846240" imgH="5476680" progId="">
                  <p:embed/>
                </p:oleObj>
              </mc:Choice>
              <mc:Fallback>
                <p:oleObj name="Clip" r:id="rId3" imgW="3846240" imgH="5476680" progId="">
                  <p:embed/>
                  <p:pic>
                    <p:nvPicPr>
                      <p:cNvPr id="0" name="Picture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2913" y="1481138"/>
                        <a:ext cx="3178175" cy="4525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Why Learn Parts of Speech?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Describe or modify </a:t>
            </a:r>
            <a:r>
              <a:rPr lang="en-US" u="sng" dirty="0">
                <a:effectLst/>
              </a:rPr>
              <a:t>only</a:t>
            </a:r>
            <a:r>
              <a:rPr lang="en-US" dirty="0">
                <a:effectLst/>
              </a:rPr>
              <a:t> nouns.</a:t>
            </a:r>
          </a:p>
          <a:p>
            <a:pPr algn="l" rtl="0"/>
            <a:r>
              <a:rPr lang="en-US" dirty="0">
                <a:effectLst/>
              </a:rPr>
              <a:t>Answer questions, </a:t>
            </a:r>
            <a:r>
              <a:rPr lang="en-US" b="1" dirty="0">
                <a:effectLst/>
              </a:rPr>
              <a:t>“what kind?” </a:t>
            </a:r>
            <a:r>
              <a:rPr lang="en-US" dirty="0">
                <a:effectLst/>
              </a:rPr>
              <a:t>or </a:t>
            </a:r>
            <a:r>
              <a:rPr lang="en-US" b="1" dirty="0">
                <a:effectLst/>
              </a:rPr>
              <a:t>“how many?”</a:t>
            </a:r>
          </a:p>
          <a:p>
            <a:pPr algn="l" rtl="0"/>
            <a:r>
              <a:rPr lang="en-US" dirty="0">
                <a:effectLst/>
              </a:rPr>
              <a:t>The “noun markers” </a:t>
            </a:r>
            <a:r>
              <a:rPr lang="en-US" b="1" dirty="0">
                <a:effectLst/>
              </a:rPr>
              <a:t>a, an, the </a:t>
            </a:r>
            <a:r>
              <a:rPr lang="en-US" dirty="0">
                <a:effectLst/>
              </a:rPr>
              <a:t>are </a:t>
            </a:r>
            <a:r>
              <a:rPr lang="en-US" u="sng" dirty="0">
                <a:effectLst/>
              </a:rPr>
              <a:t>always</a:t>
            </a:r>
            <a:r>
              <a:rPr lang="en-US" dirty="0">
                <a:effectLst/>
              </a:rPr>
              <a:t> adjectives.</a:t>
            </a:r>
          </a:p>
          <a:p>
            <a:pPr algn="l" rtl="0"/>
            <a:r>
              <a:rPr lang="en-US" dirty="0">
                <a:effectLst/>
              </a:rPr>
              <a:t>Usually “piled up” before nouns.</a:t>
            </a:r>
          </a:p>
          <a:p>
            <a:pPr algn="l" rtl="0"/>
            <a:r>
              <a:rPr lang="en-US" dirty="0">
                <a:effectLst/>
              </a:rPr>
              <a:t>May follow linking verbs  and describe the subject.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Adjectives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75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75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Specialized words to take the place of nouns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Example: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	Paul gave Emily stationery because </a:t>
            </a:r>
            <a:r>
              <a:rPr lang="en-US" u="sng" dirty="0">
                <a:effectLst/>
              </a:rPr>
              <a:t>he</a:t>
            </a:r>
            <a:r>
              <a:rPr lang="en-US" dirty="0">
                <a:effectLst/>
              </a:rPr>
              <a:t> wanted </a:t>
            </a:r>
            <a:r>
              <a:rPr lang="en-US" u="sng" dirty="0">
                <a:effectLst/>
              </a:rPr>
              <a:t>her </a:t>
            </a:r>
            <a:r>
              <a:rPr lang="en-US" dirty="0">
                <a:effectLst/>
              </a:rPr>
              <a:t>to write to </a:t>
            </a:r>
            <a:r>
              <a:rPr lang="en-US" u="sng" dirty="0">
                <a:effectLst/>
              </a:rPr>
              <a:t>him</a:t>
            </a:r>
            <a:r>
              <a:rPr lang="en-US" dirty="0">
                <a:effectLst/>
              </a:rPr>
              <a:t> when </a:t>
            </a:r>
            <a:r>
              <a:rPr lang="en-US" u="sng" dirty="0">
                <a:effectLst/>
              </a:rPr>
              <a:t>she</a:t>
            </a:r>
            <a:r>
              <a:rPr lang="en-US" dirty="0">
                <a:effectLst/>
              </a:rPr>
              <a:t> could.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Pronouns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  <p:bldP spid="26628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>
            <a:normAutofit fontScale="92500"/>
          </a:bodyPr>
          <a:lstStyle/>
          <a:p>
            <a:pPr algn="l" rtl="0"/>
            <a:r>
              <a:rPr lang="en-US" dirty="0">
                <a:effectLst/>
              </a:rPr>
              <a:t>Specialized words to take the place of nouns.</a:t>
            </a:r>
          </a:p>
          <a:p>
            <a:pPr algn="l" rtl="0"/>
            <a:r>
              <a:rPr lang="en-US" dirty="0">
                <a:effectLst/>
              </a:rPr>
              <a:t>Often refer to people and have several forms.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>
            <a:normAutofit fontScale="92500"/>
          </a:bodyPr>
          <a:lstStyle/>
          <a:p>
            <a:pPr algn="l" rtl="0"/>
            <a:r>
              <a:rPr lang="en-US" dirty="0">
                <a:effectLst/>
              </a:rPr>
              <a:t>Memorize: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  I     he  we  she  they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me  him  us  her  them</a:t>
            </a:r>
          </a:p>
          <a:p>
            <a:pPr algn="l" rtl="0"/>
            <a:r>
              <a:rPr lang="en-US" dirty="0">
                <a:effectLst/>
              </a:rPr>
              <a:t>Other common pronouns:</a:t>
            </a:r>
          </a:p>
          <a:p>
            <a:pPr lvl="1" algn="l" rtl="0"/>
            <a:r>
              <a:rPr lang="en-US" dirty="0">
                <a:effectLst/>
              </a:rPr>
              <a:t>you, it, this, that, who, what, someone, everything, anyone, and many other similar words.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Pronouns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>
            <a:normAutofit fontScale="92500"/>
          </a:bodyPr>
          <a:lstStyle/>
          <a:p>
            <a:r>
              <a:rPr lang="en-US" sz="2400" dirty="0">
                <a:effectLst/>
              </a:rPr>
              <a:t>Specialized words to take the place of nouns. </a:t>
            </a:r>
          </a:p>
          <a:p>
            <a:r>
              <a:rPr lang="en-US" sz="2400" dirty="0">
                <a:effectLst/>
              </a:rPr>
              <a:t>Often refer to people and have several forms</a:t>
            </a:r>
            <a:r>
              <a:rPr lang="en-US" dirty="0">
                <a:effectLst/>
              </a:rPr>
              <a:t>.</a:t>
            </a:r>
          </a:p>
          <a:p>
            <a:r>
              <a:rPr lang="en-US" dirty="0">
                <a:effectLst/>
              </a:rPr>
              <a:t>May be possessive, showing ownership and working like an adjective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>
            <a:normAutofit fontScale="92500"/>
          </a:bodyPr>
          <a:lstStyle/>
          <a:p>
            <a:r>
              <a:rPr lang="en-US" dirty="0">
                <a:effectLst/>
              </a:rPr>
              <a:t>Example</a:t>
            </a:r>
            <a:r>
              <a:rPr lang="en-US" dirty="0">
                <a:solidFill>
                  <a:schemeClr val="bg2"/>
                </a:solidFill>
                <a:effectLst/>
              </a:rPr>
              <a:t>:</a:t>
            </a:r>
            <a:endParaRPr lang="en-US" dirty="0">
              <a:effectLst/>
            </a:endParaRP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	</a:t>
            </a:r>
            <a:r>
              <a:rPr lang="en-US" u="sng" dirty="0">
                <a:effectLst/>
              </a:rPr>
              <a:t>Her</a:t>
            </a:r>
            <a:r>
              <a:rPr lang="en-US" dirty="0">
                <a:effectLst/>
              </a:rPr>
              <a:t> red car is faster than </a:t>
            </a:r>
            <a:r>
              <a:rPr lang="en-US" u="sng" dirty="0">
                <a:effectLst/>
              </a:rPr>
              <a:t>my</a:t>
            </a:r>
            <a:r>
              <a:rPr lang="en-US" dirty="0">
                <a:effectLst/>
              </a:rPr>
              <a:t> old Ford, but </a:t>
            </a:r>
            <a:r>
              <a:rPr lang="en-US" u="sng" dirty="0">
                <a:effectLst/>
              </a:rPr>
              <a:t>their</a:t>
            </a:r>
            <a:r>
              <a:rPr lang="en-US" dirty="0">
                <a:effectLst/>
              </a:rPr>
              <a:t> new Honda cost more than </a:t>
            </a:r>
            <a:r>
              <a:rPr lang="en-US" u="sng" dirty="0">
                <a:effectLst/>
              </a:rPr>
              <a:t>ours</a:t>
            </a:r>
            <a:r>
              <a:rPr lang="en-US" dirty="0">
                <a:effectLst/>
              </a:rPr>
              <a:t>.</a:t>
            </a:r>
          </a:p>
          <a:p>
            <a:r>
              <a:rPr lang="en-US" dirty="0">
                <a:effectLst/>
              </a:rPr>
              <a:t>Note the form:</a:t>
            </a:r>
          </a:p>
          <a:p>
            <a:pPr>
              <a:buFont typeface="Monotype Sorts" pitchFamily="2" charset="2"/>
              <a:buNone/>
            </a:pPr>
            <a:r>
              <a:rPr lang="en-US" sz="2400" dirty="0">
                <a:effectLst/>
              </a:rPr>
              <a:t>  I     he  we  she  they</a:t>
            </a:r>
          </a:p>
          <a:p>
            <a:pPr>
              <a:buFont typeface="Monotype Sorts" pitchFamily="2" charset="2"/>
              <a:buNone/>
            </a:pPr>
            <a:r>
              <a:rPr lang="en-US" sz="2400" dirty="0">
                <a:effectLst/>
              </a:rPr>
              <a:t>me  him  us  her  them</a:t>
            </a:r>
          </a:p>
          <a:p>
            <a:pPr>
              <a:buFont typeface="Monotype Sorts" pitchFamily="2" charset="2"/>
              <a:buNone/>
            </a:pPr>
            <a:r>
              <a:rPr lang="en-US" sz="2400" dirty="0">
                <a:effectLst/>
              </a:rPr>
              <a:t>my  his  our hers theirs</a:t>
            </a:r>
          </a:p>
          <a:p>
            <a:pPr>
              <a:buFont typeface="Monotype Sorts" pitchFamily="2" charset="2"/>
              <a:buNone/>
            </a:pPr>
            <a:r>
              <a:rPr lang="en-US" sz="2400" dirty="0">
                <a:effectLst/>
              </a:rPr>
              <a:t>Others:  yours, its, whose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Pronouns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Specialized words to take the place of nouns. </a:t>
            </a:r>
          </a:p>
          <a:p>
            <a:pPr algn="l" rtl="0"/>
            <a:r>
              <a:rPr lang="en-US" dirty="0">
                <a:effectLst/>
              </a:rPr>
              <a:t>Often refer to people and have several forms</a:t>
            </a:r>
            <a:r>
              <a:rPr lang="en-US" sz="4000" dirty="0">
                <a:effectLst/>
              </a:rPr>
              <a:t>.</a:t>
            </a:r>
          </a:p>
          <a:p>
            <a:pPr algn="l" rtl="0"/>
            <a:r>
              <a:rPr lang="en-US" dirty="0">
                <a:effectLst/>
              </a:rPr>
              <a:t>May be possessive, showing ownership and working </a:t>
            </a:r>
            <a:r>
              <a:rPr lang="en-US" dirty="0">
                <a:solidFill>
                  <a:schemeClr val="bg2"/>
                </a:solidFill>
                <a:effectLst/>
              </a:rPr>
              <a:t>like an adjective.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 rtl="0"/>
            <a:r>
              <a:rPr lang="en-US" dirty="0">
                <a:solidFill>
                  <a:schemeClr val="tx1"/>
                </a:solidFill>
                <a:effectLst/>
              </a:rPr>
              <a:t>Pronouns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>
            <a:normAutofit fontScale="92500"/>
          </a:bodyPr>
          <a:lstStyle/>
          <a:p>
            <a:pPr algn="l" rtl="0"/>
            <a:r>
              <a:rPr lang="en-US" dirty="0">
                <a:effectLst/>
              </a:rPr>
              <a:t>Specialized words to start prepositional phrases.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A prepositional phrase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is a group of words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describing things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which starts with a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preposition and ends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with a noun or pronoun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>
            <a:normAutofit fontScale="92500"/>
          </a:bodyPr>
          <a:lstStyle/>
          <a:p>
            <a:pPr algn="l" rtl="0"/>
            <a:r>
              <a:rPr lang="en-US" dirty="0">
                <a:effectLst/>
              </a:rPr>
              <a:t>The man</a:t>
            </a:r>
            <a:r>
              <a:rPr lang="en-US" dirty="0"/>
              <a:t> on the bus with a hat on his head </a:t>
            </a:r>
            <a:r>
              <a:rPr lang="en-US" dirty="0">
                <a:effectLst/>
              </a:rPr>
              <a:t>looked </a:t>
            </a:r>
            <a:r>
              <a:rPr lang="en-US" dirty="0"/>
              <a:t>at me </a:t>
            </a:r>
            <a:r>
              <a:rPr lang="en-US" dirty="0">
                <a:effectLst/>
              </a:rPr>
              <a:t>and turned</a:t>
            </a:r>
            <a:r>
              <a:rPr lang="en-US" dirty="0"/>
              <a:t> toward the window.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 rtl="0"/>
            <a:r>
              <a:rPr lang="en-US" dirty="0">
                <a:solidFill>
                  <a:schemeClr val="tx1"/>
                </a:solidFill>
                <a:effectLst/>
              </a:rPr>
              <a:t>Prepositions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Specialized words to start prepositional phrases.</a:t>
            </a:r>
          </a:p>
          <a:p>
            <a:pPr algn="l" rtl="0"/>
            <a:r>
              <a:rPr lang="en-US" dirty="0">
                <a:effectLst/>
              </a:rPr>
              <a:t>Most prepositions are small, common words indicating time, place or position.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Memory clue: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The rabbit went _____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 the hollow log.</a:t>
            </a:r>
          </a:p>
          <a:p>
            <a:pPr algn="l" rtl="0"/>
            <a:r>
              <a:rPr lang="en-US" dirty="0">
                <a:effectLst/>
              </a:rPr>
              <a:t>Memorize: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at, from, to, on, in,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into, onto, between,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under, over, against,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around, through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Prepositions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pPr algn="l" rtl="0"/>
            <a:r>
              <a:rPr lang="en-US" sz="2400" dirty="0">
                <a:effectLst/>
              </a:rPr>
              <a:t>Specialized words to start prepositional phrases.</a:t>
            </a:r>
          </a:p>
          <a:p>
            <a:pPr algn="l" rtl="0"/>
            <a:r>
              <a:rPr lang="en-US" sz="2400" dirty="0">
                <a:effectLst/>
              </a:rPr>
              <a:t>Most prepositions are small, common words indicating time, place or position.</a:t>
            </a:r>
          </a:p>
          <a:p>
            <a:pPr algn="l" rtl="0"/>
            <a:r>
              <a:rPr lang="en-US" dirty="0">
                <a:effectLst/>
              </a:rPr>
              <a:t>Some prepositions simply must be memorized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pPr algn="l" rtl="0"/>
            <a:r>
              <a:rPr lang="en-US" dirty="0">
                <a:effectLst/>
              </a:rPr>
              <a:t>Example</a:t>
            </a:r>
            <a:r>
              <a:rPr lang="en-US" dirty="0">
                <a:solidFill>
                  <a:schemeClr val="bg2"/>
                </a:solidFill>
                <a:effectLst/>
              </a:rPr>
              <a:t>:  </a:t>
            </a:r>
            <a:endParaRPr lang="en-US" dirty="0">
              <a:effectLst/>
            </a:endParaRP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The problem</a:t>
            </a:r>
            <a:r>
              <a:rPr lang="en-US" dirty="0"/>
              <a:t> with him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/>
              <a:t> </a:t>
            </a:r>
            <a:r>
              <a:rPr lang="en-US" dirty="0">
                <a:effectLst/>
              </a:rPr>
              <a:t>is that he sleeps</a:t>
            </a:r>
            <a:r>
              <a:rPr lang="en-US" dirty="0"/>
              <a:t>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/>
              <a:t>during the day </a:t>
            </a:r>
            <a:r>
              <a:rPr lang="en-US" dirty="0">
                <a:effectLst/>
              </a:rPr>
              <a:t>and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spends most</a:t>
            </a:r>
            <a:r>
              <a:rPr lang="en-US" dirty="0"/>
              <a:t> of the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/>
              <a:t>night with his friends.</a:t>
            </a:r>
          </a:p>
          <a:p>
            <a:pPr algn="l" rtl="0"/>
            <a:r>
              <a:rPr lang="en-US" dirty="0">
                <a:effectLst/>
              </a:rPr>
              <a:t>Memorize: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/>
              <a:t>of, with, for, during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Prepositions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Specialized words to start prepositional phrases.</a:t>
            </a:r>
          </a:p>
          <a:p>
            <a:pPr algn="l" rtl="0"/>
            <a:r>
              <a:rPr lang="en-US" dirty="0">
                <a:effectLst/>
              </a:rPr>
              <a:t>Most prepositions are small, common words indicating time, place or position.</a:t>
            </a:r>
          </a:p>
          <a:p>
            <a:pPr algn="l" rtl="0"/>
            <a:r>
              <a:rPr lang="en-US" dirty="0">
                <a:effectLst/>
              </a:rPr>
              <a:t>Some prepositions simply must be memorized.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Prepositions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effectLst/>
              </a:rPr>
              <a:t>Words which “hook” words, phrases, or sentences.</a:t>
            </a:r>
          </a:p>
          <a:p>
            <a:pPr>
              <a:buFont typeface="Monotype Sorts" pitchFamily="2" charset="2"/>
              <a:buNone/>
            </a:pPr>
            <a:r>
              <a:rPr lang="en-US" sz="2400" dirty="0">
                <a:effectLst/>
              </a:rPr>
              <a:t>Memory clue: FAN BOYS</a:t>
            </a:r>
            <a:r>
              <a:rPr lang="en-US" sz="2400" dirty="0"/>
              <a:t>.</a:t>
            </a:r>
          </a:p>
          <a:p>
            <a:pPr>
              <a:buFont typeface="Monotype Sorts" pitchFamily="2" charset="2"/>
              <a:buNone/>
            </a:pPr>
            <a:r>
              <a:rPr lang="en-US" sz="2400" dirty="0"/>
              <a:t>For        But</a:t>
            </a:r>
          </a:p>
          <a:p>
            <a:pPr>
              <a:buFont typeface="Monotype Sorts" pitchFamily="2" charset="2"/>
              <a:buNone/>
            </a:pPr>
            <a:r>
              <a:rPr lang="en-US" sz="2400" dirty="0"/>
              <a:t>And       Or</a:t>
            </a:r>
          </a:p>
          <a:p>
            <a:pPr>
              <a:buFont typeface="Monotype Sorts" pitchFamily="2" charset="2"/>
              <a:buNone/>
            </a:pPr>
            <a:r>
              <a:rPr lang="en-US" sz="2400" dirty="0"/>
              <a:t>Nor 	  Yet</a:t>
            </a:r>
          </a:p>
          <a:p>
            <a:pPr>
              <a:buFont typeface="Monotype Sorts" pitchFamily="2" charset="2"/>
              <a:buNone/>
            </a:pPr>
            <a:r>
              <a:rPr lang="en-US" sz="2400" dirty="0"/>
              <a:t>		  So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effectLst/>
              </a:rPr>
              <a:t>Example: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She </a:t>
            </a:r>
            <a:r>
              <a:rPr lang="en-US" u="sng" dirty="0">
                <a:effectLst/>
              </a:rPr>
              <a:t>and</a:t>
            </a:r>
            <a:r>
              <a:rPr lang="en-US" dirty="0">
                <a:effectLst/>
              </a:rPr>
              <a:t> I left, </a:t>
            </a:r>
            <a:r>
              <a:rPr lang="en-US" u="sng" dirty="0">
                <a:effectLst/>
              </a:rPr>
              <a:t>but</a:t>
            </a:r>
            <a:r>
              <a:rPr lang="en-US" dirty="0">
                <a:effectLst/>
              </a:rPr>
              <a:t> they 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stayed, </a:t>
            </a:r>
            <a:r>
              <a:rPr lang="en-US" u="sng" dirty="0">
                <a:effectLst/>
              </a:rPr>
              <a:t>for</a:t>
            </a:r>
            <a:r>
              <a:rPr lang="en-US" dirty="0">
                <a:effectLst/>
              </a:rPr>
              <a:t> Joe </a:t>
            </a:r>
            <a:r>
              <a:rPr lang="en-US" u="sng" dirty="0">
                <a:effectLst/>
              </a:rPr>
              <a:t>or</a:t>
            </a:r>
            <a:r>
              <a:rPr lang="en-US" dirty="0">
                <a:effectLst/>
              </a:rPr>
              <a:t> Ted 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was coming on the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bus, </a:t>
            </a:r>
            <a:r>
              <a:rPr lang="en-US" u="sng" dirty="0">
                <a:effectLst/>
              </a:rPr>
              <a:t>yet</a:t>
            </a:r>
            <a:r>
              <a:rPr lang="en-US" dirty="0">
                <a:effectLst/>
              </a:rPr>
              <a:t> not on time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  <a:endParaRPr lang="en-US" dirty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Conjunctions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Why Learn Parts of Speech?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596" y="1828800"/>
            <a:ext cx="4786346" cy="4114800"/>
          </a:xfrm>
          <a:noFill/>
          <a:ln/>
        </p:spPr>
        <p:txBody>
          <a:bodyPr>
            <a:normAutofit/>
          </a:bodyPr>
          <a:lstStyle/>
          <a:p>
            <a:pPr algn="l" rtl="0"/>
            <a:r>
              <a:rPr lang="en-US" sz="2800" dirty="0">
                <a:effectLst/>
              </a:rPr>
              <a:t>They are the building blocks of English grammar.</a:t>
            </a:r>
          </a:p>
          <a:p>
            <a:pPr algn="l" rtl="0"/>
            <a:r>
              <a:rPr lang="en-US" sz="2800" dirty="0">
                <a:effectLst/>
              </a:rPr>
              <a:t>Understanding and applying a process is learning to learn.</a:t>
            </a:r>
          </a:p>
          <a:p>
            <a:pPr algn="l" rtl="0"/>
            <a:r>
              <a:rPr lang="en-US" sz="2800" dirty="0">
                <a:effectLst/>
              </a:rPr>
              <a:t>It is a foundation to improve your writing.</a:t>
            </a:r>
          </a:p>
        </p:txBody>
      </p:sp>
      <p:graphicFrame>
        <p:nvGraphicFramePr>
          <p:cNvPr id="6148" name="Object 4">
            <a:hlinkClick r:id="" action="ppaction://ole?verb=0"/>
          </p:cNvPr>
          <p:cNvGraphicFramePr>
            <a:graphicFrameLocks noGrp="1"/>
          </p:cNvGraphicFramePr>
          <p:nvPr>
            <p:ph type="clipArt" sz="half" idx="2"/>
          </p:nvPr>
        </p:nvGraphicFramePr>
        <p:xfrm>
          <a:off x="5105400" y="2590800"/>
          <a:ext cx="3810000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Clip" r:id="rId4" imgW="8099280" imgH="5506920" progId="">
                  <p:embed/>
                </p:oleObj>
              </mc:Choice>
              <mc:Fallback>
                <p:oleObj name="Clip" r:id="rId4" imgW="8099280" imgH="5506920" progId="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590800"/>
                        <a:ext cx="3810000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r>
              <a:rPr lang="en-US" dirty="0">
                <a:effectLst/>
              </a:rPr>
              <a:t>Words which “hook together” words, phrases, or sentences.</a:t>
            </a:r>
          </a:p>
          <a:p>
            <a:r>
              <a:rPr lang="en-US" dirty="0">
                <a:effectLst/>
              </a:rPr>
              <a:t>Some conjunctions only hook clauses.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They include: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when, as, if, since, 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because, while, after, 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although, before 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r>
              <a:rPr lang="en-US" dirty="0">
                <a:effectLst/>
              </a:rPr>
              <a:t>Example: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I ran </a:t>
            </a:r>
            <a:r>
              <a:rPr lang="en-US" u="sng" dirty="0">
                <a:effectLst/>
              </a:rPr>
              <a:t>when</a:t>
            </a:r>
            <a:r>
              <a:rPr lang="en-US" dirty="0">
                <a:effectLst/>
              </a:rPr>
              <a:t> I saw her </a:t>
            </a:r>
          </a:p>
          <a:p>
            <a:pPr>
              <a:buFont typeface="Monotype Sorts" pitchFamily="2" charset="2"/>
              <a:buNone/>
            </a:pPr>
            <a:r>
              <a:rPr lang="en-US" u="sng" dirty="0">
                <a:effectLst/>
              </a:rPr>
              <a:t>because</a:t>
            </a:r>
            <a:r>
              <a:rPr lang="en-US" dirty="0">
                <a:effectLst/>
              </a:rPr>
              <a:t> I was happy </a:t>
            </a:r>
          </a:p>
          <a:p>
            <a:pPr>
              <a:buFont typeface="Monotype Sorts" pitchFamily="2" charset="2"/>
              <a:buNone/>
            </a:pPr>
            <a:r>
              <a:rPr lang="en-US" u="sng" dirty="0">
                <a:effectLst/>
              </a:rPr>
              <a:t>since</a:t>
            </a:r>
            <a:r>
              <a:rPr lang="en-US" dirty="0">
                <a:effectLst/>
              </a:rPr>
              <a:t> she was home.</a:t>
            </a:r>
          </a:p>
          <a:p>
            <a:r>
              <a:rPr lang="en-US" dirty="0">
                <a:effectLst/>
              </a:rPr>
              <a:t>Memory clue: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She is cute _____ she smiles.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Conjunctions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Words which “hook together” words, phrases, or sentences.</a:t>
            </a:r>
          </a:p>
          <a:p>
            <a:pPr algn="l" rtl="0"/>
            <a:r>
              <a:rPr lang="en-US" dirty="0">
                <a:effectLst/>
              </a:rPr>
              <a:t>Some conjunctions only hook clauses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Conjunctions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Describe verbs, adjectives, or other adverbs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She </a:t>
            </a:r>
            <a:r>
              <a:rPr lang="en-US" u="sng" dirty="0">
                <a:effectLst/>
              </a:rPr>
              <a:t>quickly</a:t>
            </a:r>
            <a:r>
              <a:rPr lang="en-US" dirty="0">
                <a:effectLst/>
              </a:rPr>
              <a:t> </a:t>
            </a:r>
            <a:r>
              <a:rPr lang="en-US" dirty="0"/>
              <a:t>ran </a:t>
            </a:r>
            <a:r>
              <a:rPr lang="en-US" dirty="0">
                <a:effectLst/>
              </a:rPr>
              <a:t>to her </a:t>
            </a:r>
            <a:r>
              <a:rPr lang="en-US" u="sng" dirty="0">
                <a:effectLst/>
              </a:rPr>
              <a:t>extremely</a:t>
            </a:r>
            <a:r>
              <a:rPr lang="en-US" dirty="0"/>
              <a:t> tired </a:t>
            </a:r>
            <a:r>
              <a:rPr lang="en-US" dirty="0">
                <a:effectLst/>
              </a:rPr>
              <a:t>friend and gave him a</a:t>
            </a:r>
            <a:r>
              <a:rPr lang="en-US" dirty="0"/>
              <a:t> </a:t>
            </a:r>
            <a:r>
              <a:rPr lang="en-US" u="sng" dirty="0">
                <a:effectLst/>
              </a:rPr>
              <a:t>very</a:t>
            </a:r>
            <a:r>
              <a:rPr lang="en-US" dirty="0">
                <a:effectLst/>
              </a:rPr>
              <a:t> </a:t>
            </a:r>
            <a:r>
              <a:rPr lang="en-US" dirty="0"/>
              <a:t>big </a:t>
            </a:r>
            <a:r>
              <a:rPr lang="en-US" dirty="0">
                <a:effectLst/>
              </a:rPr>
              <a:t>hug.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pPr algn="ctr" rtl="0"/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chemeClr val="tx1"/>
                </a:solidFill>
                <a:effectLst/>
              </a:rPr>
              <a:t>Adverbs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Describe verbs, adjectives, or other adverbs.</a:t>
            </a:r>
          </a:p>
          <a:p>
            <a:pPr algn="l" rtl="0"/>
            <a:r>
              <a:rPr lang="en-US" dirty="0">
                <a:effectLst/>
              </a:rPr>
              <a:t>Answer the adverb questions: How? When? Where? Why? Under what conditions?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u="sng" dirty="0">
                <a:effectLst/>
              </a:rPr>
              <a:t>Soon</a:t>
            </a:r>
            <a:r>
              <a:rPr lang="en-US" dirty="0">
                <a:effectLst/>
              </a:rPr>
              <a:t> the </a:t>
            </a:r>
            <a:r>
              <a:rPr lang="en-US" u="sng" dirty="0">
                <a:effectLst/>
              </a:rPr>
              <a:t>very</a:t>
            </a:r>
            <a:r>
              <a:rPr lang="en-US" dirty="0">
                <a:effectLst/>
              </a:rPr>
              <a:t> able pilot </a:t>
            </a:r>
            <a:r>
              <a:rPr lang="en-US" u="sng" dirty="0">
                <a:effectLst/>
              </a:rPr>
              <a:t>confidently</a:t>
            </a:r>
            <a:r>
              <a:rPr lang="en-US" dirty="0">
                <a:effectLst/>
              </a:rPr>
              <a:t> flew </a:t>
            </a:r>
            <a:r>
              <a:rPr lang="en-US" u="sng" dirty="0">
                <a:effectLst/>
              </a:rPr>
              <a:t>west,</a:t>
            </a:r>
            <a:r>
              <a:rPr lang="en-US" dirty="0">
                <a:effectLst/>
              </a:rPr>
              <a:t> and </a:t>
            </a:r>
            <a:r>
              <a:rPr lang="en-US" u="sng" dirty="0">
                <a:effectLst/>
              </a:rPr>
              <a:t>thus</a:t>
            </a:r>
            <a:r>
              <a:rPr lang="en-US" dirty="0">
                <a:effectLst/>
              </a:rPr>
              <a:t> he </a:t>
            </a:r>
            <a:r>
              <a:rPr lang="en-US" u="sng" dirty="0">
                <a:effectLst/>
              </a:rPr>
              <a:t>almost</a:t>
            </a:r>
            <a:r>
              <a:rPr lang="en-US" dirty="0">
                <a:effectLst/>
              </a:rPr>
              <a:t> crashed</a:t>
            </a:r>
            <a:r>
              <a:rPr lang="en-US" dirty="0"/>
              <a:t>.</a:t>
            </a:r>
          </a:p>
          <a:p>
            <a:pPr algn="l" rtl="0">
              <a:buFont typeface="Monotype Sorts" pitchFamily="2" charset="2"/>
              <a:buNone/>
            </a:pPr>
            <a:r>
              <a:rPr lang="en-US" sz="2400" dirty="0">
                <a:effectLst/>
              </a:rPr>
              <a:t>When?  soon</a:t>
            </a:r>
          </a:p>
          <a:p>
            <a:pPr algn="l" rtl="0">
              <a:buFont typeface="Monotype Sorts" pitchFamily="2" charset="2"/>
              <a:buNone/>
            </a:pPr>
            <a:r>
              <a:rPr lang="en-US" sz="2400" dirty="0">
                <a:effectLst/>
              </a:rPr>
              <a:t>Where?  west</a:t>
            </a:r>
          </a:p>
          <a:p>
            <a:pPr algn="l" rtl="0">
              <a:buFont typeface="Monotype Sorts" pitchFamily="2" charset="2"/>
              <a:buNone/>
            </a:pPr>
            <a:r>
              <a:rPr lang="en-US" sz="2400" dirty="0">
                <a:effectLst/>
              </a:rPr>
              <a:t>How? </a:t>
            </a:r>
            <a:r>
              <a:rPr lang="en-US" sz="2400" dirty="0" err="1">
                <a:effectLst/>
              </a:rPr>
              <a:t>very,confidently</a:t>
            </a:r>
            <a:endParaRPr lang="en-US" sz="2400" dirty="0">
              <a:effectLst/>
            </a:endParaRPr>
          </a:p>
          <a:p>
            <a:pPr algn="l" rtl="0">
              <a:buFont typeface="Monotype Sorts" pitchFamily="2" charset="2"/>
              <a:buNone/>
            </a:pPr>
            <a:r>
              <a:rPr lang="en-US" sz="2400" dirty="0">
                <a:effectLst/>
              </a:rPr>
              <a:t>Why? thus</a:t>
            </a:r>
          </a:p>
          <a:p>
            <a:pPr algn="l" rtl="0">
              <a:buFont typeface="Monotype Sorts" pitchFamily="2" charset="2"/>
              <a:buNone/>
            </a:pPr>
            <a:r>
              <a:rPr lang="en-US" sz="2400" dirty="0">
                <a:effectLst/>
              </a:rPr>
              <a:t>What conditions? almost</a:t>
            </a:r>
            <a:endParaRPr lang="en-US" sz="2400" dirty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 rtl="0"/>
            <a:r>
              <a:rPr lang="en-US" dirty="0">
                <a:solidFill>
                  <a:schemeClr val="tx1"/>
                </a:solidFill>
                <a:effectLst/>
              </a:rPr>
              <a:t>Adverbs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sz="2400" dirty="0">
                <a:effectLst/>
              </a:rPr>
              <a:t>Describe verbs, adjectives, or other adverbs.</a:t>
            </a:r>
          </a:p>
          <a:p>
            <a:pPr algn="l" rtl="0"/>
            <a:r>
              <a:rPr lang="en-US" sz="2400" dirty="0">
                <a:effectLst/>
              </a:rPr>
              <a:t>Answer the adverb questions: How? When? Where? Why? Under what conditions?</a:t>
            </a:r>
          </a:p>
          <a:p>
            <a:pPr algn="l" rtl="0"/>
            <a:r>
              <a:rPr lang="en-US" dirty="0">
                <a:effectLst/>
              </a:rPr>
              <a:t>Often end in -</a:t>
            </a:r>
            <a:r>
              <a:rPr lang="en-US" dirty="0" err="1">
                <a:effectLst/>
              </a:rPr>
              <a:t>ly</a:t>
            </a:r>
            <a:endParaRPr lang="en-US" dirty="0">
              <a:effectLst/>
            </a:endParaRPr>
          </a:p>
        </p:txBody>
      </p:sp>
      <p:sp>
        <p:nvSpPr>
          <p:cNvPr id="39940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Example: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The </a:t>
            </a:r>
            <a:r>
              <a:rPr lang="en-US" u="sng" dirty="0">
                <a:effectLst/>
              </a:rPr>
              <a:t>extremely</a:t>
            </a:r>
            <a:r>
              <a:rPr lang="en-US" dirty="0">
                <a:effectLst/>
              </a:rPr>
              <a:t> hungry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animal howled </a:t>
            </a:r>
            <a:r>
              <a:rPr lang="en-US" u="sng" dirty="0">
                <a:effectLst/>
              </a:rPr>
              <a:t>eerily</a:t>
            </a:r>
            <a:r>
              <a:rPr lang="en-US" dirty="0">
                <a:effectLst/>
              </a:rPr>
              <a:t> in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the </a:t>
            </a:r>
            <a:r>
              <a:rPr lang="en-US" u="sng" dirty="0">
                <a:effectLst/>
              </a:rPr>
              <a:t>especially</a:t>
            </a:r>
            <a:r>
              <a:rPr lang="en-US" dirty="0">
                <a:effectLst/>
              </a:rPr>
              <a:t> dark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night.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Adverbs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pPr algn="l" rtl="0"/>
            <a:r>
              <a:rPr lang="en-US" sz="2400" dirty="0">
                <a:effectLst/>
              </a:rPr>
              <a:t>Describe verbs, adjectives, or other adverbs.</a:t>
            </a:r>
          </a:p>
          <a:p>
            <a:pPr algn="l" rtl="0"/>
            <a:r>
              <a:rPr lang="en-US" sz="2400" dirty="0">
                <a:effectLst/>
              </a:rPr>
              <a:t>Answer the adverb questions: How? When? Where? Why? Under what conditions?</a:t>
            </a:r>
          </a:p>
          <a:p>
            <a:pPr algn="l" rtl="0"/>
            <a:r>
              <a:rPr lang="en-US" sz="2400" dirty="0">
                <a:effectLst/>
              </a:rPr>
              <a:t>Often end in -</a:t>
            </a:r>
            <a:r>
              <a:rPr lang="en-US" sz="2400" dirty="0" err="1">
                <a:effectLst/>
              </a:rPr>
              <a:t>ly</a:t>
            </a:r>
            <a:endParaRPr lang="en-US" sz="2400" dirty="0">
              <a:effectLst/>
            </a:endParaRPr>
          </a:p>
          <a:p>
            <a:pPr algn="l" rtl="0"/>
            <a:r>
              <a:rPr lang="en-US" dirty="0">
                <a:effectLst/>
              </a:rPr>
              <a:t>Always adverbs:  not very, often, here, almost, always, never, there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pPr algn="l" rtl="0"/>
            <a:r>
              <a:rPr lang="en-US" dirty="0">
                <a:effectLst/>
              </a:rPr>
              <a:t>Example</a:t>
            </a:r>
            <a:r>
              <a:rPr lang="en-US" dirty="0">
                <a:solidFill>
                  <a:schemeClr val="bg2"/>
                </a:solidFill>
                <a:effectLst/>
              </a:rPr>
              <a:t>:</a:t>
            </a:r>
            <a:endParaRPr lang="en-US" dirty="0">
              <a:effectLst/>
            </a:endParaRP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We do </a:t>
            </a:r>
            <a:r>
              <a:rPr lang="en-US" u="sng" dirty="0">
                <a:effectLst/>
              </a:rPr>
              <a:t>not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very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often</a:t>
            </a:r>
            <a:r>
              <a:rPr lang="en-US" dirty="0">
                <a:effectLst/>
              </a:rPr>
              <a:t>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want them </a:t>
            </a:r>
            <a:r>
              <a:rPr lang="en-US" u="sng" dirty="0">
                <a:effectLst/>
              </a:rPr>
              <a:t>here</a:t>
            </a:r>
            <a:r>
              <a:rPr lang="en-US" dirty="0">
                <a:effectLst/>
              </a:rPr>
              <a:t>, for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they are </a:t>
            </a:r>
            <a:r>
              <a:rPr lang="en-US" u="sng" dirty="0">
                <a:effectLst/>
              </a:rPr>
              <a:t>always</a:t>
            </a:r>
            <a:r>
              <a:rPr lang="en-US" dirty="0">
                <a:effectLst/>
              </a:rPr>
              <a:t> late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and </a:t>
            </a:r>
            <a:r>
              <a:rPr lang="en-US" u="sng" dirty="0">
                <a:effectLst/>
              </a:rPr>
              <a:t>almost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never</a:t>
            </a:r>
            <a:r>
              <a:rPr lang="en-US" dirty="0">
                <a:effectLst/>
              </a:rPr>
              <a:t> want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to go </a:t>
            </a:r>
            <a:r>
              <a:rPr lang="en-US" u="sng" dirty="0">
                <a:effectLst/>
              </a:rPr>
              <a:t>there</a:t>
            </a:r>
            <a:r>
              <a:rPr lang="en-US" dirty="0">
                <a:effectLst/>
              </a:rPr>
              <a:t> with us.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Adverbs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dirty="0">
                <a:effectLst/>
              </a:rPr>
              <a:t>Describe verbs, adjectives, or other adverbs.</a:t>
            </a:r>
          </a:p>
          <a:p>
            <a:pPr algn="l" rtl="0"/>
            <a:r>
              <a:rPr lang="en-US" dirty="0">
                <a:effectLst/>
              </a:rPr>
              <a:t>Answer the adverb questions: How? When? Where? Why? Under what conditions?</a:t>
            </a:r>
          </a:p>
          <a:p>
            <a:pPr algn="l"/>
            <a:r>
              <a:rPr lang="en-US" dirty="0">
                <a:effectLst/>
              </a:rPr>
              <a:t>Often end in -</a:t>
            </a:r>
            <a:r>
              <a:rPr lang="en-US" dirty="0" err="1">
                <a:effectLst/>
              </a:rPr>
              <a:t>ly</a:t>
            </a:r>
            <a:endParaRPr lang="en-US" dirty="0">
              <a:effectLst/>
            </a:endParaRPr>
          </a:p>
          <a:p>
            <a:pPr algn="l"/>
            <a:r>
              <a:rPr lang="en-US" dirty="0">
                <a:effectLst/>
              </a:rPr>
              <a:t>Always adverbs:  not very, often, here, almost, always, never, there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Adverbs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effectLst/>
              </a:rPr>
              <a:t>Words which show emotion or are “fillers” with no other function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effectLst/>
              </a:rPr>
              <a:t>Example:</a:t>
            </a:r>
          </a:p>
          <a:p>
            <a:pPr>
              <a:buFont typeface="Monotype Sorts" pitchFamily="2" charset="2"/>
              <a:buNone/>
            </a:pPr>
            <a:r>
              <a:rPr lang="en-US" u="sng" dirty="0">
                <a:effectLst/>
              </a:rPr>
              <a:t>Oh</a:t>
            </a:r>
            <a:r>
              <a:rPr lang="en-US" dirty="0">
                <a:effectLst/>
              </a:rPr>
              <a:t>, I am surprised, but </a:t>
            </a:r>
          </a:p>
          <a:p>
            <a:pPr>
              <a:buFont typeface="Monotype Sorts" pitchFamily="2" charset="2"/>
              <a:buNone/>
            </a:pPr>
            <a:r>
              <a:rPr lang="en-US" u="sng" dirty="0">
                <a:effectLst/>
              </a:rPr>
              <a:t>please</a:t>
            </a:r>
            <a:r>
              <a:rPr lang="en-US" dirty="0">
                <a:effectLst/>
              </a:rPr>
              <a:t> don’t do it 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again.  </a:t>
            </a:r>
            <a:r>
              <a:rPr lang="en-US" u="sng" dirty="0">
                <a:effectLst/>
              </a:rPr>
              <a:t>Ouch</a:t>
            </a:r>
            <a:r>
              <a:rPr lang="en-US" dirty="0">
                <a:effectLst/>
              </a:rPr>
              <a:t>, you hurt 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me.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Interjections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The Eight Parts of Speech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sz="2800" dirty="0">
                <a:effectLst/>
              </a:rPr>
              <a:t>Nouns</a:t>
            </a:r>
          </a:p>
          <a:p>
            <a:pPr algn="l" rtl="0"/>
            <a:r>
              <a:rPr lang="en-US" sz="2800" dirty="0">
                <a:effectLst/>
              </a:rPr>
              <a:t>Adjectives</a:t>
            </a:r>
          </a:p>
          <a:p>
            <a:pPr algn="l" rtl="0"/>
            <a:r>
              <a:rPr lang="en-US" sz="2800" dirty="0">
                <a:effectLst/>
              </a:rPr>
              <a:t>Pronouns</a:t>
            </a:r>
          </a:p>
          <a:p>
            <a:pPr algn="l" rtl="0"/>
            <a:r>
              <a:rPr lang="en-US" sz="2800" dirty="0">
                <a:effectLst/>
              </a:rPr>
              <a:t>Verbs</a:t>
            </a:r>
          </a:p>
          <a:p>
            <a:pPr algn="l" rtl="0"/>
            <a:r>
              <a:rPr lang="en-US" sz="2800" dirty="0">
                <a:effectLst/>
              </a:rPr>
              <a:t>Conjunctions</a:t>
            </a:r>
          </a:p>
          <a:p>
            <a:pPr algn="l" rtl="0"/>
            <a:r>
              <a:rPr lang="en-US" sz="2800" dirty="0">
                <a:effectLst/>
              </a:rPr>
              <a:t>Prepositions</a:t>
            </a:r>
          </a:p>
          <a:p>
            <a:pPr algn="l" rtl="0"/>
            <a:r>
              <a:rPr lang="en-US" sz="2800" dirty="0">
                <a:effectLst/>
              </a:rPr>
              <a:t>Adverbs</a:t>
            </a:r>
          </a:p>
          <a:p>
            <a:pPr algn="l" rtl="0"/>
            <a:r>
              <a:rPr lang="en-US" sz="2800" dirty="0">
                <a:effectLst/>
              </a:rPr>
              <a:t>Interjections</a:t>
            </a:r>
          </a:p>
        </p:txBody>
      </p:sp>
      <p:graphicFrame>
        <p:nvGraphicFramePr>
          <p:cNvPr id="7172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5145088" y="2471738"/>
          <a:ext cx="3265487" cy="344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Clip" r:id="rId4" imgW="3274920" imgH="3457440" progId="">
                  <p:embed/>
                </p:oleObj>
              </mc:Choice>
              <mc:Fallback>
                <p:oleObj name="Clip" r:id="rId4" imgW="3274920" imgH="3457440" progId="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5088" y="2471738"/>
                        <a:ext cx="3265487" cy="344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75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75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75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75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75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effectLst/>
              </a:rPr>
              <a:t>Names of persons, places, things, feelings, or ideas.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effectLst/>
              </a:rPr>
              <a:t>Example:			</a:t>
            </a:r>
            <a:r>
              <a:rPr lang="en-US" u="sng" dirty="0">
                <a:effectLst/>
              </a:rPr>
              <a:t>John</a:t>
            </a:r>
            <a:r>
              <a:rPr lang="en-US" dirty="0">
                <a:effectLst/>
              </a:rPr>
              <a:t> has a new </a:t>
            </a:r>
            <a:r>
              <a:rPr lang="en-US" u="sng" dirty="0">
                <a:effectLst/>
              </a:rPr>
              <a:t>car</a:t>
            </a:r>
            <a:r>
              <a:rPr lang="en-US" dirty="0">
                <a:effectLst/>
              </a:rPr>
              <a:t>, and he parks on the </a:t>
            </a:r>
            <a:r>
              <a:rPr lang="en-US" u="sng" dirty="0">
                <a:effectLst/>
              </a:rPr>
              <a:t>street</a:t>
            </a:r>
            <a:r>
              <a:rPr lang="en-US" dirty="0">
                <a:effectLst/>
              </a:rPr>
              <a:t> under a big </a:t>
            </a:r>
            <a:r>
              <a:rPr lang="en-US" u="sng" dirty="0">
                <a:effectLst/>
              </a:rPr>
              <a:t>tree</a:t>
            </a:r>
            <a:r>
              <a:rPr lang="en-US" dirty="0">
                <a:effectLst/>
              </a:rPr>
              <a:t> in </a:t>
            </a:r>
            <a:r>
              <a:rPr lang="en-US" u="sng" dirty="0">
                <a:effectLst/>
              </a:rPr>
              <a:t>Filer</a:t>
            </a:r>
            <a:r>
              <a:rPr lang="en-US" dirty="0">
                <a:effectLst/>
              </a:rPr>
              <a:t>.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Nouns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  <p:bldP spid="8196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effectLst/>
              </a:rPr>
              <a:t>Names </a:t>
            </a:r>
            <a:r>
              <a:rPr lang="en-US" sz="2400" dirty="0">
                <a:effectLst/>
              </a:rPr>
              <a:t>of persons, places, things, feelings, or ideas.</a:t>
            </a:r>
          </a:p>
          <a:p>
            <a:r>
              <a:rPr lang="en-US" dirty="0">
                <a:effectLst/>
              </a:rPr>
              <a:t>Often indicated by “noun markers” --   </a:t>
            </a:r>
            <a:r>
              <a:rPr lang="en-US" b="1" u="sng" dirty="0">
                <a:effectLst/>
              </a:rPr>
              <a:t>a</a:t>
            </a:r>
            <a:r>
              <a:rPr lang="en-US" dirty="0">
                <a:effectLst/>
              </a:rPr>
              <a:t>, </a:t>
            </a:r>
            <a:r>
              <a:rPr lang="en-US" b="1" u="sng" dirty="0">
                <a:effectLst/>
              </a:rPr>
              <a:t>an</a:t>
            </a:r>
            <a:r>
              <a:rPr lang="en-US" dirty="0">
                <a:effectLst/>
              </a:rPr>
              <a:t>, and </a:t>
            </a:r>
            <a:r>
              <a:rPr lang="en-US" b="1" u="sng" dirty="0">
                <a:effectLst/>
              </a:rPr>
              <a:t>the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effectLst/>
              </a:rPr>
              <a:t>Example:			The </a:t>
            </a:r>
            <a:r>
              <a:rPr lang="en-US" u="sng" dirty="0">
                <a:effectLst/>
              </a:rPr>
              <a:t>boy </a:t>
            </a:r>
            <a:r>
              <a:rPr lang="en-US" dirty="0">
                <a:effectLst/>
              </a:rPr>
              <a:t>on </a:t>
            </a:r>
            <a:r>
              <a:rPr lang="en-US" b="1" dirty="0">
                <a:effectLst/>
              </a:rPr>
              <a:t>the</a:t>
            </a:r>
            <a:r>
              <a:rPr lang="en-US" dirty="0">
                <a:effectLst/>
              </a:rPr>
              <a:t> red </a:t>
            </a:r>
            <a:r>
              <a:rPr lang="en-US" u="sng" dirty="0">
                <a:effectLst/>
              </a:rPr>
              <a:t>bike</a:t>
            </a:r>
            <a:r>
              <a:rPr lang="en-US" dirty="0">
                <a:effectLst/>
              </a:rPr>
              <a:t> hit </a:t>
            </a:r>
            <a:r>
              <a:rPr lang="en-US" b="1" dirty="0">
                <a:effectLst/>
              </a:rPr>
              <a:t>a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bird </a:t>
            </a:r>
            <a:r>
              <a:rPr lang="en-US" dirty="0">
                <a:effectLst/>
              </a:rPr>
              <a:t>with </a:t>
            </a:r>
            <a:r>
              <a:rPr lang="en-US" b="1" dirty="0">
                <a:effectLst/>
              </a:rPr>
              <a:t>a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rock</a:t>
            </a:r>
            <a:r>
              <a:rPr lang="en-US" dirty="0">
                <a:effectLst/>
              </a:rPr>
              <a:t> at </a:t>
            </a:r>
            <a:r>
              <a:rPr lang="en-US" b="1" dirty="0">
                <a:effectLst/>
              </a:rPr>
              <a:t>the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end</a:t>
            </a:r>
            <a:r>
              <a:rPr lang="en-US" dirty="0">
                <a:effectLst/>
              </a:rPr>
              <a:t> of </a:t>
            </a:r>
            <a:r>
              <a:rPr lang="en-US" b="1" dirty="0">
                <a:effectLst/>
              </a:rPr>
              <a:t>the</a:t>
            </a:r>
            <a:r>
              <a:rPr lang="en-US" dirty="0">
                <a:effectLst/>
              </a:rPr>
              <a:t> long </a:t>
            </a:r>
            <a:r>
              <a:rPr lang="en-US" u="sng" dirty="0">
                <a:effectLst/>
              </a:rPr>
              <a:t>road</a:t>
            </a:r>
            <a:r>
              <a:rPr lang="en-US" dirty="0">
                <a:effectLst/>
              </a:rPr>
              <a:t>.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Nouns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  <p:bldP spid="9220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effectLst/>
              </a:rPr>
              <a:t>Names </a:t>
            </a:r>
            <a:r>
              <a:rPr lang="en-US" sz="2400" dirty="0">
                <a:effectLst/>
              </a:rPr>
              <a:t>of persons, places, things, feelings, or ideas.</a:t>
            </a:r>
          </a:p>
          <a:p>
            <a:r>
              <a:rPr lang="en-US" dirty="0">
                <a:effectLst/>
              </a:rPr>
              <a:t>“Noun markers” --   </a:t>
            </a:r>
            <a:r>
              <a:rPr lang="en-US" sz="2400" b="1" u="sng" dirty="0">
                <a:effectLst/>
              </a:rPr>
              <a:t>a</a:t>
            </a:r>
            <a:r>
              <a:rPr lang="en-US" sz="2400" dirty="0">
                <a:effectLst/>
              </a:rPr>
              <a:t>, </a:t>
            </a:r>
            <a:r>
              <a:rPr lang="en-US" sz="2400" b="1" u="sng" dirty="0">
                <a:effectLst/>
              </a:rPr>
              <a:t>an</a:t>
            </a:r>
            <a:r>
              <a:rPr lang="en-US" sz="2400" dirty="0">
                <a:effectLst/>
              </a:rPr>
              <a:t>, and </a:t>
            </a:r>
            <a:r>
              <a:rPr lang="en-US" sz="2400" b="1" u="sng" dirty="0">
                <a:effectLst/>
              </a:rPr>
              <a:t>the</a:t>
            </a:r>
            <a:r>
              <a:rPr lang="en-US" sz="2400" dirty="0">
                <a:effectLst/>
              </a:rPr>
              <a:t>.</a:t>
            </a:r>
            <a:endParaRPr lang="en-US" dirty="0">
              <a:effectLst/>
            </a:endParaRPr>
          </a:p>
          <a:p>
            <a:r>
              <a:rPr lang="en-US" dirty="0">
                <a:effectLst/>
              </a:rPr>
              <a:t>Noun endings:         -</a:t>
            </a:r>
            <a:r>
              <a:rPr lang="en-US" dirty="0" err="1">
                <a:effectLst/>
              </a:rPr>
              <a:t>ness</a:t>
            </a:r>
            <a:r>
              <a:rPr lang="en-US" dirty="0">
                <a:effectLst/>
              </a:rPr>
              <a:t>, -</a:t>
            </a:r>
            <a:r>
              <a:rPr lang="en-US" dirty="0" err="1">
                <a:effectLst/>
              </a:rPr>
              <a:t>ment</a:t>
            </a:r>
            <a:r>
              <a:rPr lang="en-US" dirty="0">
                <a:effectLst/>
              </a:rPr>
              <a:t>, -</a:t>
            </a:r>
            <a:r>
              <a:rPr lang="en-US" dirty="0" err="1">
                <a:effectLst/>
              </a:rPr>
              <a:t>ance</a:t>
            </a:r>
            <a:r>
              <a:rPr lang="en-US" dirty="0">
                <a:effectLst/>
              </a:rPr>
              <a:t>,   -</a:t>
            </a:r>
            <a:r>
              <a:rPr lang="en-US" dirty="0" err="1">
                <a:effectLst/>
              </a:rPr>
              <a:t>ence</a:t>
            </a:r>
            <a:r>
              <a:rPr lang="en-US" dirty="0">
                <a:effectLst/>
              </a:rPr>
              <a:t>, -</a:t>
            </a:r>
            <a:r>
              <a:rPr lang="en-US" dirty="0" err="1">
                <a:effectLst/>
              </a:rPr>
              <a:t>ancy</a:t>
            </a:r>
            <a:r>
              <a:rPr lang="en-US" dirty="0">
                <a:effectLst/>
              </a:rPr>
              <a:t>, -</a:t>
            </a:r>
            <a:r>
              <a:rPr lang="en-US" dirty="0" err="1">
                <a:effectLst/>
              </a:rPr>
              <a:t>ency</a:t>
            </a:r>
            <a:r>
              <a:rPr lang="en-US" dirty="0">
                <a:effectLst/>
              </a:rPr>
              <a:t>, -</a:t>
            </a:r>
            <a:r>
              <a:rPr lang="en-US" dirty="0" err="1">
                <a:effectLst/>
              </a:rPr>
              <a:t>ity</a:t>
            </a:r>
            <a:r>
              <a:rPr lang="en-US" dirty="0">
                <a:effectLst/>
              </a:rPr>
              <a:t>, -ion, -</a:t>
            </a:r>
            <a:r>
              <a:rPr lang="en-US" dirty="0" err="1">
                <a:effectLst/>
              </a:rPr>
              <a:t>ure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effectLst/>
              </a:rPr>
              <a:t>Example:			</a:t>
            </a:r>
            <a:r>
              <a:rPr lang="en-US" u="sng" dirty="0">
                <a:effectLst/>
              </a:rPr>
              <a:t>Happi</a:t>
            </a:r>
            <a:r>
              <a:rPr lang="en-US" b="1" u="sng" dirty="0">
                <a:effectLst/>
              </a:rPr>
              <a:t>ness</a:t>
            </a:r>
            <a:r>
              <a:rPr lang="en-US" dirty="0">
                <a:effectLst/>
              </a:rPr>
              <a:t> is the </a:t>
            </a:r>
            <a:r>
              <a:rPr lang="en-US" u="sng" dirty="0">
                <a:effectLst/>
              </a:rPr>
              <a:t>prefer</a:t>
            </a:r>
            <a:r>
              <a:rPr lang="en-US" b="1" u="sng" dirty="0">
                <a:effectLst/>
              </a:rPr>
              <a:t>ence</a:t>
            </a:r>
            <a:r>
              <a:rPr lang="en-US" dirty="0">
                <a:effectLst/>
              </a:rPr>
              <a:t> of every </a:t>
            </a:r>
            <a:r>
              <a:rPr lang="en-US" u="sng" dirty="0">
                <a:effectLst/>
              </a:rPr>
              <a:t>act</a:t>
            </a:r>
            <a:r>
              <a:rPr lang="en-US" b="1" u="sng" dirty="0">
                <a:effectLst/>
              </a:rPr>
              <a:t>ion</a:t>
            </a:r>
            <a:r>
              <a:rPr lang="en-US" dirty="0">
                <a:effectLst/>
              </a:rPr>
              <a:t> and is the </a:t>
            </a:r>
            <a:r>
              <a:rPr lang="en-US" u="sng" dirty="0">
                <a:effectLst/>
              </a:rPr>
              <a:t>tend</a:t>
            </a:r>
            <a:r>
              <a:rPr lang="en-US" b="1" u="sng" dirty="0">
                <a:effectLst/>
              </a:rPr>
              <a:t>ency</a:t>
            </a:r>
            <a:r>
              <a:rPr lang="en-US" dirty="0">
                <a:effectLst/>
              </a:rPr>
              <a:t> toward </a:t>
            </a:r>
            <a:r>
              <a:rPr lang="en-US" u="sng" dirty="0">
                <a:effectLst/>
              </a:rPr>
              <a:t>kind</a:t>
            </a:r>
            <a:r>
              <a:rPr lang="en-US" b="1" u="sng" dirty="0">
                <a:effectLst/>
              </a:rPr>
              <a:t>ness</a:t>
            </a:r>
            <a:r>
              <a:rPr lang="en-US" dirty="0">
                <a:effectLst/>
              </a:rPr>
              <a:t> and </a:t>
            </a:r>
            <a:r>
              <a:rPr lang="en-US" u="sng" dirty="0">
                <a:effectLst/>
              </a:rPr>
              <a:t>content</a:t>
            </a:r>
            <a:r>
              <a:rPr lang="en-US" b="1" u="sng" dirty="0">
                <a:effectLst/>
              </a:rPr>
              <a:t>ment</a:t>
            </a:r>
            <a:r>
              <a:rPr lang="en-US" dirty="0">
                <a:effectLst/>
              </a:rPr>
              <a:t>.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Nouns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  <p:bldP spid="10244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pPr algn="l"/>
            <a:r>
              <a:rPr lang="en-US" dirty="0">
                <a:effectLst/>
              </a:rPr>
              <a:t>Names </a:t>
            </a:r>
            <a:r>
              <a:rPr lang="en-US" sz="2400" dirty="0">
                <a:effectLst/>
              </a:rPr>
              <a:t>of persons, places, things, feelings, or ideas.</a:t>
            </a:r>
          </a:p>
          <a:p>
            <a:pPr algn="l"/>
            <a:r>
              <a:rPr lang="en-US" dirty="0">
                <a:effectLst/>
              </a:rPr>
              <a:t>“Noun markers” --   </a:t>
            </a:r>
            <a:r>
              <a:rPr lang="en-US" sz="2400" u="sng" dirty="0">
                <a:effectLst/>
              </a:rPr>
              <a:t>a</a:t>
            </a:r>
            <a:r>
              <a:rPr lang="en-US" sz="2400" dirty="0">
                <a:effectLst/>
              </a:rPr>
              <a:t>, </a:t>
            </a:r>
            <a:r>
              <a:rPr lang="en-US" sz="2400" u="sng" dirty="0">
                <a:effectLst/>
              </a:rPr>
              <a:t>an</a:t>
            </a:r>
            <a:r>
              <a:rPr lang="en-US" sz="2400" dirty="0">
                <a:effectLst/>
              </a:rPr>
              <a:t>, and </a:t>
            </a:r>
            <a:r>
              <a:rPr lang="en-US" sz="2400" u="sng" dirty="0">
                <a:effectLst/>
              </a:rPr>
              <a:t>the</a:t>
            </a:r>
            <a:r>
              <a:rPr lang="en-US" sz="2400" dirty="0">
                <a:effectLst/>
              </a:rPr>
              <a:t>.</a:t>
            </a:r>
            <a:endParaRPr lang="en-US" dirty="0">
              <a:effectLst/>
            </a:endParaRPr>
          </a:p>
          <a:p>
            <a:pPr algn="l"/>
            <a:r>
              <a:rPr lang="en-US" dirty="0">
                <a:effectLst/>
              </a:rPr>
              <a:t>Noun endings:               </a:t>
            </a:r>
            <a:r>
              <a:rPr lang="en-US" sz="2400" dirty="0">
                <a:effectLst/>
              </a:rPr>
              <a:t>-</a:t>
            </a:r>
            <a:r>
              <a:rPr lang="en-US" sz="2400" dirty="0" err="1">
                <a:effectLst/>
              </a:rPr>
              <a:t>ness</a:t>
            </a:r>
            <a:r>
              <a:rPr lang="en-US" sz="2400" dirty="0">
                <a:effectLst/>
              </a:rPr>
              <a:t>, -</a:t>
            </a:r>
            <a:r>
              <a:rPr lang="en-US" sz="2400" dirty="0" err="1">
                <a:effectLst/>
              </a:rPr>
              <a:t>ment</a:t>
            </a:r>
            <a:r>
              <a:rPr lang="en-US" sz="2400" dirty="0">
                <a:effectLst/>
              </a:rPr>
              <a:t>, -</a:t>
            </a:r>
            <a:r>
              <a:rPr lang="en-US" sz="2400" dirty="0" err="1">
                <a:effectLst/>
              </a:rPr>
              <a:t>ance</a:t>
            </a:r>
            <a:r>
              <a:rPr lang="en-US" sz="2400" dirty="0">
                <a:effectLst/>
              </a:rPr>
              <a:t>,      -</a:t>
            </a:r>
            <a:r>
              <a:rPr lang="en-US" sz="2400" dirty="0" err="1">
                <a:effectLst/>
              </a:rPr>
              <a:t>ence</a:t>
            </a:r>
            <a:r>
              <a:rPr lang="en-US" sz="2400" dirty="0">
                <a:effectLst/>
              </a:rPr>
              <a:t>, -</a:t>
            </a:r>
            <a:r>
              <a:rPr lang="en-US" sz="2400" dirty="0" err="1">
                <a:effectLst/>
              </a:rPr>
              <a:t>ancy</a:t>
            </a:r>
            <a:r>
              <a:rPr lang="en-US" sz="2400" dirty="0">
                <a:effectLst/>
              </a:rPr>
              <a:t>, -</a:t>
            </a:r>
            <a:r>
              <a:rPr lang="en-US" sz="2400" dirty="0" err="1">
                <a:effectLst/>
              </a:rPr>
              <a:t>ency</a:t>
            </a:r>
            <a:r>
              <a:rPr lang="en-US" sz="2400" dirty="0">
                <a:effectLst/>
              </a:rPr>
              <a:t>, -</a:t>
            </a:r>
            <a:r>
              <a:rPr lang="en-US" sz="2400" dirty="0" err="1">
                <a:effectLst/>
              </a:rPr>
              <a:t>ity</a:t>
            </a:r>
            <a:r>
              <a:rPr lang="en-US" sz="2400" dirty="0">
                <a:effectLst/>
              </a:rPr>
              <a:t>, -ion, -</a:t>
            </a:r>
            <a:r>
              <a:rPr lang="en-US" sz="2400" dirty="0" err="1">
                <a:effectLst/>
              </a:rPr>
              <a:t>ure</a:t>
            </a:r>
            <a:r>
              <a:rPr lang="en-US" sz="2400" dirty="0">
                <a:effectLst/>
              </a:rPr>
              <a:t>.</a:t>
            </a:r>
          </a:p>
          <a:p>
            <a:pPr algn="l"/>
            <a:r>
              <a:rPr lang="en-US" dirty="0">
                <a:effectLst/>
              </a:rPr>
              <a:t>Can be made plural with s or </a:t>
            </a:r>
            <a:r>
              <a:rPr lang="en-US" dirty="0" err="1">
                <a:effectLst/>
              </a:rPr>
              <a:t>es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pPr algn="l" rtl="0"/>
            <a:r>
              <a:rPr lang="en-US" dirty="0">
                <a:effectLst/>
              </a:rPr>
              <a:t>Example:			The </a:t>
            </a:r>
            <a:r>
              <a:rPr lang="en-US" u="sng" dirty="0">
                <a:effectLst/>
              </a:rPr>
              <a:t>needs</a:t>
            </a:r>
            <a:r>
              <a:rPr lang="en-US" dirty="0">
                <a:effectLst/>
              </a:rPr>
              <a:t> of the </a:t>
            </a:r>
            <a:r>
              <a:rPr lang="en-US" u="sng" dirty="0">
                <a:effectLst/>
              </a:rPr>
              <a:t>masses</a:t>
            </a:r>
            <a:r>
              <a:rPr lang="en-US" dirty="0">
                <a:effectLst/>
              </a:rPr>
              <a:t> may conflict with </a:t>
            </a:r>
            <a:r>
              <a:rPr lang="en-US" u="sng" dirty="0">
                <a:effectLst/>
              </a:rPr>
              <a:t>expectations</a:t>
            </a:r>
            <a:r>
              <a:rPr lang="en-US" dirty="0">
                <a:effectLst/>
              </a:rPr>
              <a:t> of the </a:t>
            </a:r>
            <a:r>
              <a:rPr lang="en-US" u="sng" dirty="0">
                <a:effectLst/>
              </a:rPr>
              <a:t>members</a:t>
            </a:r>
            <a:r>
              <a:rPr lang="en-US" dirty="0">
                <a:effectLst/>
              </a:rPr>
              <a:t> of legislative </a:t>
            </a:r>
            <a:r>
              <a:rPr lang="en-US" u="sng" dirty="0">
                <a:effectLst/>
              </a:rPr>
              <a:t>bodies</a:t>
            </a:r>
            <a:r>
              <a:rPr lang="en-US" dirty="0">
                <a:effectLst/>
              </a:rPr>
              <a:t>.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Nouns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P spid="11268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effectLst/>
              </a:rPr>
              <a:t>The action or “doing” words in a sentence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effectLst/>
              </a:rPr>
              <a:t>The horse </a:t>
            </a:r>
            <a:r>
              <a:rPr lang="en-US" u="sng" dirty="0">
                <a:effectLst/>
              </a:rPr>
              <a:t>ran</a:t>
            </a:r>
            <a:r>
              <a:rPr lang="en-US" dirty="0">
                <a:effectLst/>
              </a:rPr>
              <a:t>, </a:t>
            </a:r>
            <a:r>
              <a:rPr lang="en-US" u="sng" dirty="0">
                <a:effectLst/>
              </a:rPr>
              <a:t>jumped</a:t>
            </a:r>
            <a:r>
              <a:rPr lang="en-US" dirty="0">
                <a:effectLst/>
              </a:rPr>
              <a:t> and </a:t>
            </a:r>
            <a:r>
              <a:rPr lang="en-US" u="sng" dirty="0">
                <a:effectLst/>
              </a:rPr>
              <a:t>kicked</a:t>
            </a:r>
            <a:r>
              <a:rPr lang="en-US" dirty="0">
                <a:effectLst/>
              </a:rPr>
              <a:t> until it </a:t>
            </a:r>
            <a:r>
              <a:rPr lang="en-US" u="sng" dirty="0">
                <a:effectLst/>
              </a:rPr>
              <a:t>threw</a:t>
            </a:r>
            <a:r>
              <a:rPr lang="en-US" dirty="0">
                <a:effectLst/>
              </a:rPr>
              <a:t> the rider.</a:t>
            </a:r>
          </a:p>
          <a:p>
            <a:r>
              <a:rPr lang="en-US" dirty="0">
                <a:effectLst/>
              </a:rPr>
              <a:t>Most verbs make sense in the blanks below:</a:t>
            </a:r>
          </a:p>
          <a:p>
            <a:pPr lvl="1"/>
            <a:r>
              <a:rPr lang="en-US" dirty="0">
                <a:effectLst/>
              </a:rPr>
              <a:t>He _________.</a:t>
            </a:r>
          </a:p>
          <a:p>
            <a:pPr lvl="1"/>
            <a:r>
              <a:rPr lang="en-US" dirty="0">
                <a:effectLst/>
              </a:rPr>
              <a:t>They ________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Verbs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1876944</TotalTime>
  <Pages>38</Pages>
  <Words>1448</Words>
  <Application>Microsoft Office PowerPoint</Application>
  <PresentationFormat>On-screen Show (4:3)</PresentationFormat>
  <Paragraphs>265</Paragraphs>
  <Slides>37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Concourse</vt:lpstr>
      <vt:lpstr>Clip</vt:lpstr>
      <vt:lpstr>Parts of Speech</vt:lpstr>
      <vt:lpstr>Why Learn Parts of Speech?</vt:lpstr>
      <vt:lpstr>Why Learn Parts of Speech?</vt:lpstr>
      <vt:lpstr>The Eight Parts of Speech</vt:lpstr>
      <vt:lpstr>Nouns</vt:lpstr>
      <vt:lpstr>Nouns</vt:lpstr>
      <vt:lpstr>Nouns</vt:lpstr>
      <vt:lpstr>Nouns</vt:lpstr>
      <vt:lpstr>Verbs</vt:lpstr>
      <vt:lpstr>Verbs</vt:lpstr>
      <vt:lpstr>Verbs</vt:lpstr>
      <vt:lpstr>Verbs</vt:lpstr>
      <vt:lpstr>Verbs</vt:lpstr>
      <vt:lpstr>Verbs</vt:lpstr>
      <vt:lpstr>Adjectives</vt:lpstr>
      <vt:lpstr>Adjectives</vt:lpstr>
      <vt:lpstr>Adjectives</vt:lpstr>
      <vt:lpstr>Adjectives</vt:lpstr>
      <vt:lpstr>Adjectives</vt:lpstr>
      <vt:lpstr>Adjectives</vt:lpstr>
      <vt:lpstr>Pronouns</vt:lpstr>
      <vt:lpstr>Pronouns</vt:lpstr>
      <vt:lpstr>Pronouns</vt:lpstr>
      <vt:lpstr>Pronouns</vt:lpstr>
      <vt:lpstr>Prepositions</vt:lpstr>
      <vt:lpstr>Prepositions</vt:lpstr>
      <vt:lpstr>Prepositions</vt:lpstr>
      <vt:lpstr>Prepositions</vt:lpstr>
      <vt:lpstr>Conjunctions</vt:lpstr>
      <vt:lpstr>Conjunctions</vt:lpstr>
      <vt:lpstr>Conjunctions</vt:lpstr>
      <vt:lpstr> Adverbs</vt:lpstr>
      <vt:lpstr>Adverbs</vt:lpstr>
      <vt:lpstr>Adverbs</vt:lpstr>
      <vt:lpstr>Adverbs</vt:lpstr>
      <vt:lpstr>Adverbs</vt:lpstr>
      <vt:lpstr>Interjections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Parts of Speech</dc:title>
  <dc:creator>College of Southern Idaho</dc:creator>
  <cp:lastModifiedBy>OK CENTER</cp:lastModifiedBy>
  <cp:revision>22</cp:revision>
  <cp:lastPrinted>1601-01-01T00:00:00Z</cp:lastPrinted>
  <dcterms:created xsi:type="dcterms:W3CDTF">1998-02-17T11:01:16Z</dcterms:created>
  <dcterms:modified xsi:type="dcterms:W3CDTF">2018-09-25T07:19:23Z</dcterms:modified>
</cp:coreProperties>
</file>