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84" r:id="rId20"/>
    <p:sldId id="275" r:id="rId21"/>
    <p:sldId id="313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301" r:id="rId30"/>
    <p:sldId id="302" r:id="rId31"/>
    <p:sldId id="303" r:id="rId32"/>
    <p:sldId id="304" r:id="rId33"/>
    <p:sldId id="305" r:id="rId34"/>
    <p:sldId id="306" r:id="rId35"/>
    <p:sldId id="310" r:id="rId36"/>
    <p:sldId id="308" r:id="rId37"/>
    <p:sldId id="288" r:id="rId38"/>
    <p:sldId id="287" r:id="rId39"/>
    <p:sldId id="292" r:id="rId40"/>
    <p:sldId id="286" r:id="rId41"/>
    <p:sldId id="311" r:id="rId42"/>
    <p:sldId id="289" r:id="rId43"/>
    <p:sldId id="290" r:id="rId44"/>
    <p:sldId id="291" r:id="rId45"/>
    <p:sldId id="312" r:id="rId46"/>
    <p:sldId id="309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FF0000"/>
    <a:srgbClr val="9900CC"/>
    <a:srgbClr val="0000FF"/>
    <a:srgbClr val="CCFFFF"/>
    <a:srgbClr val="FFFFCC"/>
    <a:srgbClr val="CCC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51131" autoAdjust="0"/>
    <p:restoredTop sz="90929"/>
  </p:normalViewPr>
  <p:slideViewPr>
    <p:cSldViewPr snapToObjects="1">
      <p:cViewPr varScale="1">
        <p:scale>
          <a:sx n="78" d="100"/>
          <a:sy n="78" d="100"/>
        </p:scale>
        <p:origin x="-13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72AC96-33AD-47F0-8A6D-09DF48D467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665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DD06A7-5545-49DF-AC5C-448A8123B6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852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888A05-0AB2-406B-B6A7-0265FC8BDF23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F1876-D390-44C6-B2D9-4864707837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29F50-2AD6-4498-AA44-627740CA0D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1B7F3F-BEEC-40EF-B41A-49DE2BD5D5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4CC6661-E3DB-403F-870A-507EAF16F2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36594-C3F1-405F-8DDA-6DE83542A5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77038-9C71-48B0-908A-F90A477D98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E41CAF-72AA-4D81-B22B-872E8B145E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13AAF-B92A-40DA-BE1B-73DD136436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1E498-CCC6-4E82-89C7-E00DE81979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EBC92-83F7-4C4C-B2D8-10342A0405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6DA8A3-4501-48A2-B7E4-DFB03430D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BD47F-0919-41F6-817C-0FAFC988ED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E543ED-EF89-4E52-83F9-37F37E3CCAC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4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5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6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7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8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9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0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3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rgbClr val="CCFFFF"/>
            </a:gs>
            <a:gs pos="100000">
              <a:srgbClr val="CCFFFF">
                <a:gamma/>
                <a:shade val="4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English Verb Tense Review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Simple Past Tense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Examples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(Completed action in the past) He was late to class yesterday.  </a:t>
            </a:r>
          </a:p>
          <a:p>
            <a:r>
              <a:rPr lang="en-US"/>
              <a:t>(Completed action in the past) We arrived three weeks ago.</a:t>
            </a:r>
          </a:p>
          <a:p>
            <a:r>
              <a:rPr lang="en-US"/>
              <a:t>(Past habit) She always wrote a letter to her mother on Sunday night.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Simple Past Tense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Indicators</a:t>
            </a:r>
          </a:p>
        </p:txBody>
      </p:sp>
      <p:graphicFrame>
        <p:nvGraphicFramePr>
          <p:cNvPr id="17411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685800" y="2019300"/>
          <a:ext cx="77724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Document" r:id="rId3" imgW="7918920" imgH="4114800" progId="Word.Document.8">
                  <p:embed/>
                </p:oleObj>
              </mc:Choice>
              <mc:Fallback>
                <p:oleObj name="Document" r:id="rId3" imgW="7918920" imgH="41148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19300"/>
                        <a:ext cx="7772400" cy="403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Simple Past Tense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Form</a:t>
            </a:r>
          </a:p>
        </p:txBody>
      </p:sp>
      <p:graphicFrame>
        <p:nvGraphicFramePr>
          <p:cNvPr id="18435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727075" y="2057400"/>
          <a:ext cx="7745413" cy="395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Document" r:id="rId3" imgW="7759080" imgH="3962520" progId="Word.Document.8">
                  <p:embed/>
                </p:oleObj>
              </mc:Choice>
              <mc:Fallback>
                <p:oleObj name="Document" r:id="rId3" imgW="7759080" imgH="39625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75" y="2057400"/>
                        <a:ext cx="7745413" cy="3954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Simple Past Tense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Diagram--time on a line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4856163" y="3810000"/>
            <a:ext cx="2819400" cy="0"/>
          </a:xfrm>
          <a:prstGeom prst="line">
            <a:avLst/>
          </a:prstGeom>
          <a:noFill/>
          <a:ln w="76200">
            <a:solidFill>
              <a:srgbClr val="9900CC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4856163" y="1979613"/>
            <a:ext cx="0" cy="40100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19462" name="WordArt 6"/>
          <p:cNvSpPr>
            <a:spLocks noChangeArrowheads="1" noChangeShapeType="1" noTextEdit="1"/>
          </p:cNvSpPr>
          <p:nvPr/>
        </p:nvSpPr>
        <p:spPr bwMode="auto">
          <a:xfrm>
            <a:off x="1541463" y="4097338"/>
            <a:ext cx="8001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Past</a:t>
            </a:r>
            <a:endParaRPr lang="ar-IQ" sz="36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63" name="WordArt 7"/>
          <p:cNvSpPr>
            <a:spLocks noChangeArrowheads="1" noChangeShapeType="1" noTextEdit="1"/>
          </p:cNvSpPr>
          <p:nvPr/>
        </p:nvSpPr>
        <p:spPr bwMode="auto">
          <a:xfrm>
            <a:off x="6992938" y="4046538"/>
            <a:ext cx="12287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Future</a:t>
            </a:r>
            <a:endParaRPr lang="ar-IQ" sz="36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64" name="WordArt 8"/>
          <p:cNvSpPr>
            <a:spLocks noChangeArrowheads="1" noChangeShapeType="1" noTextEdit="1"/>
          </p:cNvSpPr>
          <p:nvPr/>
        </p:nvSpPr>
        <p:spPr bwMode="auto">
          <a:xfrm>
            <a:off x="4470400" y="1817688"/>
            <a:ext cx="10096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NOW</a:t>
            </a:r>
            <a:endParaRPr lang="ar-IQ" sz="36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65" name="WordArt 9"/>
          <p:cNvSpPr>
            <a:spLocks noChangeArrowheads="1" noChangeShapeType="1" noTextEdit="1"/>
          </p:cNvSpPr>
          <p:nvPr/>
        </p:nvSpPr>
        <p:spPr bwMode="auto">
          <a:xfrm>
            <a:off x="3132138" y="3521075"/>
            <a:ext cx="276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X</a:t>
            </a:r>
            <a:endParaRPr lang="ar-IQ" sz="36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1981200" y="3810000"/>
            <a:ext cx="2874963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FFCC">
                <a:gamma/>
                <a:shade val="46275"/>
                <a:invGamma/>
              </a:srgbClr>
            </a:gs>
            <a:gs pos="50000">
              <a:srgbClr val="CCFFCC"/>
            </a:gs>
            <a:gs pos="100000">
              <a:srgbClr val="CCFFCC">
                <a:gamma/>
                <a:shade val="46275"/>
                <a:invGamma/>
              </a:srgb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The Present Perfect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 tense  very commonly used in English to refer to the past!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The Present Perfect is Used: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en-US"/>
              <a:t>When an activity happened at an </a:t>
            </a:r>
            <a:r>
              <a:rPr lang="en-US" b="1" i="1"/>
              <a:t>unspecified</a:t>
            </a:r>
            <a:r>
              <a:rPr lang="en-US"/>
              <a:t> time in the past (before the present)</a:t>
            </a:r>
          </a:p>
          <a:p>
            <a:pPr>
              <a:lnSpc>
                <a:spcPct val="90000"/>
              </a:lnSpc>
            </a:pPr>
            <a:r>
              <a:rPr lang="en-US"/>
              <a:t>When an activity has been</a:t>
            </a:r>
            <a:r>
              <a:rPr lang="en-US" b="1" i="1"/>
              <a:t> repeated </a:t>
            </a:r>
            <a:r>
              <a:rPr lang="en-US"/>
              <a:t>several times before now</a:t>
            </a:r>
          </a:p>
          <a:p>
            <a:pPr>
              <a:lnSpc>
                <a:spcPct val="80000"/>
              </a:lnSpc>
            </a:pPr>
            <a:r>
              <a:rPr lang="en-US"/>
              <a:t>When an activity was very </a:t>
            </a:r>
            <a:r>
              <a:rPr lang="en-US" b="1" i="1"/>
              <a:t>recently </a:t>
            </a:r>
            <a:r>
              <a:rPr lang="en-US"/>
              <a:t>completed before now</a:t>
            </a:r>
          </a:p>
          <a:p>
            <a:pPr>
              <a:lnSpc>
                <a:spcPct val="80000"/>
              </a:lnSpc>
            </a:pPr>
            <a:r>
              <a:rPr lang="en-US"/>
              <a:t>When an activity is </a:t>
            </a:r>
            <a:r>
              <a:rPr lang="en-US" b="1" i="1"/>
              <a:t>not completed</a:t>
            </a:r>
            <a:r>
              <a:rPr lang="en-US"/>
              <a:t> in the past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 Perfect Tense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Examples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(unspecified time before now)  They have already seen that movie.</a:t>
            </a:r>
          </a:p>
          <a:p>
            <a:pPr>
              <a:lnSpc>
                <a:spcPct val="90000"/>
              </a:lnSpc>
            </a:pPr>
            <a:r>
              <a:rPr lang="en-US" dirty="0"/>
              <a:t>(repeated activity before now) We have visited New York City many times.</a:t>
            </a:r>
          </a:p>
          <a:p>
            <a:pPr>
              <a:lnSpc>
                <a:spcPct val="90000"/>
              </a:lnSpc>
            </a:pPr>
            <a:r>
              <a:rPr lang="en-US" dirty="0"/>
              <a:t>(an action has recently been completed before now) I have just eaten.</a:t>
            </a:r>
          </a:p>
          <a:p>
            <a:pPr>
              <a:lnSpc>
                <a:spcPct val="90000"/>
              </a:lnSpc>
            </a:pPr>
            <a:r>
              <a:rPr lang="en-US" dirty="0"/>
              <a:t>(action not completed in the past) I have studied Spanish for many years.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 Perfect Tense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Indicators</a:t>
            </a:r>
          </a:p>
        </p:txBody>
      </p:sp>
      <p:graphicFrame>
        <p:nvGraphicFramePr>
          <p:cNvPr id="23555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685800" y="2019300"/>
          <a:ext cx="77724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Document" r:id="rId3" imgW="7918920" imgH="4114800" progId="Word.Document.8">
                  <p:embed/>
                </p:oleObj>
              </mc:Choice>
              <mc:Fallback>
                <p:oleObj name="Document" r:id="rId3" imgW="7918920" imgH="41148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19300"/>
                        <a:ext cx="7772400" cy="403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 Perfect Tense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Form 1</a:t>
            </a:r>
            <a:b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600" i="1">
                <a:effectLst>
                  <a:outerShdw blurRad="38100" dist="38100" dir="2700000" algn="tl">
                    <a:srgbClr val="FFFFFF"/>
                  </a:outerShdw>
                </a:effectLst>
              </a:rPr>
              <a:t>have </a:t>
            </a:r>
            <a:r>
              <a:rPr 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or </a:t>
            </a:r>
            <a:r>
              <a:rPr lang="en-US" sz="3600" i="1">
                <a:effectLst>
                  <a:outerShdw blurRad="38100" dist="38100" dir="2700000" algn="tl">
                    <a:srgbClr val="FFFFFF"/>
                  </a:outerShdw>
                </a:effectLst>
              </a:rPr>
              <a:t>has </a:t>
            </a:r>
            <a:r>
              <a:rPr 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+ </a:t>
            </a:r>
            <a:r>
              <a:rPr lang="en-US" sz="3600" i="1">
                <a:effectLst>
                  <a:outerShdw blurRad="38100" dist="38100" dir="2700000" algn="tl">
                    <a:srgbClr val="FFFFFF"/>
                  </a:outerShdw>
                </a:effectLst>
              </a:rPr>
              <a:t>past participle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24579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676275" y="2033588"/>
          <a:ext cx="7745413" cy="395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Document" r:id="rId3" imgW="7759080" imgH="3962520" progId="Word.Document.8">
                  <p:embed/>
                </p:oleObj>
              </mc:Choice>
              <mc:Fallback>
                <p:oleObj name="Document" r:id="rId3" imgW="7759080" imgH="39625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2033588"/>
                        <a:ext cx="7745413" cy="3954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 Perfect Tense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 2</a:t>
            </a:r>
          </a:p>
        </p:txBody>
      </p:sp>
      <p:graphicFrame>
        <p:nvGraphicFramePr>
          <p:cNvPr id="34819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676275" y="2030413"/>
          <a:ext cx="7745413" cy="3960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Document" r:id="rId3" imgW="7759080" imgH="3962520" progId="Word.Document.8">
                  <p:embed/>
                </p:oleObj>
              </mc:Choice>
              <mc:Fallback>
                <p:oleObj name="Document" r:id="rId3" imgW="7759080" imgH="39625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2030413"/>
                        <a:ext cx="7745413" cy="3960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99CCFF">
                <a:gamma/>
                <a:shade val="46275"/>
                <a:invGamma/>
              </a:srgbClr>
            </a:gs>
            <a:gs pos="50000">
              <a:srgbClr val="99CCFF"/>
            </a:gs>
            <a:gs pos="100000">
              <a:srgbClr val="99CCFF">
                <a:gamma/>
                <a:shade val="46275"/>
                <a:invGamma/>
              </a:srgb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Simple Present Tense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Otherwise known as the</a:t>
            </a:r>
          </a:p>
          <a:p>
            <a:r>
              <a:rPr lang="en-US"/>
              <a:t> </a:t>
            </a:r>
            <a:r>
              <a:rPr lang="en-US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Timeless Present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 Perfect Tense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Diagram 1--time on a line</a:t>
            </a:r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 flipH="1">
            <a:off x="1219200" y="3657600"/>
            <a:ext cx="32766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4495800" y="3657600"/>
            <a:ext cx="3505200" cy="0"/>
          </a:xfrm>
          <a:prstGeom prst="line">
            <a:avLst/>
          </a:prstGeom>
          <a:noFill/>
          <a:ln w="76200">
            <a:solidFill>
              <a:srgbClr val="9900CC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4495800" y="2362200"/>
            <a:ext cx="0" cy="3124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5606" name="WordArt 6"/>
          <p:cNvSpPr>
            <a:spLocks noChangeArrowheads="1" noChangeShapeType="1" noTextEdit="1"/>
          </p:cNvSpPr>
          <p:nvPr/>
        </p:nvSpPr>
        <p:spPr bwMode="auto">
          <a:xfrm>
            <a:off x="762000" y="3962400"/>
            <a:ext cx="8001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Past</a:t>
            </a:r>
            <a:endParaRPr lang="ar-IQ" sz="36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5607" name="WordArt 7"/>
          <p:cNvSpPr>
            <a:spLocks noChangeArrowheads="1" noChangeShapeType="1" noTextEdit="1"/>
          </p:cNvSpPr>
          <p:nvPr/>
        </p:nvSpPr>
        <p:spPr bwMode="auto">
          <a:xfrm>
            <a:off x="7315200" y="3962400"/>
            <a:ext cx="12287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Future</a:t>
            </a:r>
            <a:endParaRPr lang="ar-IQ" sz="36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5608" name="WordArt 8"/>
          <p:cNvSpPr>
            <a:spLocks noChangeArrowheads="1" noChangeShapeType="1" noTextEdit="1"/>
          </p:cNvSpPr>
          <p:nvPr/>
        </p:nvSpPr>
        <p:spPr bwMode="auto">
          <a:xfrm>
            <a:off x="4114800" y="1828800"/>
            <a:ext cx="10096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NOW</a:t>
            </a:r>
            <a:endParaRPr lang="ar-IQ" sz="36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5609" name="WordArt 9"/>
          <p:cNvSpPr>
            <a:spLocks noChangeArrowheads="1" noChangeShapeType="1" noTextEdit="1"/>
          </p:cNvSpPr>
          <p:nvPr/>
        </p:nvSpPr>
        <p:spPr bwMode="auto">
          <a:xfrm>
            <a:off x="2514600" y="3429000"/>
            <a:ext cx="276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X</a:t>
            </a:r>
            <a:endParaRPr lang="ar-IQ" sz="36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2667000" y="2438400"/>
            <a:ext cx="814388" cy="866775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>
            <a:off x="3581400" y="2438400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5612" name="AutoShape 12"/>
          <p:cNvSpPr>
            <a:spLocks noChangeArrowheads="1"/>
          </p:cNvSpPr>
          <p:nvPr/>
        </p:nvSpPr>
        <p:spPr bwMode="auto">
          <a:xfrm>
            <a:off x="4953000" y="2743200"/>
            <a:ext cx="76200" cy="762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5613" name="AutoShape 13"/>
          <p:cNvSpPr>
            <a:spLocks noChangeArrowheads="1"/>
          </p:cNvSpPr>
          <p:nvPr/>
        </p:nvSpPr>
        <p:spPr bwMode="auto">
          <a:xfrm>
            <a:off x="4800600" y="2438400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5614" name="WordArt 14"/>
          <p:cNvSpPr>
            <a:spLocks noChangeArrowheads="1" noChangeShapeType="1" noTextEdit="1"/>
          </p:cNvSpPr>
          <p:nvPr/>
        </p:nvSpPr>
        <p:spPr bwMode="auto">
          <a:xfrm>
            <a:off x="2819400" y="3429000"/>
            <a:ext cx="228600" cy="639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IQ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?</a:t>
            </a:r>
          </a:p>
        </p:txBody>
      </p:sp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7772400" cy="1143000"/>
          </a:xfrm>
        </p:spPr>
        <p:txBody>
          <a:bodyPr/>
          <a:lstStyle/>
          <a:p>
            <a:r>
              <a:rPr lang="en-US" dirty="0"/>
              <a:t>http://www.myenglishteacher.net/irregularverbsprintable.html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79794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 Perfect Tense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Diagram 2--time on a line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ar-IQ" sz="440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1219200" y="3657600"/>
            <a:ext cx="32766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4495800" y="3657600"/>
            <a:ext cx="3505200" cy="0"/>
          </a:xfrm>
          <a:prstGeom prst="line">
            <a:avLst/>
          </a:prstGeom>
          <a:noFill/>
          <a:ln w="76200">
            <a:solidFill>
              <a:srgbClr val="9900CC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4495800" y="2362200"/>
            <a:ext cx="0" cy="3124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6631" name="WordArt 7"/>
          <p:cNvSpPr>
            <a:spLocks noChangeArrowheads="1" noChangeShapeType="1" noTextEdit="1"/>
          </p:cNvSpPr>
          <p:nvPr/>
        </p:nvSpPr>
        <p:spPr bwMode="auto">
          <a:xfrm>
            <a:off x="762000" y="3962400"/>
            <a:ext cx="8001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Past</a:t>
            </a:r>
            <a:endParaRPr lang="ar-IQ" sz="36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6632" name="WordArt 8"/>
          <p:cNvSpPr>
            <a:spLocks noChangeArrowheads="1" noChangeShapeType="1" noTextEdit="1"/>
          </p:cNvSpPr>
          <p:nvPr/>
        </p:nvSpPr>
        <p:spPr bwMode="auto">
          <a:xfrm>
            <a:off x="7315200" y="3962400"/>
            <a:ext cx="12287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Future</a:t>
            </a:r>
            <a:endParaRPr lang="ar-IQ" sz="36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6633" name="WordArt 9"/>
          <p:cNvSpPr>
            <a:spLocks noChangeArrowheads="1" noChangeShapeType="1" noTextEdit="1"/>
          </p:cNvSpPr>
          <p:nvPr/>
        </p:nvSpPr>
        <p:spPr bwMode="auto">
          <a:xfrm>
            <a:off x="4114800" y="1828800"/>
            <a:ext cx="10096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NOW</a:t>
            </a:r>
            <a:endParaRPr lang="ar-IQ" sz="36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6634" name="WordArt 10"/>
          <p:cNvSpPr>
            <a:spLocks noChangeArrowheads="1" noChangeShapeType="1" noTextEdit="1"/>
          </p:cNvSpPr>
          <p:nvPr/>
        </p:nvSpPr>
        <p:spPr bwMode="auto">
          <a:xfrm>
            <a:off x="2362200" y="3276600"/>
            <a:ext cx="18383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X X X X X</a:t>
            </a:r>
            <a:endParaRPr lang="ar-IQ" sz="36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CCFF">
                <a:gamma/>
                <a:shade val="46275"/>
                <a:invGamma/>
              </a:srgbClr>
            </a:gs>
            <a:gs pos="50000">
              <a:srgbClr val="CCCCFF"/>
            </a:gs>
            <a:gs pos="100000">
              <a:srgbClr val="CCCCFF">
                <a:gamma/>
                <a:shade val="46275"/>
                <a:invGamma/>
              </a:srgb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The Present Progressive Tense</a:t>
            </a: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Sometimes called the </a:t>
            </a:r>
          </a:p>
          <a:p>
            <a:r>
              <a:rPr lang="en-US"/>
              <a:t>Present Continuous Tense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Present Progressive Tense is Used: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an activity is in progress </a:t>
            </a:r>
            <a:r>
              <a:rPr lang="en-US" b="1"/>
              <a:t>now</a:t>
            </a:r>
            <a:r>
              <a:rPr lang="en-US"/>
              <a:t> at the moment of speaking</a:t>
            </a:r>
          </a:p>
          <a:p>
            <a:r>
              <a:rPr lang="en-US"/>
              <a:t>When an activity began before </a:t>
            </a:r>
            <a:r>
              <a:rPr lang="en-US" b="1"/>
              <a:t>now</a:t>
            </a:r>
            <a:r>
              <a:rPr lang="en-US"/>
              <a:t> and continues into the future without stopping.</a:t>
            </a:r>
          </a:p>
          <a:p>
            <a:r>
              <a:rPr lang="en-US"/>
              <a:t>When an activity is temporary.</a:t>
            </a:r>
          </a:p>
          <a:p>
            <a:r>
              <a:rPr lang="en-US"/>
              <a:t>When an activity is developing and changing.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  <p:bldP spid="2867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 Progressive Tense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Examples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I’m explaining something to the class right now.</a:t>
            </a:r>
          </a:p>
          <a:p>
            <a:r>
              <a:rPr lang="en-US"/>
              <a:t>He’s taking 16 credits this semester.</a:t>
            </a:r>
          </a:p>
          <a:p>
            <a:r>
              <a:rPr lang="en-US"/>
              <a:t>She is understanding English more and more because she moved into the dorm.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 Progressive Tense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Indicators</a:t>
            </a:r>
          </a:p>
        </p:txBody>
      </p:sp>
      <p:graphicFrame>
        <p:nvGraphicFramePr>
          <p:cNvPr id="30723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685800" y="2019300"/>
          <a:ext cx="77724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Document" r:id="rId3" imgW="7918920" imgH="4114800" progId="Word.Document.8">
                  <p:embed/>
                </p:oleObj>
              </mc:Choice>
              <mc:Fallback>
                <p:oleObj name="Document" r:id="rId3" imgW="7918920" imgH="41148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19300"/>
                        <a:ext cx="7772400" cy="403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 Progressive Tense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Form</a:t>
            </a:r>
          </a:p>
        </p:txBody>
      </p:sp>
      <p:graphicFrame>
        <p:nvGraphicFramePr>
          <p:cNvPr id="31747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901700" y="1454150"/>
          <a:ext cx="7745413" cy="478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Document" r:id="rId3" imgW="7759080" imgH="4791240" progId="Word.Document.8">
                  <p:embed/>
                </p:oleObj>
              </mc:Choice>
              <mc:Fallback>
                <p:oleObj name="Document" r:id="rId3" imgW="7759080" imgH="47912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454150"/>
                        <a:ext cx="7745413" cy="478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 Progressive Tense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Diagram--time on a line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 flipH="1">
            <a:off x="1524000" y="3733800"/>
            <a:ext cx="2819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4343400" y="3733800"/>
            <a:ext cx="2971800" cy="0"/>
          </a:xfrm>
          <a:prstGeom prst="line">
            <a:avLst/>
          </a:prstGeom>
          <a:noFill/>
          <a:ln w="76200">
            <a:solidFill>
              <a:srgbClr val="9900CC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4343400" y="1981200"/>
            <a:ext cx="0" cy="3048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32774" name="WordArt 6"/>
          <p:cNvSpPr>
            <a:spLocks noChangeArrowheads="1" noChangeShapeType="1" noTextEdit="1"/>
          </p:cNvSpPr>
          <p:nvPr/>
        </p:nvSpPr>
        <p:spPr bwMode="auto">
          <a:xfrm>
            <a:off x="533400" y="4038600"/>
            <a:ext cx="8001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Past</a:t>
            </a:r>
            <a:endParaRPr lang="ar-IQ" sz="36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2775" name="WordArt 7"/>
          <p:cNvSpPr>
            <a:spLocks noChangeArrowheads="1" noChangeShapeType="1" noTextEdit="1"/>
          </p:cNvSpPr>
          <p:nvPr/>
        </p:nvSpPr>
        <p:spPr bwMode="auto">
          <a:xfrm>
            <a:off x="7391400" y="4038600"/>
            <a:ext cx="12287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Future</a:t>
            </a:r>
            <a:endParaRPr lang="ar-IQ" sz="36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2776" name="WordArt 8"/>
          <p:cNvSpPr>
            <a:spLocks noChangeArrowheads="1" noChangeShapeType="1" noTextEdit="1"/>
          </p:cNvSpPr>
          <p:nvPr/>
        </p:nvSpPr>
        <p:spPr bwMode="auto">
          <a:xfrm>
            <a:off x="4114800" y="1600200"/>
            <a:ext cx="10096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NOW</a:t>
            </a:r>
            <a:endParaRPr lang="ar-IQ" sz="36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2777" name="AutoShape 9"/>
          <p:cNvSpPr>
            <a:spLocks noChangeArrowheads="1"/>
          </p:cNvSpPr>
          <p:nvPr/>
        </p:nvSpPr>
        <p:spPr bwMode="auto">
          <a:xfrm>
            <a:off x="3733800" y="2971800"/>
            <a:ext cx="1214438" cy="733425"/>
          </a:xfrm>
          <a:prstGeom prst="curvedDown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  <p:transition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CC99">
                <a:gamma/>
                <a:shade val="46275"/>
                <a:invGamma/>
              </a:srgbClr>
            </a:gs>
            <a:gs pos="50000">
              <a:srgbClr val="FFCC99"/>
            </a:gs>
            <a:gs pos="100000">
              <a:srgbClr val="FFCC99">
                <a:gamma/>
                <a:shade val="46275"/>
                <a:invGamma/>
              </a:srgb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Future Tense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utoUpdateAnimBg="0"/>
      <p:bldP spid="7065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Simple Present Tense is used: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you are referring to habitual actions--actions that you always or never do</a:t>
            </a:r>
          </a:p>
          <a:p>
            <a:r>
              <a:rPr lang="en-US"/>
              <a:t>When you are referring to unchanging truths</a:t>
            </a:r>
          </a:p>
          <a:p>
            <a:r>
              <a:rPr lang="en-US"/>
              <a:t>When you are making general statements of fact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The Future Tense is Used:</a:t>
            </a: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indicate that an activity or event will take place at  a time in the future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autoUpdateAnimBg="0"/>
      <p:bldP spid="7168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Future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Examples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I’m retired, I’m going to travel.</a:t>
            </a:r>
          </a:p>
          <a:p>
            <a:r>
              <a:rPr lang="en-US"/>
              <a:t>Next week, we will work on punctuation.</a:t>
            </a:r>
          </a:p>
          <a:p>
            <a:r>
              <a:rPr lang="en-US"/>
              <a:t>He is going to get his car fixed tomorrow.</a:t>
            </a:r>
          </a:p>
          <a:p>
            <a:r>
              <a:rPr lang="en-US"/>
              <a:t>Our plane departs at noon next Friday.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Future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Indicators</a:t>
            </a:r>
          </a:p>
        </p:txBody>
      </p:sp>
      <p:graphicFrame>
        <p:nvGraphicFramePr>
          <p:cNvPr id="73731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685800" y="2019300"/>
          <a:ext cx="77724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3" name="Document" r:id="rId3" imgW="7918920" imgH="4114800" progId="Word.Document.8">
                  <p:embed/>
                </p:oleObj>
              </mc:Choice>
              <mc:Fallback>
                <p:oleObj name="Document" r:id="rId3" imgW="7918920" imgH="41148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19300"/>
                        <a:ext cx="7772400" cy="403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Future</a:t>
            </a: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Form 1</a:t>
            </a:r>
          </a:p>
        </p:txBody>
      </p:sp>
      <p:graphicFrame>
        <p:nvGraphicFramePr>
          <p:cNvPr id="74755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685800" y="2019300"/>
          <a:ext cx="77724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7" name="Document" r:id="rId3" imgW="7918920" imgH="4114800" progId="Word.Document.8">
                  <p:embed/>
                </p:oleObj>
              </mc:Choice>
              <mc:Fallback>
                <p:oleObj name="Document" r:id="rId3" imgW="7918920" imgH="41148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19300"/>
                        <a:ext cx="7772400" cy="403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Future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Form 2</a:t>
            </a:r>
          </a:p>
        </p:txBody>
      </p:sp>
      <p:graphicFrame>
        <p:nvGraphicFramePr>
          <p:cNvPr id="75779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685800" y="2019300"/>
          <a:ext cx="77724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1" name="Document" r:id="rId3" imgW="7918920" imgH="4114800" progId="Word.Document.8">
                  <p:embed/>
                </p:oleObj>
              </mc:Choice>
              <mc:Fallback>
                <p:oleObj name="Document" r:id="rId3" imgW="7918920" imgH="41148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19300"/>
                        <a:ext cx="7772400" cy="403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Future Tense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12788" y="228600"/>
            <a:ext cx="77724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Form 3</a:t>
            </a:r>
          </a:p>
        </p:txBody>
      </p:sp>
      <p:graphicFrame>
        <p:nvGraphicFramePr>
          <p:cNvPr id="80899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712788" y="1371600"/>
          <a:ext cx="7745412" cy="515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1" name="Document" r:id="rId3" imgW="7759080" imgH="5169960" progId="Word.Document.8">
                  <p:embed/>
                </p:oleObj>
              </mc:Choice>
              <mc:Fallback>
                <p:oleObj name="Document" r:id="rId3" imgW="7759080" imgH="516996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1371600"/>
                        <a:ext cx="7745412" cy="5159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Future</a:t>
            </a: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Diagram--Time on a Line</a:t>
            </a: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1295400" y="4038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 flipH="1">
            <a:off x="1295400" y="3810000"/>
            <a:ext cx="30480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77829" name="Line 5"/>
          <p:cNvSpPr>
            <a:spLocks noChangeShapeType="1"/>
          </p:cNvSpPr>
          <p:nvPr/>
        </p:nvSpPr>
        <p:spPr bwMode="auto">
          <a:xfrm>
            <a:off x="4343400" y="2133600"/>
            <a:ext cx="0" cy="3352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77830" name="Line 6"/>
          <p:cNvSpPr>
            <a:spLocks noChangeShapeType="1"/>
          </p:cNvSpPr>
          <p:nvPr/>
        </p:nvSpPr>
        <p:spPr bwMode="auto">
          <a:xfrm>
            <a:off x="4343400" y="3810000"/>
            <a:ext cx="3276600" cy="0"/>
          </a:xfrm>
          <a:prstGeom prst="line">
            <a:avLst/>
          </a:prstGeom>
          <a:noFill/>
          <a:ln w="76200">
            <a:solidFill>
              <a:srgbClr val="9900CC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77831" name="WordArt 7"/>
          <p:cNvSpPr>
            <a:spLocks noChangeArrowheads="1" noChangeShapeType="1" noTextEdit="1"/>
          </p:cNvSpPr>
          <p:nvPr/>
        </p:nvSpPr>
        <p:spPr bwMode="auto">
          <a:xfrm>
            <a:off x="1447800" y="4114800"/>
            <a:ext cx="6858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Past</a:t>
            </a:r>
            <a:endParaRPr lang="ar-IQ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7832" name="WordArt 8"/>
          <p:cNvSpPr>
            <a:spLocks noChangeArrowheads="1" noChangeShapeType="1" noTextEdit="1"/>
          </p:cNvSpPr>
          <p:nvPr/>
        </p:nvSpPr>
        <p:spPr bwMode="auto">
          <a:xfrm>
            <a:off x="6629400" y="4114800"/>
            <a:ext cx="10477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Future</a:t>
            </a:r>
            <a:endParaRPr lang="ar-IQ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7833" name="WordArt 9"/>
          <p:cNvSpPr>
            <a:spLocks noChangeArrowheads="1" noChangeShapeType="1" noTextEdit="1"/>
          </p:cNvSpPr>
          <p:nvPr/>
        </p:nvSpPr>
        <p:spPr bwMode="auto">
          <a:xfrm>
            <a:off x="3886200" y="1600200"/>
            <a:ext cx="98107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NOW</a:t>
            </a:r>
            <a:endParaRPr lang="ar-IQ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7834" name="WordArt 10"/>
          <p:cNvSpPr>
            <a:spLocks noChangeArrowheads="1" noChangeShapeType="1" noTextEdit="1"/>
          </p:cNvSpPr>
          <p:nvPr/>
        </p:nvSpPr>
        <p:spPr bwMode="auto">
          <a:xfrm>
            <a:off x="5562600" y="3581400"/>
            <a:ext cx="3333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X</a:t>
            </a:r>
            <a:endParaRPr lang="ar-IQ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 dir="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FFFF">
                <a:gamma/>
                <a:shade val="46275"/>
                <a:invGamma/>
              </a:srgbClr>
            </a:gs>
            <a:gs pos="50000">
              <a:srgbClr val="CCFFFF"/>
            </a:gs>
            <a:gs pos="100000">
              <a:srgbClr val="CCFFFF">
                <a:gamma/>
                <a:shade val="46275"/>
                <a:invGamma/>
              </a:srgb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Other English Verb Tenses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These tenses are combinations of the tenses we have just reviewed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utoUpdateAnimBg="0"/>
      <p:bldP spid="40963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Past Perfect</a:t>
            </a:r>
            <a:endParaRPr lang="en-US" b="1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This tense is not used a lot.  It can often be used interchangeably with the simple past because these tenses do not differ much in meaning.  The past perfect tense refers to activities that happened </a:t>
            </a:r>
            <a:r>
              <a:rPr lang="en-US" b="1"/>
              <a:t>before</a:t>
            </a:r>
            <a:r>
              <a:rPr lang="en-US"/>
              <a:t> a specific time in the past.</a:t>
            </a:r>
          </a:p>
          <a:p>
            <a:r>
              <a:rPr lang="en-US"/>
              <a:t>Example, </a:t>
            </a:r>
            <a:r>
              <a:rPr lang="en-US" i="1"/>
              <a:t>He had visited her many times before she died.</a:t>
            </a:r>
          </a:p>
          <a:p>
            <a:r>
              <a:rPr lang="en-US"/>
              <a:t>Form: </a:t>
            </a:r>
            <a:r>
              <a:rPr lang="en-US" i="1"/>
              <a:t>had </a:t>
            </a:r>
            <a:r>
              <a:rPr lang="en-US" b="1"/>
              <a:t>+ </a:t>
            </a:r>
            <a:r>
              <a:rPr lang="en-US" i="1"/>
              <a:t>past participle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  <p:bldP spid="38915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Past Progressive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tense is used to refer to activities </a:t>
            </a:r>
            <a:r>
              <a:rPr lang="en-US" i="1"/>
              <a:t>continuously</a:t>
            </a:r>
            <a:r>
              <a:rPr lang="en-US"/>
              <a:t> in progress around a time in the past.</a:t>
            </a:r>
          </a:p>
          <a:p>
            <a:r>
              <a:rPr lang="en-US"/>
              <a:t>Example:  </a:t>
            </a:r>
            <a:r>
              <a:rPr lang="en-US" i="1"/>
              <a:t>They were eating when the taxi arrived.</a:t>
            </a:r>
            <a:endParaRPr lang="en-US"/>
          </a:p>
          <a:p>
            <a:r>
              <a:rPr lang="en-US"/>
              <a:t>Form: </a:t>
            </a:r>
            <a:r>
              <a:rPr lang="en-US" i="1"/>
              <a:t>was </a:t>
            </a:r>
            <a:r>
              <a:rPr lang="en-US" b="1"/>
              <a:t>or </a:t>
            </a:r>
            <a:r>
              <a:rPr lang="en-US" i="1"/>
              <a:t>were </a:t>
            </a:r>
            <a:r>
              <a:rPr lang="en-US" b="1"/>
              <a:t>+ </a:t>
            </a:r>
            <a:r>
              <a:rPr lang="en-US" i="1"/>
              <a:t>verb</a:t>
            </a:r>
            <a:r>
              <a:rPr lang="en-US" b="1"/>
              <a:t>ing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utoUpdateAnimBg="0"/>
      <p:bldP spid="4505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simple present tense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(habit)  He always comes late to class.</a:t>
            </a:r>
          </a:p>
          <a:p>
            <a:r>
              <a:rPr lang="en-US"/>
              <a:t>(unchanging truth) The sun rises in the east.</a:t>
            </a:r>
          </a:p>
          <a:p>
            <a:r>
              <a:rPr lang="en-US"/>
              <a:t>(general statement of fact) They are friendly.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Past Perfect Progressive</a:t>
            </a:r>
            <a:endParaRPr lang="en-US" b="1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tense is used when an activity was </a:t>
            </a:r>
            <a:r>
              <a:rPr lang="en-US" i="1"/>
              <a:t>continuously</a:t>
            </a:r>
            <a:r>
              <a:rPr lang="en-US"/>
              <a:t> in progress </a:t>
            </a:r>
            <a:r>
              <a:rPr lang="en-US" b="1"/>
              <a:t>before</a:t>
            </a:r>
            <a:r>
              <a:rPr lang="en-US"/>
              <a:t> a specific time in the past.  </a:t>
            </a:r>
          </a:p>
          <a:p>
            <a:r>
              <a:rPr lang="en-US"/>
              <a:t>Example: </a:t>
            </a:r>
            <a:r>
              <a:rPr lang="en-US" i="1"/>
              <a:t>I had been thinking about her before she called.</a:t>
            </a:r>
            <a:endParaRPr lang="en-US"/>
          </a:p>
          <a:p>
            <a:r>
              <a:rPr lang="en-US"/>
              <a:t>Form: </a:t>
            </a:r>
            <a:r>
              <a:rPr lang="en-US" i="1"/>
              <a:t>had </a:t>
            </a:r>
            <a:r>
              <a:rPr lang="en-US" b="1"/>
              <a:t>+ </a:t>
            </a:r>
            <a:r>
              <a:rPr lang="en-US" i="1"/>
              <a:t>been </a:t>
            </a:r>
            <a:r>
              <a:rPr lang="en-US" b="1"/>
              <a:t>+ </a:t>
            </a:r>
            <a:r>
              <a:rPr lang="en-US" i="1"/>
              <a:t>verb</a:t>
            </a:r>
            <a:r>
              <a:rPr lang="en-US" b="1"/>
              <a:t>ing</a:t>
            </a:r>
            <a:r>
              <a:rPr lang="en-US"/>
              <a:t>	</a:t>
            </a:r>
          </a:p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Present Perfect Progressive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tense is used to describe actions that have been </a:t>
            </a:r>
            <a:r>
              <a:rPr lang="en-US" i="1"/>
              <a:t>continuously</a:t>
            </a:r>
            <a:r>
              <a:rPr lang="en-US"/>
              <a:t> in progress </a:t>
            </a:r>
            <a:r>
              <a:rPr lang="en-US" b="1"/>
              <a:t>before </a:t>
            </a:r>
            <a:r>
              <a:rPr lang="en-US"/>
              <a:t>now.  These actions are not completed.</a:t>
            </a:r>
          </a:p>
          <a:p>
            <a:r>
              <a:rPr lang="en-US"/>
              <a:t>Example: </a:t>
            </a:r>
            <a:r>
              <a:rPr lang="en-US" i="1"/>
              <a:t>I have been waiting here for the last two hours.</a:t>
            </a:r>
            <a:endParaRPr lang="en-US"/>
          </a:p>
          <a:p>
            <a:r>
              <a:rPr lang="en-US"/>
              <a:t>Form:  </a:t>
            </a:r>
            <a:r>
              <a:rPr lang="en-US" i="1"/>
              <a:t>have </a:t>
            </a:r>
            <a:r>
              <a:rPr lang="en-US" b="1"/>
              <a:t>or </a:t>
            </a:r>
            <a:r>
              <a:rPr lang="en-US" i="1"/>
              <a:t>has </a:t>
            </a:r>
            <a:r>
              <a:rPr lang="en-US" b="1"/>
              <a:t>+ </a:t>
            </a:r>
            <a:r>
              <a:rPr lang="en-US" i="1"/>
              <a:t>been </a:t>
            </a:r>
            <a:r>
              <a:rPr lang="en-US" b="1"/>
              <a:t>+ </a:t>
            </a:r>
            <a:r>
              <a:rPr lang="en-US" i="1"/>
              <a:t>verb</a:t>
            </a:r>
            <a:r>
              <a:rPr lang="en-US" b="1"/>
              <a:t>ing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autoUpdateAnimBg="0"/>
      <p:bldP spid="89091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Future Perfect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future perfect expresses the idea that an activity will occur </a:t>
            </a:r>
            <a:r>
              <a:rPr lang="en-US" b="1"/>
              <a:t>before </a:t>
            </a:r>
            <a:r>
              <a:rPr lang="en-US"/>
              <a:t>some future time.</a:t>
            </a:r>
          </a:p>
          <a:p>
            <a:r>
              <a:rPr lang="en-US"/>
              <a:t>Example: </a:t>
            </a:r>
            <a:r>
              <a:rPr lang="en-US" i="1"/>
              <a:t>She will have finished dinner before the game starts. </a:t>
            </a:r>
            <a:endParaRPr lang="en-US"/>
          </a:p>
          <a:p>
            <a:r>
              <a:rPr lang="en-US"/>
              <a:t>Form: </a:t>
            </a:r>
            <a:r>
              <a:rPr lang="en-US" i="1"/>
              <a:t>will </a:t>
            </a:r>
            <a:r>
              <a:rPr lang="en-US" b="1"/>
              <a:t>+ </a:t>
            </a:r>
            <a:r>
              <a:rPr lang="en-US" i="1"/>
              <a:t>have </a:t>
            </a:r>
            <a:r>
              <a:rPr lang="en-US" b="1"/>
              <a:t>+ </a:t>
            </a:r>
            <a:r>
              <a:rPr lang="en-US" i="1"/>
              <a:t>past participle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utoUpdateAnimBg="0"/>
      <p:bldP spid="41987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Future Progressive Tense</a:t>
            </a: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tense is used to refer to activities that will be </a:t>
            </a:r>
            <a:r>
              <a:rPr lang="en-US" i="1"/>
              <a:t>continuously</a:t>
            </a:r>
            <a:r>
              <a:rPr lang="en-US"/>
              <a:t> in progress around some future time.</a:t>
            </a:r>
          </a:p>
          <a:p>
            <a:r>
              <a:rPr lang="en-US"/>
              <a:t>Example: </a:t>
            </a:r>
            <a:r>
              <a:rPr lang="en-US" i="1"/>
              <a:t>We will be flying over New York at noon tomorrow.</a:t>
            </a:r>
          </a:p>
          <a:p>
            <a:r>
              <a:rPr lang="en-US"/>
              <a:t>Form: </a:t>
            </a:r>
            <a:r>
              <a:rPr lang="en-US" i="1"/>
              <a:t>will </a:t>
            </a:r>
            <a:r>
              <a:rPr lang="en-US" b="1"/>
              <a:t>+ </a:t>
            </a:r>
            <a:r>
              <a:rPr lang="en-US" i="1"/>
              <a:t>be </a:t>
            </a:r>
            <a:r>
              <a:rPr lang="en-US" b="1"/>
              <a:t>+ </a:t>
            </a:r>
            <a:r>
              <a:rPr lang="en-US" i="1"/>
              <a:t>verb</a:t>
            </a:r>
            <a:r>
              <a:rPr lang="en-US" b="1"/>
              <a:t>ing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utoUpdateAnimBg="0"/>
      <p:bldP spid="43011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Future Perfect Progressive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tense is used to refer to activities that will be </a:t>
            </a:r>
            <a:r>
              <a:rPr lang="en-US" i="1"/>
              <a:t>continuously </a:t>
            </a:r>
            <a:r>
              <a:rPr lang="en-US"/>
              <a:t>in progress </a:t>
            </a:r>
            <a:r>
              <a:rPr lang="en-US" b="1"/>
              <a:t>before </a:t>
            </a:r>
            <a:r>
              <a:rPr lang="en-US"/>
              <a:t>a future time.</a:t>
            </a:r>
          </a:p>
          <a:p>
            <a:r>
              <a:rPr lang="en-US"/>
              <a:t>Example: </a:t>
            </a:r>
            <a:r>
              <a:rPr lang="en-US" i="1"/>
              <a:t>He will have been working for 3 hours before you arrive.</a:t>
            </a:r>
            <a:endParaRPr lang="en-US"/>
          </a:p>
          <a:p>
            <a:r>
              <a:rPr lang="en-US"/>
              <a:t>Form: </a:t>
            </a:r>
            <a:r>
              <a:rPr lang="en-US" i="1"/>
              <a:t>will </a:t>
            </a:r>
            <a:r>
              <a:rPr lang="en-US" b="1"/>
              <a:t>+ </a:t>
            </a:r>
            <a:r>
              <a:rPr lang="en-US" i="1"/>
              <a:t>have </a:t>
            </a:r>
            <a:r>
              <a:rPr lang="en-US" b="1"/>
              <a:t>+ </a:t>
            </a:r>
            <a:r>
              <a:rPr lang="en-US" i="1"/>
              <a:t>been </a:t>
            </a:r>
            <a:r>
              <a:rPr lang="en-US" b="1"/>
              <a:t>+ </a:t>
            </a:r>
            <a:r>
              <a:rPr lang="en-US" i="1"/>
              <a:t>verb</a:t>
            </a:r>
            <a:r>
              <a:rPr lang="en-US" b="1"/>
              <a:t>ing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400" b="1"/>
              <a:t>Overview of the English Verb Tense/Aspect System</a:t>
            </a:r>
          </a:p>
        </p:txBody>
      </p:sp>
      <p:graphicFrame>
        <p:nvGraphicFramePr>
          <p:cNvPr id="93243" name="Group 59"/>
          <p:cNvGraphicFramePr>
            <a:graphicFrameLocks noGrp="1"/>
          </p:cNvGraphicFramePr>
          <p:nvPr>
            <p:ph type="tbl" idx="1"/>
          </p:nvPr>
        </p:nvGraphicFramePr>
        <p:xfrm>
          <a:off x="990600" y="1219200"/>
          <a:ext cx="7772400" cy="5103876"/>
        </p:xfrm>
        <a:graphic>
          <a:graphicData uri="http://schemas.openxmlformats.org/drawingml/2006/table">
            <a:tbl>
              <a:tblPr/>
              <a:tblGrid>
                <a:gridCol w="1554163"/>
                <a:gridCol w="1554162"/>
                <a:gridCol w="1555750"/>
                <a:gridCol w="1554163"/>
                <a:gridCol w="1554162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IQ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Simple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Perfect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(HAVE 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verb+en)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Progress-ive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(BE + verb+ing)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Perfect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Progress-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ive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(HAVE + BEEN + verb+ing)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Present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IQ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IQ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IQ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IQ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IQ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IQ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IQ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FFFF">
                <a:gamma/>
                <a:shade val="46275"/>
                <a:invGamma/>
              </a:srgbClr>
            </a:gs>
            <a:gs pos="50000">
              <a:srgbClr val="CCFFFF"/>
            </a:gs>
            <a:gs pos="100000">
              <a:srgbClr val="CCFFFF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September 2003</a:t>
            </a: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The End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simple present tense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Indicators</a:t>
            </a:r>
          </a:p>
        </p:txBody>
      </p:sp>
      <p:graphicFrame>
        <p:nvGraphicFramePr>
          <p:cNvPr id="5123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685800" y="2019300"/>
          <a:ext cx="77724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Document" r:id="rId3" imgW="7918920" imgH="4114800" progId="Word.Document.8">
                  <p:embed/>
                </p:oleObj>
              </mc:Choice>
              <mc:Fallback>
                <p:oleObj name="Document" r:id="rId3" imgW="7918920" imgH="41148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19300"/>
                        <a:ext cx="7772400" cy="403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simple present tense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</a:t>
            </a:r>
          </a:p>
        </p:txBody>
      </p:sp>
      <p:graphicFrame>
        <p:nvGraphicFramePr>
          <p:cNvPr id="6149" name="Object 5"/>
          <p:cNvGraphicFramePr>
            <a:graphicFrameLocks noGrp="1" noChangeAspect="1"/>
          </p:cNvGraphicFramePr>
          <p:nvPr>
            <p:ph type="tbl" idx="1"/>
          </p:nvPr>
        </p:nvGraphicFramePr>
        <p:xfrm>
          <a:off x="676275" y="1982788"/>
          <a:ext cx="7745413" cy="395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Document" r:id="rId3" imgW="7759080" imgH="3962520" progId="Word.Document.8">
                  <p:embed/>
                </p:oleObj>
              </mc:Choice>
              <mc:Fallback>
                <p:oleObj name="Document" r:id="rId3" imgW="7759080" imgH="3962520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1982788"/>
                        <a:ext cx="7745413" cy="3954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simple present tense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Diagram--time on a line</a:t>
            </a:r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H="1">
            <a:off x="1447800" y="3581400"/>
            <a:ext cx="32004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4648200" y="3581400"/>
            <a:ext cx="3352800" cy="0"/>
          </a:xfrm>
          <a:prstGeom prst="line">
            <a:avLst/>
          </a:prstGeom>
          <a:noFill/>
          <a:ln w="76200">
            <a:solidFill>
              <a:srgbClr val="9900CC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4648200" y="2209800"/>
            <a:ext cx="0" cy="3276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18" name="WordArt 26"/>
          <p:cNvSpPr>
            <a:spLocks noChangeArrowheads="1" noChangeShapeType="1" noTextEdit="1"/>
          </p:cNvSpPr>
          <p:nvPr/>
        </p:nvSpPr>
        <p:spPr bwMode="auto">
          <a:xfrm>
            <a:off x="685800" y="3962400"/>
            <a:ext cx="8001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Times New Roman"/>
                <a:cs typeface="Times New Roman"/>
              </a:rPr>
              <a:t>Past</a:t>
            </a:r>
            <a:endParaRPr lang="ar-IQ" sz="36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219" name="WordArt 27"/>
          <p:cNvSpPr>
            <a:spLocks noChangeArrowheads="1" noChangeShapeType="1" noTextEdit="1"/>
          </p:cNvSpPr>
          <p:nvPr/>
        </p:nvSpPr>
        <p:spPr bwMode="auto">
          <a:xfrm>
            <a:off x="7620000" y="3962400"/>
            <a:ext cx="11906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Future</a:t>
            </a:r>
            <a:endParaRPr lang="ar-IQ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8221" name="WordArt 29"/>
          <p:cNvSpPr>
            <a:spLocks noChangeArrowheads="1" noChangeShapeType="1" noTextEdit="1"/>
          </p:cNvSpPr>
          <p:nvPr/>
        </p:nvSpPr>
        <p:spPr bwMode="auto">
          <a:xfrm>
            <a:off x="2392363" y="3438525"/>
            <a:ext cx="43624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X X X X X X X X X X</a:t>
            </a:r>
            <a:endParaRPr lang="ar-IQ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8222" name="WordArt 30"/>
          <p:cNvSpPr>
            <a:spLocks noChangeArrowheads="1" noChangeShapeType="1" noTextEdit="1"/>
          </p:cNvSpPr>
          <p:nvPr/>
        </p:nvSpPr>
        <p:spPr bwMode="auto">
          <a:xfrm>
            <a:off x="4025900" y="1752600"/>
            <a:ext cx="10953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NOW</a:t>
            </a:r>
            <a:endParaRPr lang="ar-IQ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1905000" y="3581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CC">
                <a:gamma/>
                <a:shade val="46275"/>
                <a:invGamma/>
              </a:srgbClr>
            </a:gs>
            <a:gs pos="50000">
              <a:srgbClr val="FFFFCC"/>
            </a:gs>
            <a:gs pos="100000">
              <a:srgbClr val="FFFFCC">
                <a:gamma/>
                <a:shade val="46275"/>
                <a:invGamma/>
              </a:srgb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Simple Past Tense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The Simple Past Tense is Used: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an activity or situation </a:t>
            </a:r>
            <a:r>
              <a:rPr lang="en-US" b="1" i="1"/>
              <a:t>began </a:t>
            </a:r>
            <a:r>
              <a:rPr lang="en-US"/>
              <a:t>and </a:t>
            </a:r>
            <a:r>
              <a:rPr lang="en-US" b="1" i="1"/>
              <a:t>ended</a:t>
            </a:r>
            <a:r>
              <a:rPr lang="en-US"/>
              <a:t> at a particular time in the past--in other words, when an activity or situation is completed in the past</a:t>
            </a:r>
          </a:p>
          <a:p>
            <a:r>
              <a:rPr lang="en-US"/>
              <a:t>To refer to past habits</a:t>
            </a:r>
          </a:p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497</TotalTime>
  <Words>976</Words>
  <Application>Microsoft Office PowerPoint</Application>
  <PresentationFormat>On-screen Show (4:3)</PresentationFormat>
  <Paragraphs>171</Paragraphs>
  <Slides>46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Blank Presentation</vt:lpstr>
      <vt:lpstr>Document</vt:lpstr>
      <vt:lpstr>English Verb Tense Review</vt:lpstr>
      <vt:lpstr>Simple Present Tense</vt:lpstr>
      <vt:lpstr>Simple Present Tense is used:</vt:lpstr>
      <vt:lpstr>Examples</vt:lpstr>
      <vt:lpstr>Indicators</vt:lpstr>
      <vt:lpstr>Form</vt:lpstr>
      <vt:lpstr>Diagram--time on a line</vt:lpstr>
      <vt:lpstr>Simple Past Tense</vt:lpstr>
      <vt:lpstr>The Simple Past Tense is Used:</vt:lpstr>
      <vt:lpstr>Examples</vt:lpstr>
      <vt:lpstr>Indicators</vt:lpstr>
      <vt:lpstr>Form</vt:lpstr>
      <vt:lpstr>Diagram--time on a line</vt:lpstr>
      <vt:lpstr>The Present Perfect</vt:lpstr>
      <vt:lpstr>The Present Perfect is Used:</vt:lpstr>
      <vt:lpstr>Examples</vt:lpstr>
      <vt:lpstr>Indicators</vt:lpstr>
      <vt:lpstr>Form 1 have or has + past participle</vt:lpstr>
      <vt:lpstr>Form 2</vt:lpstr>
      <vt:lpstr>Diagram 1--time on a line</vt:lpstr>
      <vt:lpstr>http://www.myenglishteacher.net/irregularverbsprintable.html</vt:lpstr>
      <vt:lpstr>Diagram 2--time on a line</vt:lpstr>
      <vt:lpstr>The Present Progressive Tense</vt:lpstr>
      <vt:lpstr>The Present Progressive Tense is Used:</vt:lpstr>
      <vt:lpstr>Examples</vt:lpstr>
      <vt:lpstr>Indicators</vt:lpstr>
      <vt:lpstr>Form</vt:lpstr>
      <vt:lpstr>Diagram--time on a line</vt:lpstr>
      <vt:lpstr>Future Tense</vt:lpstr>
      <vt:lpstr>The Future Tense is Used:</vt:lpstr>
      <vt:lpstr>Examples</vt:lpstr>
      <vt:lpstr>Indicators</vt:lpstr>
      <vt:lpstr>Form 1</vt:lpstr>
      <vt:lpstr>Form 2</vt:lpstr>
      <vt:lpstr>Form 3</vt:lpstr>
      <vt:lpstr>Diagram--Time on a Line</vt:lpstr>
      <vt:lpstr>Other English Verb Tenses</vt:lpstr>
      <vt:lpstr>Past Perfect</vt:lpstr>
      <vt:lpstr>Past Progressive</vt:lpstr>
      <vt:lpstr>Past Perfect Progressive</vt:lpstr>
      <vt:lpstr>Present Perfect Progressive</vt:lpstr>
      <vt:lpstr>Future Perfect</vt:lpstr>
      <vt:lpstr>Future Progressive Tense</vt:lpstr>
      <vt:lpstr>Future Perfect Progressive</vt:lpstr>
      <vt:lpstr>Overview of the English Verb Tense/Aspect System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Verb Tense Review</dc:title>
  <dc:creator>Judy Reynolds</dc:creator>
  <cp:lastModifiedBy>DR.Ahmed Saker 2o1O</cp:lastModifiedBy>
  <cp:revision>34</cp:revision>
  <cp:lastPrinted>2000-09-25T21:49:49Z</cp:lastPrinted>
  <dcterms:created xsi:type="dcterms:W3CDTF">2000-09-03T19:50:39Z</dcterms:created>
  <dcterms:modified xsi:type="dcterms:W3CDTF">2016-10-22T21:41:04Z</dcterms:modified>
</cp:coreProperties>
</file>