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9" r:id="rId2"/>
    <p:sldId id="256" r:id="rId3"/>
    <p:sldId id="257" r:id="rId4"/>
    <p:sldId id="260" r:id="rId5"/>
    <p:sldId id="261" r:id="rId6"/>
    <p:sldId id="262" r:id="rId7"/>
    <p:sldId id="263" r:id="rId8"/>
    <p:sldId id="264" r:id="rId9"/>
    <p:sldId id="265" r:id="rId10"/>
    <p:sldId id="266" r:id="rId11"/>
    <p:sldId id="268" r:id="rId12"/>
    <p:sldId id="267" r:id="rId13"/>
  </p:sldIdLst>
  <p:sldSz cx="12192000" cy="6858000"/>
  <p:notesSz cx="6742113" cy="9872663"/>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p:scale>
          <a:sx n="77" d="100"/>
          <a:sy n="77" d="100"/>
        </p:scale>
        <p:origin x="-348"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200105-ACBD-4C27-B205-5321A3D3628F}" type="datetimeFigureOut">
              <a:rPr lang="ar-IQ" smtClean="0"/>
              <a:t>13/06/1439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203632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00105-ACBD-4C27-B205-5321A3D3628F}" type="datetimeFigureOut">
              <a:rPr lang="ar-IQ" smtClean="0"/>
              <a:t>13/06/1439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12103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00105-ACBD-4C27-B205-5321A3D3628F}" type="datetimeFigureOut">
              <a:rPr lang="ar-IQ" smtClean="0"/>
              <a:t>13/06/1439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381498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00105-ACBD-4C27-B205-5321A3D3628F}" type="datetimeFigureOut">
              <a:rPr lang="ar-IQ" smtClean="0"/>
              <a:t>13/06/1439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E3495F-7A9D-40DA-8B00-336E500E6F44}" type="slidenum">
              <a:rPr lang="ar-IQ" smtClean="0"/>
              <a:t>‹#›</a:t>
            </a:fld>
            <a:endParaRPr lang="ar-IQ"/>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9631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00105-ACBD-4C27-B205-5321A3D3628F}" type="datetimeFigureOut">
              <a:rPr lang="ar-IQ" smtClean="0"/>
              <a:t>13/06/1439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1129424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4200105-ACBD-4C27-B205-5321A3D3628F}" type="datetimeFigureOut">
              <a:rPr lang="ar-IQ" smtClean="0"/>
              <a:t>13/06/1439</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282875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4200105-ACBD-4C27-B205-5321A3D3628F}" type="datetimeFigureOut">
              <a:rPr lang="ar-IQ" smtClean="0"/>
              <a:t>13/06/1439</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221057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00105-ACBD-4C27-B205-5321A3D3628F}" type="datetimeFigureOut">
              <a:rPr lang="ar-IQ" smtClean="0"/>
              <a:t>13/06/1439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2031563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00105-ACBD-4C27-B205-5321A3D3628F}" type="datetimeFigureOut">
              <a:rPr lang="ar-IQ" smtClean="0"/>
              <a:t>13/06/1439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4282669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200105-ACBD-4C27-B205-5321A3D3628F}" type="datetimeFigureOut">
              <a:rPr lang="ar-IQ" smtClean="0"/>
              <a:t>13/06/1439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227772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200105-ACBD-4C27-B205-5321A3D3628F}" type="datetimeFigureOut">
              <a:rPr lang="ar-IQ" smtClean="0"/>
              <a:t>13/06/1439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360056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200105-ACBD-4C27-B205-5321A3D3628F}" type="datetimeFigureOut">
              <a:rPr lang="ar-IQ" smtClean="0"/>
              <a:t>13/06/1439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364700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200105-ACBD-4C27-B205-5321A3D3628F}" type="datetimeFigureOut">
              <a:rPr lang="ar-IQ" smtClean="0"/>
              <a:t>13/06/1439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407107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4200105-ACBD-4C27-B205-5321A3D3628F}" type="datetimeFigureOut">
              <a:rPr lang="ar-IQ" smtClean="0"/>
              <a:t>13/06/1439</a:t>
            </a:fld>
            <a:endParaRPr lang="ar-IQ"/>
          </a:p>
        </p:txBody>
      </p:sp>
      <p:sp>
        <p:nvSpPr>
          <p:cNvPr id="5" name="Footer Placeholder 3"/>
          <p:cNvSpPr>
            <a:spLocks noGrp="1"/>
          </p:cNvSpPr>
          <p:nvPr>
            <p:ph type="ftr" sz="quarter" idx="11"/>
          </p:nvPr>
        </p:nvSpPr>
        <p:spPr/>
        <p:txBody>
          <a:bodyPr/>
          <a:lstStyle/>
          <a:p>
            <a:endParaRPr lang="ar-IQ"/>
          </a:p>
        </p:txBody>
      </p:sp>
      <p:sp>
        <p:nvSpPr>
          <p:cNvPr id="6" name="Slide Number Placeholder 4"/>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428660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4200105-ACBD-4C27-B205-5321A3D3628F}" type="datetimeFigureOut">
              <a:rPr lang="ar-IQ" smtClean="0"/>
              <a:t>13/06/1439</a:t>
            </a:fld>
            <a:endParaRPr lang="ar-IQ"/>
          </a:p>
        </p:txBody>
      </p:sp>
      <p:sp>
        <p:nvSpPr>
          <p:cNvPr id="5" name="Footer Placeholder 2"/>
          <p:cNvSpPr>
            <a:spLocks noGrp="1"/>
          </p:cNvSpPr>
          <p:nvPr>
            <p:ph type="ftr" sz="quarter" idx="11"/>
          </p:nvPr>
        </p:nvSpPr>
        <p:spPr/>
        <p:txBody>
          <a:bodyPr/>
          <a:lstStyle/>
          <a:p>
            <a:endParaRPr lang="ar-IQ"/>
          </a:p>
        </p:txBody>
      </p:sp>
      <p:sp>
        <p:nvSpPr>
          <p:cNvPr id="6" name="Slide Number Placeholder 3"/>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9648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4200105-ACBD-4C27-B205-5321A3D3628F}" type="datetimeFigureOut">
              <a:rPr lang="ar-IQ" smtClean="0"/>
              <a:t>13/06/1439</a:t>
            </a:fld>
            <a:endParaRPr lang="ar-IQ"/>
          </a:p>
        </p:txBody>
      </p:sp>
      <p:sp>
        <p:nvSpPr>
          <p:cNvPr id="5" name="Footer Placeholder 5"/>
          <p:cNvSpPr>
            <a:spLocks noGrp="1"/>
          </p:cNvSpPr>
          <p:nvPr>
            <p:ph type="ftr" sz="quarter" idx="11"/>
          </p:nvPr>
        </p:nvSpPr>
        <p:spPr/>
        <p:txBody>
          <a:bodyPr/>
          <a:lstStyle/>
          <a:p>
            <a:endParaRPr lang="ar-IQ"/>
          </a:p>
        </p:txBody>
      </p:sp>
      <p:sp>
        <p:nvSpPr>
          <p:cNvPr id="6" name="Slide Number Placeholder 6"/>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2421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200105-ACBD-4C27-B205-5321A3D3628F}" type="datetimeFigureOut">
              <a:rPr lang="ar-IQ" smtClean="0"/>
              <a:t>13/06/1439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BE3495F-7A9D-40DA-8B00-336E500E6F44}" type="slidenum">
              <a:rPr lang="ar-IQ" smtClean="0"/>
              <a:t>‹#›</a:t>
            </a:fld>
            <a:endParaRPr lang="ar-IQ"/>
          </a:p>
        </p:txBody>
      </p:sp>
    </p:spTree>
    <p:extLst>
      <p:ext uri="{BB962C8B-B14F-4D97-AF65-F5344CB8AC3E}">
        <p14:creationId xmlns:p14="http://schemas.microsoft.com/office/powerpoint/2010/main" val="303846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4200105-ACBD-4C27-B205-5321A3D3628F}" type="datetimeFigureOut">
              <a:rPr lang="ar-IQ" smtClean="0"/>
              <a:t>13/06/1439</a:t>
            </a:fld>
            <a:endParaRPr lang="ar-IQ"/>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IQ"/>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BE3495F-7A9D-40DA-8B00-336E500E6F44}" type="slidenum">
              <a:rPr lang="ar-IQ" smtClean="0"/>
              <a:t>‹#›</a:t>
            </a:fld>
            <a:endParaRPr lang="ar-IQ"/>
          </a:p>
        </p:txBody>
      </p:sp>
    </p:spTree>
    <p:extLst>
      <p:ext uri="{BB962C8B-B14F-4D97-AF65-F5344CB8AC3E}">
        <p14:creationId xmlns:p14="http://schemas.microsoft.com/office/powerpoint/2010/main" val="323541389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500" y="1918448"/>
            <a:ext cx="8202053" cy="2398058"/>
          </a:xfrm>
        </p:spPr>
        <p:txBody>
          <a:bodyPr/>
          <a:lstStyle/>
          <a:p>
            <a:pPr algn="ctr"/>
            <a:r>
              <a:rPr lang="en-US" sz="8800" dirty="0" smtClean="0">
                <a:latin typeface="Aharoni" panose="02010803020104030203" pitchFamily="2" charset="-79"/>
                <a:cs typeface="Aharoni" panose="02010803020104030203" pitchFamily="2" charset="-79"/>
              </a:rPr>
              <a:t>Chapter One</a:t>
            </a:r>
            <a:br>
              <a:rPr lang="en-US" sz="8800" dirty="0" smtClean="0">
                <a:latin typeface="Aharoni" panose="02010803020104030203" pitchFamily="2" charset="-79"/>
                <a:cs typeface="Aharoni" panose="02010803020104030203" pitchFamily="2" charset="-79"/>
              </a:rPr>
            </a:br>
            <a:r>
              <a:rPr lang="en-US" sz="5400" dirty="0" smtClean="0">
                <a:latin typeface="Aharoni" panose="02010803020104030203" pitchFamily="2" charset="-79"/>
                <a:cs typeface="Aharoni" panose="02010803020104030203" pitchFamily="2" charset="-79"/>
              </a:rPr>
              <a:t>Polynomials</a:t>
            </a:r>
            <a:endParaRPr lang="ar-IQ" sz="5400" dirty="0">
              <a:latin typeface="Aharoni" panose="02010803020104030203" pitchFamily="2" charset="-79"/>
            </a:endParaRPr>
          </a:p>
        </p:txBody>
      </p:sp>
    </p:spTree>
    <p:extLst>
      <p:ext uri="{BB962C8B-B14F-4D97-AF65-F5344CB8AC3E}">
        <p14:creationId xmlns:p14="http://schemas.microsoft.com/office/powerpoint/2010/main" val="28038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3988" y="981635"/>
            <a:ext cx="8579224" cy="2040593"/>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988" y="3200399"/>
            <a:ext cx="8579224" cy="34704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03411" y="83840"/>
            <a:ext cx="1165860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IQ" sz="2400"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Division:</a:t>
            </a:r>
            <a:endParaRPr kumimoji="0" lang="en-US" altLang="ar-IQ" sz="2400" b="0" i="0" u="none" strike="noStrike" cap="none" normalizeH="0" baseline="0" dirty="0" smtClean="0">
              <a:ln>
                <a:noFill/>
              </a:ln>
              <a:solidFill>
                <a:schemeClr val="tx1"/>
              </a:solidFill>
              <a:effectLst/>
              <a:latin typeface="Aharoni" panose="02010803020104030203" pitchFamily="2" charset="-79"/>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IQ"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A polynomial can be divided by another polynomial with the MATLAB built-in function </a:t>
            </a:r>
            <a:r>
              <a:rPr kumimoji="0" lang="en-US" altLang="ar-IQ" b="0" i="0" u="none" strike="noStrike" cap="none" normalizeH="0" baseline="0" dirty="0" err="1"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deconv</a:t>
            </a:r>
            <a:r>
              <a:rPr kumimoji="0" lang="en-US" altLang="ar-IQ"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 which has the form:</a:t>
            </a:r>
            <a:endParaRPr kumimoji="0" lang="en-US" altLang="ar-IQ"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403411" y="66036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93752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45"/>
                                        </p:tgtEl>
                                        <p:attrNameLst>
                                          <p:attrName>style.visibility</p:attrName>
                                        </p:attrNameLst>
                                      </p:cBhvr>
                                      <p:to>
                                        <p:strVal val="visible"/>
                                      </p:to>
                                    </p:set>
                                    <p:animEffect transition="in" filter="barn(inVertical)">
                                      <p:cBhvr>
                                        <p:cTn id="12" dur="500"/>
                                        <p:tgtEl>
                                          <p:spTgt spid="6145"/>
                                        </p:tgtEl>
                                      </p:cBhvr>
                                    </p:animEffect>
                                  </p:childTnLst>
                                </p:cTn>
                              </p:par>
                              <p:par>
                                <p:cTn id="13" presetID="16" presetClass="entr" presetSubtype="21"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barn(inVertical)">
                                      <p:cBhvr>
                                        <p:cTn id="1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3819" y="121024"/>
            <a:ext cx="2528663" cy="584775"/>
          </a:xfrm>
          <a:prstGeom prst="rect">
            <a:avLst/>
          </a:prstGeom>
          <a:noFill/>
        </p:spPr>
        <p:txBody>
          <a:bodyPr wrap="square" rtlCol="1">
            <a:spAutoFit/>
          </a:bodyPr>
          <a:lstStyle/>
          <a:p>
            <a:pPr algn="l" rtl="0"/>
            <a:r>
              <a:rPr lang="en-US" sz="3200" b="1" dirty="0" smtClean="0">
                <a:latin typeface="Aharoni" panose="02010803020104030203" pitchFamily="2" charset="-79"/>
                <a:cs typeface="Aharoni" panose="02010803020104030203" pitchFamily="2" charset="-79"/>
              </a:rPr>
              <a:t>Problems</a:t>
            </a:r>
            <a:endParaRPr lang="ar-IQ" sz="3200" b="1" dirty="0">
              <a:latin typeface="Aharoni" panose="02010803020104030203" pitchFamily="2" charset="-79"/>
            </a:endParaRPr>
          </a:p>
        </p:txBody>
      </p:sp>
      <p:pic>
        <p:nvPicPr>
          <p:cNvPr id="2" name="Picture 1"/>
          <p:cNvPicPr>
            <a:picLocks noChangeAspect="1"/>
          </p:cNvPicPr>
          <p:nvPr/>
        </p:nvPicPr>
        <p:blipFill>
          <a:blip r:embed="rId2"/>
          <a:stretch>
            <a:fillRect/>
          </a:stretch>
        </p:blipFill>
        <p:spPr>
          <a:xfrm>
            <a:off x="523819" y="1008624"/>
            <a:ext cx="11215463" cy="779835"/>
          </a:xfrm>
          <a:prstGeom prst="rect">
            <a:avLst/>
          </a:prstGeom>
        </p:spPr>
      </p:pic>
      <p:pic>
        <p:nvPicPr>
          <p:cNvPr id="3" name="Picture 2"/>
          <p:cNvPicPr>
            <a:picLocks noChangeAspect="1"/>
          </p:cNvPicPr>
          <p:nvPr/>
        </p:nvPicPr>
        <p:blipFill>
          <a:blip r:embed="rId3"/>
          <a:stretch>
            <a:fillRect/>
          </a:stretch>
        </p:blipFill>
        <p:spPr>
          <a:xfrm>
            <a:off x="523818" y="2252649"/>
            <a:ext cx="11215463" cy="1485633"/>
          </a:xfrm>
          <a:prstGeom prst="rect">
            <a:avLst/>
          </a:prstGeom>
        </p:spPr>
      </p:pic>
      <p:pic>
        <p:nvPicPr>
          <p:cNvPr id="7" name="Picture 6"/>
          <p:cNvPicPr>
            <a:picLocks noChangeAspect="1"/>
          </p:cNvPicPr>
          <p:nvPr/>
        </p:nvPicPr>
        <p:blipFill>
          <a:blip r:embed="rId4"/>
          <a:stretch>
            <a:fillRect/>
          </a:stretch>
        </p:blipFill>
        <p:spPr>
          <a:xfrm>
            <a:off x="523818" y="4231178"/>
            <a:ext cx="11215463" cy="892152"/>
          </a:xfrm>
          <a:prstGeom prst="rect">
            <a:avLst/>
          </a:prstGeom>
        </p:spPr>
      </p:pic>
      <p:pic>
        <p:nvPicPr>
          <p:cNvPr id="8" name="Picture 7"/>
          <p:cNvPicPr>
            <a:picLocks noChangeAspect="1"/>
          </p:cNvPicPr>
          <p:nvPr/>
        </p:nvPicPr>
        <p:blipFill>
          <a:blip r:embed="rId5"/>
          <a:stretch>
            <a:fillRect/>
          </a:stretch>
        </p:blipFill>
        <p:spPr>
          <a:xfrm>
            <a:off x="523817" y="5616225"/>
            <a:ext cx="11215463" cy="972833"/>
          </a:xfrm>
          <a:prstGeom prst="rect">
            <a:avLst/>
          </a:prstGeom>
        </p:spPr>
      </p:pic>
    </p:spTree>
    <p:extLst>
      <p:ext uri="{BB962C8B-B14F-4D97-AF65-F5344CB8AC3E}">
        <p14:creationId xmlns:p14="http://schemas.microsoft.com/office/powerpoint/2010/main" val="857167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0062" y="2376768"/>
            <a:ext cx="8946541" cy="1680882"/>
          </a:xfrm>
        </p:spPr>
        <p:txBody>
          <a:bodyPr>
            <a:normAutofit fontScale="40000" lnSpcReduction="20000"/>
          </a:bodyPr>
          <a:lstStyle/>
          <a:p>
            <a:pPr algn="ctr"/>
            <a:r>
              <a:rPr lang="en-US" sz="32000" dirty="0" smtClean="0">
                <a:latin typeface="Aharoni" panose="02010803020104030203" pitchFamily="2" charset="-79"/>
                <a:cs typeface="Aharoni" panose="02010803020104030203" pitchFamily="2" charset="-79"/>
              </a:rPr>
              <a:t>Finish</a:t>
            </a:r>
            <a:endParaRPr lang="ar-IQ" dirty="0">
              <a:latin typeface="Aharoni" panose="02010803020104030203" pitchFamily="2" charset="-79"/>
            </a:endParaRPr>
          </a:p>
        </p:txBody>
      </p:sp>
    </p:spTree>
    <p:extLst>
      <p:ext uri="{BB962C8B-B14F-4D97-AF65-F5344CB8AC3E}">
        <p14:creationId xmlns:p14="http://schemas.microsoft.com/office/powerpoint/2010/main" val="361077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43752" y="408117"/>
            <a:ext cx="114524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defRPr>
            </a:lvl9pPr>
          </a:lstStyle>
          <a:p>
            <a:pPr algn="just" rtl="0"/>
            <a:r>
              <a:rPr lang="en-US" sz="2800" dirty="0" smtClean="0">
                <a:latin typeface="Aharoni" panose="02010803020104030203" pitchFamily="2" charset="-79"/>
                <a:cs typeface="Aharoni" panose="02010803020104030203" pitchFamily="2" charset="-79"/>
              </a:rPr>
              <a:t>Polynomials: </a:t>
            </a:r>
          </a:p>
          <a:p>
            <a:pPr marL="342900" indent="-342900" algn="just" rtl="0">
              <a:buFont typeface="Wingdings" panose="05000000000000000000" pitchFamily="2" charset="2"/>
              <a:buChar char="v"/>
            </a:pPr>
            <a:r>
              <a:rPr lang="en-US" sz="1800" dirty="0" smtClean="0">
                <a:latin typeface="Aharoni" panose="02010803020104030203" pitchFamily="2" charset="-79"/>
                <a:cs typeface="Aharoni" panose="02010803020104030203" pitchFamily="2" charset="-79"/>
              </a:rPr>
              <a:t>In </a:t>
            </a:r>
            <a:r>
              <a:rPr lang="en-US" sz="1800" dirty="0">
                <a:latin typeface="Aharoni" panose="02010803020104030203" pitchFamily="2" charset="-79"/>
                <a:cs typeface="Aharoni" panose="02010803020104030203" pitchFamily="2" charset="-79"/>
              </a:rPr>
              <a:t>mathematics, a polynomial is an expression consisting of variables </a:t>
            </a:r>
            <a:r>
              <a:rPr lang="en-US" sz="1800" dirty="0" smtClean="0">
                <a:latin typeface="Aharoni" panose="02010803020104030203" pitchFamily="2" charset="-79"/>
                <a:cs typeface="Aharoni" panose="02010803020104030203" pitchFamily="2" charset="-79"/>
              </a:rPr>
              <a:t>and </a:t>
            </a:r>
            <a:r>
              <a:rPr lang="en-US" sz="1800" dirty="0">
                <a:latin typeface="Aharoni" panose="02010803020104030203" pitchFamily="2" charset="-79"/>
                <a:cs typeface="Aharoni" panose="02010803020104030203" pitchFamily="2" charset="-79"/>
              </a:rPr>
              <a:t>coefficients, </a:t>
            </a:r>
            <a:r>
              <a:rPr lang="en-US" sz="1800" dirty="0" smtClean="0">
                <a:latin typeface="Aharoni" panose="02010803020104030203" pitchFamily="2" charset="-79"/>
                <a:cs typeface="Aharoni" panose="02010803020104030203" pitchFamily="2" charset="-79"/>
              </a:rPr>
              <a:t>              that </a:t>
            </a:r>
            <a:r>
              <a:rPr lang="en-US" sz="1800" dirty="0">
                <a:latin typeface="Aharoni" panose="02010803020104030203" pitchFamily="2" charset="-79"/>
                <a:cs typeface="Aharoni" panose="02010803020104030203" pitchFamily="2" charset="-79"/>
              </a:rPr>
              <a:t>involves only the operations of addition, subtraction, multiplication, and non-negative integer exponents of variables. </a:t>
            </a:r>
            <a:endParaRPr lang="en-US" sz="1800" dirty="0" smtClean="0">
              <a:latin typeface="Aharoni" panose="02010803020104030203" pitchFamily="2" charset="-79"/>
              <a:cs typeface="Aharoni" panose="02010803020104030203" pitchFamily="2" charset="-79"/>
            </a:endParaRPr>
          </a:p>
          <a:p>
            <a:pPr marL="342900" indent="-342900" algn="just" rtl="0">
              <a:buFont typeface="Wingdings" panose="05000000000000000000" pitchFamily="2" charset="2"/>
              <a:buChar char="v"/>
            </a:pPr>
            <a:r>
              <a:rPr lang="en-US" sz="1800" dirty="0" smtClean="0">
                <a:latin typeface="Aharoni" panose="02010803020104030203" pitchFamily="2" charset="-79"/>
                <a:cs typeface="Aharoni" panose="02010803020104030203" pitchFamily="2" charset="-79"/>
              </a:rPr>
              <a:t>An </a:t>
            </a:r>
            <a:r>
              <a:rPr lang="en-US" sz="1800" dirty="0">
                <a:latin typeface="Aharoni" panose="02010803020104030203" pitchFamily="2" charset="-79"/>
                <a:cs typeface="Aharoni" panose="02010803020104030203" pitchFamily="2" charset="-79"/>
              </a:rPr>
              <a:t>example of a polynomial of a single </a:t>
            </a:r>
            <a:r>
              <a:rPr lang="en-US" sz="1800" dirty="0" smtClean="0">
                <a:latin typeface="Aharoni" panose="02010803020104030203" pitchFamily="2" charset="-79"/>
                <a:cs typeface="Aharoni" panose="02010803020104030203" pitchFamily="2" charset="-79"/>
              </a:rPr>
              <a:t>variable </a:t>
            </a:r>
            <a:r>
              <a:rPr lang="en-US" sz="1800" dirty="0">
                <a:latin typeface="Aharoni" panose="02010803020104030203" pitchFamily="2" charset="-79"/>
                <a:cs typeface="Aharoni" panose="02010803020104030203" pitchFamily="2" charset="-79"/>
              </a:rPr>
              <a:t>x is </a:t>
            </a:r>
            <a:r>
              <a:rPr lang="en-US" sz="1800" dirty="0" smtClean="0">
                <a:latin typeface="Aharoni" panose="02010803020104030203" pitchFamily="2" charset="-79"/>
                <a:cs typeface="Aharoni" panose="02010803020104030203" pitchFamily="2" charset="-79"/>
              </a:rPr>
              <a:t>x^2 </a:t>
            </a:r>
            <a:r>
              <a:rPr lang="en-US" sz="1800" dirty="0">
                <a:latin typeface="Aharoni" panose="02010803020104030203" pitchFamily="2" charset="-79"/>
                <a:cs typeface="Aharoni" panose="02010803020104030203" pitchFamily="2" charset="-79"/>
              </a:rPr>
              <a:t>− 4x + 7. An example in three variables is </a:t>
            </a:r>
            <a:r>
              <a:rPr lang="en-US" sz="1800" dirty="0" smtClean="0">
                <a:latin typeface="Aharoni" panose="02010803020104030203" pitchFamily="2" charset="-79"/>
                <a:cs typeface="Aharoni" panose="02010803020104030203" pitchFamily="2" charset="-79"/>
              </a:rPr>
              <a:t>x^3 </a:t>
            </a:r>
            <a:r>
              <a:rPr lang="en-US" sz="1800" dirty="0">
                <a:latin typeface="Aharoni" panose="02010803020104030203" pitchFamily="2" charset="-79"/>
                <a:cs typeface="Aharoni" panose="02010803020104030203" pitchFamily="2" charset="-79"/>
              </a:rPr>
              <a:t>+ </a:t>
            </a:r>
            <a:r>
              <a:rPr lang="en-US" sz="1800" dirty="0" smtClean="0">
                <a:latin typeface="Aharoni" panose="02010803020104030203" pitchFamily="2" charset="-79"/>
                <a:cs typeface="Aharoni" panose="02010803020104030203" pitchFamily="2" charset="-79"/>
              </a:rPr>
              <a:t>2xyz^2 </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yz</a:t>
            </a:r>
            <a:r>
              <a:rPr lang="en-US" sz="1800" dirty="0">
                <a:latin typeface="Aharoni" panose="02010803020104030203" pitchFamily="2" charset="-79"/>
                <a:cs typeface="Aharoni" panose="02010803020104030203" pitchFamily="2" charset="-79"/>
              </a:rPr>
              <a:t> + 1</a:t>
            </a:r>
            <a:r>
              <a:rPr lang="en-US" sz="1800" dirty="0" smtClean="0">
                <a:latin typeface="Aharoni" panose="02010803020104030203" pitchFamily="2" charset="-79"/>
                <a:cs typeface="Aharoni" panose="02010803020104030203" pitchFamily="2" charset="-79"/>
              </a:rPr>
              <a:t>.</a:t>
            </a:r>
          </a:p>
          <a:p>
            <a:pPr marL="342900" indent="-342900" algn="just" rtl="0">
              <a:buFont typeface="Wingdings" panose="05000000000000000000" pitchFamily="2" charset="2"/>
              <a:buChar char="v"/>
            </a:pPr>
            <a:r>
              <a:rPr lang="en-US" sz="1800" dirty="0" smtClean="0">
                <a:latin typeface="Aharoni" panose="02010803020104030203" pitchFamily="2" charset="-79"/>
                <a:cs typeface="Aharoni" panose="02010803020104030203" pitchFamily="2" charset="-79"/>
              </a:rPr>
              <a:t>Polynomials </a:t>
            </a:r>
            <a:r>
              <a:rPr lang="en-US" sz="1800" dirty="0">
                <a:latin typeface="Aharoni" panose="02010803020104030203" pitchFamily="2" charset="-79"/>
                <a:cs typeface="Aharoni" panose="02010803020104030203" pitchFamily="2" charset="-79"/>
              </a:rPr>
              <a:t>appear in a wide variety of areas of mathematics and science.</a:t>
            </a:r>
            <a:r>
              <a:rPr lang="en-US" dirty="0">
                <a:latin typeface="Aharoni" panose="02010803020104030203" pitchFamily="2" charset="-79"/>
                <a:cs typeface="Aharoni" panose="02010803020104030203" pitchFamily="2" charset="-79"/>
              </a:rPr>
              <a:t> </a:t>
            </a:r>
            <a:r>
              <a:rPr lang="en-US" dirty="0" smtClean="0">
                <a:latin typeface="Aharoni" panose="02010803020104030203" pitchFamily="2" charset="-79"/>
                <a:cs typeface="Aharoni" panose="02010803020104030203" pitchFamily="2" charset="-79"/>
              </a:rPr>
              <a:t> </a:t>
            </a:r>
          </a:p>
        </p:txBody>
      </p:sp>
      <p:sp>
        <p:nvSpPr>
          <p:cNvPr id="3" name="Rectangle 9"/>
          <p:cNvSpPr>
            <a:spLocks noChangeArrowheads="1"/>
          </p:cNvSpPr>
          <p:nvPr/>
        </p:nvSpPr>
        <p:spPr bwMode="auto">
          <a:xfrm>
            <a:off x="434787" y="2570320"/>
            <a:ext cx="60332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Low"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1800"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Polynomials are functions that have the form:</a:t>
            </a:r>
            <a:r>
              <a:rPr kumimoji="0" lang="en-US" altLang="ar-IQ" sz="2000"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       </a:t>
            </a:r>
            <a:endParaRPr kumimoji="0" lang="en-US" altLang="ar-IQ"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411" y="3095858"/>
            <a:ext cx="2983005" cy="3605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
          <p:cNvSpPr>
            <a:spLocks noChangeArrowheads="1"/>
          </p:cNvSpPr>
          <p:nvPr/>
        </p:nvSpPr>
        <p:spPr bwMode="auto">
          <a:xfrm>
            <a:off x="434787" y="3602141"/>
            <a:ext cx="113089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Low"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ar-IQ" sz="1800"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The coefficients a</a:t>
            </a:r>
            <a:r>
              <a:rPr kumimoji="0" lang="en-US" altLang="ar-IQ" sz="1800" b="0" i="0" u="none" strike="noStrike" cap="none" normalizeH="0" baseline="-3000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n</a:t>
            </a:r>
            <a:r>
              <a:rPr kumimoji="0" lang="en-US" altLang="ar-IQ" sz="1800"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 a</a:t>
            </a:r>
            <a:r>
              <a:rPr kumimoji="0" lang="en-US" altLang="ar-IQ" sz="1800" b="0" i="0" u="none" strike="noStrike" cap="none" normalizeH="0" baseline="-3000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n-1 </a:t>
            </a:r>
            <a:r>
              <a:rPr kumimoji="0" lang="en-US" altLang="ar-IQ" sz="1800"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 , a</a:t>
            </a:r>
            <a:r>
              <a:rPr kumimoji="0" lang="en-US" altLang="ar-IQ" sz="1800" b="0" i="0" u="none" strike="noStrike" cap="none" normalizeH="0" baseline="-3000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1</a:t>
            </a:r>
            <a:r>
              <a:rPr kumimoji="0" lang="en-US" altLang="ar-IQ" sz="1800"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 a</a:t>
            </a:r>
            <a:r>
              <a:rPr kumimoji="0" lang="en-US" altLang="ar-IQ" sz="1800" b="0" i="0" u="none" strike="noStrike" cap="none" normalizeH="0" baseline="-3000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0</a:t>
            </a:r>
            <a:r>
              <a:rPr kumimoji="0" lang="en-US" altLang="ar-IQ" sz="1800"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 are real numbers, and n which is a nonnegative integer, is the degree, or order, of the polynomial.</a:t>
            </a:r>
            <a:endParaRPr kumimoji="0" lang="en-US" altLang="ar-IQ" sz="1100" b="0" i="0" u="none" strike="noStrike" cap="none" normalizeH="0" baseline="0" dirty="0" smtClean="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ar-IQ" sz="1800"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           Examples of polynomials are:</a:t>
            </a:r>
            <a:endParaRPr kumimoji="0" lang="en-US" altLang="ar-IQ"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169022" y="4540019"/>
            <a:ext cx="4141693" cy="911598"/>
          </a:xfrm>
          <a:prstGeom prst="rect">
            <a:avLst/>
          </a:prstGeom>
          <a:noFill/>
          <a:ln>
            <a:noFill/>
          </a:ln>
        </p:spPr>
      </p:pic>
    </p:spTree>
    <p:extLst>
      <p:ext uri="{BB962C8B-B14F-4D97-AF65-F5344CB8AC3E}">
        <p14:creationId xmlns:p14="http://schemas.microsoft.com/office/powerpoint/2010/main" val="1910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6872" y="242047"/>
            <a:ext cx="11546540" cy="679417"/>
          </a:xfrm>
          <a:prstGeom prst="rect">
            <a:avLst/>
          </a:prstGeom>
        </p:spPr>
        <p:txBody>
          <a:bodyPr wrap="square">
            <a:spAutoFit/>
          </a:bodyPr>
          <a:lstStyle/>
          <a:p>
            <a:pPr marL="285750" indent="-285750" algn="just" rtl="0">
              <a:lnSpc>
                <a:spcPct val="107000"/>
              </a:lnSpc>
              <a:spcAft>
                <a:spcPts val="0"/>
              </a:spcAft>
              <a:buFont typeface="Wingdings" panose="05000000000000000000" pitchFamily="2" charset="2"/>
              <a:buChar char="v"/>
            </a:pPr>
            <a:r>
              <a:rPr lang="en-US" dirty="0" smtClean="0">
                <a:latin typeface="Aharoni" panose="02010803020104030203" pitchFamily="2" charset="-79"/>
                <a:ea typeface="Calibri" panose="020F0502020204030204" pitchFamily="34" charset="0"/>
                <a:cs typeface="Arial" panose="020B0604020202020204" pitchFamily="34" charset="0"/>
              </a:rPr>
              <a:t>In </a:t>
            </a:r>
            <a:r>
              <a:rPr lang="en-US" dirty="0">
                <a:latin typeface="Aharoni" panose="02010803020104030203" pitchFamily="2" charset="-79"/>
                <a:ea typeface="Calibri" panose="020F0502020204030204" pitchFamily="34" charset="0"/>
                <a:cs typeface="Arial" panose="020B0604020202020204" pitchFamily="34" charset="0"/>
              </a:rPr>
              <a:t>MATLAB, polynomials are represented by a row vector in which the elements are the </a:t>
            </a:r>
            <a:r>
              <a:rPr lang="en-US" dirty="0" smtClean="0">
                <a:latin typeface="Aharoni" panose="02010803020104030203" pitchFamily="2" charset="-79"/>
                <a:ea typeface="Calibri" panose="020F0502020204030204" pitchFamily="34" charset="0"/>
                <a:cs typeface="Arial" panose="020B0604020202020204" pitchFamily="34" charset="0"/>
              </a:rPr>
              <a:t> </a:t>
            </a:r>
          </a:p>
          <a:p>
            <a:pPr algn="just" rtl="0">
              <a:lnSpc>
                <a:spcPct val="107000"/>
              </a:lnSpc>
              <a:spcAft>
                <a:spcPts val="0"/>
              </a:spcAft>
            </a:pPr>
            <a:r>
              <a:rPr lang="en-US" dirty="0">
                <a:latin typeface="Aharoni" panose="02010803020104030203" pitchFamily="2" charset="-79"/>
                <a:ea typeface="Calibri" panose="020F0502020204030204" pitchFamily="34" charset="0"/>
                <a:cs typeface="Arial" panose="020B0604020202020204" pitchFamily="34" charset="0"/>
              </a:rPr>
              <a:t> </a:t>
            </a:r>
            <a:r>
              <a:rPr lang="en-US" dirty="0" smtClean="0">
                <a:latin typeface="Aharoni" panose="02010803020104030203" pitchFamily="2" charset="-79"/>
                <a:ea typeface="Calibri" panose="020F0502020204030204" pitchFamily="34" charset="0"/>
                <a:cs typeface="Arial" panose="020B0604020202020204" pitchFamily="34" charset="0"/>
              </a:rPr>
              <a:t>    coefficients </a:t>
            </a:r>
            <a:r>
              <a:rPr lang="en-US" dirty="0">
                <a:latin typeface="Aharoni" panose="02010803020104030203" pitchFamily="2" charset="-79"/>
                <a:ea typeface="Calibri" panose="020F0502020204030204" pitchFamily="34" charset="0"/>
                <a:cs typeface="Arial" panose="020B0604020202020204" pitchFamily="34" charset="0"/>
              </a:rPr>
              <a:t>a</a:t>
            </a:r>
            <a:r>
              <a:rPr lang="en-US" baseline="-25000" dirty="0">
                <a:latin typeface="Aharoni" panose="02010803020104030203" pitchFamily="2" charset="-79"/>
                <a:ea typeface="Calibri" panose="020F0502020204030204" pitchFamily="34" charset="0"/>
                <a:cs typeface="Arial" panose="020B0604020202020204" pitchFamily="34" charset="0"/>
              </a:rPr>
              <a:t>n</a:t>
            </a:r>
            <a:r>
              <a:rPr lang="en-US" dirty="0">
                <a:latin typeface="Aharoni" panose="02010803020104030203" pitchFamily="2" charset="-79"/>
                <a:ea typeface="Calibri" panose="020F0502020204030204" pitchFamily="34" charset="0"/>
                <a:cs typeface="Arial" panose="020B0604020202020204" pitchFamily="34" charset="0"/>
              </a:rPr>
              <a:t>, a</a:t>
            </a:r>
            <a:r>
              <a:rPr lang="en-US" baseline="-25000" dirty="0">
                <a:latin typeface="Aharoni" panose="02010803020104030203" pitchFamily="2" charset="-79"/>
                <a:ea typeface="Calibri" panose="020F0502020204030204" pitchFamily="34" charset="0"/>
                <a:cs typeface="Arial" panose="020B0604020202020204" pitchFamily="34" charset="0"/>
              </a:rPr>
              <a:t>n-1</a:t>
            </a:r>
            <a:r>
              <a:rPr lang="en-US" dirty="0">
                <a:latin typeface="Aharoni" panose="02010803020104030203" pitchFamily="2" charset="-79"/>
                <a:ea typeface="Calibri" panose="020F0502020204030204" pitchFamily="34" charset="0"/>
                <a:cs typeface="Arial" panose="020B0604020202020204" pitchFamily="34" charset="0"/>
              </a:rPr>
              <a:t>, ... , a</a:t>
            </a:r>
            <a:r>
              <a:rPr lang="en-US" baseline="-25000" dirty="0">
                <a:latin typeface="Aharoni" panose="02010803020104030203" pitchFamily="2" charset="-79"/>
                <a:ea typeface="Calibri" panose="020F0502020204030204" pitchFamily="34" charset="0"/>
                <a:cs typeface="Arial" panose="020B0604020202020204" pitchFamily="34" charset="0"/>
              </a:rPr>
              <a:t>1</a:t>
            </a:r>
            <a:r>
              <a:rPr lang="en-US" dirty="0">
                <a:latin typeface="Aharoni" panose="02010803020104030203" pitchFamily="2" charset="-79"/>
                <a:ea typeface="Calibri" panose="020F0502020204030204" pitchFamily="34" charset="0"/>
                <a:cs typeface="Arial" panose="020B0604020202020204" pitchFamily="34" charset="0"/>
              </a:rPr>
              <a:t>, </a:t>
            </a:r>
            <a:r>
              <a:rPr lang="en-US" dirty="0" smtClean="0">
                <a:latin typeface="Aharoni" panose="02010803020104030203" pitchFamily="2" charset="-79"/>
                <a:ea typeface="Calibri" panose="020F0502020204030204" pitchFamily="34" charset="0"/>
                <a:cs typeface="Arial" panose="020B0604020202020204" pitchFamily="34" charset="0"/>
              </a:rPr>
              <a:t>a</a:t>
            </a:r>
            <a:r>
              <a:rPr lang="en-US" baseline="-25000" dirty="0" smtClean="0">
                <a:latin typeface="Aharoni" panose="02010803020104030203" pitchFamily="2" charset="-79"/>
                <a:ea typeface="Calibri" panose="020F0502020204030204" pitchFamily="34" charset="0"/>
                <a:cs typeface="Arial" panose="020B0604020202020204" pitchFamily="34" charset="0"/>
              </a:rPr>
              <a:t>0</a:t>
            </a:r>
            <a:r>
              <a:rPr lang="en-US" dirty="0" smtClean="0">
                <a:latin typeface="Aharoni" panose="02010803020104030203" pitchFamily="2" charset="-79"/>
                <a:ea typeface="Calibri" panose="020F0502020204030204" pitchFamily="34" charset="0"/>
                <a:cs typeface="Arial" panose="020B0604020202020204" pitchFamily="34" charset="0"/>
              </a:rPr>
              <a:t>. For example</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569943" y="1102659"/>
            <a:ext cx="8464924" cy="1640542"/>
          </a:xfrm>
          <a:prstGeom prst="rect">
            <a:avLst/>
          </a:prstGeom>
          <a:noFill/>
          <a:ln>
            <a:noFill/>
          </a:ln>
        </p:spPr>
      </p:pic>
      <p:sp>
        <p:nvSpPr>
          <p:cNvPr id="8" name="Rectangle 7"/>
          <p:cNvSpPr/>
          <p:nvPr/>
        </p:nvSpPr>
        <p:spPr>
          <a:xfrm>
            <a:off x="403411" y="2924396"/>
            <a:ext cx="10797987" cy="1025217"/>
          </a:xfrm>
          <a:prstGeom prst="rect">
            <a:avLst/>
          </a:prstGeom>
        </p:spPr>
        <p:txBody>
          <a:bodyPr wrap="square">
            <a:spAutoFit/>
          </a:bodyPr>
          <a:lstStyle/>
          <a:p>
            <a:pPr algn="just" rtl="0">
              <a:lnSpc>
                <a:spcPct val="107000"/>
              </a:lnSpc>
              <a:spcAft>
                <a:spcPts val="0"/>
              </a:spcAft>
            </a:pPr>
            <a:r>
              <a:rPr lang="en-US" sz="2100" b="1" i="1" u="sng" dirty="0">
                <a:latin typeface="Aharoni" panose="02010803020104030203" pitchFamily="2" charset="-79"/>
                <a:ea typeface="Calibri" panose="020F0502020204030204" pitchFamily="34" charset="0"/>
                <a:cs typeface="Arial" panose="020B0604020202020204" pitchFamily="34" charset="0"/>
              </a:rPr>
              <a:t>Value of a Polynomial</a:t>
            </a:r>
            <a:endParaRPr lang="en-US" sz="1100" dirty="0">
              <a:latin typeface="Calibri" panose="020F0502020204030204" pitchFamily="34" charset="0"/>
              <a:ea typeface="Calibri" panose="020F0502020204030204" pitchFamily="34" charset="0"/>
              <a:cs typeface="Arial" panose="020B0604020202020204" pitchFamily="34" charset="0"/>
            </a:endParaRPr>
          </a:p>
          <a:p>
            <a:pPr marL="285750" indent="-285750" algn="just" rtl="0">
              <a:lnSpc>
                <a:spcPct val="107000"/>
              </a:lnSpc>
              <a:spcAft>
                <a:spcPts val="0"/>
              </a:spcAft>
              <a:buFont typeface="Wingdings" panose="05000000000000000000" pitchFamily="2" charset="2"/>
              <a:buChar char="q"/>
            </a:pPr>
            <a:r>
              <a:rPr lang="en-US" dirty="0" smtClean="0">
                <a:latin typeface="Aharoni" panose="02010803020104030203" pitchFamily="2" charset="-79"/>
                <a:ea typeface="Calibri" panose="020F0502020204030204" pitchFamily="34" charset="0"/>
                <a:cs typeface="Arial" panose="020B0604020202020204" pitchFamily="34" charset="0"/>
              </a:rPr>
              <a:t>The </a:t>
            </a:r>
            <a:r>
              <a:rPr lang="en-US" dirty="0">
                <a:latin typeface="Aharoni" panose="02010803020104030203" pitchFamily="2" charset="-79"/>
                <a:ea typeface="Calibri" panose="020F0502020204030204" pitchFamily="34" charset="0"/>
                <a:cs typeface="Arial" panose="020B0604020202020204" pitchFamily="34" charset="0"/>
              </a:rPr>
              <a:t>value of a polynomial at a point x can be calculated with the function polyval that has the form:</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569943" y="3949613"/>
            <a:ext cx="8464924" cy="1597639"/>
          </a:xfrm>
          <a:prstGeom prst="rect">
            <a:avLst/>
          </a:prstGeom>
          <a:noFill/>
          <a:ln>
            <a:noFill/>
          </a:ln>
        </p:spPr>
      </p:pic>
    </p:spTree>
    <p:extLst>
      <p:ext uri="{BB962C8B-B14F-4D97-AF65-F5344CB8AC3E}">
        <p14:creationId xmlns:p14="http://schemas.microsoft.com/office/powerpoint/2010/main" val="65230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588" y="291353"/>
            <a:ext cx="10905565" cy="918882"/>
          </a:xfrm>
        </p:spPr>
        <p:txBody>
          <a:bodyPr/>
          <a:lstStyle/>
          <a:p>
            <a:pPr marL="285750" indent="-285750" algn="just" rtl="0">
              <a:buFont typeface="Wingdings" panose="05000000000000000000" pitchFamily="2" charset="2"/>
              <a:buChar char="q"/>
            </a:pPr>
            <a:r>
              <a:rPr lang="en-US" sz="1800" dirty="0">
                <a:latin typeface="Aharoni" panose="02010803020104030203" pitchFamily="2" charset="-79"/>
                <a:cs typeface="Aharoni" panose="02010803020104030203" pitchFamily="2" charset="-79"/>
              </a:rPr>
              <a:t>x can also be a vector or a matrix. In such a case the polynomial is calculated </a:t>
            </a:r>
            <a:r>
              <a:rPr lang="en-US" sz="1800" dirty="0" smtClean="0">
                <a:latin typeface="Aharoni" panose="02010803020104030203" pitchFamily="2" charset="-79"/>
                <a:cs typeface="Aharoni" panose="02010803020104030203" pitchFamily="2" charset="-79"/>
              </a:rPr>
              <a:t>for </a:t>
            </a:r>
            <a:r>
              <a:rPr lang="en-US" sz="1800" dirty="0">
                <a:latin typeface="Aharoni" panose="02010803020104030203" pitchFamily="2" charset="-79"/>
                <a:cs typeface="Aharoni" panose="02010803020104030203" pitchFamily="2" charset="-79"/>
              </a:rPr>
              <a:t>each </a:t>
            </a:r>
            <a:r>
              <a:rPr lang="en-US" sz="1800" dirty="0" smtClean="0">
                <a:latin typeface="Aharoni" panose="02010803020104030203" pitchFamily="2" charset="-79"/>
                <a:cs typeface="Aharoni" panose="02010803020104030203" pitchFamily="2" charset="-79"/>
              </a:rPr>
              <a:t>     element </a:t>
            </a:r>
            <a:r>
              <a:rPr lang="en-US" sz="1800" dirty="0">
                <a:latin typeface="Aharoni" panose="02010803020104030203" pitchFamily="2" charset="-79"/>
                <a:cs typeface="Aharoni" panose="02010803020104030203" pitchFamily="2" charset="-79"/>
              </a:rPr>
              <a:t>(element-by-element), and the answer is a vector, or a matrix, with the corresponding values of the </a:t>
            </a:r>
            <a:r>
              <a:rPr lang="en-US" sz="1800" dirty="0" smtClean="0">
                <a:latin typeface="Aharoni" panose="02010803020104030203" pitchFamily="2" charset="-79"/>
                <a:cs typeface="Aharoni" panose="02010803020104030203" pitchFamily="2" charset="-79"/>
              </a:rPr>
              <a:t>polynomial</a:t>
            </a:r>
            <a:endParaRPr lang="ar-IQ" sz="1800" dirty="0">
              <a:latin typeface="Aharoni" panose="02010803020104030203" pitchFamily="2" charset="-79"/>
            </a:endParaRPr>
          </a:p>
        </p:txBody>
      </p:sp>
      <p:sp>
        <p:nvSpPr>
          <p:cNvPr id="4" name="Rectangle 3"/>
          <p:cNvSpPr/>
          <p:nvPr/>
        </p:nvSpPr>
        <p:spPr>
          <a:xfrm>
            <a:off x="739587" y="1392142"/>
            <a:ext cx="7449671" cy="388696"/>
          </a:xfrm>
          <a:prstGeom prst="rect">
            <a:avLst/>
          </a:prstGeom>
        </p:spPr>
        <p:txBody>
          <a:bodyPr wrap="square">
            <a:spAutoFit/>
          </a:bodyPr>
          <a:lstStyle/>
          <a:p>
            <a:pPr algn="just" rtl="0">
              <a:lnSpc>
                <a:spcPct val="107000"/>
              </a:lnSpc>
              <a:spcAft>
                <a:spcPts val="0"/>
              </a:spcAft>
            </a:pPr>
            <a:r>
              <a:rPr lang="en-US" dirty="0" smtClean="0">
                <a:solidFill>
                  <a:srgbClr val="FF0000"/>
                </a:solidFill>
                <a:latin typeface="Aharoni" panose="02010803020104030203" pitchFamily="2" charset="-79"/>
                <a:ea typeface="Calibri" panose="020F0502020204030204" pitchFamily="34" charset="0"/>
                <a:cs typeface="Arial" panose="020B0604020202020204" pitchFamily="34" charset="0"/>
              </a:rPr>
              <a:t>EX1/</a:t>
            </a:r>
            <a:endParaRPr lang="en-US"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01780" y="1807511"/>
            <a:ext cx="10682008" cy="1333500"/>
          </a:xfrm>
          <a:prstGeom prst="rect">
            <a:avLst/>
          </a:prstGeom>
          <a:noFill/>
          <a:ln>
            <a:noFill/>
          </a:ln>
        </p:spPr>
      </p:pic>
      <p:sp>
        <p:nvSpPr>
          <p:cNvPr id="6" name="Rectangle 5"/>
          <p:cNvSpPr/>
          <p:nvPr/>
        </p:nvSpPr>
        <p:spPr>
          <a:xfrm>
            <a:off x="739586" y="3287384"/>
            <a:ext cx="10905567" cy="1277786"/>
          </a:xfrm>
          <a:prstGeom prst="rect">
            <a:avLst/>
          </a:prstGeom>
        </p:spPr>
        <p:txBody>
          <a:bodyPr wrap="square">
            <a:spAutoFit/>
          </a:bodyPr>
          <a:lstStyle/>
          <a:p>
            <a:pPr algn="l" rtl="0">
              <a:lnSpc>
                <a:spcPct val="107000"/>
              </a:lnSpc>
              <a:spcAft>
                <a:spcPts val="0"/>
              </a:spcAft>
            </a:pPr>
            <a:r>
              <a:rPr lang="en-US" dirty="0">
                <a:latin typeface="Aharoni" panose="02010803020104030203" pitchFamily="2" charset="-79"/>
                <a:ea typeface="Calibri" panose="020F0502020204030204" pitchFamily="34" charset="0"/>
                <a:cs typeface="Arial" panose="020B0604020202020204" pitchFamily="34" charset="0"/>
              </a:rPr>
              <a:t>Solution</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dirty="0">
                <a:latin typeface="Aharoni" panose="02010803020104030203" pitchFamily="2" charset="-79"/>
                <a:ea typeface="Calibri" panose="020F0502020204030204" pitchFamily="34" charset="0"/>
                <a:cs typeface="Arial" panose="020B0604020202020204" pitchFamily="34" charset="0"/>
              </a:rPr>
              <a:t>The problem is solved in the Command Window.</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dirty="0">
                <a:latin typeface="Aharoni" panose="02010803020104030203" pitchFamily="2" charset="-79"/>
                <a:ea typeface="Calibri" panose="020F0502020204030204" pitchFamily="34" charset="0"/>
                <a:cs typeface="Arial" panose="020B0604020202020204" pitchFamily="34" charset="0"/>
              </a:rPr>
              <a:t>(a) The coefficients of the polynomials are assigned to vector p. The </a:t>
            </a:r>
            <a:r>
              <a:rPr lang="en-US" dirty="0" smtClean="0">
                <a:latin typeface="Aharoni" panose="02010803020104030203" pitchFamily="2" charset="-79"/>
                <a:ea typeface="Calibri" panose="020F0502020204030204" pitchFamily="34" charset="0"/>
                <a:cs typeface="Arial" panose="020B0604020202020204" pitchFamily="34" charset="0"/>
              </a:rPr>
              <a:t>function polyval </a:t>
            </a:r>
            <a:r>
              <a:rPr lang="en-US" dirty="0">
                <a:latin typeface="Aharoni" panose="02010803020104030203" pitchFamily="2" charset="-79"/>
                <a:ea typeface="Calibri" panose="020F0502020204030204" pitchFamily="34" charset="0"/>
                <a:cs typeface="Arial" panose="020B0604020202020204" pitchFamily="34" charset="0"/>
              </a:rPr>
              <a:t>is then used to calculate the value at x = 9.</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801779" y="4638707"/>
            <a:ext cx="10682007" cy="1277999"/>
          </a:xfrm>
          <a:prstGeom prst="rect">
            <a:avLst/>
          </a:prstGeom>
          <a:noFill/>
          <a:ln>
            <a:noFill/>
          </a:ln>
        </p:spPr>
      </p:pic>
    </p:spTree>
    <p:extLst>
      <p:ext uri="{BB962C8B-B14F-4D97-AF65-F5344CB8AC3E}">
        <p14:creationId xmlns:p14="http://schemas.microsoft.com/office/powerpoint/2010/main" val="130112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anim calcmode="lin" valueType="num">
                                      <p:cBhvr>
                                        <p:cTn id="15" dur="400" fill="hold"/>
                                        <p:tgtEl>
                                          <p:spTgt spid="4"/>
                                        </p:tgtEl>
                                        <p:attrNameLst>
                                          <p:attrName>ppt_x</p:attrName>
                                        </p:attrNameLst>
                                      </p:cBhvr>
                                      <p:tavLst>
                                        <p:tav tm="0">
                                          <p:val>
                                            <p:strVal val="#ppt_x"/>
                                          </p:val>
                                        </p:tav>
                                        <p:tav tm="100000">
                                          <p:val>
                                            <p:strVal val="#ppt_x"/>
                                          </p:val>
                                        </p:tav>
                                      </p:tavLst>
                                    </p:anim>
                                    <p:anim calcmode="lin" valueType="num">
                                      <p:cBhvr>
                                        <p:cTn id="16" dur="400" fill="hold"/>
                                        <p:tgtEl>
                                          <p:spTgt spid="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
                                        <p:tgtEl>
                                          <p:spTgt spid="5"/>
                                        </p:tgtEl>
                                      </p:cBhvr>
                                    </p:animEffect>
                                    <p:anim calcmode="lin" valueType="num">
                                      <p:cBhvr>
                                        <p:cTn id="22" dur="400" fill="hold"/>
                                        <p:tgtEl>
                                          <p:spTgt spid="5"/>
                                        </p:tgtEl>
                                        <p:attrNameLst>
                                          <p:attrName>ppt_x</p:attrName>
                                        </p:attrNameLst>
                                      </p:cBhvr>
                                      <p:tavLst>
                                        <p:tav tm="0">
                                          <p:val>
                                            <p:strVal val="#ppt_x"/>
                                          </p:val>
                                        </p:tav>
                                        <p:tav tm="100000">
                                          <p:val>
                                            <p:strVal val="#ppt_x"/>
                                          </p:val>
                                        </p:tav>
                                      </p:tavLst>
                                    </p:anim>
                                    <p:anim calcmode="lin" valueType="num">
                                      <p:cBhvr>
                                        <p:cTn id="23" dur="400" fill="hold"/>
                                        <p:tgtEl>
                                          <p:spTgt spid="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376" y="423162"/>
            <a:ext cx="11555506" cy="680251"/>
          </a:xfrm>
          <a:prstGeom prst="rect">
            <a:avLst/>
          </a:prstGeom>
        </p:spPr>
        <p:txBody>
          <a:bodyPr wrap="square">
            <a:spAutoFit/>
          </a:bodyPr>
          <a:lstStyle/>
          <a:p>
            <a:pPr algn="just" rtl="0">
              <a:lnSpc>
                <a:spcPct val="107000"/>
              </a:lnSpc>
              <a:spcAft>
                <a:spcPts val="0"/>
              </a:spcAft>
            </a:pPr>
            <a:r>
              <a:rPr lang="en-US" dirty="0">
                <a:latin typeface="Aharoni" panose="02010803020104030203" pitchFamily="2" charset="-79"/>
                <a:ea typeface="Calibri" panose="020F0502020204030204" pitchFamily="34" charset="0"/>
                <a:cs typeface="Aharoni" panose="02010803020104030203" pitchFamily="2" charset="-79"/>
              </a:rPr>
              <a:t>(b) To plot the polynomial, a vector x is first defined with elements </a:t>
            </a:r>
            <a:r>
              <a:rPr lang="en-US" dirty="0" smtClean="0">
                <a:latin typeface="Aharoni" panose="02010803020104030203" pitchFamily="2" charset="-79"/>
                <a:ea typeface="Calibri" panose="020F0502020204030204" pitchFamily="34" charset="0"/>
                <a:cs typeface="Aharoni" panose="02010803020104030203" pitchFamily="2" charset="-79"/>
              </a:rPr>
              <a:t>ranging from </a:t>
            </a:r>
            <a:r>
              <a:rPr lang="en-US" dirty="0">
                <a:latin typeface="Aharoni" panose="02010803020104030203" pitchFamily="2" charset="-79"/>
                <a:ea typeface="Calibri" panose="020F0502020204030204" pitchFamily="34" charset="0"/>
                <a:cs typeface="Aharoni" panose="02010803020104030203" pitchFamily="2" charset="-79"/>
              </a:rPr>
              <a:t>-1.5 to 6.7. Then a vector y is created with the values of the polynomial for every element of x. Finally, a plot </a:t>
            </a:r>
            <a:r>
              <a:rPr lang="en-US" dirty="0" smtClean="0">
                <a:latin typeface="Aharoni" panose="02010803020104030203" pitchFamily="2" charset="-79"/>
                <a:ea typeface="Calibri" panose="020F0502020204030204" pitchFamily="34" charset="0"/>
                <a:cs typeface="Aharoni" panose="02010803020104030203" pitchFamily="2" charset="-79"/>
              </a:rPr>
              <a:t>of y </a:t>
            </a:r>
            <a:r>
              <a:rPr lang="en-US" dirty="0">
                <a:latin typeface="Aharoni" panose="02010803020104030203" pitchFamily="2" charset="-79"/>
                <a:ea typeface="Calibri" panose="020F0502020204030204" pitchFamily="34" charset="0"/>
                <a:cs typeface="Aharoni" panose="02010803020104030203" pitchFamily="2" charset="-79"/>
              </a:rPr>
              <a:t>vs. x is made.</a:t>
            </a:r>
            <a:endParaRPr lang="en-US"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59172" y="1310248"/>
            <a:ext cx="11018745" cy="733705"/>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459535" y="2550485"/>
            <a:ext cx="4218735" cy="3339327"/>
          </a:xfrm>
          <a:prstGeom prst="rect">
            <a:avLst/>
          </a:prstGeom>
          <a:noFill/>
          <a:ln>
            <a:noFill/>
          </a:ln>
        </p:spPr>
      </p:pic>
    </p:spTree>
    <p:extLst>
      <p:ext uri="{BB962C8B-B14F-4D97-AF65-F5344CB8AC3E}">
        <p14:creationId xmlns:p14="http://schemas.microsoft.com/office/powerpoint/2010/main" val="376733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03827" y="1920782"/>
            <a:ext cx="9278471" cy="889654"/>
          </a:xfrm>
          <a:prstGeom prst="rect">
            <a:avLst/>
          </a:prstGeom>
          <a:noFill/>
          <a:ln>
            <a:noFill/>
          </a:ln>
        </p:spPr>
      </p:pic>
      <p:sp>
        <p:nvSpPr>
          <p:cNvPr id="6" name="Rectangle 5"/>
          <p:cNvSpPr/>
          <p:nvPr/>
        </p:nvSpPr>
        <p:spPr>
          <a:xfrm>
            <a:off x="735104" y="3388660"/>
            <a:ext cx="766480" cy="388696"/>
          </a:xfrm>
          <a:prstGeom prst="rect">
            <a:avLst/>
          </a:prstGeom>
        </p:spPr>
        <p:txBody>
          <a:bodyPr wrap="square">
            <a:spAutoFit/>
          </a:bodyPr>
          <a:lstStyle/>
          <a:p>
            <a:pPr algn="just" rtl="0">
              <a:lnSpc>
                <a:spcPct val="107000"/>
              </a:lnSpc>
              <a:spcAft>
                <a:spcPts val="0"/>
              </a:spcAft>
            </a:pPr>
            <a:r>
              <a:rPr lang="en-US" dirty="0" smtClean="0">
                <a:solidFill>
                  <a:srgbClr val="FF0000"/>
                </a:solidFill>
                <a:latin typeface="Aharoni" panose="02010803020104030203" pitchFamily="2" charset="-79"/>
                <a:ea typeface="Calibri" panose="020F0502020204030204" pitchFamily="34" charset="0"/>
                <a:cs typeface="Arial" panose="020B0604020202020204" pitchFamily="34" charset="0"/>
              </a:rPr>
              <a:t>EX2/</a:t>
            </a:r>
            <a:endParaRPr lang="en-US" sz="1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501583" y="3957395"/>
            <a:ext cx="9278471" cy="1668702"/>
          </a:xfrm>
          <a:prstGeom prst="rect">
            <a:avLst/>
          </a:prstGeom>
          <a:noFill/>
          <a:ln>
            <a:noFill/>
          </a:ln>
        </p:spPr>
      </p:pic>
      <p:sp>
        <p:nvSpPr>
          <p:cNvPr id="8" name="Rectangle 7"/>
          <p:cNvSpPr/>
          <p:nvPr/>
        </p:nvSpPr>
        <p:spPr>
          <a:xfrm>
            <a:off x="398928" y="206952"/>
            <a:ext cx="11488271" cy="1442446"/>
          </a:xfrm>
          <a:prstGeom prst="rect">
            <a:avLst/>
          </a:prstGeom>
        </p:spPr>
        <p:txBody>
          <a:bodyPr wrap="square">
            <a:spAutoFit/>
          </a:bodyPr>
          <a:lstStyle/>
          <a:p>
            <a:pPr algn="just" rtl="0">
              <a:lnSpc>
                <a:spcPct val="107000"/>
              </a:lnSpc>
              <a:spcAft>
                <a:spcPts val="0"/>
              </a:spcAft>
            </a:pPr>
            <a:r>
              <a:rPr lang="en-US" sz="2800" b="1" i="1" u="sng" dirty="0">
                <a:latin typeface="Aharoni" panose="02010803020104030203" pitchFamily="2" charset="-79"/>
                <a:ea typeface="Calibri" panose="020F0502020204030204" pitchFamily="34" charset="0"/>
                <a:cs typeface="Aharoni" panose="02010803020104030203" pitchFamily="2" charset="-79"/>
              </a:rPr>
              <a:t>Roots of a Polynomial</a:t>
            </a:r>
            <a:endParaRPr lang="en-US" sz="2800" dirty="0">
              <a:latin typeface="Aharoni" panose="02010803020104030203" pitchFamily="2" charset="-79"/>
              <a:ea typeface="Calibri" panose="020F0502020204030204" pitchFamily="34" charset="0"/>
              <a:cs typeface="Aharoni" panose="02010803020104030203" pitchFamily="2" charset="-79"/>
            </a:endParaRPr>
          </a:p>
          <a:p>
            <a:pPr marL="285750" indent="-285750" algn="just" rtl="0">
              <a:lnSpc>
                <a:spcPct val="107000"/>
              </a:lnSpc>
              <a:spcAft>
                <a:spcPts val="0"/>
              </a:spcAft>
              <a:buFont typeface="Wingdings" panose="05000000000000000000" pitchFamily="2" charset="2"/>
              <a:buChar char="Ø"/>
            </a:pPr>
            <a:r>
              <a:rPr lang="en-US" dirty="0">
                <a:latin typeface="Aharoni" panose="02010803020104030203" pitchFamily="2" charset="-79"/>
                <a:ea typeface="Calibri" panose="020F0502020204030204" pitchFamily="34" charset="0"/>
                <a:cs typeface="Arial" panose="020B0604020202020204" pitchFamily="34" charset="0"/>
              </a:rPr>
              <a:t>The roots of a polynomial are the values of the argument for which the value of the polynomial is equal to zero. </a:t>
            </a:r>
            <a:endParaRPr lang="en-US" sz="1200" dirty="0">
              <a:latin typeface="Calibri" panose="020F0502020204030204" pitchFamily="34" charset="0"/>
              <a:ea typeface="Calibri" panose="020F0502020204030204" pitchFamily="34" charset="0"/>
              <a:cs typeface="Arial" panose="020B0604020202020204" pitchFamily="34" charset="0"/>
            </a:endParaRPr>
          </a:p>
          <a:p>
            <a:pPr marL="285750" indent="-285750" algn="just" rtl="0">
              <a:lnSpc>
                <a:spcPct val="107000"/>
              </a:lnSpc>
              <a:spcAft>
                <a:spcPts val="0"/>
              </a:spcAft>
              <a:buFont typeface="Wingdings" panose="05000000000000000000" pitchFamily="2" charset="2"/>
              <a:buChar char="Ø"/>
            </a:pPr>
            <a:r>
              <a:rPr lang="en-US" dirty="0">
                <a:latin typeface="Aharoni" panose="02010803020104030203" pitchFamily="2" charset="-79"/>
                <a:ea typeface="Calibri" panose="020F0502020204030204" pitchFamily="34" charset="0"/>
                <a:cs typeface="Arial" panose="020B0604020202020204" pitchFamily="34" charset="0"/>
              </a:rPr>
              <a:t>MATLAB has a function, called roots, that determines the root, or roots, of a polynomial.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827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3"/>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3"/>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846" y="504371"/>
            <a:ext cx="11286565" cy="383054"/>
          </a:xfrm>
          <a:prstGeom prst="rect">
            <a:avLst/>
          </a:prstGeom>
        </p:spPr>
        <p:txBody>
          <a:bodyPr wrap="square">
            <a:spAutoFit/>
          </a:bodyPr>
          <a:lstStyle/>
          <a:p>
            <a:pPr algn="just" rtl="0">
              <a:lnSpc>
                <a:spcPct val="107000"/>
              </a:lnSpc>
              <a:spcAft>
                <a:spcPts val="0"/>
              </a:spcAft>
            </a:pPr>
            <a:r>
              <a:rPr lang="en-US" dirty="0" smtClean="0">
                <a:solidFill>
                  <a:srgbClr val="FF0000"/>
                </a:solidFill>
                <a:latin typeface="Aharoni" panose="02010803020104030203" pitchFamily="2" charset="-79"/>
                <a:ea typeface="Calibri" panose="020F0502020204030204" pitchFamily="34" charset="0"/>
                <a:cs typeface="Arial" panose="020B0604020202020204" pitchFamily="34" charset="0"/>
              </a:rPr>
              <a:t>EX3/</a:t>
            </a:r>
            <a:r>
              <a:rPr lang="en-US" dirty="0" smtClean="0">
                <a:latin typeface="Aharoni" panose="02010803020104030203" pitchFamily="2" charset="-79"/>
                <a:ea typeface="Calibri" panose="020F0502020204030204" pitchFamily="34" charset="0"/>
                <a:cs typeface="Arial" panose="020B0604020202020204" pitchFamily="34" charset="0"/>
              </a:rPr>
              <a:t> find the </a:t>
            </a:r>
            <a:r>
              <a:rPr lang="en-US" dirty="0">
                <a:latin typeface="Aharoni" panose="02010803020104030203" pitchFamily="2" charset="-79"/>
                <a:ea typeface="Calibri" panose="020F0502020204030204" pitchFamily="34" charset="0"/>
                <a:cs typeface="Arial" panose="020B0604020202020204" pitchFamily="34" charset="0"/>
              </a:rPr>
              <a:t>roots of f(x) = 4x</a:t>
            </a:r>
            <a:r>
              <a:rPr lang="en-US" baseline="30000" dirty="0">
                <a:latin typeface="Aharoni" panose="02010803020104030203" pitchFamily="2" charset="-79"/>
                <a:ea typeface="Calibri" panose="020F0502020204030204" pitchFamily="34" charset="0"/>
                <a:cs typeface="Arial" panose="020B0604020202020204" pitchFamily="34" charset="0"/>
              </a:rPr>
              <a:t>2</a:t>
            </a:r>
            <a:r>
              <a:rPr lang="en-US" dirty="0">
                <a:latin typeface="Aharoni" panose="02010803020104030203" pitchFamily="2" charset="-79"/>
                <a:ea typeface="Calibri" panose="020F0502020204030204" pitchFamily="34" charset="0"/>
                <a:cs typeface="Arial" panose="020B0604020202020204" pitchFamily="34" charset="0"/>
              </a:rPr>
              <a:t> + 10x-8, type:</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35423" y="1009561"/>
            <a:ext cx="10152529" cy="983037"/>
          </a:xfrm>
          <a:prstGeom prst="rect">
            <a:avLst/>
          </a:prstGeom>
          <a:noFill/>
          <a:ln>
            <a:noFill/>
          </a:ln>
        </p:spPr>
      </p:pic>
      <p:sp>
        <p:nvSpPr>
          <p:cNvPr id="6" name="Rectangle 2"/>
          <p:cNvSpPr>
            <a:spLocks noChangeArrowheads="1"/>
          </p:cNvSpPr>
          <p:nvPr/>
        </p:nvSpPr>
        <p:spPr bwMode="auto">
          <a:xfrm>
            <a:off x="546845" y="2181648"/>
            <a:ext cx="112865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ar-IQ" sz="1600"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When the roots of a polynomial are known, the poly command can be used for determining the coefficients of the polynomial. The form of the poly command is:</a:t>
            </a:r>
            <a:endParaRPr kumimoji="0" lang="en-US" altLang="ar-IQ" sz="16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422" y="2895504"/>
            <a:ext cx="10152529" cy="104159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09282" y="4129928"/>
            <a:ext cx="1000461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ar-IQ"/>
          </a:p>
        </p:txBody>
      </p:sp>
      <p:sp>
        <p:nvSpPr>
          <p:cNvPr id="8" name="Rectangle 5"/>
          <p:cNvSpPr>
            <a:spLocks noChangeArrowheads="1"/>
          </p:cNvSpPr>
          <p:nvPr/>
        </p:nvSpPr>
        <p:spPr bwMode="auto">
          <a:xfrm>
            <a:off x="546845" y="4322762"/>
            <a:ext cx="115241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ar-IQ" sz="1600"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Ex4/ the coefficients of the polynomial in Ex1 can be obtained from the roots of the polynomial by:</a:t>
            </a:r>
            <a:endParaRPr kumimoji="0" lang="en-US" altLang="ar-IQ" sz="1600" b="0" i="0" u="none" strike="noStrike" cap="none" normalizeH="0" baseline="0" dirty="0" smtClean="0">
              <a:ln>
                <a:noFill/>
              </a:ln>
              <a:solidFill>
                <a:schemeClr val="tx1"/>
              </a:solidFill>
              <a:effectLst/>
              <a:latin typeface="Aharoni" panose="02010803020104030203" pitchFamily="2" charset="-79"/>
              <a:cs typeface="Aharoni" panose="02010803020104030203" pitchFamily="2" charset="-79"/>
            </a:endParaRPr>
          </a:p>
        </p:txBody>
      </p:sp>
      <p:pic>
        <p:nvPicPr>
          <p:cNvPr id="307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424" y="4944111"/>
            <a:ext cx="10152528" cy="106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40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073"/>
                                        </p:tgtEl>
                                        <p:attrNameLst>
                                          <p:attrName>style.visibility</p:attrName>
                                        </p:attrNameLst>
                                      </p:cBhvr>
                                      <p:to>
                                        <p:strVal val="visible"/>
                                      </p:to>
                                    </p:set>
                                    <p:anim calcmode="lin" valueType="num">
                                      <p:cBhvr>
                                        <p:cTn id="19" dur="500" fill="hold"/>
                                        <p:tgtEl>
                                          <p:spTgt spid="3073"/>
                                        </p:tgtEl>
                                        <p:attrNameLst>
                                          <p:attrName>ppt_w</p:attrName>
                                        </p:attrNameLst>
                                      </p:cBhvr>
                                      <p:tavLst>
                                        <p:tav tm="0">
                                          <p:val>
                                            <p:fltVal val="0"/>
                                          </p:val>
                                        </p:tav>
                                        <p:tav tm="100000">
                                          <p:val>
                                            <p:strVal val="#ppt_w"/>
                                          </p:val>
                                        </p:tav>
                                      </p:tavLst>
                                    </p:anim>
                                    <p:anim calcmode="lin" valueType="num">
                                      <p:cBhvr>
                                        <p:cTn id="20" dur="500" fill="hold"/>
                                        <p:tgtEl>
                                          <p:spTgt spid="3073"/>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076"/>
                                        </p:tgtEl>
                                        <p:attrNameLst>
                                          <p:attrName>style.visibility</p:attrName>
                                        </p:attrNameLst>
                                      </p:cBhvr>
                                      <p:to>
                                        <p:strVal val="visible"/>
                                      </p:to>
                                    </p:set>
                                    <p:anim calcmode="lin" valueType="num">
                                      <p:cBhvr>
                                        <p:cTn id="27" dur="500" fill="hold"/>
                                        <p:tgtEl>
                                          <p:spTgt spid="3076"/>
                                        </p:tgtEl>
                                        <p:attrNameLst>
                                          <p:attrName>ppt_w</p:attrName>
                                        </p:attrNameLst>
                                      </p:cBhvr>
                                      <p:tavLst>
                                        <p:tav tm="0">
                                          <p:val>
                                            <p:fltVal val="0"/>
                                          </p:val>
                                        </p:tav>
                                        <p:tav tm="100000">
                                          <p:val>
                                            <p:strVal val="#ppt_w"/>
                                          </p:val>
                                        </p:tav>
                                      </p:tavLst>
                                    </p:anim>
                                    <p:anim calcmode="lin" valueType="num">
                                      <p:cBhvr>
                                        <p:cTn id="28" dur="500" fill="hold"/>
                                        <p:tgtEl>
                                          <p:spTgt spid="3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728" y="292314"/>
            <a:ext cx="11591365" cy="3023072"/>
          </a:xfrm>
          <a:prstGeom prst="rect">
            <a:avLst/>
          </a:prstGeom>
        </p:spPr>
        <p:txBody>
          <a:bodyPr wrap="square">
            <a:spAutoFit/>
          </a:bodyPr>
          <a:lstStyle/>
          <a:p>
            <a:pPr algn="l" rtl="0">
              <a:lnSpc>
                <a:spcPct val="107000"/>
              </a:lnSpc>
              <a:spcAft>
                <a:spcPts val="0"/>
              </a:spcAft>
            </a:pPr>
            <a:r>
              <a:rPr lang="en-US" sz="2800" b="1" i="1" u="sng" dirty="0">
                <a:latin typeface="Aharoni" panose="02010803020104030203" pitchFamily="2" charset="-79"/>
                <a:ea typeface="Calibri" panose="020F0502020204030204" pitchFamily="34" charset="0"/>
                <a:cs typeface="Arial" panose="020B0604020202020204" pitchFamily="34" charset="0"/>
              </a:rPr>
              <a:t>Addition, Multiplication, and Division of Polynomials</a:t>
            </a:r>
            <a:endParaRPr lang="en-US" sz="2800" dirty="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0"/>
              </a:spcAft>
            </a:pPr>
            <a:r>
              <a:rPr lang="en-US" sz="2400" b="1" i="1" u="sng" dirty="0" smtClean="0">
                <a:latin typeface="Aharoni" panose="02010803020104030203" pitchFamily="2" charset="-79"/>
                <a:ea typeface="Calibri" panose="020F0502020204030204" pitchFamily="34" charset="0"/>
                <a:cs typeface="Arial" panose="020B0604020202020204" pitchFamily="34" charset="0"/>
              </a:rPr>
              <a:t>Addition</a:t>
            </a:r>
            <a:r>
              <a:rPr lang="en-US" sz="2400" b="1" i="1" u="sng" dirty="0">
                <a:latin typeface="Aharoni" panose="02010803020104030203" pitchFamily="2" charset="-79"/>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dirty="0">
                <a:latin typeface="Aharoni" panose="02010803020104030203" pitchFamily="2" charset="-79"/>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285750" indent="-285750" algn="just" rtl="0">
              <a:lnSpc>
                <a:spcPct val="107000"/>
              </a:lnSpc>
              <a:spcAft>
                <a:spcPts val="0"/>
              </a:spcAft>
              <a:buFont typeface="Wingdings" panose="05000000000000000000" pitchFamily="2" charset="2"/>
              <a:buChar char="ü"/>
            </a:pPr>
            <a:r>
              <a:rPr lang="en-US" dirty="0">
                <a:latin typeface="Aharoni" panose="02010803020104030203" pitchFamily="2" charset="-79"/>
                <a:ea typeface="Calibri" panose="020F0502020204030204" pitchFamily="34" charset="0"/>
                <a:cs typeface="Aharoni" panose="02010803020104030203" pitchFamily="2" charset="-79"/>
              </a:rPr>
              <a:t>Two polynomials can be added (or subtracted) by adding (subtracting) the vectors of the coefficients. </a:t>
            </a:r>
          </a:p>
          <a:p>
            <a:pPr marL="285750" indent="-285750" algn="just" rtl="0">
              <a:lnSpc>
                <a:spcPct val="107000"/>
              </a:lnSpc>
              <a:spcAft>
                <a:spcPts val="0"/>
              </a:spcAft>
              <a:buFont typeface="Wingdings" panose="05000000000000000000" pitchFamily="2" charset="2"/>
              <a:buChar char="ü"/>
            </a:pPr>
            <a:r>
              <a:rPr lang="en-US" dirty="0">
                <a:latin typeface="Aharoni" panose="02010803020104030203" pitchFamily="2" charset="-79"/>
                <a:ea typeface="Calibri" panose="020F0502020204030204" pitchFamily="34" charset="0"/>
                <a:cs typeface="Aharoni" panose="02010803020104030203" pitchFamily="2" charset="-79"/>
              </a:rPr>
              <a:t>If the polynomials are not of the same order (which means that the vectors of the coefficients are not of the same length), the shorter vector has to be modified to be of the same length as the longer vector by adding </a:t>
            </a:r>
            <a:r>
              <a:rPr lang="en-US" dirty="0" err="1">
                <a:latin typeface="Aharoni" panose="02010803020104030203" pitchFamily="2" charset="-79"/>
                <a:ea typeface="Calibri" panose="020F0502020204030204" pitchFamily="34" charset="0"/>
                <a:cs typeface="Aharoni" panose="02010803020104030203" pitchFamily="2" charset="-79"/>
              </a:rPr>
              <a:t>zeros</a:t>
            </a:r>
            <a:r>
              <a:rPr lang="en-US" dirty="0">
                <a:latin typeface="Aharoni" panose="02010803020104030203" pitchFamily="2" charset="-79"/>
                <a:ea typeface="Calibri" panose="020F0502020204030204" pitchFamily="34" charset="0"/>
                <a:cs typeface="Aharoni" panose="02010803020104030203" pitchFamily="2" charset="-79"/>
              </a:rPr>
              <a:t> (called padding) in front. </a:t>
            </a:r>
          </a:p>
          <a:p>
            <a:pPr algn="just" rtl="0">
              <a:lnSpc>
                <a:spcPct val="107000"/>
              </a:lnSpc>
              <a:spcAft>
                <a:spcPts val="0"/>
              </a:spcAft>
            </a:pPr>
            <a:r>
              <a:rPr lang="en-US" dirty="0">
                <a:latin typeface="Aharoni" panose="02010803020104030203" pitchFamily="2" charset="-79"/>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0">
              <a:lnSpc>
                <a:spcPct val="107000"/>
              </a:lnSpc>
              <a:spcAft>
                <a:spcPts val="0"/>
              </a:spcAft>
            </a:pPr>
            <a:r>
              <a:rPr lang="en-US" dirty="0">
                <a:latin typeface="Aharoni" panose="02010803020104030203" pitchFamily="2" charset="-79"/>
                <a:ea typeface="Calibri" panose="020F0502020204030204" pitchFamily="34" charset="0"/>
                <a:cs typeface="Arial" panose="020B0604020202020204" pitchFamily="34" charset="0"/>
              </a:rPr>
              <a:t>For example, the polynomials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679605" y="3345607"/>
            <a:ext cx="6840911" cy="459911"/>
          </a:xfrm>
          <a:prstGeom prst="rect">
            <a:avLst/>
          </a:prstGeom>
          <a:noFill/>
          <a:ln>
            <a:noFill/>
          </a:ln>
        </p:spPr>
      </p:pic>
      <p:sp>
        <p:nvSpPr>
          <p:cNvPr id="6" name="Rectangle 2"/>
          <p:cNvSpPr>
            <a:spLocks noChangeArrowheads="1"/>
          </p:cNvSpPr>
          <p:nvPr/>
        </p:nvSpPr>
        <p:spPr bwMode="auto">
          <a:xfrm>
            <a:off x="322728" y="3903707"/>
            <a:ext cx="18691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IQ"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added by:</a:t>
            </a:r>
            <a:endParaRPr kumimoji="0" lang="en-US" altLang="ar-IQ" b="0" i="0" u="none" strike="noStrike" cap="none" normalizeH="0" baseline="0" dirty="0" smtClean="0">
              <a:ln>
                <a:noFill/>
              </a:ln>
              <a:solidFill>
                <a:schemeClr val="tx1"/>
              </a:solidFill>
              <a:effectLst/>
              <a:latin typeface="Arial" panose="020B0604020202020204" pitchFamily="34" charset="0"/>
            </a:endParaRPr>
          </a:p>
        </p:txBody>
      </p:sp>
      <p:pic>
        <p:nvPicPr>
          <p:cNvPr id="409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9605" y="4384209"/>
            <a:ext cx="6840911" cy="1152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22728" y="52812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IQ"/>
          </a:p>
        </p:txBody>
      </p:sp>
    </p:spTree>
    <p:extLst>
      <p:ext uri="{BB962C8B-B14F-4D97-AF65-F5344CB8AC3E}">
        <p14:creationId xmlns:p14="http://schemas.microsoft.com/office/powerpoint/2010/main" val="316158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4097"/>
                                        </p:tgtEl>
                                        <p:attrNameLst>
                                          <p:attrName>style.visibility</p:attrName>
                                        </p:attrNameLst>
                                      </p:cBhvr>
                                      <p:to>
                                        <p:strVal val="visible"/>
                                      </p:to>
                                    </p:set>
                                    <p:animEffect transition="in" filter="fade">
                                      <p:cBhvr>
                                        <p:cTn id="20"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306" y="1175754"/>
            <a:ext cx="8861612" cy="124181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696" y="3546604"/>
            <a:ext cx="6033528" cy="890925"/>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5696" y="5267454"/>
            <a:ext cx="6033528" cy="6358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4436" y="2551837"/>
            <a:ext cx="11013140" cy="923330"/>
          </a:xfrm>
          <a:prstGeom prst="rect">
            <a:avLst/>
          </a:prstGeom>
        </p:spPr>
        <p:txBody>
          <a:bodyPr wrap="square">
            <a:spAutoFit/>
          </a:bodyPr>
          <a:lstStyle/>
          <a:p>
            <a:pPr marL="285750" lvl="0" indent="-285750" algn="l" rtl="0" eaLnBrk="0" fontAlgn="base" hangingPunct="0">
              <a:spcBef>
                <a:spcPct val="0"/>
              </a:spcBef>
              <a:spcAft>
                <a:spcPct val="0"/>
              </a:spcAft>
              <a:buFont typeface="Wingdings" panose="05000000000000000000" pitchFamily="2" charset="2"/>
              <a:buChar char="Ø"/>
            </a:pPr>
            <a:r>
              <a:rPr lang="en-US" altLang="ar-IQ" dirty="0">
                <a:latin typeface="Aharoni" panose="02010803020104030203" pitchFamily="2" charset="-79"/>
                <a:ea typeface="Calibri" panose="020F0502020204030204" pitchFamily="34" charset="0"/>
                <a:cs typeface="Aharoni" panose="02010803020104030203" pitchFamily="2" charset="-79"/>
              </a:rPr>
              <a:t>The two polynomials do not have to be of the same order.</a:t>
            </a:r>
            <a:endParaRPr lang="en-US" altLang="ar-IQ" sz="1400" dirty="0"/>
          </a:p>
          <a:p>
            <a:pPr marL="285750" lvl="0" indent="-285750" algn="l" rtl="0" eaLnBrk="0" fontAlgn="base" hangingPunct="0">
              <a:spcBef>
                <a:spcPct val="0"/>
              </a:spcBef>
              <a:spcAft>
                <a:spcPct val="0"/>
              </a:spcAft>
              <a:buFont typeface="Wingdings" panose="05000000000000000000" pitchFamily="2" charset="2"/>
              <a:buChar char="Ø"/>
            </a:pPr>
            <a:r>
              <a:rPr lang="en-US" altLang="ar-IQ" dirty="0" smtClean="0">
                <a:latin typeface="Aharoni" panose="02010803020104030203" pitchFamily="2" charset="-79"/>
                <a:ea typeface="Calibri" panose="020F0502020204030204" pitchFamily="34" charset="0"/>
                <a:cs typeface="Aharoni" panose="02010803020104030203" pitchFamily="2" charset="-79"/>
              </a:rPr>
              <a:t>Multiplication </a:t>
            </a:r>
            <a:r>
              <a:rPr lang="en-US" altLang="ar-IQ" dirty="0">
                <a:latin typeface="Aharoni" panose="02010803020104030203" pitchFamily="2" charset="-79"/>
                <a:ea typeface="Calibri" panose="020F0502020204030204" pitchFamily="34" charset="0"/>
                <a:cs typeface="Aharoni" panose="02010803020104030203" pitchFamily="2" charset="-79"/>
              </a:rPr>
              <a:t>of three or more polynomials is done by using the </a:t>
            </a:r>
            <a:r>
              <a:rPr lang="en-US" altLang="ar-IQ" dirty="0" err="1">
                <a:latin typeface="Aharoni" panose="02010803020104030203" pitchFamily="2" charset="-79"/>
                <a:ea typeface="Calibri" panose="020F0502020204030204" pitchFamily="34" charset="0"/>
                <a:cs typeface="Aharoni" panose="02010803020104030203" pitchFamily="2" charset="-79"/>
              </a:rPr>
              <a:t>conv</a:t>
            </a:r>
            <a:r>
              <a:rPr lang="en-US" altLang="ar-IQ" dirty="0">
                <a:latin typeface="Aharoni" panose="02010803020104030203" pitchFamily="2" charset="-79"/>
                <a:ea typeface="Calibri" panose="020F0502020204030204" pitchFamily="34" charset="0"/>
                <a:cs typeface="Aharoni" panose="02010803020104030203" pitchFamily="2" charset="-79"/>
              </a:rPr>
              <a:t> function repeatedly.</a:t>
            </a:r>
            <a:endParaRPr lang="en-US" altLang="ar-IQ" sz="1400" dirty="0"/>
          </a:p>
          <a:p>
            <a:pPr marL="285750" lvl="0" indent="-285750" algn="l" rtl="0" eaLnBrk="0" fontAlgn="base" hangingPunct="0">
              <a:spcBef>
                <a:spcPct val="0"/>
              </a:spcBef>
              <a:spcAft>
                <a:spcPct val="0"/>
              </a:spcAft>
              <a:buFont typeface="Wingdings" panose="05000000000000000000" pitchFamily="2" charset="2"/>
              <a:buChar char="Ø"/>
            </a:pPr>
            <a:r>
              <a:rPr lang="en-US" altLang="ar-IQ" dirty="0">
                <a:latin typeface="Aharoni" panose="02010803020104030203" pitchFamily="2" charset="-79"/>
                <a:ea typeface="Calibri" panose="020F0502020204030204" pitchFamily="34" charset="0"/>
                <a:cs typeface="Aharoni" panose="02010803020104030203" pitchFamily="2" charset="-79"/>
              </a:rPr>
              <a:t>For example, multiplication of the polynomials f1 (x) and f2(x) above gives:</a:t>
            </a:r>
            <a:endParaRPr lang="en-US" altLang="ar-IQ" sz="1400" dirty="0"/>
          </a:p>
        </p:txBody>
      </p:sp>
      <p:sp>
        <p:nvSpPr>
          <p:cNvPr id="9" name="Rectangle 8"/>
          <p:cNvSpPr/>
          <p:nvPr/>
        </p:nvSpPr>
        <p:spPr>
          <a:xfrm>
            <a:off x="524436" y="4571793"/>
            <a:ext cx="3688830" cy="388696"/>
          </a:xfrm>
          <a:prstGeom prst="rect">
            <a:avLst/>
          </a:prstGeom>
        </p:spPr>
        <p:txBody>
          <a:bodyPr wrap="none">
            <a:spAutoFit/>
          </a:bodyPr>
          <a:lstStyle/>
          <a:p>
            <a:pPr algn="just" rtl="0">
              <a:lnSpc>
                <a:spcPct val="107000"/>
              </a:lnSpc>
              <a:spcAft>
                <a:spcPts val="0"/>
              </a:spcAft>
            </a:pPr>
            <a:r>
              <a:rPr lang="en-US" dirty="0">
                <a:latin typeface="Aharoni" panose="02010803020104030203" pitchFamily="2" charset="-79"/>
                <a:ea typeface="Calibri" panose="020F0502020204030204" pitchFamily="34" charset="0"/>
                <a:cs typeface="Arial" panose="020B0604020202020204" pitchFamily="34" charset="0"/>
              </a:rPr>
              <a:t>which means that the answer is:</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4"/>
          <p:cNvSpPr>
            <a:spLocks noChangeArrowheads="1"/>
          </p:cNvSpPr>
          <p:nvPr/>
        </p:nvSpPr>
        <p:spPr bwMode="auto">
          <a:xfrm>
            <a:off x="524436" y="255093"/>
            <a:ext cx="1110727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ar-IQ" sz="2400" b="1" i="1" u="sng"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Multiplication:</a:t>
            </a:r>
            <a:endParaRPr kumimoji="0" lang="en-US" altLang="ar-IQ" sz="2400" b="0" i="0" u="none" strike="noStrike" cap="none" normalizeH="0" baseline="0" dirty="0" smtClean="0">
              <a:ln>
                <a:noFill/>
              </a:ln>
              <a:solidFill>
                <a:schemeClr val="tx1"/>
              </a:solidFill>
              <a:effectLst/>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ar-IQ"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Two polynomials can be multiplied using the MATLAB built-in function </a:t>
            </a:r>
            <a:r>
              <a:rPr kumimoji="0" lang="en-US" altLang="ar-IQ" b="0" i="0" u="none" strike="noStrike" cap="none" normalizeH="0" baseline="0" dirty="0" err="1"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conv</a:t>
            </a:r>
            <a:r>
              <a:rPr kumimoji="0" lang="en-US" altLang="ar-IQ" b="0" i="0" u="none" strike="noStrike" cap="none" normalizeH="0" baseline="0" dirty="0" smtClean="0">
                <a:ln>
                  <a:noFill/>
                </a:ln>
                <a:solidFill>
                  <a:schemeClr val="tx1"/>
                </a:solidFill>
                <a:effectLst/>
                <a:latin typeface="Aharoni" panose="02010803020104030203" pitchFamily="2" charset="-79"/>
                <a:ea typeface="Calibri" panose="020F0502020204030204" pitchFamily="34" charset="0"/>
                <a:cs typeface="Aharoni" panose="02010803020104030203" pitchFamily="2" charset="-79"/>
              </a:rPr>
              <a:t>, which has the form:</a:t>
            </a:r>
            <a:endParaRPr kumimoji="0" lang="en-US" altLang="ar-IQ"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066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nodeType="with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p:cTn id="12" dur="1000" fill="hold"/>
                                        <p:tgtEl>
                                          <p:spTgt spid="5123"/>
                                        </p:tgtEl>
                                        <p:attrNameLst>
                                          <p:attrName>ppt_w</p:attrName>
                                        </p:attrNameLst>
                                      </p:cBhvr>
                                      <p:tavLst>
                                        <p:tav tm="0">
                                          <p:val>
                                            <p:strVal val="#ppt_w*0.70"/>
                                          </p:val>
                                        </p:tav>
                                        <p:tav tm="100000">
                                          <p:val>
                                            <p:strVal val="#ppt_w"/>
                                          </p:val>
                                        </p:tav>
                                      </p:tavLst>
                                    </p:anim>
                                    <p:anim calcmode="lin" valueType="num">
                                      <p:cBhvr>
                                        <p:cTn id="13" dur="1000" fill="hold"/>
                                        <p:tgtEl>
                                          <p:spTgt spid="5123"/>
                                        </p:tgtEl>
                                        <p:attrNameLst>
                                          <p:attrName>ppt_h</p:attrName>
                                        </p:attrNameLst>
                                      </p:cBhvr>
                                      <p:tavLst>
                                        <p:tav tm="0">
                                          <p:val>
                                            <p:strVal val="#ppt_h"/>
                                          </p:val>
                                        </p:tav>
                                        <p:tav tm="100000">
                                          <p:val>
                                            <p:strVal val="#ppt_h"/>
                                          </p:val>
                                        </p:tav>
                                      </p:tavLst>
                                    </p:anim>
                                    <p:animEffect transition="in" filter="fade">
                                      <p:cBhvr>
                                        <p:cTn id="14" dur="1000"/>
                                        <p:tgtEl>
                                          <p:spTgt spid="51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wipe(down)">
                                      <p:cBhvr>
                                        <p:cTn id="22" dur="500"/>
                                        <p:tgtEl>
                                          <p:spTgt spid="51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5121"/>
                                        </p:tgtEl>
                                        <p:attrNameLst>
                                          <p:attrName>style.visibility</p:attrName>
                                        </p:attrNameLst>
                                      </p:cBhvr>
                                      <p:to>
                                        <p:strVal val="visible"/>
                                      </p:to>
                                    </p:set>
                                    <p:animEffect transition="in" filter="wipe(down)">
                                      <p:cBhvr>
                                        <p:cTn id="28"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634</TotalTime>
  <Words>542</Words>
  <Application>Microsoft Office PowerPoint</Application>
  <PresentationFormat>Custom</PresentationFormat>
  <Paragraphs>43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Chapter One Polynomials</vt:lpstr>
      <vt:lpstr>PowerPoint Presentation</vt:lpstr>
      <vt:lpstr>PowerPoint Presentation</vt:lpstr>
      <vt:lpstr>x can also be a vector or a matrix. In such a case the polynomial is calculated for each      element (element-by-element), and the answer is a vector, or a matrix, with the corresponding values of the polynomial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Uqaily</dc:creator>
  <cp:lastModifiedBy>Bassam AlKindy</cp:lastModifiedBy>
  <cp:revision>45</cp:revision>
  <cp:lastPrinted>2018-02-04T13:41:56Z</cp:lastPrinted>
  <dcterms:created xsi:type="dcterms:W3CDTF">2018-01-10T13:35:19Z</dcterms:created>
  <dcterms:modified xsi:type="dcterms:W3CDTF">2018-02-28T06:49:51Z</dcterms:modified>
</cp:coreProperties>
</file>