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60" r:id="rId4"/>
    <p:sldId id="261" r:id="rId5"/>
    <p:sldId id="265" r:id="rId6"/>
    <p:sldId id="269" r:id="rId7"/>
    <p:sldId id="310" r:id="rId8"/>
    <p:sldId id="271" r:id="rId9"/>
    <p:sldId id="272" r:id="rId10"/>
    <p:sldId id="273" r:id="rId11"/>
    <p:sldId id="274" r:id="rId12"/>
    <p:sldId id="308" r:id="rId13"/>
    <p:sldId id="278" r:id="rId14"/>
    <p:sldId id="281" r:id="rId15"/>
    <p:sldId id="283" r:id="rId16"/>
    <p:sldId id="285" r:id="rId17"/>
    <p:sldId id="286"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8394" autoAdjust="0"/>
    <p:restoredTop sz="94660"/>
  </p:normalViewPr>
  <p:slideViewPr>
    <p:cSldViewPr>
      <p:cViewPr varScale="1">
        <p:scale>
          <a:sx n="84" d="100"/>
          <a:sy n="84" d="100"/>
        </p:scale>
        <p:origin x="-174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26/01/1439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26/01/1439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26/01/1439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26/01/1439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26/01/1439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26/01/1439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26/01/1439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26/01/1439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26/01/1439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26/01/1439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26/01/1439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26/01/1439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merckmanuals.com/professional/infectious-diseases/respiratory-viruses/parainfluenza-virus-infections" TargetMode="External"/><Relationship Id="rId2" Type="http://schemas.openxmlformats.org/officeDocument/2006/relationships/hyperlink" Target="http://www.merckmanuals.com/professional/pediatrics/miscellaneous-viral-infections-in-infants-and-children/respiratory-syncytial-virus-rsv-and-human-metapneumovirus-infections" TargetMode="External"/><Relationship Id="rId1" Type="http://schemas.openxmlformats.org/officeDocument/2006/relationships/slideLayout" Target="../slideLayouts/slideLayout7.xml"/><Relationship Id="rId6" Type="http://schemas.openxmlformats.org/officeDocument/2006/relationships/hyperlink" Target="http://www.merckmanuals.com/professional/infectious-diseases/chlamydia-and-mycoplasmas/mycoplasmas" TargetMode="External"/><Relationship Id="rId5" Type="http://schemas.openxmlformats.org/officeDocument/2006/relationships/hyperlink" Target="http://www.merckmanuals.com/professional/infectious-diseases/respiratory-viruses/adenovirus-infections" TargetMode="External"/><Relationship Id="rId4" Type="http://schemas.openxmlformats.org/officeDocument/2006/relationships/hyperlink" Target="http://www.merckmanuals.com/professional/infectious-diseases/respiratory-viruses/influenz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hyperlink" Target="http://www.merckmanuals.com/professional/infectious-diseases/chlamydia-and-mycoplasmas/mycoplasmas" TargetMode="External"/><Relationship Id="rId3" Type="http://schemas.openxmlformats.org/officeDocument/2006/relationships/hyperlink" Target="http://www.merckmanuals.com/professional/pediatrics/miscellaneous-viral-infections-in-infants-and-children/respiratory-syncytial-virus-rsv-and-human-metapneumovirus-infections" TargetMode="External"/><Relationship Id="rId7" Type="http://schemas.openxmlformats.org/officeDocument/2006/relationships/hyperlink" Target="http://www.merckmanuals.com/professional/pediatrics/miscellaneous-viral-infections-in-infants-and-children/measles" TargetMode="External"/><Relationship Id="rId2" Type="http://schemas.openxmlformats.org/officeDocument/2006/relationships/hyperlink" Target="http://www.merckmanuals.com/professional/infectious-diseases/respiratory-viruses/parainfluenza-virus-infections" TargetMode="External"/><Relationship Id="rId1" Type="http://schemas.openxmlformats.org/officeDocument/2006/relationships/slideLayout" Target="../slideLayouts/slideLayout7.xml"/><Relationship Id="rId6" Type="http://schemas.openxmlformats.org/officeDocument/2006/relationships/hyperlink" Target="http://www.merckmanuals.com/professional/infectious-diseases/enteroviruses/overview-of-enterovirus-infections" TargetMode="External"/><Relationship Id="rId5" Type="http://schemas.openxmlformats.org/officeDocument/2006/relationships/hyperlink" Target="http://www.merckmanuals.com/professional/infectious-diseases/respiratory-viruses/influenza" TargetMode="External"/><Relationship Id="rId4" Type="http://schemas.openxmlformats.org/officeDocument/2006/relationships/hyperlink" Target="http://www.merckmanuals.com/professional/infectious-diseases/respiratory-viruses/adenovirus-infection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smtClean="0"/>
              <a:t>Overview of Viral Respiratory Infections</a:t>
            </a:r>
            <a:r>
              <a:rPr lang="en-US" dirty="0" smtClean="0"/>
              <a:t/>
            </a:r>
            <a:br>
              <a:rPr lang="en-US" dirty="0" smtClean="0"/>
            </a:br>
            <a:endParaRPr lang="ar-IQ" dirty="0"/>
          </a:p>
        </p:txBody>
      </p:sp>
      <p:sp>
        <p:nvSpPr>
          <p:cNvPr id="3" name="عنصر نائب للمحتوى 2"/>
          <p:cNvSpPr>
            <a:spLocks noGrp="1"/>
          </p:cNvSpPr>
          <p:nvPr>
            <p:ph idx="1"/>
          </p:nvPr>
        </p:nvSpPr>
        <p:spPr/>
        <p:txBody>
          <a:bodyPr>
            <a:normAutofit/>
          </a:bodyPr>
          <a:lstStyle/>
          <a:p>
            <a:pPr algn="l" rtl="0">
              <a:lnSpc>
                <a:spcPct val="150000"/>
              </a:lnSpc>
            </a:pPr>
            <a:r>
              <a:rPr lang="en-US" sz="1900" dirty="0" smtClean="0">
                <a:latin typeface="Times New Roman" pitchFamily="18" charset="0"/>
                <a:cs typeface="Times New Roman" pitchFamily="18" charset="0"/>
              </a:rPr>
              <a:t>Viral infections commonly affect the upper or lower respiratory tract. Although these infections can be classified by the causative virus (</a:t>
            </a:r>
            <a:r>
              <a:rPr lang="en-US" sz="1900" dirty="0" err="1" smtClean="0">
                <a:latin typeface="Times New Roman" pitchFamily="18" charset="0"/>
                <a:cs typeface="Times New Roman" pitchFamily="18" charset="0"/>
              </a:rPr>
              <a:t>eg</a:t>
            </a:r>
            <a:r>
              <a:rPr lang="en-US" sz="1900" dirty="0" smtClean="0">
                <a:latin typeface="Times New Roman" pitchFamily="18" charset="0"/>
                <a:cs typeface="Times New Roman" pitchFamily="18" charset="0"/>
              </a:rPr>
              <a:t>, influenza), they are generally classified clinically according to syndrome (</a:t>
            </a:r>
            <a:r>
              <a:rPr lang="en-US" sz="1900" dirty="0" err="1" smtClean="0">
                <a:latin typeface="Times New Roman" pitchFamily="18" charset="0"/>
                <a:cs typeface="Times New Roman" pitchFamily="18" charset="0"/>
              </a:rPr>
              <a:t>eg</a:t>
            </a:r>
            <a:r>
              <a:rPr lang="en-US" sz="1900" dirty="0" smtClean="0">
                <a:latin typeface="Times New Roman" pitchFamily="18" charset="0"/>
                <a:cs typeface="Times New Roman" pitchFamily="18" charset="0"/>
              </a:rPr>
              <a:t>, the common cold, </a:t>
            </a:r>
            <a:r>
              <a:rPr lang="en-US" sz="1900" dirty="0" err="1" smtClean="0">
                <a:latin typeface="Times New Roman" pitchFamily="18" charset="0"/>
                <a:cs typeface="Times New Roman" pitchFamily="18" charset="0"/>
              </a:rPr>
              <a:t>bronchiolitis</a:t>
            </a:r>
            <a:r>
              <a:rPr lang="en-US" sz="1900" dirty="0" smtClean="0">
                <a:latin typeface="Times New Roman" pitchFamily="18" charset="0"/>
                <a:cs typeface="Times New Roman" pitchFamily="18" charset="0"/>
              </a:rPr>
              <a:t>, croup). Although specific pathogens commonly cause characteristic clinical manifestations (</a:t>
            </a:r>
            <a:r>
              <a:rPr lang="en-US" sz="1900" dirty="0" err="1" smtClean="0">
                <a:latin typeface="Times New Roman" pitchFamily="18" charset="0"/>
                <a:cs typeface="Times New Roman" pitchFamily="18" charset="0"/>
              </a:rPr>
              <a:t>eg</a:t>
            </a:r>
            <a:r>
              <a:rPr lang="en-US" sz="1900" dirty="0" smtClean="0">
                <a:latin typeface="Times New Roman" pitchFamily="18" charset="0"/>
                <a:cs typeface="Times New Roman" pitchFamily="18" charset="0"/>
              </a:rPr>
              <a:t>, rhinovirus typically causes the common cold, respiratory </a:t>
            </a:r>
            <a:r>
              <a:rPr lang="en-US" sz="1900" dirty="0" err="1" smtClean="0">
                <a:latin typeface="Times New Roman" pitchFamily="18" charset="0"/>
                <a:cs typeface="Times New Roman" pitchFamily="18" charset="0"/>
              </a:rPr>
              <a:t>syncytial</a:t>
            </a:r>
            <a:r>
              <a:rPr lang="en-US" sz="1900" dirty="0" smtClean="0">
                <a:latin typeface="Times New Roman" pitchFamily="18" charset="0"/>
                <a:cs typeface="Times New Roman" pitchFamily="18" charset="0"/>
              </a:rPr>
              <a:t> virus [RSV] typically causes </a:t>
            </a:r>
            <a:r>
              <a:rPr lang="en-US" sz="1900" dirty="0" err="1" smtClean="0">
                <a:latin typeface="Times New Roman" pitchFamily="18" charset="0"/>
                <a:cs typeface="Times New Roman" pitchFamily="18" charset="0"/>
              </a:rPr>
              <a:t>bronchiolitis</a:t>
            </a:r>
            <a:r>
              <a:rPr lang="en-US" sz="1900" dirty="0" smtClean="0">
                <a:latin typeface="Times New Roman" pitchFamily="18" charset="0"/>
                <a:cs typeface="Times New Roman" pitchFamily="18" charset="0"/>
              </a:rPr>
              <a:t>), each can cause many of the viral respiratory syndromes.</a:t>
            </a:r>
          </a:p>
          <a:p>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0"/>
            <a:ext cx="9144000" cy="47307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Epidemiology</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Influenza causes widespread sporadic illness yearly during fall and winter in temperate climates (seasonal epidemics). Seasonal epidemics are caused by both influenza A and B viruses. Influenza B viruses may cause milder disease but often cause epidemics with moderate or severe disease, usually in 3- to 5-yr cycles.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Influenza viruses can be spread by airborne droplets, person-to-person contact, or contact with contaminated items. Airborne spread appears to be the most important mechanism.</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At-risk groups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Children &lt; 4 yr</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Adults &gt; 65 yr</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People with chronic medical disorders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eg</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cardiopulmonary disease, diabetes mellitus, renal or hepatic insufficiency,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hemoglobinopathies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immuodeficiency</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Women in the 2nd or 3rd trimester of pregnancy</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Patients ≤ 18 yr taking </a:t>
            </a:r>
            <a:r>
              <a:rPr kumimoji="0" lang="en-US" sz="1600" b="0" i="0" u="sng" strike="noStrike" cap="none" normalizeH="0" baseline="0" dirty="0" smtClean="0">
                <a:ln>
                  <a:noFill/>
                </a:ln>
                <a:solidFill>
                  <a:srgbClr val="8B230F"/>
                </a:solidFill>
                <a:effectLst/>
                <a:latin typeface="Calibri" pitchFamily="34" charset="0"/>
                <a:ea typeface="Times New Roman" pitchFamily="18" charset="0"/>
                <a:cs typeface="Arial" pitchFamily="34" charset="0"/>
              </a:rPr>
              <a:t>aspirin</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(because Reye syndrome is a risk)</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0"/>
            <a:ext cx="9144000"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incubation period ranges from 1 to 4 days with an average of about 48 h.</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After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2 to 3 days, acute symptoms rapidly subside, although fever may last up to 5 days. Cough, weakness, sweating, and fatigue may persist for several days or occasionally for weeks.</a:t>
            </a:r>
          </a:p>
          <a:p>
            <a:pPr lvl="0" algn="l" rtl="0" fontAlgn="base">
              <a:spcBef>
                <a:spcPct val="0"/>
              </a:spcBef>
              <a:spcAft>
                <a:spcPct val="0"/>
              </a:spcAft>
            </a:pPr>
            <a:r>
              <a:rPr lang="en-US" sz="1600" b="1" dirty="0" smtClean="0">
                <a:solidFill>
                  <a:srgbClr val="223442"/>
                </a:solidFill>
                <a:latin typeface="Calibri" pitchFamily="34" charset="0"/>
                <a:ea typeface="Times New Roman" pitchFamily="18" charset="0"/>
                <a:cs typeface="Arial" pitchFamily="34" charset="0"/>
              </a:rPr>
              <a:t>Diagnosis</a:t>
            </a:r>
            <a:endParaRPr lang="en-US" sz="1600" dirty="0" smtClean="0">
              <a:latin typeface="Arial" pitchFamily="34" charset="0"/>
              <a:cs typeface="Arial" pitchFamily="34" charset="0"/>
            </a:endParaRPr>
          </a:p>
          <a:p>
            <a:pPr lvl="0" algn="l" rtl="0" eaLnBrk="0" fontAlgn="base" hangingPunct="0">
              <a:lnSpc>
                <a:spcPct val="150000"/>
              </a:lnSpc>
              <a:spcBef>
                <a:spcPct val="0"/>
              </a:spcBef>
              <a:spcAft>
                <a:spcPct val="0"/>
              </a:spcAft>
              <a:buFontTx/>
              <a:buChar char="•"/>
            </a:pPr>
            <a:r>
              <a:rPr lang="en-US" sz="1600" dirty="0" smtClean="0">
                <a:latin typeface="Calibri" pitchFamily="34" charset="0"/>
                <a:ea typeface="Times New Roman" pitchFamily="18" charset="0"/>
                <a:cs typeface="Arial" pitchFamily="34" charset="0"/>
              </a:rPr>
              <a:t>Clinical evaluation</a:t>
            </a:r>
          </a:p>
          <a:p>
            <a:pPr lvl="0" algn="l" rtl="0" eaLnBrk="0" fontAlgn="base" hangingPunct="0">
              <a:lnSpc>
                <a:spcPct val="150000"/>
              </a:lnSpc>
              <a:spcBef>
                <a:spcPct val="0"/>
              </a:spcBef>
              <a:spcAft>
                <a:spcPct val="0"/>
              </a:spcAft>
              <a:buFontTx/>
              <a:buChar char="•"/>
            </a:pPr>
            <a:r>
              <a:rPr lang="en-US" sz="1600" dirty="0" smtClean="0">
                <a:latin typeface="Calibri" pitchFamily="34" charset="0"/>
                <a:ea typeface="Times New Roman" pitchFamily="18" charset="0"/>
                <a:cs typeface="Arial" pitchFamily="34" charset="0"/>
              </a:rPr>
              <a:t>Sometimes rapid diagnostic testing</a:t>
            </a:r>
            <a:endParaRPr lang="en-US" sz="16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600" b="1" dirty="0" smtClean="0">
                <a:solidFill>
                  <a:srgbClr val="223442"/>
                </a:solidFill>
                <a:latin typeface="Calibri" pitchFamily="34" charset="0"/>
                <a:ea typeface="Times New Roman" pitchFamily="18" charset="0"/>
                <a:cs typeface="Arial" pitchFamily="34" charset="0"/>
              </a:rPr>
              <a:t>Prognosis</a:t>
            </a:r>
            <a:endParaRPr lang="en-US" sz="16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600" dirty="0" smtClean="0">
                <a:latin typeface="Calibri" pitchFamily="34" charset="0"/>
                <a:ea typeface="Times New Roman" pitchFamily="18" charset="0"/>
                <a:cs typeface="Arial" pitchFamily="34" charset="0"/>
              </a:rPr>
              <a:t>Most patients recover fully, although full recovery often takes 1 to 2 wk. However, influenza and influenza-related pneumonia are important causes of increased morbidity or mortality in high-risk patients.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5720" y="126754"/>
            <a:ext cx="8572560" cy="4031873"/>
          </a:xfrm>
          <a:prstGeom prst="rect">
            <a:avLst/>
          </a:prstGeom>
        </p:spPr>
        <p:txBody>
          <a:bodyPr wrap="square">
            <a:spAutoFit/>
          </a:bodyPr>
          <a:lstStyle/>
          <a:p>
            <a:pPr lvl="0" algn="l" rtl="0" eaLnBrk="0" fontAlgn="base" hangingPunct="0">
              <a:spcBef>
                <a:spcPct val="0"/>
              </a:spcBef>
              <a:spcAft>
                <a:spcPct val="0"/>
              </a:spcAft>
            </a:pPr>
            <a:r>
              <a:rPr lang="en-US" sz="1600" b="1" dirty="0" smtClean="0">
                <a:solidFill>
                  <a:srgbClr val="223442"/>
                </a:solidFill>
                <a:latin typeface="Calibri" pitchFamily="34" charset="0"/>
                <a:ea typeface="Times New Roman" pitchFamily="18" charset="0"/>
                <a:cs typeface="Arial" pitchFamily="34" charset="0"/>
              </a:rPr>
              <a:t>Drugs for influenza</a:t>
            </a:r>
            <a:endParaRPr lang="en-US" sz="16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600" dirty="0" smtClean="0">
                <a:latin typeface="Calibri" pitchFamily="34" charset="0"/>
                <a:ea typeface="Times New Roman" pitchFamily="18" charset="0"/>
                <a:cs typeface="Arial" pitchFamily="34" charset="0"/>
              </a:rPr>
              <a:t>Antiviral drugs given within 1 to 2 days of symptom onset decrease the duration of fever, severity of symptoms, and time to return to normal activity. Treatment with antiviral drugs is recommended for high-risk patients who develop influenza-like symptoms.</a:t>
            </a:r>
            <a:endParaRPr lang="en-US" sz="16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600" dirty="0" smtClean="0">
                <a:latin typeface="Calibri" pitchFamily="34" charset="0"/>
                <a:ea typeface="Times New Roman" pitchFamily="18" charset="0"/>
                <a:cs typeface="Arial" pitchFamily="34" charset="0"/>
              </a:rPr>
              <a:t>Drugs for influenza include the following:</a:t>
            </a:r>
            <a:endParaRPr lang="en-US" sz="1600" dirty="0" smtClean="0">
              <a:latin typeface="Arial" pitchFamily="34" charset="0"/>
              <a:cs typeface="Arial" pitchFamily="34" charset="0"/>
            </a:endParaRPr>
          </a:p>
          <a:p>
            <a:pPr lvl="0" algn="l" rtl="0" eaLnBrk="0" fontAlgn="base" hangingPunct="0">
              <a:lnSpc>
                <a:spcPct val="150000"/>
              </a:lnSpc>
              <a:spcBef>
                <a:spcPct val="0"/>
              </a:spcBef>
              <a:spcAft>
                <a:spcPct val="0"/>
              </a:spcAft>
              <a:buFontTx/>
              <a:buChar char="•"/>
            </a:pPr>
            <a:r>
              <a:rPr lang="en-US" sz="1600" u="sng" dirty="0" err="1" smtClean="0">
                <a:solidFill>
                  <a:srgbClr val="8B230F"/>
                </a:solidFill>
                <a:latin typeface="Calibri" pitchFamily="34" charset="0"/>
                <a:ea typeface="Times New Roman" pitchFamily="18" charset="0"/>
                <a:cs typeface="Arial" pitchFamily="34" charset="0"/>
              </a:rPr>
              <a:t>Oseltamivir</a:t>
            </a:r>
            <a:r>
              <a:rPr lang="en-US" sz="1600" dirty="0" smtClean="0">
                <a:latin typeface="Calibri" pitchFamily="34" charset="0"/>
                <a:ea typeface="Times New Roman" pitchFamily="18" charset="0"/>
                <a:cs typeface="Arial" pitchFamily="34" charset="0"/>
              </a:rPr>
              <a:t> and </a:t>
            </a:r>
            <a:r>
              <a:rPr lang="en-US" sz="1600" u="sng" dirty="0" err="1" smtClean="0">
                <a:solidFill>
                  <a:srgbClr val="8B230F"/>
                </a:solidFill>
                <a:latin typeface="Calibri" pitchFamily="34" charset="0"/>
                <a:ea typeface="Times New Roman" pitchFamily="18" charset="0"/>
                <a:cs typeface="Arial" pitchFamily="34" charset="0"/>
              </a:rPr>
              <a:t>zanamivir</a:t>
            </a:r>
            <a:r>
              <a:rPr lang="en-US" sz="1600" dirty="0" smtClean="0">
                <a:latin typeface="Calibri" pitchFamily="34" charset="0"/>
                <a:ea typeface="Times New Roman" pitchFamily="18" charset="0"/>
                <a:cs typeface="Arial" pitchFamily="34" charset="0"/>
              </a:rPr>
              <a:t> (neuraminidase inhibitors)</a:t>
            </a:r>
          </a:p>
          <a:p>
            <a:pPr lvl="0" algn="l" rtl="0" eaLnBrk="0" fontAlgn="base" hangingPunct="0">
              <a:lnSpc>
                <a:spcPct val="150000"/>
              </a:lnSpc>
              <a:spcBef>
                <a:spcPct val="0"/>
              </a:spcBef>
              <a:spcAft>
                <a:spcPct val="0"/>
              </a:spcAft>
              <a:buFontTx/>
              <a:buChar char="•"/>
            </a:pPr>
            <a:r>
              <a:rPr lang="en-US" sz="1600" u="sng" dirty="0" err="1" smtClean="0">
                <a:solidFill>
                  <a:srgbClr val="8B230F"/>
                </a:solidFill>
                <a:latin typeface="Calibri" pitchFamily="34" charset="0"/>
                <a:ea typeface="Times New Roman" pitchFamily="18" charset="0"/>
                <a:cs typeface="Arial" pitchFamily="34" charset="0"/>
              </a:rPr>
              <a:t>Amantadine</a:t>
            </a:r>
            <a:r>
              <a:rPr lang="en-US" sz="1600" dirty="0" smtClean="0">
                <a:latin typeface="Calibri" pitchFamily="34" charset="0"/>
                <a:ea typeface="Times New Roman" pitchFamily="18" charset="0"/>
                <a:cs typeface="Arial" pitchFamily="34" charset="0"/>
              </a:rPr>
              <a:t> and </a:t>
            </a:r>
            <a:r>
              <a:rPr lang="en-US" sz="1600" u="sng" dirty="0" err="1" smtClean="0">
                <a:solidFill>
                  <a:srgbClr val="8B230F"/>
                </a:solidFill>
                <a:latin typeface="Calibri" pitchFamily="34" charset="0"/>
                <a:ea typeface="Times New Roman" pitchFamily="18" charset="0"/>
                <a:cs typeface="Arial" pitchFamily="34" charset="0"/>
              </a:rPr>
              <a:t>rimantadine</a:t>
            </a:r>
            <a:r>
              <a:rPr lang="en-US" sz="1600" dirty="0" smtClean="0">
                <a:latin typeface="Calibri" pitchFamily="34" charset="0"/>
                <a:ea typeface="Times New Roman" pitchFamily="18" charset="0"/>
                <a:cs typeface="Arial" pitchFamily="34" charset="0"/>
              </a:rPr>
              <a:t> (</a:t>
            </a:r>
            <a:r>
              <a:rPr lang="en-US" sz="1600" dirty="0" err="1" smtClean="0">
                <a:latin typeface="Calibri" pitchFamily="34" charset="0"/>
                <a:ea typeface="Times New Roman" pitchFamily="18" charset="0"/>
                <a:cs typeface="Arial" pitchFamily="34" charset="0"/>
              </a:rPr>
              <a:t>adamantanes</a:t>
            </a:r>
            <a:r>
              <a:rPr lang="en-US" sz="1600" dirty="0" smtClean="0">
                <a:latin typeface="Calibri" pitchFamily="34" charset="0"/>
                <a:ea typeface="Times New Roman" pitchFamily="18" charset="0"/>
                <a:cs typeface="Arial" pitchFamily="34" charset="0"/>
              </a:rPr>
              <a:t>)</a:t>
            </a:r>
            <a:endParaRPr lang="en-US" sz="16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600" dirty="0" smtClean="0">
                <a:latin typeface="Calibri" pitchFamily="34" charset="0"/>
                <a:ea typeface="Times New Roman" pitchFamily="18" charset="0"/>
                <a:cs typeface="Arial" pitchFamily="34" charset="0"/>
              </a:rPr>
              <a:t>Neuraminidase inhibitors interfere with release of influenza virus from infected cells and thus halt spread of infection.</a:t>
            </a:r>
            <a:endParaRPr lang="en-US" sz="16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600" dirty="0" err="1" smtClean="0">
                <a:latin typeface="Calibri" pitchFamily="34" charset="0"/>
                <a:ea typeface="Times New Roman" pitchFamily="18" charset="0"/>
                <a:cs typeface="Arial" pitchFamily="34" charset="0"/>
              </a:rPr>
              <a:t>Adamantanes</a:t>
            </a:r>
            <a:r>
              <a:rPr lang="en-US" sz="1600" dirty="0" smtClean="0">
                <a:latin typeface="Calibri" pitchFamily="34" charset="0"/>
                <a:ea typeface="Times New Roman" pitchFamily="18" charset="0"/>
                <a:cs typeface="Arial" pitchFamily="34" charset="0"/>
              </a:rPr>
              <a:t> block the M2 ion channel and thus interfere with viral </a:t>
            </a:r>
            <a:r>
              <a:rPr lang="en-US" sz="1600" dirty="0" err="1" smtClean="0">
                <a:latin typeface="Calibri" pitchFamily="34" charset="0"/>
                <a:ea typeface="Times New Roman" pitchFamily="18" charset="0"/>
                <a:cs typeface="Arial" pitchFamily="34" charset="0"/>
              </a:rPr>
              <a:t>uncoating</a:t>
            </a:r>
            <a:r>
              <a:rPr lang="en-US" sz="1600" dirty="0" smtClean="0">
                <a:latin typeface="Calibri" pitchFamily="34" charset="0"/>
                <a:ea typeface="Times New Roman" pitchFamily="18" charset="0"/>
                <a:cs typeface="Arial" pitchFamily="34" charset="0"/>
              </a:rPr>
              <a:t> inside the cell. They are effective only against influenza A viruses (influenza B viruses lack the M2 protein).</a:t>
            </a:r>
            <a:endParaRPr lang="en-US" sz="1600" dirty="0" smtClean="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0"/>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Prevention</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Influenza infections can largely be prevented by</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Annual vaccination</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Sometimes chemoprophylaxis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ie</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with antiviral drugs)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Current commercially available vaccines protect only against seasonal influenza. </a:t>
            </a:r>
          </a:p>
          <a:p>
            <a:pPr marL="0" marR="0" lvl="0" indent="0" algn="l" defTabSz="914400" rtl="0" eaLnBrk="0" fontAlgn="base" latinLnBrk="0" hangingPunct="0">
              <a:lnSpc>
                <a:spcPct val="150000"/>
              </a:lnSpc>
              <a:spcBef>
                <a:spcPct val="0"/>
              </a:spcBef>
              <a:spcAft>
                <a:spcPct val="0"/>
              </a:spcAft>
              <a:buClrTx/>
              <a:buSzTx/>
              <a:buFontTx/>
              <a:buNone/>
              <a:tabLst/>
            </a:pPr>
            <a:endParaRPr lang="en-US" sz="1600" dirty="0" smtClean="0">
              <a:latin typeface="Calibri"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Vaccines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vaccines are modified annually to include the most prevalent strains (usually 2 strains of influenza A and 1 or 2 strains of influenza B). When the vaccine contains the same HA and NA as the strains in the community, vaccination decreases infections by 70 to 90% in healthy adults. In the institutionalized elderly, vaccines are less effective for prevention but decrease the rate of pneumonia and death by 60 to 80%. Vaccine-induced immunity is decreased by antigenic drift and is absent if there is antigenic shift.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There are 2 basic types of vaccine: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Multivalent inactivated influenza vaccine (MIV) given by IM.</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Live-attenuated influenza vaccine (LAIV) given</a:t>
            </a:r>
            <a:r>
              <a:rPr kumimoji="0" lang="en-US" sz="1600" b="0" i="0" u="none" strike="noStrike" cap="none" normalizeH="0" dirty="0" smtClean="0">
                <a:ln>
                  <a:noFill/>
                </a:ln>
                <a:solidFill>
                  <a:schemeClr val="tx1"/>
                </a:solidFill>
                <a:effectLst/>
                <a:latin typeface="Calibri" pitchFamily="34" charset="0"/>
                <a:ea typeface="Times New Roman" pitchFamily="18" charset="0"/>
                <a:cs typeface="Arial" pitchFamily="34" charset="0"/>
              </a:rPr>
              <a:t> </a:t>
            </a:r>
            <a:r>
              <a:rPr kumimoji="0" lang="en-US" sz="1600" b="0" i="0" u="none" strike="noStrike" cap="none" normalizeH="0" dirty="0" err="1" smtClean="0">
                <a:ln>
                  <a:noFill/>
                </a:ln>
                <a:solidFill>
                  <a:schemeClr val="tx1"/>
                </a:solidFill>
                <a:effectLst/>
                <a:latin typeface="Calibri" pitchFamily="34" charset="0"/>
                <a:ea typeface="Times New Roman" pitchFamily="18" charset="0"/>
                <a:cs typeface="Arial" pitchFamily="34" charset="0"/>
              </a:rPr>
              <a:t>intranasally</a:t>
            </a:r>
            <a:r>
              <a:rPr kumimoji="0" lang="en-US" sz="1600" b="0" i="0" u="none" strike="noStrike" cap="none" normalizeH="0" dirty="0" smtClean="0">
                <a:ln>
                  <a:noFill/>
                </a:ln>
                <a:solidFill>
                  <a:schemeClr val="tx1"/>
                </a:solidFill>
                <a:effectLst/>
                <a:latin typeface="Calibri" pitchFamily="34" charset="0"/>
                <a:ea typeface="Times New Roman" pitchFamily="18" charset="0"/>
                <a:cs typeface="Arial"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0"/>
            <a:ext cx="9144000" cy="6088814"/>
          </a:xfrm>
          <a:prstGeom prst="rect">
            <a:avLst/>
          </a:prstGeom>
          <a:noFill/>
          <a:ln w="9525">
            <a:noFill/>
            <a:miter lim="800000"/>
            <a:headEnd/>
            <a:tailEnd/>
          </a:ln>
          <a:effectLst/>
        </p:spPr>
        <p:txBody>
          <a:bodyPr vert="horz" wrap="square" lIns="91440" tIns="101568" rIns="91440" bIns="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700" b="1" i="0" u="none" strike="noStrike" cap="none" normalizeH="0" baseline="0" dirty="0" smtClean="0">
                <a:ln>
                  <a:noFill/>
                </a:ln>
                <a:solidFill>
                  <a:srgbClr val="223442"/>
                </a:solidFill>
                <a:effectLst/>
                <a:latin typeface="Arial" pitchFamily="34" charset="0"/>
                <a:ea typeface="Times New Roman" pitchFamily="18" charset="0"/>
                <a:cs typeface="Arial" pitchFamily="34" charset="0"/>
              </a:rPr>
              <a:t>Avian Influenza</a:t>
            </a: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(Bird Flu)</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Avian influenza is caused by strains of influenza A that normally infect only wild birds and domestic poultry (and sometimes pigs). Infections due to these strains have recently been detected in humans.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Infections with these strains are asymptomatic in wild birds but may cause highly lethal illness in domestic poultry.</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It is likely that avian influenza viruses of any antigenic specificity can cause influenza in humans whenever the virus acquires mutations enabling it to attach to human-specific receptor sites in the respiratory tract. Because all influenza viruses are capable of rapid genetic change, there is a possibility that avian strains could acquire the ability to spread more easily from person to person via direct mutation or via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reassortment</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of genome subunits with human strains during replication in a human, animal or, avian host.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Human infection with avian influenza H5N1 strains can cause severe respiratory symptoms. Mortality was 33% in the 1997 outbreak and has been &gt; 60% in subsequent infections. </a:t>
            </a:r>
          </a:p>
          <a:p>
            <a:pPr lvl="0" algn="l" rtl="0" fontAlgn="base">
              <a:spcBef>
                <a:spcPct val="0"/>
              </a:spcBef>
              <a:spcAft>
                <a:spcPct val="0"/>
              </a:spcAft>
            </a:pPr>
            <a:endParaRPr lang="en-US" sz="1600" b="1" dirty="0" smtClean="0">
              <a:solidFill>
                <a:srgbClr val="223442"/>
              </a:solidFill>
              <a:latin typeface="Calibri" pitchFamily="34" charset="0"/>
              <a:ea typeface="Times New Roman" pitchFamily="18" charset="0"/>
              <a:cs typeface="Arial" pitchFamily="34" charset="0"/>
            </a:endParaRPr>
          </a:p>
          <a:p>
            <a:pPr lvl="0" algn="l" rtl="0" fontAlgn="base">
              <a:spcBef>
                <a:spcPct val="0"/>
              </a:spcBef>
              <a:spcAft>
                <a:spcPct val="0"/>
              </a:spcAft>
            </a:pPr>
            <a:r>
              <a:rPr lang="en-US" sz="1600" b="1" dirty="0" smtClean="0">
                <a:solidFill>
                  <a:srgbClr val="223442"/>
                </a:solidFill>
                <a:latin typeface="Calibri" pitchFamily="34" charset="0"/>
                <a:ea typeface="Times New Roman" pitchFamily="18" charset="0"/>
                <a:cs typeface="Arial" pitchFamily="34" charset="0"/>
              </a:rPr>
              <a:t>Diagnosis</a:t>
            </a:r>
            <a:endParaRPr lang="en-US" sz="800" dirty="0" smtClean="0">
              <a:latin typeface="Arial" pitchFamily="34" charset="0"/>
              <a:cs typeface="Arial" pitchFamily="34" charset="0"/>
            </a:endParaRPr>
          </a:p>
          <a:p>
            <a:pPr lvl="0" algn="l" rtl="0" eaLnBrk="0" fontAlgn="base" hangingPunct="0">
              <a:lnSpc>
                <a:spcPct val="150000"/>
              </a:lnSpc>
              <a:spcBef>
                <a:spcPct val="0"/>
              </a:spcBef>
              <a:spcAft>
                <a:spcPct val="0"/>
              </a:spcAft>
              <a:buFontTx/>
              <a:buChar char="•"/>
            </a:pPr>
            <a:r>
              <a:rPr lang="en-US" sz="1600" dirty="0" smtClean="0">
                <a:latin typeface="Calibri" pitchFamily="34" charset="0"/>
                <a:ea typeface="Times New Roman" pitchFamily="18" charset="0"/>
                <a:cs typeface="Arial" pitchFamily="34" charset="0"/>
              </a:rPr>
              <a:t>Reverse transcriptase–PCR (RT-PCR)</a:t>
            </a:r>
            <a:endParaRPr lang="en-US" sz="1600" dirty="0" smtClean="0">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0"/>
            <a:ext cx="9144000" cy="58477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Pandemic 2009 H1N1 Influenza</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(Swine Flu)</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H1N1 swine flu virus is a combination of swine, avian, and human influenza viruses that spreads easily from person to person. The infection is not acquired through ingestion of pork and is acquired very rarely by contact with infected pigs.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In June 2009, the World Health Organization declared H1N1 swine flu a pandemic; it spread to &gt; 70 countries and to all 50 US states. </a:t>
            </a:r>
          </a:p>
          <a:p>
            <a:pPr lvl="0" algn="l" rtl="0" fontAlgn="base">
              <a:spcBef>
                <a:spcPct val="0"/>
              </a:spcBef>
              <a:spcAft>
                <a:spcPct val="0"/>
              </a:spcAft>
            </a:pPr>
            <a:r>
              <a:rPr lang="en-US" sz="1400" dirty="0" smtClean="0">
                <a:latin typeface="Calibri" pitchFamily="34" charset="0"/>
                <a:ea typeface="Times New Roman" pitchFamily="18" charset="0"/>
                <a:cs typeface="Arial" pitchFamily="34" charset="0"/>
              </a:rPr>
              <a:t>Symptoms </a:t>
            </a:r>
            <a:r>
              <a:rPr lang="en-US" sz="1400" dirty="0" smtClean="0">
                <a:latin typeface="Calibri" pitchFamily="34" charset="0"/>
                <a:ea typeface="Times New Roman" pitchFamily="18" charset="0"/>
                <a:cs typeface="Arial" pitchFamily="34" charset="0"/>
              </a:rPr>
              <a:t>are usually mild, but they can become severe, leading to pneumonia or respiratory failure. </a:t>
            </a:r>
            <a:endParaRPr lang="en-US" sz="14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400" b="1" dirty="0" smtClean="0">
                <a:solidFill>
                  <a:srgbClr val="223442"/>
                </a:solidFill>
                <a:latin typeface="Calibri" pitchFamily="34" charset="0"/>
                <a:ea typeface="Times New Roman" pitchFamily="18" charset="0"/>
                <a:cs typeface="Arial" pitchFamily="34" charset="0"/>
              </a:rPr>
              <a:t>Diagnosis</a:t>
            </a:r>
            <a:endParaRPr lang="en-US" sz="14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400" dirty="0" smtClean="0">
                <a:latin typeface="Calibri" pitchFamily="34" charset="0"/>
                <a:ea typeface="Times New Roman" pitchFamily="18" charset="0"/>
                <a:cs typeface="Arial" pitchFamily="34" charset="0"/>
              </a:rPr>
              <a:t>A PCR test can detect the A(H1N1)pdm09 virus in respiratory tract samples (</a:t>
            </a:r>
            <a:r>
              <a:rPr lang="en-US" sz="1400" dirty="0" err="1" smtClean="0">
                <a:latin typeface="Calibri" pitchFamily="34" charset="0"/>
                <a:ea typeface="Times New Roman" pitchFamily="18" charset="0"/>
                <a:cs typeface="Arial" pitchFamily="34" charset="0"/>
              </a:rPr>
              <a:t>eg</a:t>
            </a:r>
            <a:r>
              <a:rPr lang="en-US" sz="1400" dirty="0" smtClean="0">
                <a:latin typeface="Calibri" pitchFamily="34" charset="0"/>
                <a:ea typeface="Times New Roman" pitchFamily="18" charset="0"/>
                <a:cs typeface="Arial" pitchFamily="34" charset="0"/>
              </a:rPr>
              <a:t>, nasopharyngeal swabs, nasal washings, tracheal aspirates). </a:t>
            </a:r>
            <a:endParaRPr lang="en-US" sz="14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400" b="1" dirty="0" smtClean="0">
                <a:solidFill>
                  <a:srgbClr val="223442"/>
                </a:solidFill>
                <a:latin typeface="Calibri" pitchFamily="34" charset="0"/>
                <a:ea typeface="Times New Roman" pitchFamily="18" charset="0"/>
                <a:cs typeface="Arial" pitchFamily="34" charset="0"/>
              </a:rPr>
              <a:t>Treatment</a:t>
            </a:r>
            <a:endParaRPr lang="en-US" sz="1400" dirty="0" smtClean="0">
              <a:latin typeface="Arial" pitchFamily="34" charset="0"/>
              <a:cs typeface="Arial" pitchFamily="34" charset="0"/>
            </a:endParaRPr>
          </a:p>
          <a:p>
            <a:pPr lvl="0" algn="l" rtl="0" eaLnBrk="0" fontAlgn="base" hangingPunct="0">
              <a:lnSpc>
                <a:spcPct val="150000"/>
              </a:lnSpc>
              <a:spcBef>
                <a:spcPct val="0"/>
              </a:spcBef>
              <a:spcAft>
                <a:spcPct val="0"/>
              </a:spcAft>
              <a:buFontTx/>
              <a:buChar char="•"/>
            </a:pPr>
            <a:r>
              <a:rPr lang="en-US" sz="1400" dirty="0" smtClean="0">
                <a:latin typeface="Calibri" pitchFamily="34" charset="0"/>
                <a:ea typeface="Times New Roman" pitchFamily="18" charset="0"/>
                <a:cs typeface="Arial" pitchFamily="34" charset="0"/>
              </a:rPr>
              <a:t>Sometimes a neuraminidase inhibitor</a:t>
            </a:r>
            <a:endParaRPr lang="en-US" sz="14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400" dirty="0" smtClean="0">
                <a:latin typeface="Calibri" pitchFamily="34" charset="0"/>
                <a:ea typeface="Times New Roman" pitchFamily="18" charset="0"/>
                <a:cs typeface="Arial" pitchFamily="34" charset="0"/>
              </a:rPr>
              <a:t>Treatment focuses mainly on symptom relief .</a:t>
            </a:r>
            <a:endParaRPr lang="en-US" sz="14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400" b="1" dirty="0" smtClean="0">
                <a:solidFill>
                  <a:srgbClr val="223442"/>
                </a:solidFill>
                <a:latin typeface="Calibri" pitchFamily="34" charset="0"/>
                <a:ea typeface="Times New Roman" pitchFamily="18" charset="0"/>
                <a:cs typeface="Arial" pitchFamily="34" charset="0"/>
              </a:rPr>
              <a:t>Prevention</a:t>
            </a:r>
            <a:endParaRPr lang="en-US" sz="14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400" dirty="0" smtClean="0">
                <a:latin typeface="Calibri" pitchFamily="34" charset="0"/>
                <a:ea typeface="Times New Roman" pitchFamily="18" charset="0"/>
                <a:cs typeface="Arial" pitchFamily="34" charset="0"/>
              </a:rPr>
              <a:t>The current seasonal influenza vaccines are effective against the A(H1N1)pdm09 virus.</a:t>
            </a:r>
            <a:endParaRPr lang="en-US" sz="14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400" dirty="0" smtClean="0">
                <a:latin typeface="Calibri" pitchFamily="34" charset="0"/>
                <a:ea typeface="Times New Roman" pitchFamily="18" charset="0"/>
                <a:cs typeface="Arial" pitchFamily="34" charset="0"/>
              </a:rPr>
              <a:t>Commonsense steps (</a:t>
            </a:r>
            <a:r>
              <a:rPr lang="en-US" sz="1400" dirty="0" err="1" smtClean="0">
                <a:latin typeface="Calibri" pitchFamily="34" charset="0"/>
                <a:ea typeface="Times New Roman" pitchFamily="18" charset="0"/>
                <a:cs typeface="Arial" pitchFamily="34" charset="0"/>
              </a:rPr>
              <a:t>eg</a:t>
            </a:r>
            <a:r>
              <a:rPr lang="en-US" sz="1400" dirty="0" smtClean="0">
                <a:latin typeface="Calibri" pitchFamily="34" charset="0"/>
                <a:ea typeface="Times New Roman" pitchFamily="18" charset="0"/>
                <a:cs typeface="Arial" pitchFamily="34" charset="0"/>
              </a:rPr>
              <a:t>, staying home if influenza-like symptoms develop; thorough, frequent </a:t>
            </a:r>
            <a:r>
              <a:rPr lang="en-US" sz="1400" dirty="0" err="1" smtClean="0">
                <a:latin typeface="Calibri" pitchFamily="34" charset="0"/>
                <a:ea typeface="Times New Roman" pitchFamily="18" charset="0"/>
                <a:cs typeface="Arial" pitchFamily="34" charset="0"/>
              </a:rPr>
              <a:t>handwashing</a:t>
            </a:r>
            <a:r>
              <a:rPr lang="en-US" sz="1400" dirty="0" smtClean="0">
                <a:latin typeface="Calibri" pitchFamily="34" charset="0"/>
                <a:ea typeface="Times New Roman" pitchFamily="18" charset="0"/>
                <a:cs typeface="Arial" pitchFamily="34" charset="0"/>
              </a:rPr>
              <a:t> with soap and water or an alcohol-based hand sanitizer) are recommended to reduce the spread of infection.</a:t>
            </a:r>
            <a:endParaRPr lang="en-US" sz="1400" dirty="0" smtClean="0">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0"/>
            <a:ext cx="9144000" cy="45704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dirty="0" err="1" smtClean="0">
                <a:ln>
                  <a:noFill/>
                </a:ln>
                <a:solidFill>
                  <a:srgbClr val="223442"/>
                </a:solidFill>
                <a:effectLst/>
                <a:latin typeface="Calibri" pitchFamily="34" charset="0"/>
                <a:ea typeface="Times New Roman" pitchFamily="18" charset="0"/>
                <a:cs typeface="Arial" pitchFamily="34" charset="0"/>
              </a:rPr>
              <a:t>Parainfluenza</a:t>
            </a:r>
            <a:r>
              <a:rPr kumimoji="0" lang="en-US" sz="27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 Virus Infections</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Parainfluenza</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viruses include several closely related viruses that cause many respiratory illnesses varying from the common cold to an influenza-like syndrome or pneumonia; croup is the most common severe manifestation.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parainfluenza</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viruses are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paramyxoviruses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types 1, 2, 3, and 4. They share antigenic cross-reactivity but tend to cause diseases of different severity. </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most common illness in children is an upper respiratory illness with no or low-grade fever.</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Parainfluenza</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type 1 probably causes croup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laryngotracheobronchitis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primarily in infants aged 6 to 36 mo. </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Respiratory failure due to upper airway obstruction is a rare but potentially fatal complication.</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Parainfluenza</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virus type 3 may cause pneumonia and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bronchiolitis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in young infants. </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These illnesses are generally indistinguishable from disease caused by respiratory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syncytial</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virus but are often less severe.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0"/>
            <a:ext cx="9144000" cy="6340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dirty="0" err="1" smtClean="0">
                <a:ln>
                  <a:noFill/>
                </a:ln>
                <a:solidFill>
                  <a:srgbClr val="223442"/>
                </a:solidFill>
                <a:effectLst/>
                <a:latin typeface="Calibri" pitchFamily="34" charset="0"/>
                <a:ea typeface="Times New Roman" pitchFamily="18" charset="0"/>
                <a:cs typeface="Arial" pitchFamily="34" charset="0"/>
              </a:rPr>
              <a:t>Coronaviruses</a:t>
            </a:r>
            <a:r>
              <a:rPr kumimoji="0" lang="en-US" sz="27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 and Acute Respiratory Syndromes (MERS and SARS)</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Coronaviruses</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are enveloped RNA viruses.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Two </a:t>
            </a:r>
            <a:r>
              <a:rPr kumimoji="0" lang="en-US" sz="14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coronaviruses</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MERS-</a:t>
            </a:r>
            <a:r>
              <a:rPr kumimoji="0" lang="en-US" sz="14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CoV</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SARS-</a:t>
            </a:r>
            <a:r>
              <a:rPr kumimoji="0" lang="en-US" sz="14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CoV</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cause much more severe respiratory infections in humans than other </a:t>
            </a:r>
            <a:r>
              <a:rPr kumimoji="0" lang="en-US" sz="14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coronaviruses</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MIDDLE EAST RESPIRATORY SYNDROME (MERS)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Person-to-person transmission has been established.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reservoir of MERS-</a:t>
            </a:r>
            <a:r>
              <a:rPr kumimoji="0" lang="en-US" sz="14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CoV</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is unknown; however, many </a:t>
            </a:r>
            <a:r>
              <a:rPr kumimoji="0" lang="en-US" sz="14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coronavirus</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species are present in bats,</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Anti-MERS-</a:t>
            </a:r>
            <a:r>
              <a:rPr kumimoji="0" lang="en-US" sz="14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CoV</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antibodies have been detected in a few camels, which are the only other currently suspected hosts.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incubation period is about 5 days. More than half of cases have been fatal. Median patient age is 56 yr, and the </a:t>
            </a:r>
            <a:r>
              <a:rPr kumimoji="0" lang="en-US" sz="14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male:female</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ratio is about 1.6:1. </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Infection tends to be more severe in elderly patients and in patients with a preexisting disorder such as diabetes, a chronic heart disorder, or a chronic renal disorder.</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Fever, chills, </a:t>
            </a:r>
            <a:r>
              <a:rPr kumimoji="0" lang="en-US" sz="14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myalgia</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cough are common. </a:t>
            </a:r>
          </a:p>
          <a:p>
            <a:pPr lvl="0" algn="l" rtl="0" fontAlgn="base">
              <a:spcBef>
                <a:spcPct val="0"/>
              </a:spcBef>
              <a:spcAft>
                <a:spcPct val="0"/>
              </a:spcAft>
            </a:pPr>
            <a:r>
              <a:rPr lang="en-US" sz="1600" b="1" dirty="0" smtClean="0">
                <a:solidFill>
                  <a:srgbClr val="223442"/>
                </a:solidFill>
                <a:latin typeface="Calibri" pitchFamily="34" charset="0"/>
                <a:ea typeface="Times New Roman" pitchFamily="18" charset="0"/>
                <a:cs typeface="Arial" pitchFamily="34" charset="0"/>
              </a:rPr>
              <a:t>Diagnosis</a:t>
            </a:r>
            <a:endParaRPr lang="en-US" sz="700" dirty="0" smtClean="0">
              <a:latin typeface="Arial" pitchFamily="34" charset="0"/>
              <a:cs typeface="Arial" pitchFamily="34" charset="0"/>
            </a:endParaRPr>
          </a:p>
          <a:p>
            <a:pPr lvl="0" algn="l" rtl="0" eaLnBrk="0" fontAlgn="base" hangingPunct="0">
              <a:lnSpc>
                <a:spcPct val="150000"/>
              </a:lnSpc>
              <a:spcBef>
                <a:spcPct val="0"/>
              </a:spcBef>
              <a:spcAft>
                <a:spcPct val="0"/>
              </a:spcAft>
              <a:buFontTx/>
              <a:buChar char="•"/>
            </a:pPr>
            <a:r>
              <a:rPr lang="en-US" sz="1400" dirty="0" smtClean="0">
                <a:latin typeface="Calibri" pitchFamily="34" charset="0"/>
                <a:ea typeface="Times New Roman" pitchFamily="18" charset="0"/>
                <a:cs typeface="Arial" pitchFamily="34" charset="0"/>
              </a:rPr>
              <a:t>Real-time reverse-transcriptase PCR (RT-PCR) testing of lower respiratory secretions</a:t>
            </a:r>
            <a:endParaRPr lang="en-US" sz="14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400" b="1" dirty="0" smtClean="0">
                <a:solidFill>
                  <a:srgbClr val="223442"/>
                </a:solidFill>
                <a:latin typeface="Calibri" pitchFamily="34" charset="0"/>
                <a:ea typeface="Times New Roman" pitchFamily="18" charset="0"/>
                <a:cs typeface="Arial" pitchFamily="34" charset="0"/>
              </a:rPr>
              <a:t>Treatment</a:t>
            </a:r>
            <a:endParaRPr lang="en-US" sz="1400" dirty="0" smtClean="0">
              <a:latin typeface="Arial" pitchFamily="34" charset="0"/>
              <a:cs typeface="Arial" pitchFamily="34" charset="0"/>
            </a:endParaRPr>
          </a:p>
          <a:p>
            <a:pPr lvl="0" algn="l" rtl="0" eaLnBrk="0" fontAlgn="base" hangingPunct="0">
              <a:lnSpc>
                <a:spcPct val="150000"/>
              </a:lnSpc>
              <a:spcBef>
                <a:spcPct val="0"/>
              </a:spcBef>
              <a:spcAft>
                <a:spcPct val="0"/>
              </a:spcAft>
              <a:buFontTx/>
              <a:buChar char="•"/>
            </a:pPr>
            <a:r>
              <a:rPr lang="en-US" sz="1400" dirty="0" smtClean="0">
                <a:latin typeface="Calibri" pitchFamily="34" charset="0"/>
                <a:ea typeface="Times New Roman" pitchFamily="18" charset="0"/>
                <a:cs typeface="Arial" pitchFamily="34" charset="0"/>
              </a:rPr>
              <a:t>Supportive</a:t>
            </a:r>
            <a:endParaRPr lang="en-US" sz="1400" dirty="0" smtClean="0">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1071538" y="428604"/>
          <a:ext cx="7643865" cy="6116646"/>
        </p:xfrm>
        <a:graphic>
          <a:graphicData uri="http://schemas.openxmlformats.org/drawingml/2006/table">
            <a:tbl>
              <a:tblPr/>
              <a:tblGrid>
                <a:gridCol w="2547955"/>
                <a:gridCol w="2547955"/>
                <a:gridCol w="2547955"/>
              </a:tblGrid>
              <a:tr h="225439">
                <a:tc>
                  <a:txBody>
                    <a:bodyPr/>
                    <a:lstStyle/>
                    <a:p>
                      <a:pPr algn="l" rtl="0">
                        <a:lnSpc>
                          <a:spcPct val="115000"/>
                        </a:lnSpc>
                        <a:spcAft>
                          <a:spcPts val="1000"/>
                        </a:spcAft>
                      </a:pPr>
                      <a:r>
                        <a:rPr lang="en-US" sz="1100" b="1" dirty="0">
                          <a:latin typeface="Times New Roman"/>
                          <a:ea typeface="Times New Roman"/>
                          <a:cs typeface="Arial"/>
                        </a:rPr>
                        <a:t>Syndrome</a:t>
                      </a:r>
                      <a:endParaRPr lang="en-US" sz="1100" dirty="0">
                        <a:latin typeface="Calibri"/>
                        <a:ea typeface="Times New Roman"/>
                        <a:cs typeface="Arial"/>
                      </a:endParaRPr>
                    </a:p>
                  </a:txBody>
                  <a:tcPr marL="37138" marR="37138" marT="37138" marB="37138" anchor="ctr">
                    <a:lnL>
                      <a:noFill/>
                    </a:lnL>
                    <a:lnR>
                      <a:noFill/>
                    </a:lnR>
                    <a:lnT>
                      <a:noFill/>
                    </a:lnT>
                    <a:lnB>
                      <a:noFill/>
                    </a:lnB>
                    <a:solidFill>
                      <a:srgbClr val="FFFFFF"/>
                    </a:solidFill>
                  </a:tcPr>
                </a:tc>
                <a:tc>
                  <a:txBody>
                    <a:bodyPr/>
                    <a:lstStyle/>
                    <a:p>
                      <a:pPr algn="l" rtl="0">
                        <a:lnSpc>
                          <a:spcPct val="115000"/>
                        </a:lnSpc>
                        <a:spcAft>
                          <a:spcPts val="1000"/>
                        </a:spcAft>
                      </a:pPr>
                      <a:r>
                        <a:rPr lang="en-US" sz="1100" b="1">
                          <a:latin typeface="Times New Roman"/>
                          <a:ea typeface="Times New Roman"/>
                          <a:cs typeface="Arial"/>
                        </a:rPr>
                        <a:t>Common Causes</a:t>
                      </a:r>
                      <a:endParaRPr lang="en-US" sz="1100">
                        <a:latin typeface="Calibri"/>
                        <a:ea typeface="Times New Roman"/>
                        <a:cs typeface="Arial"/>
                      </a:endParaRPr>
                    </a:p>
                  </a:txBody>
                  <a:tcPr marL="37138" marR="37138" marT="37138" marB="37138" anchor="ctr">
                    <a:lnL>
                      <a:noFill/>
                    </a:lnL>
                    <a:lnR>
                      <a:noFill/>
                    </a:lnR>
                    <a:lnT>
                      <a:noFill/>
                    </a:lnT>
                    <a:lnB>
                      <a:noFill/>
                    </a:lnB>
                    <a:solidFill>
                      <a:srgbClr val="FFFFFF"/>
                    </a:solidFill>
                  </a:tcPr>
                </a:tc>
                <a:tc>
                  <a:txBody>
                    <a:bodyPr/>
                    <a:lstStyle/>
                    <a:p>
                      <a:pPr algn="l" rtl="0">
                        <a:lnSpc>
                          <a:spcPct val="115000"/>
                        </a:lnSpc>
                        <a:spcAft>
                          <a:spcPts val="1000"/>
                        </a:spcAft>
                      </a:pPr>
                      <a:r>
                        <a:rPr lang="en-US" sz="1100" b="1">
                          <a:latin typeface="Times New Roman"/>
                          <a:ea typeface="Times New Roman"/>
                          <a:cs typeface="Arial"/>
                        </a:rPr>
                        <a:t>Less Common Causes</a:t>
                      </a:r>
                      <a:endParaRPr lang="en-US" sz="1100">
                        <a:latin typeface="Calibri"/>
                        <a:ea typeface="Times New Roman"/>
                        <a:cs typeface="Arial"/>
                      </a:endParaRPr>
                    </a:p>
                  </a:txBody>
                  <a:tcPr marL="37138" marR="37138" marT="37138" marB="37138" anchor="ctr">
                    <a:lnL>
                      <a:noFill/>
                    </a:lnL>
                    <a:lnR>
                      <a:noFill/>
                    </a:lnR>
                    <a:lnT>
                      <a:noFill/>
                    </a:lnT>
                    <a:lnB>
                      <a:noFill/>
                    </a:lnB>
                    <a:solidFill>
                      <a:srgbClr val="FFFFFF"/>
                    </a:solidFill>
                  </a:tcPr>
                </a:tc>
              </a:tr>
              <a:tr h="994210">
                <a:tc>
                  <a:txBody>
                    <a:bodyPr/>
                    <a:lstStyle/>
                    <a:p>
                      <a:pPr algn="l" rtl="0">
                        <a:lnSpc>
                          <a:spcPct val="115000"/>
                        </a:lnSpc>
                        <a:spcAft>
                          <a:spcPts val="1000"/>
                        </a:spcAft>
                      </a:pPr>
                      <a:r>
                        <a:rPr lang="en-US" sz="1100">
                          <a:latin typeface="Times New Roman"/>
                          <a:ea typeface="Times New Roman"/>
                          <a:cs typeface="Arial"/>
                        </a:rPr>
                        <a:t>Bronchiolitis</a:t>
                      </a:r>
                      <a:endParaRPr lang="en-US" sz="1100">
                        <a:latin typeface="Calibri"/>
                        <a:ea typeface="Times New Roman"/>
                        <a:cs typeface="Arial"/>
                      </a:endParaRPr>
                    </a:p>
                  </a:txBody>
                  <a:tcPr marL="37138" marR="37138" marT="10445" marB="104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rtl="0">
                        <a:lnSpc>
                          <a:spcPct val="115000"/>
                        </a:lnSpc>
                        <a:spcAft>
                          <a:spcPts val="1000"/>
                        </a:spcAft>
                      </a:pPr>
                      <a:r>
                        <a:rPr lang="en-US" sz="1100" dirty="0">
                          <a:latin typeface="Times New Roman"/>
                          <a:ea typeface="Times New Roman"/>
                          <a:cs typeface="Arial"/>
                        </a:rPr>
                        <a:t>RSV</a:t>
                      </a:r>
                      <a:endParaRPr lang="en-US" sz="1100" dirty="0">
                        <a:latin typeface="Calibri"/>
                        <a:ea typeface="Times New Roman"/>
                        <a:cs typeface="Arial"/>
                      </a:endParaRPr>
                    </a:p>
                  </a:txBody>
                  <a:tcPr marL="37138" marR="37138" marT="10445" marB="104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rtl="0">
                        <a:lnSpc>
                          <a:spcPct val="115000"/>
                        </a:lnSpc>
                        <a:spcAft>
                          <a:spcPts val="1000"/>
                        </a:spcAft>
                      </a:pPr>
                      <a:r>
                        <a:rPr lang="en-US" sz="1100">
                          <a:latin typeface="Times New Roman"/>
                          <a:ea typeface="Times New Roman"/>
                          <a:cs typeface="Arial"/>
                        </a:rPr>
                        <a:t>Influenza viruses</a:t>
                      </a:r>
                      <a:endParaRPr lang="en-US" sz="1100">
                        <a:latin typeface="Calibri"/>
                        <a:ea typeface="Times New Roman"/>
                        <a:cs typeface="Arial"/>
                      </a:endParaRPr>
                    </a:p>
                    <a:p>
                      <a:pPr algn="l" rtl="0">
                        <a:lnSpc>
                          <a:spcPct val="115000"/>
                        </a:lnSpc>
                        <a:spcAft>
                          <a:spcPts val="1000"/>
                        </a:spcAft>
                      </a:pPr>
                      <a:r>
                        <a:rPr lang="en-US" sz="1100">
                          <a:latin typeface="Times New Roman"/>
                          <a:ea typeface="Times New Roman"/>
                          <a:cs typeface="Arial"/>
                        </a:rPr>
                        <a:t>Parainfluenza viruses</a:t>
                      </a:r>
                      <a:endParaRPr lang="en-US" sz="1100">
                        <a:latin typeface="Calibri"/>
                        <a:ea typeface="Times New Roman"/>
                        <a:cs typeface="Arial"/>
                      </a:endParaRPr>
                    </a:p>
                    <a:p>
                      <a:pPr algn="l" rtl="0">
                        <a:lnSpc>
                          <a:spcPct val="115000"/>
                        </a:lnSpc>
                        <a:spcAft>
                          <a:spcPts val="1000"/>
                        </a:spcAft>
                      </a:pPr>
                      <a:r>
                        <a:rPr lang="en-US" sz="1100">
                          <a:latin typeface="Times New Roman"/>
                          <a:ea typeface="Times New Roman"/>
                          <a:cs typeface="Arial"/>
                        </a:rPr>
                        <a:t>Adenoviruses</a:t>
                      </a:r>
                      <a:endParaRPr lang="en-US" sz="1100">
                        <a:latin typeface="Calibri"/>
                        <a:ea typeface="Times New Roman"/>
                        <a:cs typeface="Arial"/>
                      </a:endParaRPr>
                    </a:p>
                    <a:p>
                      <a:pPr algn="l" rtl="0">
                        <a:lnSpc>
                          <a:spcPct val="115000"/>
                        </a:lnSpc>
                        <a:spcAft>
                          <a:spcPts val="1000"/>
                        </a:spcAft>
                      </a:pPr>
                      <a:r>
                        <a:rPr lang="en-US" sz="1100">
                          <a:latin typeface="Times New Roman"/>
                          <a:ea typeface="Times New Roman"/>
                          <a:cs typeface="Arial"/>
                        </a:rPr>
                        <a:t>Rhinoviruses</a:t>
                      </a:r>
                      <a:endParaRPr lang="en-US" sz="1100">
                        <a:latin typeface="Calibri"/>
                        <a:ea typeface="Times New Roman"/>
                        <a:cs typeface="Arial"/>
                      </a:endParaRPr>
                    </a:p>
                  </a:txBody>
                  <a:tcPr marL="37138" marR="37138" marT="10445" marB="10445">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1550409">
                <a:tc>
                  <a:txBody>
                    <a:bodyPr/>
                    <a:lstStyle/>
                    <a:p>
                      <a:pPr algn="l" rtl="0">
                        <a:lnSpc>
                          <a:spcPct val="115000"/>
                        </a:lnSpc>
                        <a:spcAft>
                          <a:spcPts val="1000"/>
                        </a:spcAft>
                      </a:pPr>
                      <a:r>
                        <a:rPr lang="en-US" sz="1100">
                          <a:latin typeface="Times New Roman"/>
                          <a:ea typeface="Times New Roman"/>
                          <a:cs typeface="Arial"/>
                        </a:rPr>
                        <a:t>Common cold</a:t>
                      </a:r>
                      <a:endParaRPr lang="en-US" sz="1100">
                        <a:latin typeface="Calibri"/>
                        <a:ea typeface="Times New Roman"/>
                        <a:cs typeface="Arial"/>
                      </a:endParaRPr>
                    </a:p>
                  </a:txBody>
                  <a:tcPr marL="37138" marR="37138" marT="10445" marB="104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rtl="0">
                        <a:lnSpc>
                          <a:spcPct val="115000"/>
                        </a:lnSpc>
                        <a:spcAft>
                          <a:spcPts val="1000"/>
                        </a:spcAft>
                      </a:pPr>
                      <a:r>
                        <a:rPr lang="en-US" sz="1100" dirty="0">
                          <a:latin typeface="Times New Roman"/>
                          <a:ea typeface="Times New Roman"/>
                          <a:cs typeface="Arial"/>
                        </a:rPr>
                        <a:t>Rhinoviruses</a:t>
                      </a:r>
                      <a:endParaRPr lang="en-US" sz="1100" dirty="0">
                        <a:latin typeface="Calibri"/>
                        <a:ea typeface="Times New Roman"/>
                        <a:cs typeface="Arial"/>
                      </a:endParaRPr>
                    </a:p>
                    <a:p>
                      <a:pPr algn="l" rtl="0">
                        <a:lnSpc>
                          <a:spcPct val="115000"/>
                        </a:lnSpc>
                        <a:spcAft>
                          <a:spcPts val="1000"/>
                        </a:spcAft>
                      </a:pPr>
                      <a:r>
                        <a:rPr lang="en-US" sz="1100" dirty="0" err="1">
                          <a:latin typeface="Times New Roman"/>
                          <a:ea typeface="Times New Roman"/>
                          <a:cs typeface="Arial"/>
                        </a:rPr>
                        <a:t>Coronaviruses</a:t>
                      </a:r>
                      <a:endParaRPr lang="en-US" sz="1100" dirty="0">
                        <a:latin typeface="Calibri"/>
                        <a:ea typeface="Times New Roman"/>
                        <a:cs typeface="Arial"/>
                      </a:endParaRPr>
                    </a:p>
                  </a:txBody>
                  <a:tcPr marL="37138" marR="37138" marT="10445" marB="104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rtl="0">
                        <a:lnSpc>
                          <a:spcPct val="115000"/>
                        </a:lnSpc>
                        <a:spcAft>
                          <a:spcPts val="1000"/>
                        </a:spcAft>
                      </a:pPr>
                      <a:r>
                        <a:rPr lang="en-US" sz="1100" dirty="0">
                          <a:latin typeface="Times New Roman"/>
                          <a:ea typeface="Times New Roman"/>
                          <a:cs typeface="Arial"/>
                        </a:rPr>
                        <a:t>Influenza viruses</a:t>
                      </a:r>
                      <a:endParaRPr lang="en-US" sz="1100" dirty="0">
                        <a:latin typeface="Calibri"/>
                        <a:ea typeface="Times New Roman"/>
                        <a:cs typeface="Arial"/>
                      </a:endParaRPr>
                    </a:p>
                    <a:p>
                      <a:pPr algn="l" rtl="0">
                        <a:lnSpc>
                          <a:spcPct val="115000"/>
                        </a:lnSpc>
                        <a:spcAft>
                          <a:spcPts val="1000"/>
                        </a:spcAft>
                      </a:pPr>
                      <a:r>
                        <a:rPr lang="en-US" sz="1100" dirty="0" err="1">
                          <a:latin typeface="Times New Roman"/>
                          <a:ea typeface="Times New Roman"/>
                          <a:cs typeface="Arial"/>
                        </a:rPr>
                        <a:t>Parainfluenza</a:t>
                      </a:r>
                      <a:r>
                        <a:rPr lang="en-US" sz="1100" dirty="0">
                          <a:latin typeface="Times New Roman"/>
                          <a:ea typeface="Times New Roman"/>
                          <a:cs typeface="Arial"/>
                        </a:rPr>
                        <a:t> viruses</a:t>
                      </a:r>
                      <a:endParaRPr lang="en-US" sz="1100" dirty="0">
                        <a:latin typeface="Calibri"/>
                        <a:ea typeface="Times New Roman"/>
                        <a:cs typeface="Arial"/>
                      </a:endParaRPr>
                    </a:p>
                    <a:p>
                      <a:pPr algn="l" rtl="0">
                        <a:lnSpc>
                          <a:spcPct val="115000"/>
                        </a:lnSpc>
                        <a:spcAft>
                          <a:spcPts val="1000"/>
                        </a:spcAft>
                      </a:pPr>
                      <a:r>
                        <a:rPr lang="en-US" sz="1100" dirty="0" err="1">
                          <a:latin typeface="Times New Roman"/>
                          <a:ea typeface="Times New Roman"/>
                          <a:cs typeface="Arial"/>
                        </a:rPr>
                        <a:t>Enteroviruses</a:t>
                      </a:r>
                      <a:endParaRPr lang="en-US" sz="1100" dirty="0">
                        <a:latin typeface="Calibri"/>
                        <a:ea typeface="Times New Roman"/>
                        <a:cs typeface="Arial"/>
                      </a:endParaRPr>
                    </a:p>
                    <a:p>
                      <a:pPr algn="l" rtl="0">
                        <a:lnSpc>
                          <a:spcPct val="115000"/>
                        </a:lnSpc>
                        <a:spcAft>
                          <a:spcPts val="1000"/>
                        </a:spcAft>
                      </a:pPr>
                      <a:r>
                        <a:rPr lang="en-US" sz="1100" dirty="0">
                          <a:latin typeface="Times New Roman"/>
                          <a:ea typeface="Times New Roman"/>
                          <a:cs typeface="Arial"/>
                        </a:rPr>
                        <a:t>Adenoviruses</a:t>
                      </a:r>
                      <a:endParaRPr lang="en-US" sz="1100" dirty="0">
                        <a:latin typeface="Calibri"/>
                        <a:ea typeface="Times New Roman"/>
                        <a:cs typeface="Arial"/>
                      </a:endParaRPr>
                    </a:p>
                    <a:p>
                      <a:pPr algn="l" rtl="0">
                        <a:lnSpc>
                          <a:spcPct val="115000"/>
                        </a:lnSpc>
                        <a:spcAft>
                          <a:spcPts val="1000"/>
                        </a:spcAft>
                      </a:pPr>
                      <a:r>
                        <a:rPr lang="en-US" sz="1100" dirty="0">
                          <a:latin typeface="Times New Roman"/>
                          <a:ea typeface="Times New Roman"/>
                          <a:cs typeface="Arial"/>
                        </a:rPr>
                        <a:t>Human </a:t>
                      </a:r>
                      <a:r>
                        <a:rPr lang="en-US" sz="1100" dirty="0" err="1">
                          <a:latin typeface="Times New Roman"/>
                          <a:ea typeface="Times New Roman"/>
                          <a:cs typeface="Arial"/>
                        </a:rPr>
                        <a:t>metapneumoviruses</a:t>
                      </a:r>
                      <a:endParaRPr lang="en-US" sz="1100" dirty="0">
                        <a:latin typeface="Calibri"/>
                        <a:ea typeface="Times New Roman"/>
                        <a:cs typeface="Arial"/>
                      </a:endParaRPr>
                    </a:p>
                    <a:p>
                      <a:pPr algn="l" rtl="0">
                        <a:lnSpc>
                          <a:spcPct val="115000"/>
                        </a:lnSpc>
                        <a:spcAft>
                          <a:spcPts val="1000"/>
                        </a:spcAft>
                      </a:pPr>
                      <a:r>
                        <a:rPr lang="en-US" sz="1100" dirty="0">
                          <a:latin typeface="Times New Roman"/>
                          <a:ea typeface="Times New Roman"/>
                          <a:cs typeface="Arial"/>
                        </a:rPr>
                        <a:t>RSV</a:t>
                      </a:r>
                      <a:endParaRPr lang="en-US" sz="1100" dirty="0">
                        <a:latin typeface="Calibri"/>
                        <a:ea typeface="Times New Roman"/>
                        <a:cs typeface="Arial"/>
                      </a:endParaRPr>
                    </a:p>
                  </a:txBody>
                  <a:tcPr marL="37138" marR="37138" marT="10445" marB="10445">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438012">
                <a:tc>
                  <a:txBody>
                    <a:bodyPr/>
                    <a:lstStyle/>
                    <a:p>
                      <a:pPr algn="l" rtl="0">
                        <a:lnSpc>
                          <a:spcPct val="115000"/>
                        </a:lnSpc>
                        <a:spcAft>
                          <a:spcPts val="1000"/>
                        </a:spcAft>
                      </a:pPr>
                      <a:r>
                        <a:rPr lang="en-US" sz="1100">
                          <a:latin typeface="Times New Roman"/>
                          <a:ea typeface="Times New Roman"/>
                          <a:cs typeface="Arial"/>
                        </a:rPr>
                        <a:t>Croup</a:t>
                      </a:r>
                      <a:endParaRPr lang="en-US" sz="1100">
                        <a:latin typeface="Calibri"/>
                        <a:ea typeface="Times New Roman"/>
                        <a:cs typeface="Arial"/>
                      </a:endParaRPr>
                    </a:p>
                  </a:txBody>
                  <a:tcPr marL="37138" marR="37138" marT="10445" marB="104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rtl="0">
                        <a:lnSpc>
                          <a:spcPct val="115000"/>
                        </a:lnSpc>
                        <a:spcAft>
                          <a:spcPts val="1000"/>
                        </a:spcAft>
                      </a:pPr>
                      <a:r>
                        <a:rPr lang="en-US" sz="1100">
                          <a:latin typeface="Times New Roman"/>
                          <a:ea typeface="Times New Roman"/>
                          <a:cs typeface="Arial"/>
                        </a:rPr>
                        <a:t>Parainfluenza viruses</a:t>
                      </a:r>
                      <a:endParaRPr lang="en-US" sz="1100">
                        <a:latin typeface="Calibri"/>
                        <a:ea typeface="Times New Roman"/>
                        <a:cs typeface="Arial"/>
                      </a:endParaRPr>
                    </a:p>
                  </a:txBody>
                  <a:tcPr marL="37138" marR="37138" marT="10445" marB="104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rtl="0">
                        <a:lnSpc>
                          <a:spcPct val="115000"/>
                        </a:lnSpc>
                        <a:spcAft>
                          <a:spcPts val="1000"/>
                        </a:spcAft>
                      </a:pPr>
                      <a:r>
                        <a:rPr lang="en-US" sz="1100" dirty="0">
                          <a:latin typeface="Times New Roman"/>
                          <a:ea typeface="Times New Roman"/>
                          <a:cs typeface="Arial"/>
                        </a:rPr>
                        <a:t>Influenza viruses</a:t>
                      </a:r>
                      <a:endParaRPr lang="en-US" sz="1100" dirty="0">
                        <a:latin typeface="Calibri"/>
                        <a:ea typeface="Times New Roman"/>
                        <a:cs typeface="Arial"/>
                      </a:endParaRPr>
                    </a:p>
                    <a:p>
                      <a:pPr algn="l" rtl="0">
                        <a:lnSpc>
                          <a:spcPct val="115000"/>
                        </a:lnSpc>
                        <a:spcAft>
                          <a:spcPts val="1000"/>
                        </a:spcAft>
                      </a:pPr>
                      <a:r>
                        <a:rPr lang="en-US" sz="1100" dirty="0">
                          <a:latin typeface="Times New Roman"/>
                          <a:ea typeface="Times New Roman"/>
                          <a:cs typeface="Arial"/>
                        </a:rPr>
                        <a:t>RSV</a:t>
                      </a:r>
                      <a:endParaRPr lang="en-US" sz="1100" dirty="0">
                        <a:latin typeface="Calibri"/>
                        <a:ea typeface="Times New Roman"/>
                        <a:cs typeface="Arial"/>
                      </a:endParaRPr>
                    </a:p>
                  </a:txBody>
                  <a:tcPr marL="37138" marR="37138" marT="10445" marB="10445">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438012">
                <a:tc>
                  <a:txBody>
                    <a:bodyPr/>
                    <a:lstStyle/>
                    <a:p>
                      <a:pPr algn="l" rtl="0">
                        <a:lnSpc>
                          <a:spcPct val="115000"/>
                        </a:lnSpc>
                        <a:spcAft>
                          <a:spcPts val="1000"/>
                        </a:spcAft>
                      </a:pPr>
                      <a:r>
                        <a:rPr lang="en-US" sz="1100">
                          <a:latin typeface="Times New Roman"/>
                          <a:ea typeface="Times New Roman"/>
                          <a:cs typeface="Arial"/>
                        </a:rPr>
                        <a:t>Influenza-like illness</a:t>
                      </a:r>
                      <a:endParaRPr lang="en-US" sz="1100">
                        <a:latin typeface="Calibri"/>
                        <a:ea typeface="Times New Roman"/>
                        <a:cs typeface="Arial"/>
                      </a:endParaRPr>
                    </a:p>
                  </a:txBody>
                  <a:tcPr marL="37138" marR="37138" marT="10445" marB="104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rtl="0">
                        <a:lnSpc>
                          <a:spcPct val="115000"/>
                        </a:lnSpc>
                        <a:spcAft>
                          <a:spcPts val="1000"/>
                        </a:spcAft>
                      </a:pPr>
                      <a:r>
                        <a:rPr lang="en-US" sz="1100">
                          <a:latin typeface="Times New Roman"/>
                          <a:ea typeface="Times New Roman"/>
                          <a:cs typeface="Arial"/>
                        </a:rPr>
                        <a:t>Influenza viruses</a:t>
                      </a:r>
                      <a:endParaRPr lang="en-US" sz="1100">
                        <a:latin typeface="Calibri"/>
                        <a:ea typeface="Times New Roman"/>
                        <a:cs typeface="Arial"/>
                      </a:endParaRPr>
                    </a:p>
                  </a:txBody>
                  <a:tcPr marL="37138" marR="37138" marT="10445" marB="104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rtl="0">
                        <a:lnSpc>
                          <a:spcPct val="115000"/>
                        </a:lnSpc>
                        <a:spcAft>
                          <a:spcPts val="1000"/>
                        </a:spcAft>
                      </a:pPr>
                      <a:r>
                        <a:rPr lang="en-US" sz="1100">
                          <a:latin typeface="Times New Roman"/>
                          <a:ea typeface="Times New Roman"/>
                          <a:cs typeface="Arial"/>
                        </a:rPr>
                        <a:t>Parainfluenza viruses</a:t>
                      </a:r>
                      <a:endParaRPr lang="en-US" sz="1100">
                        <a:latin typeface="Calibri"/>
                        <a:ea typeface="Times New Roman"/>
                        <a:cs typeface="Arial"/>
                      </a:endParaRPr>
                    </a:p>
                    <a:p>
                      <a:pPr algn="l" rtl="0">
                        <a:lnSpc>
                          <a:spcPct val="115000"/>
                        </a:lnSpc>
                        <a:spcAft>
                          <a:spcPts val="1000"/>
                        </a:spcAft>
                      </a:pPr>
                      <a:r>
                        <a:rPr lang="en-US" sz="1100">
                          <a:latin typeface="Times New Roman"/>
                          <a:ea typeface="Times New Roman"/>
                          <a:cs typeface="Arial"/>
                        </a:rPr>
                        <a:t>Adenoviruses</a:t>
                      </a:r>
                      <a:endParaRPr lang="en-US" sz="1100">
                        <a:latin typeface="Calibri"/>
                        <a:ea typeface="Times New Roman"/>
                        <a:cs typeface="Arial"/>
                      </a:endParaRPr>
                    </a:p>
                  </a:txBody>
                  <a:tcPr marL="37138" marR="37138" marT="10445" marB="10445">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1272310">
                <a:tc>
                  <a:txBody>
                    <a:bodyPr/>
                    <a:lstStyle/>
                    <a:p>
                      <a:pPr algn="l" rtl="0">
                        <a:lnSpc>
                          <a:spcPct val="115000"/>
                        </a:lnSpc>
                        <a:spcAft>
                          <a:spcPts val="1000"/>
                        </a:spcAft>
                      </a:pPr>
                      <a:r>
                        <a:rPr lang="en-US" sz="1100">
                          <a:latin typeface="Times New Roman"/>
                          <a:ea typeface="Times New Roman"/>
                          <a:cs typeface="Arial"/>
                        </a:rPr>
                        <a:t>Pneumonia</a:t>
                      </a:r>
                      <a:endParaRPr lang="en-US" sz="1100">
                        <a:latin typeface="Calibri"/>
                        <a:ea typeface="Times New Roman"/>
                        <a:cs typeface="Arial"/>
                      </a:endParaRPr>
                    </a:p>
                  </a:txBody>
                  <a:tcPr marL="37138" marR="37138" marT="10445" marB="104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rtl="0">
                        <a:lnSpc>
                          <a:spcPct val="115000"/>
                        </a:lnSpc>
                        <a:spcAft>
                          <a:spcPts val="1000"/>
                        </a:spcAft>
                      </a:pPr>
                      <a:r>
                        <a:rPr lang="en-US" sz="1100">
                          <a:latin typeface="Times New Roman"/>
                          <a:ea typeface="Times New Roman"/>
                          <a:cs typeface="Arial"/>
                        </a:rPr>
                        <a:t>Influenza viruses</a:t>
                      </a:r>
                      <a:endParaRPr lang="en-US" sz="1100">
                        <a:latin typeface="Calibri"/>
                        <a:ea typeface="Times New Roman"/>
                        <a:cs typeface="Arial"/>
                      </a:endParaRPr>
                    </a:p>
                    <a:p>
                      <a:pPr algn="l" rtl="0">
                        <a:lnSpc>
                          <a:spcPct val="115000"/>
                        </a:lnSpc>
                        <a:spcAft>
                          <a:spcPts val="1000"/>
                        </a:spcAft>
                      </a:pPr>
                      <a:r>
                        <a:rPr lang="en-US" sz="1100">
                          <a:latin typeface="Times New Roman"/>
                          <a:ea typeface="Times New Roman"/>
                          <a:cs typeface="Arial"/>
                        </a:rPr>
                        <a:t>RSV</a:t>
                      </a:r>
                      <a:endParaRPr lang="en-US" sz="1100">
                        <a:latin typeface="Calibri"/>
                        <a:ea typeface="Times New Roman"/>
                        <a:cs typeface="Arial"/>
                      </a:endParaRPr>
                    </a:p>
                    <a:p>
                      <a:pPr algn="l" rtl="0">
                        <a:lnSpc>
                          <a:spcPct val="115000"/>
                        </a:lnSpc>
                        <a:spcAft>
                          <a:spcPts val="1000"/>
                        </a:spcAft>
                      </a:pPr>
                      <a:r>
                        <a:rPr lang="en-US" sz="1100">
                          <a:latin typeface="Times New Roman"/>
                          <a:ea typeface="Times New Roman"/>
                          <a:cs typeface="Arial"/>
                        </a:rPr>
                        <a:t>Adenoviruses</a:t>
                      </a:r>
                      <a:endParaRPr lang="en-US" sz="1100">
                        <a:latin typeface="Calibri"/>
                        <a:ea typeface="Times New Roman"/>
                        <a:cs typeface="Arial"/>
                      </a:endParaRPr>
                    </a:p>
                  </a:txBody>
                  <a:tcPr marL="37138" marR="37138" marT="10445" marB="1044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solidFill>
                      <a:srgbClr val="F8F8F8"/>
                    </a:solidFill>
                  </a:tcPr>
                </a:tc>
                <a:tc>
                  <a:txBody>
                    <a:bodyPr/>
                    <a:lstStyle/>
                    <a:p>
                      <a:pPr algn="l" rtl="0">
                        <a:lnSpc>
                          <a:spcPct val="115000"/>
                        </a:lnSpc>
                        <a:spcAft>
                          <a:spcPts val="1000"/>
                        </a:spcAft>
                      </a:pPr>
                      <a:r>
                        <a:rPr lang="en-US" sz="1100">
                          <a:latin typeface="Times New Roman"/>
                          <a:ea typeface="Times New Roman"/>
                          <a:cs typeface="Arial"/>
                        </a:rPr>
                        <a:t>Parainfluenza viruses</a:t>
                      </a:r>
                      <a:endParaRPr lang="en-US" sz="1100">
                        <a:latin typeface="Calibri"/>
                        <a:ea typeface="Times New Roman"/>
                        <a:cs typeface="Arial"/>
                      </a:endParaRPr>
                    </a:p>
                    <a:p>
                      <a:pPr algn="l" rtl="0">
                        <a:lnSpc>
                          <a:spcPct val="115000"/>
                        </a:lnSpc>
                        <a:spcAft>
                          <a:spcPts val="1000"/>
                        </a:spcAft>
                      </a:pPr>
                      <a:r>
                        <a:rPr lang="en-US" sz="1100">
                          <a:latin typeface="Times New Roman"/>
                          <a:ea typeface="Times New Roman"/>
                          <a:cs typeface="Arial"/>
                        </a:rPr>
                        <a:t>Enteroviruses</a:t>
                      </a:r>
                      <a:endParaRPr lang="en-US" sz="1100">
                        <a:latin typeface="Calibri"/>
                        <a:ea typeface="Times New Roman"/>
                        <a:cs typeface="Arial"/>
                      </a:endParaRPr>
                    </a:p>
                    <a:p>
                      <a:pPr algn="l" rtl="0">
                        <a:lnSpc>
                          <a:spcPct val="115000"/>
                        </a:lnSpc>
                        <a:spcAft>
                          <a:spcPts val="1000"/>
                        </a:spcAft>
                      </a:pPr>
                      <a:r>
                        <a:rPr lang="en-US" sz="1100">
                          <a:latin typeface="Times New Roman"/>
                          <a:ea typeface="Times New Roman"/>
                          <a:cs typeface="Arial"/>
                        </a:rPr>
                        <a:t>Rhinoviruses</a:t>
                      </a:r>
                      <a:endParaRPr lang="en-US" sz="1100">
                        <a:latin typeface="Calibri"/>
                        <a:ea typeface="Times New Roman"/>
                        <a:cs typeface="Arial"/>
                      </a:endParaRPr>
                    </a:p>
                    <a:p>
                      <a:pPr algn="l" rtl="0">
                        <a:lnSpc>
                          <a:spcPct val="115000"/>
                        </a:lnSpc>
                        <a:spcAft>
                          <a:spcPts val="1000"/>
                        </a:spcAft>
                      </a:pPr>
                      <a:r>
                        <a:rPr lang="en-US" sz="1100">
                          <a:latin typeface="Times New Roman"/>
                          <a:ea typeface="Times New Roman"/>
                          <a:cs typeface="Arial"/>
                        </a:rPr>
                        <a:t>Human metapneumoviruses</a:t>
                      </a:r>
                      <a:endParaRPr lang="en-US" sz="1100">
                        <a:latin typeface="Calibri"/>
                        <a:ea typeface="Times New Roman"/>
                        <a:cs typeface="Arial"/>
                      </a:endParaRPr>
                    </a:p>
                    <a:p>
                      <a:pPr algn="l" rtl="0">
                        <a:lnSpc>
                          <a:spcPct val="115000"/>
                        </a:lnSpc>
                        <a:spcAft>
                          <a:spcPts val="1000"/>
                        </a:spcAft>
                      </a:pPr>
                      <a:r>
                        <a:rPr lang="en-US" sz="1100">
                          <a:latin typeface="Times New Roman"/>
                          <a:ea typeface="Times New Roman"/>
                          <a:cs typeface="Arial"/>
                        </a:rPr>
                        <a:t>Coronaviruses</a:t>
                      </a:r>
                      <a:endParaRPr lang="en-US" sz="1100">
                        <a:latin typeface="Calibri"/>
                        <a:ea typeface="Times New Roman"/>
                        <a:cs typeface="Arial"/>
                      </a:endParaRPr>
                    </a:p>
                  </a:txBody>
                  <a:tcPr marL="37138" marR="37138" marT="10445" marB="10445">
                    <a:lnL w="12700" cap="flat" cmpd="sng" algn="ctr">
                      <a:solidFill>
                        <a:srgbClr val="FFFFFF"/>
                      </a:solidFill>
                      <a:prstDash val="solid"/>
                      <a:round/>
                      <a:headEnd type="none" w="med" len="med"/>
                      <a:tailEnd type="none" w="med" len="med"/>
                    </a:lnL>
                    <a:lnR>
                      <a:noFill/>
                    </a:lnR>
                    <a:lnT>
                      <a:noFill/>
                    </a:lnT>
                    <a:lnB>
                      <a:noFill/>
                    </a:lnB>
                    <a:solidFill>
                      <a:srgbClr val="F8F8F8"/>
                    </a:solidFill>
                  </a:tcPr>
                </a:tc>
              </a:tr>
              <a:tr h="266804">
                <a:tc gridSpan="3">
                  <a:txBody>
                    <a:bodyPr/>
                    <a:lstStyle/>
                    <a:p>
                      <a:pPr algn="l" rtl="0">
                        <a:lnSpc>
                          <a:spcPct val="115000"/>
                        </a:lnSpc>
                        <a:spcAft>
                          <a:spcPts val="1000"/>
                        </a:spcAft>
                      </a:pPr>
                      <a:r>
                        <a:rPr lang="en-US" sz="1100" dirty="0">
                          <a:latin typeface="Times New Roman"/>
                          <a:ea typeface="Times New Roman"/>
                          <a:cs typeface="Arial"/>
                        </a:rPr>
                        <a:t>RSV = respiratory </a:t>
                      </a:r>
                      <a:r>
                        <a:rPr lang="en-US" sz="1100" dirty="0" err="1">
                          <a:latin typeface="Times New Roman"/>
                          <a:ea typeface="Times New Roman"/>
                          <a:cs typeface="Arial"/>
                        </a:rPr>
                        <a:t>syncytial</a:t>
                      </a:r>
                      <a:r>
                        <a:rPr lang="en-US" sz="1100" dirty="0">
                          <a:latin typeface="Times New Roman"/>
                          <a:ea typeface="Times New Roman"/>
                          <a:cs typeface="Arial"/>
                        </a:rPr>
                        <a:t> virus.</a:t>
                      </a:r>
                      <a:endParaRPr lang="en-US" sz="1100" dirty="0">
                        <a:latin typeface="Calibri"/>
                        <a:ea typeface="Times New Roman"/>
                        <a:cs typeface="Arial"/>
                      </a:endParaRPr>
                    </a:p>
                  </a:txBody>
                  <a:tcPr marL="55707" marR="55707" marT="55707" marB="55707" anchor="ctr">
                    <a:lnL>
                      <a:noFill/>
                    </a:lnL>
                    <a:lnR>
                      <a:noFill/>
                    </a:lnR>
                    <a:lnT>
                      <a:noFill/>
                    </a:lnT>
                    <a:lnB>
                      <a:noFill/>
                    </a:lnB>
                    <a:solidFill>
                      <a:srgbClr val="F8F8F8"/>
                    </a:solidFill>
                  </a:tcPr>
                </a:tc>
                <a:tc hMerge="1">
                  <a:txBody>
                    <a:bodyPr/>
                    <a:lstStyle/>
                    <a:p>
                      <a:pPr rtl="1"/>
                      <a:endParaRPr lang="ar-IQ"/>
                    </a:p>
                  </a:txBody>
                  <a:tcPr/>
                </a:tc>
                <a:tc hMerge="1">
                  <a:txBody>
                    <a:bodyPr/>
                    <a:lstStyle/>
                    <a:p>
                      <a:pPr rtl="1"/>
                      <a:endParaRPr lang="ar-IQ"/>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0" y="0"/>
            <a:ext cx="9144000" cy="4719208"/>
          </a:xfrm>
          <a:prstGeom prst="rect">
            <a:avLst/>
          </a:prstGeom>
          <a:noFill/>
          <a:ln w="9525">
            <a:noFill/>
            <a:miter lim="800000"/>
            <a:headEnd/>
            <a:tailEnd/>
          </a:ln>
          <a:effectLst/>
        </p:spPr>
        <p:txBody>
          <a:bodyPr vert="horz" wrap="square" lIns="91440" tIns="101568" rIns="91440" bIns="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700" b="1" i="0" u="none" strike="noStrike" cap="none" normalizeH="0" baseline="0" dirty="0" err="1" smtClean="0">
                <a:ln>
                  <a:noFill/>
                </a:ln>
                <a:solidFill>
                  <a:srgbClr val="223442"/>
                </a:solidFill>
                <a:effectLst/>
                <a:latin typeface="Arial" pitchFamily="34" charset="0"/>
                <a:ea typeface="Times New Roman" pitchFamily="18" charset="0"/>
                <a:cs typeface="Arial" pitchFamily="34" charset="0"/>
              </a:rPr>
              <a:t>Bronchiolitis</a:t>
            </a: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Bronchiolitis</a:t>
            </a:r>
            <a:r>
              <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is an acute viral infection of the lower respiratory tract affecting infants &lt; 24 mo and is characterized by respiratory distress, wheezing, and crackles. Diagnosis is suspected by history, including presentation during a known epidemic; the primary cause, </a:t>
            </a:r>
            <a:r>
              <a:rPr kumimoji="0" lang="en-US" sz="1400" b="1" i="0" u="none" strike="noStrike" cap="none" normalizeH="0" baseline="0" dirty="0" smtClean="0">
                <a:ln>
                  <a:noFill/>
                </a:ln>
                <a:solidFill>
                  <a:srgbClr val="8B230F"/>
                </a:solidFill>
                <a:effectLst/>
                <a:latin typeface="Calibri" pitchFamily="34" charset="0"/>
                <a:ea typeface="Times New Roman" pitchFamily="18" charset="0"/>
                <a:cs typeface="Arial" pitchFamily="34" charset="0"/>
                <a:hlinkClick r:id="rId2"/>
              </a:rPr>
              <a:t>respiratory </a:t>
            </a:r>
            <a:r>
              <a:rPr kumimoji="0" lang="en-US" sz="1400" b="1" i="0" u="none" strike="noStrike" cap="none" normalizeH="0" baseline="0" dirty="0" err="1" smtClean="0">
                <a:ln>
                  <a:noFill/>
                </a:ln>
                <a:solidFill>
                  <a:srgbClr val="8B230F"/>
                </a:solidFill>
                <a:effectLst/>
                <a:latin typeface="Calibri" pitchFamily="34" charset="0"/>
                <a:ea typeface="Times New Roman" pitchFamily="18" charset="0"/>
                <a:cs typeface="Arial" pitchFamily="34" charset="0"/>
                <a:hlinkClick r:id="rId2"/>
              </a:rPr>
              <a:t>syncytial</a:t>
            </a:r>
            <a:r>
              <a:rPr kumimoji="0" lang="en-US" sz="1400" b="1" i="0" u="none" strike="noStrike" cap="none" normalizeH="0" baseline="0" dirty="0" smtClean="0">
                <a:ln>
                  <a:noFill/>
                </a:ln>
                <a:solidFill>
                  <a:srgbClr val="8B230F"/>
                </a:solidFill>
                <a:effectLst/>
                <a:latin typeface="Calibri" pitchFamily="34" charset="0"/>
                <a:ea typeface="Times New Roman" pitchFamily="18" charset="0"/>
                <a:cs typeface="Arial" pitchFamily="34" charset="0"/>
                <a:hlinkClick r:id="rId2"/>
              </a:rPr>
              <a:t> virus</a:t>
            </a:r>
            <a:r>
              <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can be identified with a rapid assay. </a:t>
            </a: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Bronchiolitis</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often occurs in epidemics and mostly in children &lt; 24 mo, with a peak incidence between 2 mo and 6 mo of age.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Etiology</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Most cases</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of </a:t>
            </a:r>
            <a:r>
              <a:rPr kumimoji="0" lang="en-US" sz="14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bronchiolitis</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are caused by</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1400" b="0" i="0" u="none" strike="noStrike" cap="none" normalizeH="0" baseline="0" dirty="0" smtClean="0">
                <a:ln>
                  <a:noFill/>
                </a:ln>
                <a:solidFill>
                  <a:srgbClr val="8B230F"/>
                </a:solidFill>
                <a:effectLst/>
                <a:latin typeface="Calibri" pitchFamily="34" charset="0"/>
                <a:ea typeface="Times New Roman" pitchFamily="18" charset="0"/>
                <a:cs typeface="Arial" pitchFamily="34" charset="0"/>
                <a:hlinkClick r:id="rId2"/>
              </a:rPr>
              <a:t>Respiratory </a:t>
            </a:r>
            <a:r>
              <a:rPr kumimoji="0" lang="en-US" sz="1400" b="0" i="0" u="none" strike="noStrike" cap="none" normalizeH="0" baseline="0" dirty="0" err="1" smtClean="0">
                <a:ln>
                  <a:noFill/>
                </a:ln>
                <a:solidFill>
                  <a:srgbClr val="8B230F"/>
                </a:solidFill>
                <a:effectLst/>
                <a:latin typeface="Calibri" pitchFamily="34" charset="0"/>
                <a:ea typeface="Times New Roman" pitchFamily="18" charset="0"/>
                <a:cs typeface="Arial" pitchFamily="34" charset="0"/>
                <a:hlinkClick r:id="rId2"/>
              </a:rPr>
              <a:t>syncytial</a:t>
            </a:r>
            <a:r>
              <a:rPr kumimoji="0" lang="en-US" sz="1400" b="0" i="0" u="none" strike="noStrike" cap="none" normalizeH="0" baseline="0" dirty="0" smtClean="0">
                <a:ln>
                  <a:noFill/>
                </a:ln>
                <a:solidFill>
                  <a:srgbClr val="8B230F"/>
                </a:solidFill>
                <a:effectLst/>
                <a:latin typeface="Calibri" pitchFamily="34" charset="0"/>
                <a:ea typeface="Times New Roman" pitchFamily="18" charset="0"/>
                <a:cs typeface="Arial" pitchFamily="34" charset="0"/>
                <a:hlinkClick r:id="rId2"/>
              </a:rPr>
              <a:t> virus</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(RSV)</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Rhinovirus</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1400" b="0" i="0" u="none" strike="noStrike" cap="none" normalizeH="0" baseline="0" dirty="0" err="1" smtClean="0">
                <a:ln>
                  <a:noFill/>
                </a:ln>
                <a:solidFill>
                  <a:srgbClr val="8B230F"/>
                </a:solidFill>
                <a:effectLst/>
                <a:latin typeface="Calibri" pitchFamily="34" charset="0"/>
                <a:ea typeface="Times New Roman" pitchFamily="18" charset="0"/>
                <a:cs typeface="Arial" pitchFamily="34" charset="0"/>
                <a:hlinkClick r:id="rId3"/>
              </a:rPr>
              <a:t>Parainfluenza</a:t>
            </a:r>
            <a:r>
              <a:rPr kumimoji="0" lang="en-US" sz="1400" b="0" i="0" u="none" strike="noStrike" cap="none" normalizeH="0" baseline="0" dirty="0" smtClean="0">
                <a:ln>
                  <a:noFill/>
                </a:ln>
                <a:solidFill>
                  <a:srgbClr val="8B230F"/>
                </a:solidFill>
                <a:effectLst/>
                <a:latin typeface="Calibri" pitchFamily="34" charset="0"/>
                <a:ea typeface="Times New Roman" pitchFamily="18" charset="0"/>
                <a:cs typeface="Arial" pitchFamily="34" charset="0"/>
                <a:hlinkClick r:id="rId3"/>
              </a:rPr>
              <a:t> virus type 3</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Less frequent causes are </a:t>
            </a:r>
            <a:r>
              <a:rPr kumimoji="0" lang="en-US" sz="1400" b="0" i="0" u="none" strike="noStrike" cap="none" normalizeH="0" baseline="0" dirty="0" smtClean="0">
                <a:ln>
                  <a:noFill/>
                </a:ln>
                <a:solidFill>
                  <a:srgbClr val="8B230F"/>
                </a:solidFill>
                <a:effectLst/>
                <a:latin typeface="Calibri" pitchFamily="34" charset="0"/>
                <a:ea typeface="Times New Roman" pitchFamily="18" charset="0"/>
                <a:cs typeface="Arial" pitchFamily="34" charset="0"/>
                <a:hlinkClick r:id="rId4"/>
              </a:rPr>
              <a:t>influenza viruses</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 and B, </a:t>
            </a:r>
            <a:r>
              <a:rPr kumimoji="0" lang="en-US" sz="14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parainfluenza</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viruses types 1 and 2, </a:t>
            </a:r>
            <a:r>
              <a:rPr kumimoji="0" lang="en-US" sz="1400" b="0" i="0" u="none" strike="noStrike" cap="none" normalizeH="0" baseline="0" dirty="0" err="1" smtClean="0">
                <a:ln>
                  <a:noFill/>
                </a:ln>
                <a:solidFill>
                  <a:srgbClr val="8B230F"/>
                </a:solidFill>
                <a:effectLst/>
                <a:latin typeface="Calibri" pitchFamily="34" charset="0"/>
                <a:ea typeface="Times New Roman" pitchFamily="18" charset="0"/>
                <a:cs typeface="Arial" pitchFamily="34" charset="0"/>
                <a:hlinkClick r:id="rId2"/>
              </a:rPr>
              <a:t>metapneumovirus</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sz="1400" b="0" i="0" u="none" strike="noStrike" cap="none" normalizeH="0" baseline="0" dirty="0" smtClean="0">
                <a:ln>
                  <a:noFill/>
                </a:ln>
                <a:solidFill>
                  <a:srgbClr val="8B230F"/>
                </a:solidFill>
                <a:effectLst/>
                <a:latin typeface="Calibri" pitchFamily="34" charset="0"/>
                <a:ea typeface="Times New Roman" pitchFamily="18" charset="0"/>
                <a:cs typeface="Arial" pitchFamily="34" charset="0"/>
                <a:hlinkClick r:id="rId5"/>
              </a:rPr>
              <a:t>adenoviruses</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a:t>
            </a:r>
            <a:r>
              <a:rPr kumimoji="0" lang="en-US" sz="1400" b="0" i="0" u="none" strike="noStrike" cap="none" normalizeH="0" baseline="0" dirty="0" err="1" smtClean="0">
                <a:ln>
                  <a:noFill/>
                </a:ln>
                <a:solidFill>
                  <a:srgbClr val="8B230F"/>
                </a:solidFill>
                <a:effectLst/>
                <a:latin typeface="Calibri" pitchFamily="34" charset="0"/>
                <a:ea typeface="Times New Roman" pitchFamily="18" charset="0"/>
                <a:cs typeface="Arial" pitchFamily="34" charset="0"/>
                <a:hlinkClick r:id="rId6"/>
              </a:rPr>
              <a:t>Mycoplasma</a:t>
            </a:r>
            <a:r>
              <a:rPr kumimoji="0" lang="en-US" sz="1400" b="0" i="0" u="none" strike="noStrike" cap="none" normalizeH="0" baseline="0" dirty="0" smtClean="0">
                <a:ln>
                  <a:noFill/>
                </a:ln>
                <a:solidFill>
                  <a:srgbClr val="8B230F"/>
                </a:solidFill>
                <a:effectLst/>
                <a:latin typeface="Calibri" pitchFamily="34" charset="0"/>
                <a:ea typeface="Times New Roman" pitchFamily="18" charset="0"/>
                <a:cs typeface="Arial" pitchFamily="34" charset="0"/>
                <a:hlinkClick r:id="rId6"/>
              </a:rPr>
              <a:t> </a:t>
            </a:r>
            <a:r>
              <a:rPr kumimoji="0" lang="en-US" sz="1400" b="0" i="0" u="none" strike="noStrike" cap="none" normalizeH="0" baseline="0" dirty="0" err="1" smtClean="0">
                <a:ln>
                  <a:noFill/>
                </a:ln>
                <a:solidFill>
                  <a:srgbClr val="8B230F"/>
                </a:solidFill>
                <a:effectLst/>
                <a:latin typeface="Calibri" pitchFamily="34" charset="0"/>
                <a:ea typeface="Times New Roman" pitchFamily="18" charset="0"/>
                <a:cs typeface="Arial" pitchFamily="34" charset="0"/>
                <a:hlinkClick r:id="rId6"/>
              </a:rPr>
              <a:t>pneumoniae</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0" y="0"/>
            <a:ext cx="9144000" cy="18594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err="1" smtClean="0">
                <a:ln>
                  <a:noFill/>
                </a:ln>
                <a:solidFill>
                  <a:srgbClr val="223442"/>
                </a:solidFill>
                <a:effectLst/>
                <a:latin typeface="Calibri" pitchFamily="34" charset="0"/>
                <a:ea typeface="Times New Roman" pitchFamily="18" charset="0"/>
                <a:cs typeface="Arial" pitchFamily="34" charset="0"/>
              </a:rPr>
              <a:t>Pathophysiology</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virus spreads from the upper respiratory tract to the medium and small bronchi and bronchioles, causing epithelial necrosis and initiating an inflammatory response. The developing edema and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exudate</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result in  obstruction, which leads to alveolar air trapping. </a:t>
            </a:r>
            <a:endPar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p:txBody>
      </p:sp>
      <p:sp>
        <p:nvSpPr>
          <p:cNvPr id="3" name="مستطيل 2"/>
          <p:cNvSpPr/>
          <p:nvPr/>
        </p:nvSpPr>
        <p:spPr>
          <a:xfrm>
            <a:off x="214282" y="2001090"/>
            <a:ext cx="8715436" cy="3499612"/>
          </a:xfrm>
          <a:prstGeom prst="rect">
            <a:avLst/>
          </a:prstGeom>
        </p:spPr>
        <p:txBody>
          <a:bodyPr wrap="square">
            <a:spAutoFit/>
          </a:bodyPr>
          <a:lstStyle/>
          <a:p>
            <a:pPr lvl="0" algn="l" rtl="0" fontAlgn="base">
              <a:spcBef>
                <a:spcPct val="0"/>
              </a:spcBef>
              <a:spcAft>
                <a:spcPct val="0"/>
              </a:spcAft>
            </a:pPr>
            <a:r>
              <a:rPr lang="en-US" sz="1600" b="1" dirty="0" smtClean="0">
                <a:solidFill>
                  <a:srgbClr val="223442"/>
                </a:solidFill>
                <a:latin typeface="Calibri" pitchFamily="34" charset="0"/>
                <a:ea typeface="Times New Roman" pitchFamily="18" charset="0"/>
                <a:cs typeface="Arial" pitchFamily="34" charset="0"/>
              </a:rPr>
              <a:t>Diagnosis</a:t>
            </a:r>
            <a:endParaRPr lang="en-US" sz="1600" dirty="0" smtClean="0">
              <a:latin typeface="Arial" pitchFamily="34" charset="0"/>
              <a:cs typeface="Arial" pitchFamily="34" charset="0"/>
            </a:endParaRPr>
          </a:p>
          <a:p>
            <a:pPr lvl="0" algn="l" rtl="0" eaLnBrk="0" fontAlgn="base" hangingPunct="0">
              <a:lnSpc>
                <a:spcPct val="150000"/>
              </a:lnSpc>
              <a:spcBef>
                <a:spcPct val="0"/>
              </a:spcBef>
              <a:spcAft>
                <a:spcPct val="0"/>
              </a:spcAft>
              <a:buFontTx/>
              <a:buChar char="•"/>
            </a:pPr>
            <a:r>
              <a:rPr lang="en-US" sz="1600" dirty="0" smtClean="0">
                <a:latin typeface="Calibri" pitchFamily="34" charset="0"/>
                <a:ea typeface="Times New Roman" pitchFamily="18" charset="0"/>
                <a:cs typeface="Arial" pitchFamily="34" charset="0"/>
              </a:rPr>
              <a:t>Clinical presentation</a:t>
            </a:r>
          </a:p>
          <a:p>
            <a:pPr lvl="0" algn="l" rtl="0" eaLnBrk="0" fontAlgn="base" hangingPunct="0">
              <a:lnSpc>
                <a:spcPct val="150000"/>
              </a:lnSpc>
              <a:spcBef>
                <a:spcPct val="0"/>
              </a:spcBef>
              <a:spcAft>
                <a:spcPct val="0"/>
              </a:spcAft>
              <a:buFontTx/>
              <a:buChar char="•"/>
            </a:pPr>
            <a:r>
              <a:rPr lang="en-US" sz="1600" dirty="0" smtClean="0">
                <a:latin typeface="Calibri" pitchFamily="34" charset="0"/>
                <a:ea typeface="Times New Roman" pitchFamily="18" charset="0"/>
                <a:cs typeface="Arial" pitchFamily="34" charset="0"/>
              </a:rPr>
              <a:t>Pulse </a:t>
            </a:r>
            <a:r>
              <a:rPr lang="en-US" sz="1600" dirty="0" err="1" smtClean="0">
                <a:latin typeface="Calibri" pitchFamily="34" charset="0"/>
                <a:ea typeface="Times New Roman" pitchFamily="18" charset="0"/>
                <a:cs typeface="Arial" pitchFamily="34" charset="0"/>
              </a:rPr>
              <a:t>oximetry</a:t>
            </a:r>
            <a:endParaRPr lang="en-US" sz="1600" dirty="0" smtClean="0">
              <a:latin typeface="Calibri" pitchFamily="34" charset="0"/>
              <a:ea typeface="Times New Roman" pitchFamily="18" charset="0"/>
              <a:cs typeface="Arial" pitchFamily="34" charset="0"/>
            </a:endParaRPr>
          </a:p>
          <a:p>
            <a:pPr lvl="0" algn="l" rtl="0" eaLnBrk="0" fontAlgn="base" hangingPunct="0">
              <a:lnSpc>
                <a:spcPct val="150000"/>
              </a:lnSpc>
              <a:spcBef>
                <a:spcPct val="0"/>
              </a:spcBef>
              <a:spcAft>
                <a:spcPct val="0"/>
              </a:spcAft>
              <a:buFontTx/>
              <a:buChar char="•"/>
            </a:pPr>
            <a:r>
              <a:rPr lang="en-US" sz="1600" dirty="0" smtClean="0">
                <a:latin typeface="Calibri" pitchFamily="34" charset="0"/>
                <a:ea typeface="Times New Roman" pitchFamily="18" charset="0"/>
                <a:cs typeface="Arial" pitchFamily="34" charset="0"/>
              </a:rPr>
              <a:t>Chest x-ray for more severe cases</a:t>
            </a:r>
          </a:p>
          <a:p>
            <a:pPr lvl="0" algn="l" rtl="0" eaLnBrk="0" fontAlgn="base" hangingPunct="0">
              <a:lnSpc>
                <a:spcPct val="150000"/>
              </a:lnSpc>
              <a:spcBef>
                <a:spcPct val="0"/>
              </a:spcBef>
              <a:spcAft>
                <a:spcPct val="0"/>
              </a:spcAft>
              <a:buFontTx/>
              <a:buChar char="•"/>
            </a:pPr>
            <a:r>
              <a:rPr lang="en-US" sz="1600" dirty="0" smtClean="0">
                <a:latin typeface="Calibri" pitchFamily="34" charset="0"/>
                <a:ea typeface="Times New Roman" pitchFamily="18" charset="0"/>
                <a:cs typeface="Arial" pitchFamily="34" charset="0"/>
              </a:rPr>
              <a:t>RSV antigen test on nasal washings or nasal aspirates for seriously ill children</a:t>
            </a:r>
            <a:endParaRPr lang="en-US" sz="16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600" b="1" dirty="0" smtClean="0">
                <a:solidFill>
                  <a:srgbClr val="223442"/>
                </a:solidFill>
                <a:latin typeface="Calibri" pitchFamily="34" charset="0"/>
                <a:ea typeface="Times New Roman" pitchFamily="18" charset="0"/>
                <a:cs typeface="Arial" pitchFamily="34" charset="0"/>
              </a:rPr>
              <a:t>Prognosis</a:t>
            </a:r>
            <a:endParaRPr lang="en-US" sz="16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600" dirty="0" smtClean="0">
                <a:latin typeface="Calibri" pitchFamily="34" charset="0"/>
                <a:ea typeface="Times New Roman" pitchFamily="18" charset="0"/>
                <a:cs typeface="Arial" pitchFamily="34" charset="0"/>
              </a:rPr>
              <a:t>Prognosis is excellent. Most children recover in 3 to 5 days without </a:t>
            </a:r>
            <a:r>
              <a:rPr lang="en-US" sz="1600" dirty="0" err="1" smtClean="0">
                <a:latin typeface="Calibri" pitchFamily="34" charset="0"/>
                <a:ea typeface="Times New Roman" pitchFamily="18" charset="0"/>
                <a:cs typeface="Arial" pitchFamily="34" charset="0"/>
              </a:rPr>
              <a:t>sequelae</a:t>
            </a:r>
            <a:r>
              <a:rPr lang="en-US" sz="1600" dirty="0" smtClean="0">
                <a:latin typeface="Calibri" pitchFamily="34" charset="0"/>
                <a:ea typeface="Times New Roman" pitchFamily="18" charset="0"/>
                <a:cs typeface="Arial" pitchFamily="34" charset="0"/>
              </a:rPr>
              <a:t>, although wheezing and cough may continue for 2 to 4 wk. Mortality is &lt; 0.1% when medical care is adequate. </a:t>
            </a:r>
          </a:p>
          <a:p>
            <a:pPr lvl="0" algn="l" rtl="0" fontAlgn="base">
              <a:spcBef>
                <a:spcPct val="0"/>
              </a:spcBef>
              <a:spcAft>
                <a:spcPct val="0"/>
              </a:spcAft>
            </a:pPr>
            <a:r>
              <a:rPr lang="en-US" sz="1600" b="1" dirty="0" smtClean="0">
                <a:solidFill>
                  <a:srgbClr val="223442"/>
                </a:solidFill>
                <a:latin typeface="Calibri" pitchFamily="34" charset="0"/>
                <a:ea typeface="Times New Roman" pitchFamily="18" charset="0"/>
                <a:cs typeface="Arial" pitchFamily="34" charset="0"/>
              </a:rPr>
              <a:t>Treatment</a:t>
            </a:r>
            <a:endParaRPr lang="en-US" sz="1600" dirty="0" smtClean="0">
              <a:latin typeface="Arial" pitchFamily="34" charset="0"/>
              <a:cs typeface="Arial" pitchFamily="34" charset="0"/>
            </a:endParaRPr>
          </a:p>
          <a:p>
            <a:pPr lvl="0" algn="l" rtl="0" eaLnBrk="0" fontAlgn="base" hangingPunct="0">
              <a:lnSpc>
                <a:spcPct val="150000"/>
              </a:lnSpc>
              <a:spcBef>
                <a:spcPct val="0"/>
              </a:spcBef>
              <a:spcAft>
                <a:spcPct val="0"/>
              </a:spcAft>
              <a:buFontTx/>
              <a:buChar char="•"/>
            </a:pPr>
            <a:r>
              <a:rPr lang="en-US" sz="1600" dirty="0" smtClean="0">
                <a:latin typeface="Calibri" pitchFamily="34" charset="0"/>
                <a:ea typeface="Times New Roman" pitchFamily="18" charset="0"/>
                <a:cs typeface="Arial" pitchFamily="34" charset="0"/>
              </a:rPr>
              <a:t>Supportive therapy</a:t>
            </a:r>
            <a:endParaRPr lang="en-US" sz="1600" dirty="0" smtClean="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0" y="0"/>
            <a:ext cx="9144000" cy="72019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Croup</a:t>
            </a:r>
            <a:r>
              <a:rPr lang="en-US" sz="700" dirty="0" smtClean="0">
                <a:latin typeface="Arial" pitchFamily="34" charset="0"/>
                <a:ea typeface="Times New Roman" pitchFamily="18" charset="0"/>
                <a:cs typeface="Arial" pitchFamily="34" charset="0"/>
              </a:rPr>
              <a:t>        </a:t>
            </a:r>
            <a:r>
              <a:rPr kumimoji="0" lang="en-US" sz="18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a:t>
            </a:r>
            <a:r>
              <a:rPr kumimoji="0" lang="en-US" sz="1800" b="1" i="0" u="none" strike="noStrike" cap="none" normalizeH="0" baseline="0" dirty="0" err="1" smtClean="0">
                <a:ln>
                  <a:noFill/>
                </a:ln>
                <a:solidFill>
                  <a:srgbClr val="223442"/>
                </a:solidFill>
                <a:effectLst/>
                <a:latin typeface="Calibri" pitchFamily="34" charset="0"/>
                <a:ea typeface="Times New Roman" pitchFamily="18" charset="0"/>
                <a:cs typeface="Arial" pitchFamily="34" charset="0"/>
              </a:rPr>
              <a:t>Laryngotracheobronchitis</a:t>
            </a:r>
            <a:r>
              <a:rPr kumimoji="0" lang="en-US" sz="18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Croup is acute inflammation of the upper and lower respiratory tracts.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Croup affects mainly children aged 6 mo to 3 yr.</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Etiology</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most common pathogens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1600" b="0" i="0" u="none" strike="noStrike" cap="none" normalizeH="0" baseline="0" dirty="0" err="1" smtClean="0">
                <a:ln>
                  <a:noFill/>
                </a:ln>
                <a:solidFill>
                  <a:srgbClr val="8B230F"/>
                </a:solidFill>
                <a:effectLst/>
                <a:latin typeface="Calibri" pitchFamily="34" charset="0"/>
                <a:ea typeface="Times New Roman" pitchFamily="18" charset="0"/>
                <a:cs typeface="Arial" pitchFamily="34" charset="0"/>
                <a:hlinkClick r:id="rId2"/>
              </a:rPr>
              <a:t>Parainfluenza</a:t>
            </a:r>
            <a:r>
              <a:rPr kumimoji="0" lang="en-US" sz="1600" b="0" i="0" u="none" strike="noStrike" cap="none" normalizeH="0" baseline="0" dirty="0" smtClean="0">
                <a:ln>
                  <a:noFill/>
                </a:ln>
                <a:solidFill>
                  <a:srgbClr val="8B230F"/>
                </a:solidFill>
                <a:effectLst/>
                <a:latin typeface="Calibri" pitchFamily="34" charset="0"/>
                <a:ea typeface="Times New Roman" pitchFamily="18" charset="0"/>
                <a:cs typeface="Arial" pitchFamily="34" charset="0"/>
                <a:hlinkClick r:id="rId2"/>
              </a:rPr>
              <a:t> viruses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especially type 1</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Less common causes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are </a:t>
            </a:r>
            <a:r>
              <a:rPr kumimoji="0" lang="en-US" sz="1600" b="0" i="0" u="none" strike="noStrike" cap="none" normalizeH="0" baseline="0" dirty="0" smtClean="0">
                <a:ln>
                  <a:noFill/>
                </a:ln>
                <a:solidFill>
                  <a:srgbClr val="8B230F"/>
                </a:solidFill>
                <a:effectLst/>
                <a:latin typeface="Calibri" pitchFamily="34" charset="0"/>
                <a:ea typeface="Times New Roman" pitchFamily="18" charset="0"/>
                <a:cs typeface="Arial" pitchFamily="34" charset="0"/>
                <a:hlinkClick r:id="rId3"/>
              </a:rPr>
              <a:t>respiratory </a:t>
            </a:r>
            <a:r>
              <a:rPr kumimoji="0" lang="en-US" sz="1600" b="0" i="0" u="none" strike="noStrike" cap="none" normalizeH="0" baseline="0" dirty="0" err="1" smtClean="0">
                <a:ln>
                  <a:noFill/>
                </a:ln>
                <a:solidFill>
                  <a:srgbClr val="8B230F"/>
                </a:solidFill>
                <a:effectLst/>
                <a:latin typeface="Calibri" pitchFamily="34" charset="0"/>
                <a:ea typeface="Times New Roman" pitchFamily="18" charset="0"/>
                <a:cs typeface="Arial" pitchFamily="34" charset="0"/>
                <a:hlinkClick r:id="rId3"/>
              </a:rPr>
              <a:t>syncytial</a:t>
            </a:r>
            <a:r>
              <a:rPr kumimoji="0" lang="en-US" sz="1600" b="0" i="0" u="none" strike="noStrike" cap="none" normalizeH="0" baseline="0" dirty="0" smtClean="0">
                <a:ln>
                  <a:noFill/>
                </a:ln>
                <a:solidFill>
                  <a:srgbClr val="8B230F"/>
                </a:solidFill>
                <a:effectLst/>
                <a:latin typeface="Calibri" pitchFamily="34" charset="0"/>
                <a:ea typeface="Times New Roman" pitchFamily="18" charset="0"/>
                <a:cs typeface="Arial" pitchFamily="34" charset="0"/>
                <a:hlinkClick r:id="rId3"/>
              </a:rPr>
              <a:t> virus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(RSV) and </a:t>
            </a:r>
            <a:r>
              <a:rPr kumimoji="0" lang="en-US" sz="1600" b="0" i="0" u="none" strike="noStrike" cap="none" normalizeH="0" baseline="0" dirty="0" smtClean="0">
                <a:ln>
                  <a:noFill/>
                </a:ln>
                <a:solidFill>
                  <a:srgbClr val="8B230F"/>
                </a:solidFill>
                <a:effectLst/>
                <a:latin typeface="Calibri" pitchFamily="34" charset="0"/>
                <a:ea typeface="Times New Roman" pitchFamily="18" charset="0"/>
                <a:cs typeface="Arial" pitchFamily="34" charset="0"/>
                <a:hlinkClick r:id="rId4"/>
              </a:rPr>
              <a:t>adenovirus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followed by </a:t>
            </a:r>
            <a:r>
              <a:rPr kumimoji="0" lang="en-US" sz="1600" b="0" i="0" u="none" strike="noStrike" cap="none" normalizeH="0" baseline="0" dirty="0" smtClean="0">
                <a:ln>
                  <a:noFill/>
                </a:ln>
                <a:solidFill>
                  <a:srgbClr val="8B230F"/>
                </a:solidFill>
                <a:effectLst/>
                <a:latin typeface="Calibri" pitchFamily="34" charset="0"/>
                <a:ea typeface="Times New Roman" pitchFamily="18" charset="0"/>
                <a:cs typeface="Arial" pitchFamily="34" charset="0"/>
                <a:hlinkClick r:id="rId5"/>
              </a:rPr>
              <a:t>influenza viruses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 and B, </a:t>
            </a:r>
            <a:r>
              <a:rPr kumimoji="0" lang="en-US" sz="1600" b="0" i="0" u="none" strike="noStrike" cap="none" normalizeH="0" baseline="0" dirty="0" err="1" smtClean="0">
                <a:ln>
                  <a:noFill/>
                </a:ln>
                <a:solidFill>
                  <a:srgbClr val="8B230F"/>
                </a:solidFill>
                <a:effectLst/>
                <a:latin typeface="Calibri" pitchFamily="34" charset="0"/>
                <a:ea typeface="Times New Roman" pitchFamily="18" charset="0"/>
                <a:cs typeface="Arial" pitchFamily="34" charset="0"/>
                <a:hlinkClick r:id="rId6"/>
              </a:rPr>
              <a:t>enterovirus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rhinovirus, </a:t>
            </a:r>
            <a:r>
              <a:rPr kumimoji="0" lang="en-US" sz="1600" b="0" i="0" u="none" strike="noStrike" cap="none" normalizeH="0" baseline="0" dirty="0" smtClean="0">
                <a:ln>
                  <a:noFill/>
                </a:ln>
                <a:solidFill>
                  <a:srgbClr val="8B230F"/>
                </a:solidFill>
                <a:effectLst/>
                <a:latin typeface="Calibri" pitchFamily="34" charset="0"/>
                <a:ea typeface="Times New Roman" pitchFamily="18" charset="0"/>
                <a:cs typeface="Arial" pitchFamily="34" charset="0"/>
                <a:hlinkClick r:id="rId7"/>
              </a:rPr>
              <a:t>measles virus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a:t>
            </a:r>
            <a:r>
              <a:rPr kumimoji="0" lang="en-US" sz="1600" b="0" i="0" u="none" strike="noStrike" cap="none" normalizeH="0" baseline="0" dirty="0" err="1" smtClean="0">
                <a:ln>
                  <a:noFill/>
                </a:ln>
                <a:solidFill>
                  <a:srgbClr val="8B230F"/>
                </a:solidFill>
                <a:effectLst/>
                <a:latin typeface="Calibri" pitchFamily="34" charset="0"/>
                <a:ea typeface="Times New Roman" pitchFamily="18" charset="0"/>
                <a:cs typeface="Arial" pitchFamily="34" charset="0"/>
                <a:hlinkClick r:id="rId8"/>
              </a:rPr>
              <a:t>Mycoplasma</a:t>
            </a:r>
            <a:r>
              <a:rPr kumimoji="0" lang="en-US" sz="1600" b="0" i="0" u="none" strike="noStrike" cap="none" normalizeH="0" baseline="0" dirty="0" smtClean="0">
                <a:ln>
                  <a:noFill/>
                </a:ln>
                <a:solidFill>
                  <a:srgbClr val="8B230F"/>
                </a:solidFill>
                <a:effectLst/>
                <a:latin typeface="Calibri" pitchFamily="34" charset="0"/>
                <a:ea typeface="Times New Roman" pitchFamily="18" charset="0"/>
                <a:cs typeface="Arial" pitchFamily="34" charset="0"/>
                <a:hlinkClick r:id="rId8"/>
              </a:rPr>
              <a:t> </a:t>
            </a:r>
            <a:r>
              <a:rPr kumimoji="0" lang="en-US" sz="1600" b="0" i="0" u="none" strike="noStrike" cap="none" normalizeH="0" baseline="0" dirty="0" err="1" smtClean="0">
                <a:ln>
                  <a:noFill/>
                </a:ln>
                <a:solidFill>
                  <a:srgbClr val="8B230F"/>
                </a:solidFill>
                <a:effectLst/>
                <a:latin typeface="Calibri" pitchFamily="34" charset="0"/>
                <a:ea typeface="Times New Roman" pitchFamily="18" charset="0"/>
                <a:cs typeface="Arial" pitchFamily="34" charset="0"/>
                <a:hlinkClick r:id="rId8"/>
              </a:rPr>
              <a:t>pneumoniae</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Croup caused by influenza may be particularly severe and may occur in a broader age range of children.</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Seasonal outbreaks are common. Cases caused by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parainfluenza</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viruses tend to occur in the fall; those caused by RSV and influenza viruses tend to occur in the winter and spring. </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Spread is usually through the air or by contact with infected secretions.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err="1" smtClean="0">
                <a:ln>
                  <a:noFill/>
                </a:ln>
                <a:solidFill>
                  <a:srgbClr val="223442"/>
                </a:solidFill>
                <a:effectLst/>
                <a:latin typeface="Calibri" pitchFamily="34" charset="0"/>
                <a:ea typeface="Times New Roman" pitchFamily="18" charset="0"/>
                <a:cs typeface="Arial" pitchFamily="34" charset="0"/>
              </a:rPr>
              <a:t>Pathophysiology</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infection causes inflammation of the larynx, trachea, bronchi, bronchioles, and lung parenchyma. Obstruction caused by swelling and inflammatory exudates develops and becomes pronounced in the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subglottic</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region. </a:t>
            </a:r>
            <a:endPar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algn="l" rtl="0" eaLnBrk="0" fontAlgn="base" hangingPunct="0">
              <a:lnSpc>
                <a:spcPct val="150000"/>
              </a:lnSpc>
              <a:spcBef>
                <a:spcPct val="0"/>
              </a:spcBef>
              <a:spcAft>
                <a:spcPct val="0"/>
              </a:spcAft>
            </a:pPr>
            <a:r>
              <a:rPr lang="en-US" sz="1600" dirty="0" smtClean="0">
                <a:latin typeface="Calibri" pitchFamily="34" charset="0"/>
                <a:ea typeface="Times New Roman" pitchFamily="18" charset="0"/>
                <a:cs typeface="Arial" pitchFamily="34" charset="0"/>
              </a:rPr>
              <a:t>The illness usually lasts 3 to 4 days and resolves spontaneously. The vast majority of children with croup recover completely.</a:t>
            </a:r>
            <a:endParaRPr lang="en-US" sz="1600" dirty="0" smtClean="0">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0"/>
            <a:ext cx="9144000" cy="54168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Pneumonia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Pneumonia is acute inflammation of the lungs caused by infection.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Pneumonia is the most common fatal hospital-acquired infection and the most common overall cause of death in developing countries.</a:t>
            </a:r>
          </a:p>
          <a:p>
            <a:pPr lvl="0" algn="l" rtl="0" fontAlgn="base">
              <a:spcBef>
                <a:spcPct val="0"/>
              </a:spcBef>
              <a:spcAft>
                <a:spcPct val="0"/>
              </a:spcAft>
            </a:pPr>
            <a:endParaRPr lang="en-US" sz="2700" b="1" dirty="0" smtClean="0">
              <a:solidFill>
                <a:srgbClr val="223442"/>
              </a:solidFill>
              <a:latin typeface="Calibri" pitchFamily="34" charset="0"/>
              <a:ea typeface="Times New Roman" pitchFamily="18" charset="0"/>
              <a:cs typeface="Arial" pitchFamily="34" charset="0"/>
            </a:endParaRPr>
          </a:p>
          <a:p>
            <a:pPr lvl="0" algn="l" rtl="0" fontAlgn="base">
              <a:spcBef>
                <a:spcPct val="0"/>
              </a:spcBef>
              <a:spcAft>
                <a:spcPct val="0"/>
              </a:spcAft>
            </a:pPr>
            <a:r>
              <a:rPr lang="en-US" sz="2700" b="1" dirty="0" smtClean="0">
                <a:solidFill>
                  <a:srgbClr val="223442"/>
                </a:solidFill>
                <a:latin typeface="Calibri" pitchFamily="34" charset="0"/>
                <a:ea typeface="Times New Roman" pitchFamily="18" charset="0"/>
                <a:cs typeface="Arial" pitchFamily="34" charset="0"/>
              </a:rPr>
              <a:t>Adenovirus Infections</a:t>
            </a:r>
            <a:endParaRPr lang="en-US" sz="7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600" b="1" dirty="0" smtClean="0">
                <a:latin typeface="Calibri" pitchFamily="34" charset="0"/>
                <a:ea typeface="Times New Roman" pitchFamily="18" charset="0"/>
                <a:cs typeface="Arial" pitchFamily="34" charset="0"/>
              </a:rPr>
              <a:t>Infection with one of the many adenoviruses may be asymptomatic or result in specific syndromes, including mild respiratory infections, </a:t>
            </a:r>
            <a:r>
              <a:rPr lang="en-US" sz="1600" b="1" dirty="0" err="1" smtClean="0">
                <a:latin typeface="Calibri" pitchFamily="34" charset="0"/>
                <a:ea typeface="Times New Roman" pitchFamily="18" charset="0"/>
                <a:cs typeface="Arial" pitchFamily="34" charset="0"/>
              </a:rPr>
              <a:t>keratoconjunctivitis</a:t>
            </a:r>
            <a:r>
              <a:rPr lang="en-US" sz="1600" b="1" dirty="0" smtClean="0">
                <a:latin typeface="Calibri" pitchFamily="34" charset="0"/>
                <a:ea typeface="Times New Roman" pitchFamily="18" charset="0"/>
                <a:cs typeface="Arial" pitchFamily="34" charset="0"/>
              </a:rPr>
              <a:t>, gastroenteritis, cystitis, and primary pneumonia. Diagnosis is clinical. Treatment is supportive.</a:t>
            </a:r>
            <a:endParaRPr lang="en-US" sz="16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600" dirty="0" smtClean="0">
                <a:latin typeface="Calibri" pitchFamily="34" charset="0"/>
                <a:ea typeface="Times New Roman" pitchFamily="18" charset="0"/>
                <a:cs typeface="Arial" pitchFamily="34" charset="0"/>
              </a:rPr>
              <a:t> Adenoviruses are commonly acquired by contact with secretions (including those on fingers of infected people) from an infected person or by contact with a contaminated object (</a:t>
            </a:r>
            <a:r>
              <a:rPr lang="en-US" sz="1600" dirty="0" err="1" smtClean="0">
                <a:latin typeface="Calibri" pitchFamily="34" charset="0"/>
                <a:ea typeface="Times New Roman" pitchFamily="18" charset="0"/>
                <a:cs typeface="Arial" pitchFamily="34" charset="0"/>
              </a:rPr>
              <a:t>eg</a:t>
            </a:r>
            <a:r>
              <a:rPr lang="en-US" sz="1600" dirty="0" smtClean="0">
                <a:latin typeface="Calibri" pitchFamily="34" charset="0"/>
                <a:ea typeface="Times New Roman" pitchFamily="18" charset="0"/>
                <a:cs typeface="Arial" pitchFamily="34" charset="0"/>
              </a:rPr>
              <a:t>, towel, instrument).</a:t>
            </a:r>
          </a:p>
          <a:p>
            <a:pPr lvl="0" algn="l" rtl="0" eaLnBrk="0" fontAlgn="base" hangingPunct="0">
              <a:lnSpc>
                <a:spcPct val="150000"/>
              </a:lnSpc>
              <a:spcBef>
                <a:spcPct val="0"/>
              </a:spcBef>
              <a:spcAft>
                <a:spcPct val="0"/>
              </a:spcAft>
            </a:pPr>
            <a:r>
              <a:rPr lang="en-US" sz="1600" dirty="0" smtClean="0">
                <a:latin typeface="Calibri" pitchFamily="34" charset="0"/>
                <a:ea typeface="Times New Roman" pitchFamily="18" charset="0"/>
                <a:cs typeface="Arial" pitchFamily="34" charset="0"/>
              </a:rPr>
              <a:t> Infection may be airborne or waterborne (</a:t>
            </a:r>
            <a:r>
              <a:rPr lang="en-US" sz="1600" dirty="0" err="1" smtClean="0">
                <a:latin typeface="Calibri" pitchFamily="34" charset="0"/>
                <a:ea typeface="Times New Roman" pitchFamily="18" charset="0"/>
                <a:cs typeface="Arial" pitchFamily="34" charset="0"/>
              </a:rPr>
              <a:t>eg</a:t>
            </a:r>
            <a:r>
              <a:rPr lang="en-US" sz="1600" dirty="0" smtClean="0">
                <a:latin typeface="Calibri" pitchFamily="34" charset="0"/>
                <a:ea typeface="Times New Roman" pitchFamily="18" charset="0"/>
                <a:cs typeface="Arial" pitchFamily="34" charset="0"/>
              </a:rPr>
              <a:t>, acquired while swimming). Asymptomatic respiratory or GI viral shedding may continue for months, or even years.</a:t>
            </a:r>
            <a:endParaRPr lang="en-US" sz="1600" dirty="0" smtClean="0">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5720" y="157535"/>
            <a:ext cx="8643998" cy="3416320"/>
          </a:xfrm>
          <a:prstGeom prst="rect">
            <a:avLst/>
          </a:prstGeom>
        </p:spPr>
        <p:txBody>
          <a:bodyPr wrap="square">
            <a:spAutoFit/>
          </a:bodyPr>
          <a:lstStyle/>
          <a:p>
            <a:pPr lvl="0" algn="l" rtl="0" eaLnBrk="0" fontAlgn="base" hangingPunct="0">
              <a:lnSpc>
                <a:spcPct val="150000"/>
              </a:lnSpc>
              <a:spcBef>
                <a:spcPct val="0"/>
              </a:spcBef>
              <a:spcAft>
                <a:spcPct val="0"/>
              </a:spcAft>
            </a:pPr>
            <a:r>
              <a:rPr lang="en-US" sz="1600" b="1" dirty="0" smtClean="0">
                <a:solidFill>
                  <a:srgbClr val="223442"/>
                </a:solidFill>
                <a:latin typeface="Calibri" pitchFamily="34" charset="0"/>
                <a:ea typeface="Times New Roman" pitchFamily="18" charset="0"/>
                <a:cs typeface="Arial" pitchFamily="34" charset="0"/>
              </a:rPr>
              <a:t>Symptoms and Signs</a:t>
            </a:r>
            <a:endParaRPr lang="en-US" sz="16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600" dirty="0" smtClean="0">
                <a:latin typeface="Calibri" pitchFamily="34" charset="0"/>
                <a:ea typeface="Times New Roman" pitchFamily="18" charset="0"/>
                <a:cs typeface="Arial" pitchFamily="34" charset="0"/>
              </a:rPr>
              <a:t>Most adenovirus infections are asymptomatic; when infections are symptomatic, a broad spectrum of clinical manifestations is possible. The most common syndrome, especially in children, involves fever that tends to be &gt; 39° C and to last &gt; 5 days. Sore throat, cough, </a:t>
            </a:r>
            <a:r>
              <a:rPr lang="en-US" sz="1600" dirty="0" err="1" smtClean="0">
                <a:latin typeface="Calibri" pitchFamily="34" charset="0"/>
                <a:ea typeface="Times New Roman" pitchFamily="18" charset="0"/>
                <a:cs typeface="Arial" pitchFamily="34" charset="0"/>
              </a:rPr>
              <a:t>rhinorrhea</a:t>
            </a:r>
            <a:r>
              <a:rPr lang="en-US" sz="1600" dirty="0" smtClean="0">
                <a:latin typeface="Calibri" pitchFamily="34" charset="0"/>
                <a:ea typeface="Times New Roman" pitchFamily="18" charset="0"/>
                <a:cs typeface="Arial" pitchFamily="34" charset="0"/>
              </a:rPr>
              <a:t>, or other respiratory symptoms may occur. A separate syndrome involves conjunctivitis, </a:t>
            </a:r>
            <a:r>
              <a:rPr lang="en-US" sz="1600" dirty="0" err="1" smtClean="0">
                <a:latin typeface="Calibri" pitchFamily="34" charset="0"/>
                <a:ea typeface="Times New Roman" pitchFamily="18" charset="0"/>
                <a:cs typeface="Arial" pitchFamily="34" charset="0"/>
              </a:rPr>
              <a:t>pharyngitis</a:t>
            </a:r>
            <a:r>
              <a:rPr lang="en-US" sz="1600" dirty="0" smtClean="0">
                <a:latin typeface="Calibri" pitchFamily="34" charset="0"/>
                <a:ea typeface="Times New Roman" pitchFamily="18" charset="0"/>
                <a:cs typeface="Arial" pitchFamily="34" charset="0"/>
              </a:rPr>
              <a:t>, and fever (</a:t>
            </a:r>
            <a:r>
              <a:rPr lang="en-US" sz="1600" dirty="0" err="1" smtClean="0">
                <a:latin typeface="Calibri" pitchFamily="34" charset="0"/>
                <a:ea typeface="Times New Roman" pitchFamily="18" charset="0"/>
                <a:cs typeface="Arial" pitchFamily="34" charset="0"/>
              </a:rPr>
              <a:t>pharyngoconjunctival</a:t>
            </a:r>
            <a:r>
              <a:rPr lang="en-US" sz="1600" dirty="0" smtClean="0">
                <a:latin typeface="Calibri" pitchFamily="34" charset="0"/>
                <a:ea typeface="Times New Roman" pitchFamily="18" charset="0"/>
                <a:cs typeface="Arial" pitchFamily="34" charset="0"/>
              </a:rPr>
              <a:t> fever). Rare adenoviral syndromes in infants include severe </a:t>
            </a:r>
            <a:r>
              <a:rPr lang="en-US" sz="1600" dirty="0" err="1" smtClean="0">
                <a:latin typeface="Calibri" pitchFamily="34" charset="0"/>
                <a:ea typeface="Times New Roman" pitchFamily="18" charset="0"/>
                <a:cs typeface="Arial" pitchFamily="34" charset="0"/>
              </a:rPr>
              <a:t>bronchiolitis</a:t>
            </a:r>
            <a:r>
              <a:rPr lang="en-US" sz="1600" dirty="0" smtClean="0">
                <a:latin typeface="Calibri" pitchFamily="34" charset="0"/>
                <a:ea typeface="Times New Roman" pitchFamily="18" charset="0"/>
                <a:cs typeface="Arial" pitchFamily="34" charset="0"/>
              </a:rPr>
              <a:t> and pneumonia.</a:t>
            </a:r>
            <a:endParaRPr lang="en-US" sz="1600" dirty="0" smtClean="0">
              <a:latin typeface="Arial" pitchFamily="34" charset="0"/>
              <a:cs typeface="Arial" pitchFamily="34" charset="0"/>
            </a:endParaRPr>
          </a:p>
          <a:p>
            <a:pPr lvl="0" algn="l" rtl="0" eaLnBrk="0" fontAlgn="base" hangingPunct="0">
              <a:lnSpc>
                <a:spcPct val="150000"/>
              </a:lnSpc>
              <a:spcBef>
                <a:spcPct val="0"/>
              </a:spcBef>
              <a:spcAft>
                <a:spcPct val="0"/>
              </a:spcAft>
            </a:pPr>
            <a:r>
              <a:rPr lang="en-US" sz="1600" dirty="0" smtClean="0">
                <a:latin typeface="Calibri" pitchFamily="34" charset="0"/>
                <a:ea typeface="Times New Roman" pitchFamily="18" charset="0"/>
                <a:cs typeface="Arial" pitchFamily="34" charset="0"/>
              </a:rPr>
              <a:t>Most </a:t>
            </a:r>
            <a:r>
              <a:rPr lang="en-US" sz="1600" dirty="0" smtClean="0">
                <a:latin typeface="Calibri" pitchFamily="34" charset="0"/>
                <a:ea typeface="Times New Roman" pitchFamily="18" charset="0"/>
                <a:cs typeface="Arial" pitchFamily="34" charset="0"/>
              </a:rPr>
              <a:t>patients recover fully. Even severe primary adenoviral pneumonia is not fatal except for rare </a:t>
            </a:r>
            <a:r>
              <a:rPr lang="en-US" sz="1600" dirty="0" err="1" smtClean="0">
                <a:latin typeface="Calibri" pitchFamily="34" charset="0"/>
                <a:ea typeface="Times New Roman" pitchFamily="18" charset="0"/>
                <a:cs typeface="Arial" pitchFamily="34" charset="0"/>
              </a:rPr>
              <a:t>fulminant</a:t>
            </a:r>
            <a:r>
              <a:rPr lang="en-US" sz="1600" dirty="0" smtClean="0">
                <a:latin typeface="Calibri" pitchFamily="34" charset="0"/>
                <a:ea typeface="Times New Roman" pitchFamily="18" charset="0"/>
                <a:cs typeface="Arial" pitchFamily="34" charset="0"/>
              </a:rPr>
              <a:t> cases, predominantly in infants, military recruits, and </a:t>
            </a:r>
            <a:r>
              <a:rPr lang="en-US" sz="1600" dirty="0" err="1" smtClean="0">
                <a:latin typeface="Calibri" pitchFamily="34" charset="0"/>
                <a:ea typeface="Times New Roman" pitchFamily="18" charset="0"/>
                <a:cs typeface="Arial" pitchFamily="34" charset="0"/>
              </a:rPr>
              <a:t>immunocompromised</a:t>
            </a:r>
            <a:r>
              <a:rPr lang="en-US" sz="1600" dirty="0" smtClean="0">
                <a:latin typeface="Calibri" pitchFamily="34" charset="0"/>
                <a:ea typeface="Times New Roman" pitchFamily="18" charset="0"/>
                <a:cs typeface="Arial" pitchFamily="34" charset="0"/>
              </a:rPr>
              <a:t> patients.</a:t>
            </a:r>
            <a:endParaRPr lang="en-US" sz="1600" dirty="0" smtClean="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0"/>
            <a:ext cx="9144000" cy="39920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Diagnosis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Clinical evaluation</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Laboratory diagnosis of adenovirus infection rarely affects management. During the acute illness, virus can be isolated from respiratory and ocular secretions and frequently from stool and urine. A 4-fold rise in the serum antibody titer indicates recent adenoviral infection.</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Treatment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Treatment is symptomatic and supportive.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Prevention</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Vaccines containing live adenovirus types 4 and 7, given orally in an enteric-coated capsule, can reduce lower respiratory disease. It may be given to patients aged 17 through 50 yr and should not be given to women who are pregnant or breastfeeding.</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141775"/>
            <a:ext cx="9144000" cy="67864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Influenza</a:t>
            </a:r>
            <a:r>
              <a:rPr lang="en-US" sz="700" dirty="0" smtClean="0">
                <a:latin typeface="Arial" pitchFamily="34" charset="0"/>
                <a:ea typeface="Times New Roman" pitchFamily="18" charset="0"/>
                <a:cs typeface="Arial" pitchFamily="34" charset="0"/>
              </a:rPr>
              <a:t>      </a:t>
            </a:r>
            <a:r>
              <a:rPr kumimoji="0" lang="en-US" sz="18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(Flu)</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Influenza is a viral respiratory infection causing fever,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coryza</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cough, headache, and malaise. Mortality is possible during seasonal epidemics, particularly among high-risk patients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eg</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those who are institutionalized, at the extremes of age, have cardiopulmonary insufficiency, or are in late pregnancy).</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Influenza viruses are classified as type A, B, or C by their nucleoproteins and matrix proteins. Influenza C virus infection does not cause typical influenza illness and is not discussed here.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smtClean="0">
                <a:ln>
                  <a:noFill/>
                </a:ln>
                <a:solidFill>
                  <a:srgbClr val="223442"/>
                </a:solidFill>
                <a:effectLst/>
                <a:latin typeface="Calibri" pitchFamily="34" charset="0"/>
                <a:ea typeface="Times New Roman" pitchFamily="18" charset="0"/>
                <a:cs typeface="Arial" pitchFamily="34" charset="0"/>
              </a:rPr>
              <a:t>Influenza antigens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Hemagglutinin</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(H) is a glycoprotein on the influenza viral surface that allows the virus to bind to cellular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sialic</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acid and fuse with the host cell membrane. Neuraminidase (NA), another surface glycoprotein,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enzymatically</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removes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sialic</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acid, promoting viral release from the infected host cell. There are 18 H types and 11 NA types, giving 198 possible combinations, but only a few are human pathogens.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Antigenic drift</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refers to relatively minor, progressive mutations in preexisting combinations of H and NA antigens, resulting in the frequent emergence of new viral strains. These new strains may cause seasonal epidemics because protection by antibody generated to the previous strain is decreased.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Antigenic shift</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refers to the relatively rare development of new combinations of H and/or NA antigens, which result from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reassortment</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of subunits of the viral genome. Pandemics can result from antigenic shift because antibodies against other strains (resulting from vaccination or native infection) provide little or no protection against the new strain.</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499</TotalTime>
  <Words>1635</Words>
  <PresentationFormat>عرض على الشاشة (3:4)‏</PresentationFormat>
  <Paragraphs>176</Paragraphs>
  <Slides>17</Slides>
  <Notes>0</Notes>
  <HiddenSlides>0</HiddenSlides>
  <MMClips>0</MMClips>
  <ScaleCrop>false</ScaleCrop>
  <HeadingPairs>
    <vt:vector size="4" baseType="variant">
      <vt:variant>
        <vt:lpstr>سمة</vt:lpstr>
      </vt:variant>
      <vt:variant>
        <vt:i4>1</vt:i4>
      </vt:variant>
      <vt:variant>
        <vt:lpstr>عناوين الشرائح</vt:lpstr>
      </vt:variant>
      <vt:variant>
        <vt:i4>17</vt:i4>
      </vt:variant>
    </vt:vector>
  </HeadingPairs>
  <TitlesOfParts>
    <vt:vector size="18" baseType="lpstr">
      <vt:lpstr>سمة Office</vt:lpstr>
      <vt:lpstr>Overview of Viral Respiratory Infections </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abbas</dc:creator>
  <cp:lastModifiedBy>EnGiNeeRx</cp:lastModifiedBy>
  <cp:revision>55</cp:revision>
  <dcterms:created xsi:type="dcterms:W3CDTF">2017-09-22T18:52:17Z</dcterms:created>
  <dcterms:modified xsi:type="dcterms:W3CDTF">2017-10-16T07:37:46Z</dcterms:modified>
</cp:coreProperties>
</file>