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0" r:id="rId3"/>
    <p:sldId id="269" r:id="rId4"/>
    <p:sldId id="271" r:id="rId5"/>
    <p:sldId id="279" r:id="rId6"/>
    <p:sldId id="276" r:id="rId7"/>
    <p:sldId id="27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14/08/1439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NA_polymerase" TargetMode="External"/><Relationship Id="rId3" Type="http://schemas.openxmlformats.org/officeDocument/2006/relationships/hyperlink" Target="https://en.wikipedia.org/wiki/Antibiotic" TargetMode="External"/><Relationship Id="rId7" Type="http://schemas.openxmlformats.org/officeDocument/2006/relationships/hyperlink" Target="https://en.wikipedia.org/wiki/Legionnaire's_disease" TargetMode="External"/><Relationship Id="rId2" Type="http://schemas.openxmlformats.org/officeDocument/2006/relationships/hyperlink" Target="https://en.wikipedia.org/wiki/Amycolatopsis_rifamycin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eprosy" TargetMode="External"/><Relationship Id="rId5" Type="http://schemas.openxmlformats.org/officeDocument/2006/relationships/hyperlink" Target="https://en.wikipedia.org/wiki/Tuberculosis" TargetMode="External"/><Relationship Id="rId4" Type="http://schemas.openxmlformats.org/officeDocument/2006/relationships/hyperlink" Target="https://en.wikipedia.org/wiki/Bacterial_infections" TargetMode="External"/><Relationship Id="rId9" Type="http://schemas.openxmlformats.org/officeDocument/2006/relationships/hyperlink" Target="https://en.wikipedia.org/wiki/RpoB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atent_tuberculosis" TargetMode="External"/><Relationship Id="rId3" Type="http://schemas.openxmlformats.org/officeDocument/2006/relationships/hyperlink" Target="https://en.wikipedia.org/wiki/Pyrazinamide" TargetMode="External"/><Relationship Id="rId7" Type="http://schemas.openxmlformats.org/officeDocument/2006/relationships/hyperlink" Target="https://en.wikipedia.org/wiki/Mycobacterium_tuberculosis" TargetMode="External"/><Relationship Id="rId12" Type="http://schemas.openxmlformats.org/officeDocument/2006/relationships/hyperlink" Target="https://en.wikipedia.org/wiki/Fusidic_acid" TargetMode="External"/><Relationship Id="rId2" Type="http://schemas.openxmlformats.org/officeDocument/2006/relationships/hyperlink" Target="https://en.wikipedia.org/wiki/Tuberculos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tibiotic_resistance" TargetMode="External"/><Relationship Id="rId11" Type="http://schemas.openxmlformats.org/officeDocument/2006/relationships/hyperlink" Target="https://en.wikipedia.org/wiki/Methicillin-resistant_Staphylococcus_aureus" TargetMode="External"/><Relationship Id="rId5" Type="http://schemas.openxmlformats.org/officeDocument/2006/relationships/hyperlink" Target="https://en.wikipedia.org/wiki/Ethambutol" TargetMode="External"/><Relationship Id="rId10" Type="http://schemas.openxmlformats.org/officeDocument/2006/relationships/hyperlink" Target="https://en.wikipedia.org/wiki/Mycobacterium_kansasii" TargetMode="External"/><Relationship Id="rId4" Type="http://schemas.openxmlformats.org/officeDocument/2006/relationships/hyperlink" Target="https://en.wikipedia.org/wiki/Isoniazid" TargetMode="External"/><Relationship Id="rId9" Type="http://schemas.openxmlformats.org/officeDocument/2006/relationships/hyperlink" Target="https://en.wikipedia.org/wiki/Leprosy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thralgia" TargetMode="External"/><Relationship Id="rId3" Type="http://schemas.openxmlformats.org/officeDocument/2006/relationships/hyperlink" Target="https://en.wikipedia.org/wiki/Hepatitis" TargetMode="External"/><Relationship Id="rId7" Type="http://schemas.openxmlformats.org/officeDocument/2006/relationships/hyperlink" Target="https://en.wikipedia.org/wiki/Flu-like_symptoms" TargetMode="External"/><Relationship Id="rId2" Type="http://schemas.openxmlformats.org/officeDocument/2006/relationships/hyperlink" Target="https://en.wikipedia.org/wiki/Hepatotoxic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iarrhea" TargetMode="External"/><Relationship Id="rId5" Type="http://schemas.openxmlformats.org/officeDocument/2006/relationships/hyperlink" Target="https://en.wikipedia.org/wiki/Nausea" TargetMode="External"/><Relationship Id="rId10" Type="http://schemas.openxmlformats.org/officeDocument/2006/relationships/hyperlink" Target="https://en.wikipedia.org/wiki/Dysphoria" TargetMode="External"/><Relationship Id="rId4" Type="http://schemas.openxmlformats.org/officeDocument/2006/relationships/hyperlink" Target="https://en.wikipedia.org/wiki/Pruritus" TargetMode="External"/><Relationship Id="rId9" Type="http://schemas.openxmlformats.org/officeDocument/2006/relationships/hyperlink" Target="https://en.wikipedia.org/wiki/Malais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holera" TargetMode="External"/><Relationship Id="rId3" Type="http://schemas.openxmlformats.org/officeDocument/2006/relationships/hyperlink" Target="https://en.wikipedia.org/wiki/Bacterial_infections" TargetMode="External"/><Relationship Id="rId7" Type="http://schemas.openxmlformats.org/officeDocument/2006/relationships/hyperlink" Target="https://en.wikipedia.org/wiki/Plague_(disease)" TargetMode="External"/><Relationship Id="rId2" Type="http://schemas.openxmlformats.org/officeDocument/2006/relationships/hyperlink" Target="https://en.wikipedia.org/wiki/Antibiot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ningitis" TargetMode="External"/><Relationship Id="rId5" Type="http://schemas.openxmlformats.org/officeDocument/2006/relationships/hyperlink" Target="https://en.wikipedia.org/wiki/Conjunctivitis" TargetMode="External"/><Relationship Id="rId10" Type="http://schemas.openxmlformats.org/officeDocument/2006/relationships/hyperlink" Target="https://en.wikipedia.org/wiki/Streptomyces_venezuelae" TargetMode="External"/><Relationship Id="rId4" Type="http://schemas.openxmlformats.org/officeDocument/2006/relationships/hyperlink" Target="https://en.wikipedia.org/wiki/Eye_ointment" TargetMode="External"/><Relationship Id="rId9" Type="http://schemas.openxmlformats.org/officeDocument/2006/relationships/hyperlink" Target="https://en.wikipedia.org/wiki/Typhoid_fever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tibiotic_resistance" TargetMode="External"/><Relationship Id="rId13" Type="http://schemas.openxmlformats.org/officeDocument/2006/relationships/hyperlink" Target="https://en.wikipedia.org/wiki/Hydroxyl" TargetMode="External"/><Relationship Id="rId3" Type="http://schemas.openxmlformats.org/officeDocument/2006/relationships/hyperlink" Target="https://en.wikipedia.org/wiki/Ampicillin" TargetMode="External"/><Relationship Id="rId7" Type="http://schemas.openxmlformats.org/officeDocument/2006/relationships/hyperlink" Target="https://en.wikipedia.org/wiki/R_factors" TargetMode="External"/><Relationship Id="rId12" Type="http://schemas.openxmlformats.org/officeDocument/2006/relationships/hyperlink" Target="https://en.wikipedia.org/wiki/Acetyl" TargetMode="External"/><Relationship Id="rId2" Type="http://schemas.openxmlformats.org/officeDocument/2006/relationships/hyperlink" Target="https://en.wikipedia.org/w/index.php?title=ACCoT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ultiple_drug_resistance" TargetMode="External"/><Relationship Id="rId11" Type="http://schemas.openxmlformats.org/officeDocument/2006/relationships/hyperlink" Target="https://en.wikipedia.org/wiki/Chloramphenicol_acetyltransferase" TargetMode="External"/><Relationship Id="rId5" Type="http://schemas.openxmlformats.org/officeDocument/2006/relationships/hyperlink" Target="https://en.wikipedia.org/wiki/Tetracycline" TargetMode="External"/><Relationship Id="rId10" Type="http://schemas.openxmlformats.org/officeDocument/2006/relationships/hyperlink" Target="https://en.wikipedia.org/wiki/Enzyme" TargetMode="External"/><Relationship Id="rId4" Type="http://schemas.openxmlformats.org/officeDocument/2006/relationships/hyperlink" Target="https://en.wikipedia.org/wiki/Co-trimoxazole" TargetMode="External"/><Relationship Id="rId9" Type="http://schemas.openxmlformats.org/officeDocument/2006/relationships/hyperlink" Target="https://en.wikipedia.org/wiki/Gen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tochondria" TargetMode="External"/><Relationship Id="rId2" Type="http://schemas.openxmlformats.org/officeDocument/2006/relationships/hyperlink" Target="https://en.wikipedia.org/wiki/Bone_marrow_suppress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yanosis" TargetMode="External"/><Relationship Id="rId5" Type="http://schemas.openxmlformats.org/officeDocument/2006/relationships/hyperlink" Target="https://en.wikipedia.org/wiki/Hypotension" TargetMode="External"/><Relationship Id="rId4" Type="http://schemas.openxmlformats.org/officeDocument/2006/relationships/hyperlink" Target="https://en.wikipedia.org/wiki/Gray_baby_syndr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2643182"/>
            <a:ext cx="8643998" cy="2857520"/>
          </a:xfrm>
        </p:spPr>
        <p:txBody>
          <a:bodyPr>
            <a:noAutofit/>
          </a:bodyPr>
          <a:lstStyle/>
          <a:p>
            <a:pPr algn="l" rtl="0"/>
            <a:r>
              <a:rPr lang="en-US" sz="4000" dirty="0" err="1" smtClean="0">
                <a:solidFill>
                  <a:srgbClr val="C00000"/>
                </a:solidFill>
              </a:rPr>
              <a:t>Chloramphenicol</a:t>
            </a:r>
            <a:r>
              <a:rPr lang="en-US" sz="4000" dirty="0" smtClean="0">
                <a:solidFill>
                  <a:srgbClr val="C00000"/>
                </a:solidFill>
              </a:rPr>
              <a:t> as </a:t>
            </a:r>
            <a:r>
              <a:rPr lang="en-US" sz="4000" dirty="0" smtClean="0">
                <a:solidFill>
                  <a:srgbClr val="C00000"/>
                </a:solidFill>
              </a:rPr>
              <a:t>protein synthesis </a:t>
            </a:r>
            <a:r>
              <a:rPr lang="en-US" sz="4000" dirty="0" smtClean="0">
                <a:solidFill>
                  <a:srgbClr val="C00000"/>
                </a:solidFill>
              </a:rPr>
              <a:t>inhibitor </a:t>
            </a:r>
            <a:endParaRPr lang="en-US" sz="4000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4000" dirty="0" err="1" smtClean="0">
                <a:solidFill>
                  <a:srgbClr val="C00000"/>
                </a:solidFill>
              </a:rPr>
              <a:t>Rifampicin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as RNA polymerase inhibitor</a:t>
            </a:r>
          </a:p>
          <a:p>
            <a:pPr rtl="0"/>
            <a:endParaRPr lang="ar-IQ" sz="4000" dirty="0" smtClean="0">
              <a:solidFill>
                <a:srgbClr val="C00000"/>
              </a:solidFill>
            </a:endParaRPr>
          </a:p>
          <a:p>
            <a:pPr algn="l"/>
            <a:r>
              <a:rPr lang="en-US" sz="4000" dirty="0" smtClean="0">
                <a:solidFill>
                  <a:srgbClr val="0070C0"/>
                </a:solidFill>
              </a:rPr>
              <a:t>by Dr. </a:t>
            </a:r>
            <a:r>
              <a:rPr lang="en-US" sz="4000" dirty="0" err="1" smtClean="0">
                <a:solidFill>
                  <a:srgbClr val="0070C0"/>
                </a:solidFill>
              </a:rPr>
              <a:t>Saswan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Sajid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Dr.Ibtesam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G.Auda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endParaRPr lang="ar-IQ" sz="40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thumb1.shutterstock.com/display_pic_with_logo/3864725/359522714/stock-photo-different-tablets-mix-heap-drugs-pills-capsules-therapy-doctor-flu-antibiotic-pharmacy-medicine-3595227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1912"/>
            <a:ext cx="3350146" cy="238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humb1.shutterstock.com/display_pic_with_logo/2335613/312461384/stock-photo-drug-pill-and-capsule-of-antibiotics-in-blister-packaging-3124613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4286250" cy="225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عنصر نائب للمحتوى 3" descr="https://upload.wikimedia.org/wikipedia/commons/e/ed/Rifampicin_powder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3203848" cy="2132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979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just" rtl="0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known as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rifampin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made from 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 tooltip="Amycolatopsis rifamycinica"/>
              </a:rPr>
              <a:t>Amycolatopsis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 tooltip="Amycolatopsis rifamycinica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 tooltip="Amycolatopsis rifamycinica"/>
              </a:rPr>
              <a:t>rifamycinica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 tooltip="Antibiotic"/>
              </a:rPr>
              <a:t>antibiotic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used to treat a several types of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 tooltip="Bacterial infections"/>
              </a:rPr>
              <a:t>bacterial infections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This includes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 tooltip="Tuberculosis"/>
              </a:rPr>
              <a:t>tuberculosis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 tooltip="Leprosy"/>
              </a:rPr>
              <a:t>leprosy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 tooltip="Legionnaire's disease"/>
              </a:rPr>
              <a:t>Legionnaire's disease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It is almost always used along with other antibiotics, except when given to prevent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Haemophilus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typ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and meningococcal disease in those who have been exposed to those bacteria</a:t>
            </a:r>
          </a:p>
          <a:p>
            <a:pPr algn="just" rtl="0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Mechanism of action</a:t>
            </a:r>
          </a:p>
          <a:p>
            <a:pPr algn="just" rtl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inhibiting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bacterial DNA-dependent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8" tooltip="RNA polymerase"/>
              </a:rPr>
              <a:t>RNA polymerase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binds to RNA polymerase at a site adjacent to the RNA polymerase active center and prevents RNA synthesis by physically blocking the formation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phospho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diester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bond in the RNA backbone, preventing extension of RNA more than 2 to 3 nucleotides</a:t>
            </a:r>
          </a:p>
          <a:p>
            <a:pPr algn="just" rtl="0"/>
            <a:r>
              <a:rPr lang="en-US" b="1" dirty="0" smtClean="0">
                <a:solidFill>
                  <a:srgbClr val="C00000"/>
                </a:solidFill>
              </a:rPr>
              <a:t>Mechanism of resistance</a:t>
            </a:r>
          </a:p>
          <a:p>
            <a:pPr algn="just" rtl="0">
              <a:buNone/>
            </a:pPr>
            <a:r>
              <a:rPr lang="en-US" dirty="0" smtClean="0"/>
              <a:t>Resistance to </a:t>
            </a:r>
            <a:r>
              <a:rPr lang="en-US" dirty="0" err="1" smtClean="0"/>
              <a:t>rifampicin</a:t>
            </a:r>
            <a:r>
              <a:rPr lang="en-US" dirty="0" smtClean="0"/>
              <a:t> arises from mutations that alter residues of the </a:t>
            </a:r>
            <a:r>
              <a:rPr lang="en-US" dirty="0" err="1" smtClean="0"/>
              <a:t>rifampicin</a:t>
            </a:r>
            <a:r>
              <a:rPr lang="en-US" dirty="0" smtClean="0"/>
              <a:t> binding site on RNA polymerase, resulting in decreased affinity for </a:t>
            </a:r>
            <a:r>
              <a:rPr lang="en-US" dirty="0" err="1" smtClean="0"/>
              <a:t>rifampicin</a:t>
            </a:r>
            <a:r>
              <a:rPr lang="en-US" dirty="0" smtClean="0"/>
              <a:t>. Resistance mutations map to the </a:t>
            </a:r>
            <a:r>
              <a:rPr lang="en-US" i="1" u="sng" dirty="0" err="1" smtClean="0">
                <a:hlinkClick r:id="rId9" tooltip="RpoB"/>
              </a:rPr>
              <a:t>rpoB</a:t>
            </a:r>
            <a:r>
              <a:rPr lang="en-US" dirty="0" smtClean="0"/>
              <a:t> gene, encoding the beta subunit of RNA polymerase</a:t>
            </a:r>
          </a:p>
          <a:p>
            <a:pPr marL="0" indent="0" algn="just" rtl="0"/>
            <a:r>
              <a:rPr lang="en-US" b="1" dirty="0" smtClean="0"/>
              <a:t>  </a:t>
            </a:r>
            <a:r>
              <a:rPr lang="en-US" b="1" dirty="0" smtClean="0">
                <a:solidFill>
                  <a:srgbClr val="C00000"/>
                </a:solidFill>
              </a:rPr>
              <a:t>Resistance in tuberculosis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just" rtl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Mycobacterial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resistance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occur alone or along with resistance to other first line anti-tubercular drugs. Early detection of such multi-drug or extensively drug-resistant tuberculosis is critical in improving patient outcomes by instituting appropriate second-line treatments, and in decreasing transmission of drug-resistant TB.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 as mono therapy for a few days as prophylaxis against meningitis, but resistance develops quickly during long-term treatment of active infections, so the drug is always used against active infections in combination with other antibiotics.</a:t>
            </a:r>
          </a:p>
          <a:p>
            <a:pPr marL="0" indent="0" algn="just" rtl="0">
              <a:buNone/>
            </a:pPr>
            <a:endParaRPr lang="ar-IQ" dirty="0" smtClean="0"/>
          </a:p>
          <a:p>
            <a:pPr algn="just" rtl="0">
              <a:buNone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Spectrum of activity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for the treatment of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tooltip="Tuberculosis"/>
              </a:rPr>
              <a:t>tuberculosis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in combination with other antibiotics, such as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tooltip="Pyrazinamide"/>
              </a:rPr>
              <a:t>pyrazinamide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tooltip="Isoniazid"/>
              </a:rPr>
              <a:t>isoniazid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5" tooltip="Ethambutol"/>
              </a:rPr>
              <a:t>ethambutol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smtClean="0">
                <a:latin typeface="Times New Roman" pitchFamily="18" charset="0"/>
                <a:cs typeface="Times New Roman" pitchFamily="18" charset="0"/>
              </a:rPr>
              <a:t>مهم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For the treatment of tuberculosis, it is administered daily for at least 6 months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Combination therapy is utilized both to prevent the development of resistance and to shorten the length of treatment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tooltip="Antibiotic resistance"/>
              </a:rPr>
              <a:t>Resistance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of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hlinkClick r:id="rId7" tooltip="Mycobacterium tuberculosis"/>
              </a:rPr>
              <a:t>Mycobacterium tuberculosis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to rifampicin develops quickly when it is used without another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antibiotic Rifampicin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used alone in patients with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8" tooltip="Latent tuberculosis"/>
              </a:rPr>
              <a:t>latent tuberculosis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infections to prevent the development of active disease because only small numbers of bacteria are present. 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Rifampicin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also used to treat non-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tuberculous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mycobacterial infections including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9" tooltip="Leprosy"/>
              </a:rPr>
              <a:t>leprosy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(Hansen's disease) and </a:t>
            </a:r>
            <a:r>
              <a:rPr lang="en-US" sz="2400" i="1" u="sng" dirty="0">
                <a:latin typeface="Times New Roman" pitchFamily="18" charset="0"/>
                <a:cs typeface="Times New Roman" pitchFamily="18" charset="0"/>
                <a:hlinkClick r:id="rId10" tooltip="Mycobacterium kansasii"/>
              </a:rPr>
              <a:t>Mycobacterium </a:t>
            </a:r>
            <a:r>
              <a:rPr lang="en-US" sz="2400" i="1" u="sng" dirty="0" err="1">
                <a:latin typeface="Times New Roman" pitchFamily="18" charset="0"/>
                <a:cs typeface="Times New Roman" pitchFamily="18" charset="0"/>
                <a:hlinkClick r:id="rId10" tooltip="Mycobacterium kansasii"/>
              </a:rPr>
              <a:t>kansasii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Rifampicin is sometimes used in the treatment of methicillin-resistant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11" tooltip="Methicillin-resistant Staphylococcus aureus"/>
              </a:rPr>
              <a:t>MRSA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in combination with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12" tooltip="Fusidic acid"/>
              </a:rPr>
              <a:t>fusidic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12" tooltip="Fusidic acid"/>
              </a:rPr>
              <a:t> acid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including in difficult-to-treat infections such as osteomyelitis and prosthetic joint infections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3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Adverse effects</a:t>
            </a:r>
          </a:p>
          <a:p>
            <a:pPr marL="0" indent="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serious adverse effect is 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  <a:hlinkClick r:id="rId2" tooltip="Hepatotoxicity"/>
              </a:rPr>
              <a:t>hepatotoxicity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more common side effects include fever, gastrointestinal disturbances, rashes, and immunological reactions. Taking rifampicin usually causes certain bodily fluids, such as urine, sweat, and tears, to become orange-red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color . Other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adverse effects include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Liver toxicity —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3" tooltip="Hepatitis"/>
              </a:rPr>
              <a:t>hepatitis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liver failure in severe cases</a:t>
            </a:r>
          </a:p>
          <a:p>
            <a:pPr marL="0" lv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Respiratory — breathlessness</a:t>
            </a:r>
          </a:p>
          <a:p>
            <a:pPr marL="0" lv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Cutaneous — flushing,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4" tooltip="Pruritus"/>
              </a:rPr>
              <a:t>pruritus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rash,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hyperpigmentation,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redness and watering of eyes</a:t>
            </a:r>
          </a:p>
          <a:p>
            <a:pPr marL="0" lv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Abdominal —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5" tooltip="Nausea"/>
              </a:rPr>
              <a:t>nausea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vomiting, abdominal cramps,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6" tooltip="Diarrhea"/>
              </a:rPr>
              <a:t>diarrhea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rtl="0">
              <a:buNone/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7" tooltip="Flu-like symptoms"/>
              </a:rPr>
              <a:t>Flu-like symptoms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— chills, fever, headache,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8" tooltip="Arthralgia"/>
              </a:rPr>
              <a:t>arthralgia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  <a:hlinkClick r:id="rId9" tooltip="Malaise"/>
              </a:rPr>
              <a:t>malaise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Rifampicin has good penetration into the brain, and this may directly explain some malaise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  <a:hlinkClick r:id="rId10" tooltip="Dysphoria"/>
              </a:rPr>
              <a:t>dysphoria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in a minority of users.</a:t>
            </a:r>
          </a:p>
          <a:p>
            <a:pPr marL="0" lvl="0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Allergic reaction — rashes, itching, swelling of the tongue or throat, severe dizziness, and trouble breathing</a:t>
            </a:r>
          </a:p>
          <a:p>
            <a:pPr marL="0" indent="0" algn="ctr">
              <a:buNone/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66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 rt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is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inhibiting protein synthesis. It prevents protein chain elongation by inhibiting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peptidyl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activity of the bacterial ribosome. It specifically binds to A2451 and A2452 residues in the 23S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50S ribosomal subunit, preventing peptide bond formation</a:t>
            </a:r>
          </a:p>
          <a:p>
            <a:pPr algn="just"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 tooltip="Antibiotic"/>
              </a:rPr>
              <a:t>antibiotic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useful for the treatment of a number of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 tooltip="Bacterial infections"/>
              </a:rPr>
              <a:t>bacterial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3" tooltip="Bacterial infections"/>
              </a:rPr>
              <a:t>infections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.This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includes as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 tooltip="Eye ointment"/>
              </a:rPr>
              <a:t>eye ointment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to treat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5" tooltip="Conjunctivitis"/>
              </a:rPr>
              <a:t>conjunctivitis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used to treat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 tooltip="Meningitis"/>
              </a:rPr>
              <a:t>meningitis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 tooltip="Plague (disease)"/>
              </a:rPr>
              <a:t>plague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 tooltip="Cholera"/>
              </a:rPr>
              <a:t>cholera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9" tooltip="Typhoid fever"/>
              </a:rPr>
              <a:t>typhoid fever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discovered after being isolated from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hlinkClick r:id="rId10" tooltip="Streptomyces venezuelae"/>
              </a:rPr>
              <a:t>Streptomyces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hlinkClick r:id="rId10" tooltip="Streptomyces venezuelae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hlinkClick r:id="rId10" tooltip="Streptomyces venezuelae"/>
              </a:rPr>
              <a:t>venezuelae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 1947.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chemical structure was identified and it was first artificially made in 1949, making it the first antibiotic to be made instead of extracted from a micro-organism.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Spectrum </a:t>
            </a:r>
          </a:p>
          <a:p>
            <a:pPr algn="just" rt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a broad spectrum of activity and has been effective in treating ocular infections caused by a number of bacteria including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Streptococcus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Escherichia coli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It is not effective against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Resistance</a:t>
            </a:r>
          </a:p>
          <a:p>
            <a:pPr algn="just" rtl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resistance may be carried on a plasmid that also codes for resistance to other drugs . One example is the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2" tooltip="ACCoT (page does not exist)"/>
              </a:rPr>
              <a:t>ACCoT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plasmid (A=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3" tooltip="Ampicillin"/>
              </a:rPr>
              <a:t>ampicillin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Co=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 tooltip="Co-trimoxazole"/>
              </a:rPr>
              <a:t>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4" tooltip="Co-trimoxazole"/>
              </a:rPr>
              <a:t>trimoxazole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 tooltip="Tetracycline"/>
              </a:rPr>
              <a:t>tetracycline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which mediates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 tooltip="Multiple drug resistance"/>
              </a:rPr>
              <a:t>multiple drug resistance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 typhoid (also called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 tooltip="R factors"/>
              </a:rPr>
              <a:t>R factors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).. Three mechanisms of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 tooltip="Antibiotic resistance"/>
              </a:rPr>
              <a:t>resistance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known:</a:t>
            </a:r>
          </a:p>
          <a:p>
            <a:pPr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1- reduced membrane permeability, and this is the most common mechanism of low-level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resistance. </a:t>
            </a:r>
          </a:p>
          <a:p>
            <a:pPr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2- mutation of the 50S ribosomal subunit, ( are rare).</a:t>
            </a:r>
          </a:p>
          <a:p>
            <a:pPr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 producing modifying enzyme the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acetyltransferase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High-level resistance is conferred by the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-gene; this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9" tooltip="Gene"/>
              </a:rPr>
              <a:t>gene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codes for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0" tooltip="Enzyme"/>
              </a:rPr>
              <a:t>enzyme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called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11" tooltip="Chloramphenicol acetyltransferase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1" tooltip="Chloramphenicol acetyltransferase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11" tooltip="Chloramphenicol acetyltransferase"/>
              </a:rPr>
              <a:t>acetyltransferase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inactivates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covalently linking one or two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2" tooltip="Acetyl"/>
              </a:rPr>
              <a:t>acetyl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groups, derived from acetyl-S-coenzyme A, to the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3" tooltip="Hydroxyl"/>
              </a:rPr>
              <a:t>hydroxyl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groups on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molecule.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acetylation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prevents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binding to the ribosome.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 rtl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Adverse effects</a:t>
            </a:r>
          </a:p>
          <a:p>
            <a:pPr algn="just" rtl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plastic anemia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most serious side effect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treatment This effect is rare and sometimes fatal. The effect usually occurs weeks or months after treatment has been stopped, and a genetic predisposition may be involved. </a:t>
            </a:r>
          </a:p>
          <a:p>
            <a:pPr algn="just" rtl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Bone marrow suppression 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may cause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 tooltip="Bone marrow suppression"/>
              </a:rPr>
              <a:t>bone marrow suppression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during treatment; this is a direct toxic effect of the drug on human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 tooltip="Mitochondria"/>
              </a:rPr>
              <a:t>mitochondria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..It is fully reversible once the drug is stopped </a:t>
            </a:r>
          </a:p>
          <a:p>
            <a:pPr algn="just" rtl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Leukemia: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blood or bone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marrow,characterized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by an abnormal increase of immature white blood cells. The risk of childhood leukemia is increased with length of treatment.</a:t>
            </a:r>
          </a:p>
          <a:p>
            <a:pPr algn="just" rtl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Gray baby syndrome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Intravenous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use has been associated with the so-called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 tooltip="Gray baby syndrome"/>
              </a:rPr>
              <a:t>gray baby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4" tooltip="Gray baby syndrome"/>
              </a:rPr>
              <a:t>syndrome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.This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phenomenon occurs in newborn infants because they do not yet have fully functional liver enzymes (i.e. UDP-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glucuronyl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transferase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so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remains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unmetabolized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the body. This causes several adverse effects, including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 tooltip="Hypotension"/>
              </a:rPr>
              <a:t>hypotension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 tooltip="Cyanosis"/>
              </a:rPr>
              <a:t>cyanosis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The condition can be prevented by using the drug at the recommended doses, and monitoring blood levels.</a:t>
            </a:r>
          </a:p>
          <a:p>
            <a:pPr algn="just" rtl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Hypersensitivity reactions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Fever, macular and vesicular rashes,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urticaria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anaphylaxis may occur. </a:t>
            </a:r>
          </a:p>
          <a:p>
            <a:pPr algn="just" rtl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Neurotoxic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reactions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Headache, mild depression, mental confusion,  Optic and peripheral neuritis have been reported, usually following long-term therapy.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70</Words>
  <Application>Microsoft Office PowerPoint</Application>
  <PresentationFormat>عرض على الشاشة (3:4)‏</PresentationFormat>
  <Paragraphs>41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akram</dc:creator>
  <cp:lastModifiedBy>DR.Ahmed Saker 2O14</cp:lastModifiedBy>
  <cp:revision>37</cp:revision>
  <dcterms:created xsi:type="dcterms:W3CDTF">2016-04-21T13:19:28Z</dcterms:created>
  <dcterms:modified xsi:type="dcterms:W3CDTF">2018-04-29T12:07:54Z</dcterms:modified>
</cp:coreProperties>
</file>