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8" r:id="rId7"/>
    <p:sldId id="260" r:id="rId8"/>
    <p:sldId id="262" r:id="rId9"/>
    <p:sldId id="264"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9A94D-8FE8-4006-B98A-23F465239D12}" type="datetimeFigureOut">
              <a:rPr lang="en-US" smtClean="0"/>
              <a:pPr/>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9A94D-8FE8-4006-B98A-23F465239D12}" type="datetimeFigureOut">
              <a:rPr lang="en-US" smtClean="0"/>
              <a:pPr/>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9A94D-8FE8-4006-B98A-23F465239D12}" type="datetimeFigureOut">
              <a:rPr lang="en-US" smtClean="0"/>
              <a:pPr/>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9A94D-8FE8-4006-B98A-23F465239D12}" type="datetimeFigureOut">
              <a:rPr lang="en-US" smtClean="0"/>
              <a:pPr/>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9A94D-8FE8-4006-B98A-23F465239D12}" type="datetimeFigureOut">
              <a:rPr lang="en-US" smtClean="0"/>
              <a:pPr/>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9A94D-8FE8-4006-B98A-23F465239D12}" type="datetimeFigureOut">
              <a:rPr lang="en-US" smtClean="0"/>
              <a:pPr/>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9A94D-8FE8-4006-B98A-23F465239D12}" type="datetimeFigureOut">
              <a:rPr lang="en-US" smtClean="0"/>
              <a:pPr/>
              <a:t>4/28/2018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9A94D-8FE8-4006-B98A-23F465239D12}" type="datetimeFigureOut">
              <a:rPr lang="en-US" smtClean="0"/>
              <a:pPr/>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9A94D-8FE8-4006-B98A-23F465239D12}" type="datetimeFigureOut">
              <a:rPr lang="en-US" smtClean="0"/>
              <a:pPr/>
              <a:t>4/28/2018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9A94D-8FE8-4006-B98A-23F465239D12}" type="datetimeFigureOut">
              <a:rPr lang="en-US" smtClean="0"/>
              <a:pPr/>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9A94D-8FE8-4006-B98A-23F465239D12}" type="datetimeFigureOut">
              <a:rPr lang="en-US" smtClean="0"/>
              <a:pPr/>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E6AD6-1114-41E3-A929-825B1FC7FF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9A94D-8FE8-4006-B98A-23F465239D12}" type="datetimeFigureOut">
              <a:rPr lang="en-US" smtClean="0"/>
              <a:pPr/>
              <a:t>4/28/2018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E6AD6-1114-41E3-A929-825B1FC7FF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b="1" i="1" dirty="0" smtClean="0">
                <a:latin typeface="Arial Black" pitchFamily="34" charset="0"/>
              </a:rPr>
              <a:t>Inorganic Spectra</a:t>
            </a:r>
            <a:br>
              <a:rPr lang="en-US" sz="2000" b="1" i="1" dirty="0" smtClean="0">
                <a:latin typeface="Arial Black" pitchFamily="34" charset="0"/>
              </a:rPr>
            </a:br>
            <a:r>
              <a:rPr lang="en-US" sz="2000" b="1" i="1" dirty="0" smtClean="0">
                <a:latin typeface="Bodoni MT" pitchFamily="18" charset="0"/>
                <a:cs typeface="Simplified Arabic Fixed" pitchFamily="49" charset="-78"/>
              </a:rPr>
              <a:t>By Dr. </a:t>
            </a:r>
            <a:r>
              <a:rPr lang="en-US" sz="2000" b="1" i="1" smtClean="0">
                <a:latin typeface="Bodoni MT" pitchFamily="18" charset="0"/>
                <a:cs typeface="Simplified Arabic Fixed" pitchFamily="49" charset="-78"/>
              </a:rPr>
              <a:t>Ahmed Hussein</a:t>
            </a:r>
            <a:endParaRPr lang="en-US" sz="2000" b="1" i="1" dirty="0"/>
          </a:p>
        </p:txBody>
      </p:sp>
      <p:sp>
        <p:nvSpPr>
          <p:cNvPr id="3" name="Subtitle 2"/>
          <p:cNvSpPr>
            <a:spLocks noGrp="1"/>
          </p:cNvSpPr>
          <p:nvPr>
            <p:ph type="subTitle" idx="1"/>
          </p:nvPr>
        </p:nvSpPr>
        <p:spPr/>
        <p:txBody>
          <a:bodyPr>
            <a:normAutofit/>
          </a:bodyPr>
          <a:lstStyle/>
          <a:p>
            <a:r>
              <a:rPr lang="en-US" sz="2000" b="1" i="1" dirty="0" smtClean="0">
                <a:solidFill>
                  <a:schemeClr val="accent2"/>
                </a:solidFill>
                <a:latin typeface="Algerian" pitchFamily="82" charset="0"/>
              </a:rPr>
              <a:t>Lecture: </a:t>
            </a:r>
            <a:r>
              <a:rPr lang="en-US" sz="2000" b="1" i="1" dirty="0" smtClean="0">
                <a:solidFill>
                  <a:schemeClr val="accent2"/>
                </a:solidFill>
                <a:latin typeface="Algerian" pitchFamily="82" charset="0"/>
              </a:rPr>
              <a:t> 5 &amp;6</a:t>
            </a:r>
            <a:endParaRPr lang="en-US" sz="2000" b="1" i="1" dirty="0" smtClean="0">
              <a:solidFill>
                <a:schemeClr val="accent2"/>
              </a:solidFill>
              <a:latin typeface="Algerian" pitchFamily="82" charset="0"/>
            </a:endParaRPr>
          </a:p>
          <a:p>
            <a:pPr algn="l"/>
            <a:r>
              <a:rPr lang="en-US" sz="2000" b="1" i="1" dirty="0" smtClean="0">
                <a:solidFill>
                  <a:schemeClr val="accent2"/>
                </a:solidFill>
                <a:latin typeface="Arial Black" pitchFamily="34" charset="0"/>
              </a:rPr>
              <a:t>                   Electronic Spectra of</a:t>
            </a:r>
          </a:p>
          <a:p>
            <a:pPr algn="l"/>
            <a:r>
              <a:rPr lang="en-US" sz="2000" b="1" i="1" dirty="0" smtClean="0">
                <a:solidFill>
                  <a:schemeClr val="accent2"/>
                </a:solidFill>
                <a:latin typeface="Arial Black" pitchFamily="34" charset="0"/>
              </a:rPr>
              <a:t>               coordination compounds</a:t>
            </a:r>
            <a:endParaRPr lang="en-US" sz="20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857892"/>
            <a:ext cx="5486400" cy="642942"/>
          </a:xfrm>
        </p:spPr>
        <p:txBody>
          <a:bodyPr>
            <a:normAutofit/>
          </a:bodyPr>
          <a:lstStyle/>
          <a:p>
            <a:r>
              <a:rPr lang="en-US" sz="1800" i="1" dirty="0" smtClean="0"/>
              <a:t>                                   Fig. 4</a:t>
            </a:r>
            <a:endParaRPr lang="en-US" sz="1800" i="1" dirty="0"/>
          </a:p>
        </p:txBody>
      </p:sp>
      <p:pic>
        <p:nvPicPr>
          <p:cNvPr id="4098" name="Picture 2" descr="C:\Documents and Settings\Dr Khalil\My Documents\My Scans\2010-02 (شباط)\scan0003.jpg"/>
          <p:cNvPicPr>
            <a:picLocks noGrp="1" noChangeAspect="1" noChangeArrowheads="1"/>
          </p:cNvPicPr>
          <p:nvPr>
            <p:ph type="pic" idx="1"/>
          </p:nvPr>
        </p:nvPicPr>
        <p:blipFill>
          <a:blip r:embed="rId2"/>
          <a:srcRect l="14546" t="12707" r="52849"/>
          <a:stretch>
            <a:fillRect/>
          </a:stretch>
        </p:blipFill>
        <p:spPr bwMode="auto">
          <a:xfrm>
            <a:off x="2071670" y="0"/>
            <a:ext cx="3571900" cy="59293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286544"/>
          </a:xfrm>
        </p:spPr>
        <p:txBody>
          <a:bodyPr>
            <a:normAutofit/>
          </a:bodyPr>
          <a:lstStyle/>
          <a:p>
            <a:pPr>
              <a:buNone/>
            </a:pPr>
            <a:r>
              <a:rPr lang="en-US" sz="1800" b="1" dirty="0" smtClean="0"/>
              <a:t>  </a:t>
            </a:r>
            <a:r>
              <a:rPr lang="en-US" sz="1800" b="1" i="1" u="sng" dirty="0" smtClean="0">
                <a:solidFill>
                  <a:srgbClr val="00B050"/>
                </a:solidFill>
              </a:rPr>
              <a:t>Charge Transfer Transitions:</a:t>
            </a:r>
            <a:r>
              <a:rPr lang="en-US" sz="1800" b="1" u="sng" dirty="0" smtClean="0">
                <a:solidFill>
                  <a:srgbClr val="00B050"/>
                </a:solidFill>
              </a:rPr>
              <a:t> </a:t>
            </a:r>
            <a:r>
              <a:rPr lang="en-US" sz="1800" b="1" dirty="0" smtClean="0">
                <a:solidFill>
                  <a:srgbClr val="00B050"/>
                </a:solidFill>
              </a:rPr>
              <a:t>  </a:t>
            </a:r>
            <a:r>
              <a:rPr lang="en-US" sz="1800" b="1" dirty="0" smtClean="0"/>
              <a:t>There is another important class of transition in which the electron moves from a molecular orbital centered mainly on the </a:t>
            </a:r>
            <a:r>
              <a:rPr lang="en-US" sz="1800" b="1" dirty="0" err="1" smtClean="0"/>
              <a:t>ligand</a:t>
            </a:r>
            <a:r>
              <a:rPr lang="en-US" sz="1800" b="1" dirty="0" smtClean="0"/>
              <a:t> to one centered mainly on atom , or </a:t>
            </a:r>
            <a:r>
              <a:rPr lang="en-US" sz="1800" b="1" i="1" dirty="0" smtClean="0"/>
              <a:t>vice versa . </a:t>
            </a:r>
            <a:r>
              <a:rPr lang="en-US" sz="1800" b="1" dirty="0" smtClean="0"/>
              <a:t>In these the charge distribution is considerably different in ground and excited states, and so they are called </a:t>
            </a:r>
            <a:r>
              <a:rPr lang="en-US" sz="1800" b="1" i="1" dirty="0" smtClean="0">
                <a:solidFill>
                  <a:srgbClr val="00B050"/>
                </a:solidFill>
              </a:rPr>
              <a:t>Charge Transfer Transitions</a:t>
            </a:r>
            <a:r>
              <a:rPr lang="en-US" sz="1800" b="1" i="1" dirty="0" smtClean="0"/>
              <a:t>.</a:t>
            </a:r>
            <a:r>
              <a:rPr lang="en-US" sz="1800" b="1" dirty="0" smtClean="0"/>
              <a:t> </a:t>
            </a:r>
          </a:p>
          <a:p>
            <a:pPr>
              <a:buNone/>
            </a:pPr>
            <a:r>
              <a:rPr lang="en-US" sz="1800" b="1" dirty="0"/>
              <a:t> </a:t>
            </a:r>
            <a:r>
              <a:rPr lang="en-US" sz="1800" b="1" dirty="0" smtClean="0"/>
              <a:t>          </a:t>
            </a:r>
            <a:r>
              <a:rPr lang="en-US" sz="1800" b="1" dirty="0"/>
              <a:t>The </a:t>
            </a:r>
            <a:r>
              <a:rPr lang="en-US" sz="1800" b="1" dirty="0" smtClean="0"/>
              <a:t>absorption </a:t>
            </a:r>
            <a:r>
              <a:rPr lang="en-US" sz="1800" b="1" dirty="0"/>
              <a:t>band</a:t>
            </a:r>
            <a:r>
              <a:rPr lang="en-US" sz="1800" b="1" dirty="0" smtClean="0"/>
              <a:t>, </a:t>
            </a:r>
            <a:r>
              <a:rPr lang="en-US" sz="1800" b="1" dirty="0"/>
              <a:t>can be very intense; it </a:t>
            </a:r>
            <a:r>
              <a:rPr lang="en-US" sz="1800" b="1" dirty="0" smtClean="0"/>
              <a:t>is responsible </a:t>
            </a:r>
            <a:r>
              <a:rPr lang="en-US" sz="1800" b="1" dirty="0"/>
              <a:t>for the vivid colors of some of the halogens in donor solvents.</a:t>
            </a:r>
            <a:endParaRPr lang="en-US" sz="1800" b="1" dirty="0" smtClean="0"/>
          </a:p>
          <a:p>
            <a:pPr>
              <a:buNone/>
            </a:pPr>
            <a:r>
              <a:rPr lang="en-US" sz="1800" b="1" dirty="0" smtClean="0"/>
              <a:t>               The metal on  charge transfer (CT) gives rise to intense absorptions, whereas ‘</a:t>
            </a:r>
            <a:r>
              <a:rPr lang="en-US" sz="1800" b="1" i="1" dirty="0" smtClean="0"/>
              <a:t>d–d</a:t>
            </a:r>
            <a:r>
              <a:rPr lang="en-US" sz="1800" b="1" dirty="0" smtClean="0"/>
              <a:t>’ bands are much weaker. In some spectra, CT absorptions mask bands due to ‘</a:t>
            </a:r>
            <a:r>
              <a:rPr lang="en-US" sz="1800" b="1" i="1" dirty="0" smtClean="0"/>
              <a:t>d–d</a:t>
            </a:r>
            <a:r>
              <a:rPr lang="en-US" sz="1800" b="1" dirty="0" smtClean="0"/>
              <a:t>’ transitions, although CT absorptions (as well as </a:t>
            </a:r>
            <a:r>
              <a:rPr lang="en-US" sz="1800" b="1" dirty="0" err="1" smtClean="0"/>
              <a:t>ligand-centred</a:t>
            </a:r>
            <a:r>
              <a:rPr lang="en-US" sz="1800" b="1" dirty="0" smtClean="0"/>
              <a:t>  </a:t>
            </a:r>
            <a:r>
              <a:rPr lang="en-US" sz="1800" b="1" i="1" dirty="0" smtClean="0"/>
              <a:t>n – </a:t>
            </a:r>
            <a:r>
              <a:rPr lang="el-GR" sz="1800" b="1" i="1" dirty="0" smtClean="0"/>
              <a:t>π</a:t>
            </a:r>
            <a:r>
              <a:rPr lang="en-US" sz="1800" b="1" i="1" dirty="0" smtClean="0"/>
              <a:t>*</a:t>
            </a:r>
            <a:r>
              <a:rPr lang="el-GR" sz="1800" b="1" i="1" dirty="0" smtClean="0"/>
              <a:t> </a:t>
            </a:r>
            <a:r>
              <a:rPr lang="en-US" sz="1800" b="1" i="1" dirty="0" smtClean="0"/>
              <a:t> </a:t>
            </a:r>
            <a:r>
              <a:rPr lang="en-US" sz="1800" b="1" dirty="0" smtClean="0"/>
              <a:t>and </a:t>
            </a:r>
            <a:r>
              <a:rPr lang="el-GR" sz="1800" b="1" i="1" dirty="0" smtClean="0"/>
              <a:t>π</a:t>
            </a:r>
            <a:r>
              <a:rPr lang="en-US" sz="1800" b="1" i="1" dirty="0" smtClean="0"/>
              <a:t> – </a:t>
            </a:r>
            <a:r>
              <a:rPr lang="el-GR" sz="1800" b="1" i="1" dirty="0" smtClean="0"/>
              <a:t>π</a:t>
            </a:r>
            <a:r>
              <a:rPr lang="en-US" sz="1800" b="1" i="1" dirty="0" smtClean="0"/>
              <a:t>*</a:t>
            </a:r>
            <a:r>
              <a:rPr lang="el-GR" sz="1800" b="1" i="1" dirty="0" smtClean="0"/>
              <a:t> </a:t>
            </a:r>
            <a:r>
              <a:rPr lang="en-US" sz="1800" b="1" dirty="0" smtClean="0"/>
              <a:t> bands) often occur at higher energies than ‘</a:t>
            </a:r>
            <a:r>
              <a:rPr lang="en-US" sz="1800" b="1" i="1" dirty="0" smtClean="0"/>
              <a:t>d–d</a:t>
            </a:r>
            <a:r>
              <a:rPr lang="en-US" sz="1800" b="1" dirty="0" smtClean="0"/>
              <a:t>’ absorptions. </a:t>
            </a:r>
          </a:p>
          <a:p>
            <a:pPr>
              <a:buNone/>
            </a:pPr>
            <a:r>
              <a:rPr lang="en-US" sz="1800" b="1" dirty="0" smtClean="0"/>
              <a:t>               There are two classes of these bands ; </a:t>
            </a:r>
            <a:r>
              <a:rPr lang="en-US" sz="1800" b="1" dirty="0" err="1" smtClean="0"/>
              <a:t>ligand</a:t>
            </a:r>
            <a:r>
              <a:rPr lang="en-US" sz="1800" b="1" dirty="0" smtClean="0"/>
              <a:t> to metal ( L         M ) and metal to </a:t>
            </a:r>
            <a:r>
              <a:rPr lang="en-US" sz="1800" b="1" dirty="0" err="1" smtClean="0"/>
              <a:t>ligand</a:t>
            </a:r>
            <a:r>
              <a:rPr lang="en-US" sz="1800" b="1" dirty="0" smtClean="0"/>
              <a:t> ( M          L ).  In general , most of CT are of the first class. Charge transfer transitions usually lie at the extreme blue end of the visible spectrum, or in the ultraviolet region. Also, nearly all observed CT transitions are fully allowed, hence the CT bands are strong, and the extinction coefficient   are typically 10</a:t>
            </a:r>
            <a:r>
              <a:rPr lang="en-US" sz="1800" b="1" baseline="30000" dirty="0" smtClean="0"/>
              <a:t>3  </a:t>
            </a:r>
            <a:r>
              <a:rPr lang="en-US" sz="1800" b="1" dirty="0" smtClean="0"/>
              <a:t>to 10</a:t>
            </a:r>
            <a:r>
              <a:rPr lang="en-US" sz="1800" b="1" baseline="30000" dirty="0" smtClean="0"/>
              <a:t>4 </a:t>
            </a:r>
            <a:r>
              <a:rPr lang="en-US" sz="1800" b="1" dirty="0" smtClean="0"/>
              <a:t> , or more . There are of course  many forbidden CT transition that give rise to weak bands; these are seldom observed because they are covered up by the strong CT bands, which lie between  400nm corresponds to 25 000 cm</a:t>
            </a:r>
            <a:r>
              <a:rPr lang="en-US" sz="1800" b="1" baseline="30000" dirty="0" smtClean="0"/>
              <a:t>_1</a:t>
            </a:r>
            <a:r>
              <a:rPr lang="en-US" sz="1800" b="1" dirty="0" smtClean="0"/>
              <a:t>; 200nm corresponds to 50 000 cm</a:t>
            </a:r>
            <a:r>
              <a:rPr lang="en-US" sz="1800" b="1" baseline="30000" dirty="0" smtClean="0"/>
              <a:t>_1</a:t>
            </a:r>
            <a:r>
              <a:rPr lang="en-US" sz="1800" b="1" dirty="0" smtClean="0"/>
              <a:t> .</a:t>
            </a:r>
          </a:p>
          <a:p>
            <a:pPr>
              <a:buNone/>
            </a:pPr>
            <a:r>
              <a:rPr lang="en-US" sz="1800" b="1" dirty="0" smtClean="0"/>
              <a:t> </a:t>
            </a:r>
            <a:endParaRPr lang="en-US" sz="1800" b="1" dirty="0"/>
          </a:p>
        </p:txBody>
      </p:sp>
      <p:cxnSp>
        <p:nvCxnSpPr>
          <p:cNvPr id="5" name="Straight Arrow Connector 4"/>
          <p:cNvCxnSpPr/>
          <p:nvPr/>
        </p:nvCxnSpPr>
        <p:spPr>
          <a:xfrm>
            <a:off x="1643042" y="385762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00826" y="357187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6143668"/>
          </a:xfrm>
        </p:spPr>
        <p:txBody>
          <a:bodyPr>
            <a:normAutofit/>
          </a:bodyPr>
          <a:lstStyle/>
          <a:p>
            <a:pPr>
              <a:buNone/>
            </a:pPr>
            <a:r>
              <a:rPr lang="en-US" sz="1800" b="1" dirty="0" smtClean="0"/>
              <a:t>                   Such absorption </a:t>
            </a:r>
            <a:r>
              <a:rPr lang="en-US" sz="1800" b="1" dirty="0"/>
              <a:t>bands involve the transfer of electrons from molecular </a:t>
            </a:r>
            <a:r>
              <a:rPr lang="en-US" sz="1800" b="1" dirty="0" err="1"/>
              <a:t>orbitals</a:t>
            </a:r>
            <a:r>
              <a:rPr lang="en-US" sz="1800" b="1" dirty="0"/>
              <a:t> that are </a:t>
            </a:r>
            <a:r>
              <a:rPr lang="en-US" sz="1800" b="1" dirty="0" smtClean="0"/>
              <a:t>primarily </a:t>
            </a:r>
            <a:r>
              <a:rPr lang="en-US" sz="1800" b="1" dirty="0" err="1" smtClean="0"/>
              <a:t>ligand</a:t>
            </a:r>
            <a:r>
              <a:rPr lang="en-US" sz="1800" b="1" dirty="0" smtClean="0"/>
              <a:t> </a:t>
            </a:r>
            <a:r>
              <a:rPr lang="en-US" sz="1800" b="1" dirty="0"/>
              <a:t>in character to </a:t>
            </a:r>
            <a:r>
              <a:rPr lang="en-US" sz="1800" b="1" dirty="0" err="1"/>
              <a:t>orbitals</a:t>
            </a:r>
            <a:r>
              <a:rPr lang="en-US" sz="1800" b="1" dirty="0"/>
              <a:t> that are primarily metal in character (</a:t>
            </a:r>
            <a:r>
              <a:rPr lang="en-US" sz="1800" b="1" i="1" dirty="0"/>
              <a:t>or </a:t>
            </a:r>
            <a:r>
              <a:rPr lang="en-US" sz="1800" b="1" i="1" dirty="0" smtClean="0"/>
              <a:t>vice versa</a:t>
            </a:r>
            <a:r>
              <a:rPr lang="en-US" sz="1800" b="1" dirty="0"/>
              <a:t>). For example, consider an octahedral </a:t>
            </a:r>
            <a:r>
              <a:rPr lang="en-US" sz="1800" b="1" dirty="0" smtClean="0"/>
              <a:t> </a:t>
            </a:r>
            <a:r>
              <a:rPr lang="en-US" sz="1800" b="1" i="1" dirty="0" smtClean="0"/>
              <a:t>d </a:t>
            </a:r>
            <a:r>
              <a:rPr lang="en-US" sz="1800" b="1" i="1" baseline="30000" dirty="0" smtClean="0"/>
              <a:t>6</a:t>
            </a:r>
            <a:r>
              <a:rPr lang="en-US" sz="1800" b="1" dirty="0" smtClean="0"/>
              <a:t> </a:t>
            </a:r>
            <a:r>
              <a:rPr lang="en-US" sz="1800" b="1" dirty="0"/>
              <a:t>complex with </a:t>
            </a:r>
            <a:r>
              <a:rPr lang="en-US" sz="1800" b="1" dirty="0" smtClean="0"/>
              <a:t>      </a:t>
            </a:r>
            <a:r>
              <a:rPr lang="el-GR" sz="1800" b="1" dirty="0" smtClean="0"/>
              <a:t>σ</a:t>
            </a:r>
            <a:r>
              <a:rPr lang="en-US" sz="1800" b="1" dirty="0" smtClean="0"/>
              <a:t>-donor </a:t>
            </a:r>
            <a:r>
              <a:rPr lang="en-US" sz="1800" b="1" dirty="0" err="1"/>
              <a:t>ligands</a:t>
            </a:r>
            <a:r>
              <a:rPr lang="en-US" sz="1800" b="1" dirty="0"/>
              <a:t>. The </a:t>
            </a:r>
            <a:r>
              <a:rPr lang="en-US" sz="1800" b="1" dirty="0" err="1" smtClean="0"/>
              <a:t>ligand</a:t>
            </a:r>
            <a:r>
              <a:rPr lang="en-US" sz="1800" b="1" dirty="0" smtClean="0"/>
              <a:t> electron </a:t>
            </a:r>
            <a:r>
              <a:rPr lang="en-US" sz="1800" b="1" dirty="0"/>
              <a:t>pairs are stabilized, as shown in </a:t>
            </a:r>
            <a:r>
              <a:rPr lang="en-US" sz="1800" b="1" dirty="0" smtClean="0"/>
              <a:t>Figure – 1 .</a:t>
            </a:r>
            <a:endParaRPr lang="en-US" sz="1800" b="1" dirty="0"/>
          </a:p>
          <a:p>
            <a:pPr>
              <a:buNone/>
            </a:pPr>
            <a:r>
              <a:rPr lang="en-US" sz="1800" b="1" dirty="0" smtClean="0"/>
              <a:t>                   The </a:t>
            </a:r>
            <a:r>
              <a:rPr lang="en-US" sz="1800" b="1" dirty="0"/>
              <a:t>possibility exists that electrons can be excited, not only from the </a:t>
            </a:r>
            <a:r>
              <a:rPr lang="en-US" sz="1800" b="1" i="1" dirty="0" smtClean="0"/>
              <a:t>t</a:t>
            </a:r>
            <a:r>
              <a:rPr lang="en-US" sz="1800" b="1" i="1" baseline="-25000" dirty="0" smtClean="0"/>
              <a:t>2</a:t>
            </a:r>
            <a:r>
              <a:rPr lang="en-US" sz="1800" b="1" i="1" dirty="0" smtClean="0"/>
              <a:t>g</a:t>
            </a:r>
            <a:r>
              <a:rPr lang="en-US" sz="1800" b="1" dirty="0" smtClean="0"/>
              <a:t> </a:t>
            </a:r>
            <a:r>
              <a:rPr lang="en-US" sz="1800" b="1" dirty="0"/>
              <a:t>level </a:t>
            </a:r>
            <a:r>
              <a:rPr lang="en-US" sz="1800" b="1" dirty="0" smtClean="0"/>
              <a:t>to the </a:t>
            </a:r>
            <a:r>
              <a:rPr lang="en-US" sz="1800" b="1" dirty="0" err="1"/>
              <a:t>eg</a:t>
            </a:r>
            <a:r>
              <a:rPr lang="en-US" sz="1800" b="1" dirty="0"/>
              <a:t> but also from the </a:t>
            </a:r>
            <a:r>
              <a:rPr lang="el-GR" sz="1800" b="1" dirty="0" smtClean="0"/>
              <a:t>σ</a:t>
            </a:r>
            <a:r>
              <a:rPr lang="en-US" sz="1800" b="1" dirty="0" smtClean="0"/>
              <a:t> – </a:t>
            </a:r>
            <a:r>
              <a:rPr lang="en-US" sz="1800" b="1" dirty="0" err="1" smtClean="0"/>
              <a:t>orbitals</a:t>
            </a:r>
            <a:r>
              <a:rPr lang="en-US" sz="1800" b="1" dirty="0" smtClean="0"/>
              <a:t> </a:t>
            </a:r>
            <a:r>
              <a:rPr lang="en-US" sz="1800" b="1" dirty="0"/>
              <a:t>originating from the </a:t>
            </a:r>
            <a:r>
              <a:rPr lang="en-US" sz="1800" b="1" dirty="0" err="1"/>
              <a:t>ligands</a:t>
            </a:r>
            <a:r>
              <a:rPr lang="en-US" sz="1800" b="1" dirty="0"/>
              <a:t> to the </a:t>
            </a:r>
            <a:r>
              <a:rPr lang="en-US" sz="1800" b="1" dirty="0" err="1"/>
              <a:t>eg</a:t>
            </a:r>
            <a:r>
              <a:rPr lang="en-US" sz="1800" b="1" dirty="0"/>
              <a:t>. The </a:t>
            </a:r>
            <a:r>
              <a:rPr lang="en-US" sz="1800" b="1" dirty="0" smtClean="0"/>
              <a:t>latter excitation </a:t>
            </a:r>
            <a:r>
              <a:rPr lang="en-US" sz="1800" b="1" dirty="0"/>
              <a:t>results in a charge-transfer transition; it may be designated as charge </a:t>
            </a:r>
            <a:r>
              <a:rPr lang="en-US" sz="1800" b="1" dirty="0" smtClean="0"/>
              <a:t>transfer to </a:t>
            </a:r>
            <a:r>
              <a:rPr lang="en-US" sz="1800" b="1" dirty="0"/>
              <a:t>metal (</a:t>
            </a:r>
            <a:r>
              <a:rPr lang="en-US" sz="1800" b="1" i="1" dirty="0">
                <a:solidFill>
                  <a:srgbClr val="00B050"/>
                </a:solidFill>
              </a:rPr>
              <a:t>CTTM</a:t>
            </a:r>
            <a:r>
              <a:rPr lang="en-US" sz="1800" b="1" dirty="0"/>
              <a:t>) or </a:t>
            </a:r>
            <a:r>
              <a:rPr lang="en-US" sz="1800" b="1" dirty="0" err="1"/>
              <a:t>ligand</a:t>
            </a:r>
            <a:r>
              <a:rPr lang="en-US" sz="1800" b="1" dirty="0"/>
              <a:t> to metal charge transfer (</a:t>
            </a:r>
            <a:r>
              <a:rPr lang="en-US" sz="1800" b="1" i="1" dirty="0">
                <a:solidFill>
                  <a:srgbClr val="00B050"/>
                </a:solidFill>
              </a:rPr>
              <a:t>LMCT</a:t>
            </a:r>
            <a:r>
              <a:rPr lang="en-US" sz="1800" b="1" dirty="0"/>
              <a:t>). This type of </a:t>
            </a:r>
            <a:r>
              <a:rPr lang="en-US" sz="1800" b="1" dirty="0" smtClean="0"/>
              <a:t>transition results </a:t>
            </a:r>
            <a:r>
              <a:rPr lang="en-US" sz="1800" b="1" dirty="0"/>
              <a:t>in formal reduction of the metal. A </a:t>
            </a:r>
            <a:r>
              <a:rPr lang="en-US" sz="1800" b="1" i="1" dirty="0">
                <a:solidFill>
                  <a:srgbClr val="00B050"/>
                </a:solidFill>
              </a:rPr>
              <a:t>CTTM</a:t>
            </a:r>
            <a:r>
              <a:rPr lang="en-US" sz="1800" b="1" dirty="0"/>
              <a:t> excitation involving a </a:t>
            </a:r>
            <a:r>
              <a:rPr lang="en-US" sz="1800" b="1" i="1" dirty="0" smtClean="0"/>
              <a:t>cobalt (III) </a:t>
            </a:r>
            <a:r>
              <a:rPr lang="en-US" sz="1800" b="1" dirty="0"/>
              <a:t>complex, for </a:t>
            </a:r>
            <a:r>
              <a:rPr lang="en-US" sz="1800" b="1" dirty="0" smtClean="0"/>
              <a:t>example.</a:t>
            </a:r>
            <a:endParaRPr lang="en-US" sz="1800" b="1" dirty="0"/>
          </a:p>
          <a:p>
            <a:pPr>
              <a:buNone/>
            </a:pPr>
            <a:r>
              <a:rPr lang="en-US" sz="1800" b="1" dirty="0" smtClean="0"/>
              <a:t>                  Examples </a:t>
            </a:r>
            <a:r>
              <a:rPr lang="en-US" sz="1800" b="1" dirty="0"/>
              <a:t>of charge-transfer absorptions are numerous. For example, the </a:t>
            </a:r>
            <a:r>
              <a:rPr lang="en-US" sz="1800" b="1" dirty="0" smtClean="0"/>
              <a:t>octahedral complexes </a:t>
            </a:r>
            <a:r>
              <a:rPr lang="en-US" sz="1800" b="1" i="1" dirty="0" smtClean="0">
                <a:solidFill>
                  <a:srgbClr val="FF0000"/>
                </a:solidFill>
              </a:rPr>
              <a:t>[IrBr</a:t>
            </a:r>
            <a:r>
              <a:rPr lang="en-US" sz="1800" b="1" i="1" baseline="-25000" dirty="0" smtClean="0">
                <a:solidFill>
                  <a:srgbClr val="FF0000"/>
                </a:solidFill>
              </a:rPr>
              <a:t>6</a:t>
            </a:r>
            <a:r>
              <a:rPr lang="en-US" sz="1800" b="1" i="1" dirty="0" smtClean="0">
                <a:solidFill>
                  <a:srgbClr val="FF0000"/>
                </a:solidFill>
              </a:rPr>
              <a:t>]</a:t>
            </a:r>
            <a:r>
              <a:rPr lang="en-US" sz="1800" b="1" i="1" baseline="30000" dirty="0" smtClean="0">
                <a:solidFill>
                  <a:srgbClr val="FF0000"/>
                </a:solidFill>
              </a:rPr>
              <a:t>-2 </a:t>
            </a:r>
            <a:r>
              <a:rPr lang="en-US" sz="1800" b="1" dirty="0" smtClean="0"/>
              <a:t>(</a:t>
            </a:r>
            <a:r>
              <a:rPr lang="en-US" sz="1800" b="1" i="1" dirty="0" smtClean="0"/>
              <a:t>d </a:t>
            </a:r>
            <a:r>
              <a:rPr lang="en-US" sz="1800" b="1" i="1" baseline="30000" dirty="0" smtClean="0"/>
              <a:t>5</a:t>
            </a:r>
            <a:r>
              <a:rPr lang="en-US" sz="1800" b="1" dirty="0" smtClean="0"/>
              <a:t>) </a:t>
            </a:r>
            <a:r>
              <a:rPr lang="en-US" sz="1800" b="1" dirty="0"/>
              <a:t>and </a:t>
            </a:r>
            <a:r>
              <a:rPr lang="en-US" sz="1800" b="1" i="1" dirty="0" smtClean="0">
                <a:solidFill>
                  <a:srgbClr val="FF0000"/>
                </a:solidFill>
              </a:rPr>
              <a:t>[IrBr</a:t>
            </a:r>
            <a:r>
              <a:rPr lang="en-US" sz="1800" b="1" i="1" baseline="-25000" dirty="0" smtClean="0">
                <a:solidFill>
                  <a:srgbClr val="FF0000"/>
                </a:solidFill>
              </a:rPr>
              <a:t>6</a:t>
            </a:r>
            <a:r>
              <a:rPr lang="en-US" sz="1800" b="1" i="1" dirty="0" smtClean="0">
                <a:solidFill>
                  <a:srgbClr val="FF0000"/>
                </a:solidFill>
              </a:rPr>
              <a:t>]</a:t>
            </a:r>
            <a:r>
              <a:rPr lang="en-US" sz="1800" b="1" i="1" baseline="30000" dirty="0" smtClean="0">
                <a:solidFill>
                  <a:srgbClr val="FF0000"/>
                </a:solidFill>
              </a:rPr>
              <a:t>-3 </a:t>
            </a:r>
            <a:r>
              <a:rPr lang="en-US" sz="1800" b="1" dirty="0" smtClean="0"/>
              <a:t>(</a:t>
            </a:r>
            <a:r>
              <a:rPr lang="en-US" sz="1800" b="1" i="1" dirty="0" smtClean="0"/>
              <a:t>d </a:t>
            </a:r>
            <a:r>
              <a:rPr lang="en-US" sz="1800" b="1" i="1" baseline="30000" dirty="0" smtClean="0"/>
              <a:t>6</a:t>
            </a:r>
            <a:r>
              <a:rPr lang="en-US" sz="1800" b="1" dirty="0" smtClean="0"/>
              <a:t>) both </a:t>
            </a:r>
            <a:r>
              <a:rPr lang="en-US" sz="1800" b="1" dirty="0"/>
              <a:t>show charge-transfer bands. </a:t>
            </a:r>
            <a:r>
              <a:rPr lang="en-US" sz="1800" b="1" dirty="0" smtClean="0"/>
              <a:t>For </a:t>
            </a:r>
            <a:r>
              <a:rPr lang="en-US" sz="1800" b="1" i="1" dirty="0" smtClean="0">
                <a:solidFill>
                  <a:srgbClr val="FF0000"/>
                </a:solidFill>
              </a:rPr>
              <a:t>[IrBr</a:t>
            </a:r>
            <a:r>
              <a:rPr lang="en-US" sz="1800" b="1" i="1" baseline="-25000" dirty="0" smtClean="0">
                <a:solidFill>
                  <a:srgbClr val="FF0000"/>
                </a:solidFill>
              </a:rPr>
              <a:t>6</a:t>
            </a:r>
            <a:r>
              <a:rPr lang="en-US" sz="1800" b="1" i="1" dirty="0" smtClean="0">
                <a:solidFill>
                  <a:srgbClr val="FF0000"/>
                </a:solidFill>
              </a:rPr>
              <a:t>]</a:t>
            </a:r>
            <a:r>
              <a:rPr lang="en-US" sz="1800" b="1" i="1" baseline="30000" dirty="0" smtClean="0">
                <a:solidFill>
                  <a:srgbClr val="FF0000"/>
                </a:solidFill>
              </a:rPr>
              <a:t>-2 </a:t>
            </a:r>
            <a:r>
              <a:rPr lang="en-US" sz="1800" b="1" dirty="0" smtClean="0"/>
              <a:t>,  two </a:t>
            </a:r>
            <a:r>
              <a:rPr lang="en-US" sz="1800" b="1" dirty="0"/>
              <a:t>bands appear, near 600 nm and near 270 nm; the former is attributed </a:t>
            </a:r>
            <a:r>
              <a:rPr lang="en-US" sz="1800" b="1" dirty="0" smtClean="0"/>
              <a:t>to transitions </a:t>
            </a:r>
            <a:r>
              <a:rPr lang="en-US" sz="1800" b="1" dirty="0"/>
              <a:t>to </a:t>
            </a:r>
            <a:r>
              <a:rPr lang="en-US" sz="1800" b="1" dirty="0" smtClean="0"/>
              <a:t>the</a:t>
            </a:r>
            <a:r>
              <a:rPr lang="en-US" sz="1800" b="1" i="1" dirty="0" smtClean="0"/>
              <a:t> t</a:t>
            </a:r>
            <a:r>
              <a:rPr lang="en-US" sz="1800" b="1" i="1" baseline="-25000" dirty="0" smtClean="0"/>
              <a:t>2</a:t>
            </a:r>
            <a:r>
              <a:rPr lang="en-US" sz="1800" b="1" i="1" dirty="0" smtClean="0"/>
              <a:t>g </a:t>
            </a:r>
            <a:r>
              <a:rPr lang="en-US" sz="1800" b="1" dirty="0" smtClean="0"/>
              <a:t> </a:t>
            </a:r>
            <a:r>
              <a:rPr lang="en-US" sz="1800" b="1" dirty="0"/>
              <a:t>levels and the latter to the </a:t>
            </a:r>
            <a:r>
              <a:rPr lang="en-US" sz="1800" b="1" dirty="0" err="1" smtClean="0"/>
              <a:t>eg</a:t>
            </a:r>
            <a:r>
              <a:rPr lang="en-US" sz="1800" b="1" dirty="0" smtClean="0"/>
              <a:t> </a:t>
            </a:r>
            <a:r>
              <a:rPr lang="en-US" sz="1800" b="1" dirty="0"/>
              <a:t>. In </a:t>
            </a:r>
            <a:r>
              <a:rPr lang="en-US" sz="1800" b="1" i="1" dirty="0" smtClean="0">
                <a:solidFill>
                  <a:srgbClr val="FF0000"/>
                </a:solidFill>
              </a:rPr>
              <a:t>[IrBr</a:t>
            </a:r>
            <a:r>
              <a:rPr lang="en-US" sz="1800" b="1" i="1" baseline="-25000" dirty="0" smtClean="0">
                <a:solidFill>
                  <a:srgbClr val="FF0000"/>
                </a:solidFill>
              </a:rPr>
              <a:t>6</a:t>
            </a:r>
            <a:r>
              <a:rPr lang="en-US" sz="1800" b="1" i="1" dirty="0" smtClean="0">
                <a:solidFill>
                  <a:srgbClr val="FF0000"/>
                </a:solidFill>
              </a:rPr>
              <a:t>]</a:t>
            </a:r>
            <a:r>
              <a:rPr lang="en-US" sz="1800" b="1" i="1" baseline="30000" dirty="0" smtClean="0">
                <a:solidFill>
                  <a:srgbClr val="FF0000"/>
                </a:solidFill>
              </a:rPr>
              <a:t>-3 </a:t>
            </a:r>
            <a:r>
              <a:rPr lang="en-US" sz="1800" b="1" dirty="0" smtClean="0">
                <a:solidFill>
                  <a:srgbClr val="FF0000"/>
                </a:solidFill>
              </a:rPr>
              <a:t> </a:t>
            </a:r>
            <a:r>
              <a:rPr lang="en-US" sz="1800" b="1" dirty="0" smtClean="0"/>
              <a:t>the </a:t>
            </a:r>
            <a:r>
              <a:rPr lang="en-US" sz="1800" b="1" i="1" dirty="0" smtClean="0"/>
              <a:t> t</a:t>
            </a:r>
            <a:r>
              <a:rPr lang="en-US" sz="1800" b="1" i="1" baseline="-25000" dirty="0" smtClean="0"/>
              <a:t>2</a:t>
            </a:r>
            <a:r>
              <a:rPr lang="en-US" sz="1800" b="1" i="1" dirty="0" smtClean="0"/>
              <a:t>g </a:t>
            </a:r>
            <a:r>
              <a:rPr lang="en-US" sz="1800" b="1" dirty="0" smtClean="0"/>
              <a:t> levels </a:t>
            </a:r>
            <a:r>
              <a:rPr lang="en-US" sz="1800" b="1" dirty="0"/>
              <a:t>are filled</a:t>
            </a:r>
            <a:r>
              <a:rPr lang="en-US" sz="1800" b="1" dirty="0" smtClean="0"/>
              <a:t>, and </a:t>
            </a:r>
            <a:r>
              <a:rPr lang="en-US" sz="1800" b="1" dirty="0"/>
              <a:t>the only possible CTTM absorption is therefore to the </a:t>
            </a:r>
            <a:r>
              <a:rPr lang="en-US" sz="1800" b="1" dirty="0" err="1"/>
              <a:t>eg</a:t>
            </a:r>
            <a:r>
              <a:rPr lang="en-US" sz="1800" b="1" dirty="0" smtClean="0"/>
              <a:t>. Consequently</a:t>
            </a:r>
            <a:r>
              <a:rPr lang="en-US" sz="1800" b="1" dirty="0"/>
              <a:t>, no </a:t>
            </a:r>
            <a:r>
              <a:rPr lang="en-US" sz="1800" b="1" dirty="0" smtClean="0"/>
              <a:t>low energy absorptions </a:t>
            </a:r>
            <a:r>
              <a:rPr lang="en-US" sz="1800" b="1" dirty="0"/>
              <a:t>in the </a:t>
            </a:r>
            <a:r>
              <a:rPr lang="en-US" sz="1800" b="1" dirty="0" smtClean="0"/>
              <a:t>600nm </a:t>
            </a:r>
            <a:r>
              <a:rPr lang="en-US" sz="1800" b="1" dirty="0"/>
              <a:t>range are observed, but strong absorption is seen </a:t>
            </a:r>
            <a:r>
              <a:rPr lang="en-US" sz="1800" b="1" dirty="0" smtClean="0"/>
              <a:t>near </a:t>
            </a:r>
            <a:r>
              <a:rPr lang="en-US" sz="1800" b="1" dirty="0"/>
              <a:t>250 nm, corresponding to charge transfer to </a:t>
            </a:r>
            <a:r>
              <a:rPr lang="en-US" sz="1800" b="1" dirty="0" err="1"/>
              <a:t>eg</a:t>
            </a:r>
            <a:r>
              <a:rPr lang="en-US" sz="1800" b="1" dirty="0"/>
              <a:t>. A common example of </a:t>
            </a:r>
            <a:r>
              <a:rPr lang="en-US" sz="1800" b="1" dirty="0" smtClean="0"/>
              <a:t>tetrahedral geometry </a:t>
            </a:r>
            <a:r>
              <a:rPr lang="en-US" sz="1800" b="1" dirty="0"/>
              <a:t>is the permanganate ion, </a:t>
            </a:r>
            <a:r>
              <a:rPr lang="en-US" sz="1800" b="1" i="1" dirty="0" smtClean="0">
                <a:solidFill>
                  <a:srgbClr val="FF0000"/>
                </a:solidFill>
              </a:rPr>
              <a:t>MnO</a:t>
            </a:r>
            <a:r>
              <a:rPr lang="en-US" sz="1800" b="1" i="1" baseline="-25000" dirty="0" smtClean="0">
                <a:solidFill>
                  <a:srgbClr val="FF0000"/>
                </a:solidFill>
              </a:rPr>
              <a:t>4 </a:t>
            </a:r>
            <a:r>
              <a:rPr lang="en-US" sz="1800" b="1" i="1" baseline="30000" dirty="0" smtClean="0">
                <a:solidFill>
                  <a:srgbClr val="FF0000"/>
                </a:solidFill>
              </a:rPr>
              <a:t>-</a:t>
            </a:r>
            <a:r>
              <a:rPr lang="en-US" sz="1800" b="1" i="1" baseline="30000" dirty="0" smtClean="0"/>
              <a:t> </a:t>
            </a:r>
            <a:r>
              <a:rPr lang="en-US" sz="1800" b="1" dirty="0" smtClean="0"/>
              <a:t>, </a:t>
            </a:r>
            <a:r>
              <a:rPr lang="en-US" sz="1800" b="1" dirty="0"/>
              <a:t>which is intensely purple because of </a:t>
            </a:r>
            <a:r>
              <a:rPr lang="en-US" sz="1800" b="1" dirty="0" smtClean="0"/>
              <a:t>a strong </a:t>
            </a:r>
            <a:r>
              <a:rPr lang="en-US" sz="1800" b="1" dirty="0"/>
              <a:t>absorption involving charge transfer from </a:t>
            </a:r>
            <a:r>
              <a:rPr lang="en-US" sz="1800" b="1" dirty="0" err="1"/>
              <a:t>orbitals</a:t>
            </a:r>
            <a:r>
              <a:rPr lang="en-US" sz="1800" b="1" dirty="0"/>
              <a:t> derived primarily from </a:t>
            </a:r>
            <a:r>
              <a:rPr lang="en-US" sz="1800" b="1" dirty="0" smtClean="0"/>
              <a:t>the filled </a:t>
            </a:r>
            <a:r>
              <a:rPr lang="en-US" sz="1800" b="1" dirty="0"/>
              <a:t>oxygen </a:t>
            </a:r>
            <a:r>
              <a:rPr lang="en-US" sz="1800" b="1" i="1" dirty="0"/>
              <a:t>p </a:t>
            </a:r>
            <a:r>
              <a:rPr lang="en-US" sz="1800" b="1" dirty="0" err="1"/>
              <a:t>orbitals</a:t>
            </a:r>
            <a:r>
              <a:rPr lang="en-US" sz="1800" b="1" dirty="0"/>
              <a:t> to empty </a:t>
            </a:r>
            <a:r>
              <a:rPr lang="en-US" sz="1800" b="1" dirty="0" err="1"/>
              <a:t>orbitals</a:t>
            </a:r>
            <a:r>
              <a:rPr lang="en-US" sz="1800" b="1" dirty="0"/>
              <a:t> derived primarily from the </a:t>
            </a:r>
            <a:r>
              <a:rPr lang="en-US" sz="1800" b="1" i="1" dirty="0" smtClean="0"/>
              <a:t>manganese(VII)</a:t>
            </a:r>
            <a:r>
              <a:rPr lang="en-US" sz="1800" b="1" dirty="0" smtClean="0"/>
              <a:t>.</a:t>
            </a:r>
            <a:endParaRPr lang="en-US"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1600" b="1" i="1" dirty="0" smtClean="0"/>
              <a:t>FIGURE – 1  Charge Transfer </a:t>
            </a:r>
            <a:r>
              <a:rPr lang="en-US" sz="1600" b="1" i="1" dirty="0"/>
              <a:t>to Metal.</a:t>
            </a:r>
          </a:p>
        </p:txBody>
      </p:sp>
      <p:pic>
        <p:nvPicPr>
          <p:cNvPr id="1032" name="Picture 8" descr="C:\Documents and Settings\Administrator\My Documents\My Scans\2010-05 (أيار)\scan0035.jpg"/>
          <p:cNvPicPr>
            <a:picLocks noGrp="1" noChangeAspect="1" noChangeArrowheads="1"/>
          </p:cNvPicPr>
          <p:nvPr>
            <p:ph type="pic" idx="1"/>
          </p:nvPr>
        </p:nvPicPr>
        <p:blipFill>
          <a:blip r:embed="rId2"/>
          <a:srcRect l="6499" r="23074" b="3194"/>
          <a:stretch>
            <a:fillRect/>
          </a:stretch>
        </p:blipFill>
        <p:spPr bwMode="auto">
          <a:xfrm>
            <a:off x="428596" y="214290"/>
            <a:ext cx="7929618" cy="506003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286544"/>
          </a:xfrm>
        </p:spPr>
        <p:txBody>
          <a:bodyPr>
            <a:normAutofit/>
          </a:bodyPr>
          <a:lstStyle/>
          <a:p>
            <a:pPr>
              <a:buNone/>
            </a:pPr>
            <a:r>
              <a:rPr lang="en-US" sz="1800" b="1" dirty="0" smtClean="0"/>
              <a:t>                     Similarly</a:t>
            </a:r>
            <a:r>
              <a:rPr lang="en-US" sz="1800" b="1" dirty="0"/>
              <a:t>, it is possible for there to be charge transfer to </a:t>
            </a:r>
            <a:r>
              <a:rPr lang="en-US" sz="1800" b="1" dirty="0" err="1"/>
              <a:t>ligand</a:t>
            </a:r>
            <a:r>
              <a:rPr lang="en-US" sz="1800" b="1" dirty="0"/>
              <a:t> (</a:t>
            </a:r>
            <a:r>
              <a:rPr lang="en-US" sz="1800" b="1" i="1" dirty="0">
                <a:solidFill>
                  <a:srgbClr val="00B050"/>
                </a:solidFill>
              </a:rPr>
              <a:t>CTTL)</a:t>
            </a:r>
            <a:r>
              <a:rPr lang="en-US" sz="1800" b="1" dirty="0"/>
              <a:t>, </a:t>
            </a:r>
            <a:r>
              <a:rPr lang="en-US" sz="1800" b="1" dirty="0" smtClean="0"/>
              <a:t>also known </a:t>
            </a:r>
            <a:r>
              <a:rPr lang="en-US" sz="1800" b="1" dirty="0"/>
              <a:t>as metal to </a:t>
            </a:r>
            <a:r>
              <a:rPr lang="en-US" sz="1800" b="1" dirty="0" err="1"/>
              <a:t>ligand</a:t>
            </a:r>
            <a:r>
              <a:rPr lang="en-US" sz="1800" b="1" dirty="0"/>
              <a:t> charge transfer (</a:t>
            </a:r>
            <a:r>
              <a:rPr lang="en-US" sz="1800" b="1" i="1" dirty="0">
                <a:solidFill>
                  <a:srgbClr val="00B050"/>
                </a:solidFill>
              </a:rPr>
              <a:t>MLCT</a:t>
            </a:r>
            <a:r>
              <a:rPr lang="en-US" sz="1800" b="1" dirty="0"/>
              <a:t>), transitions in coordination </a:t>
            </a:r>
            <a:r>
              <a:rPr lang="en-US" sz="1800" b="1" dirty="0" smtClean="0"/>
              <a:t>compounds having </a:t>
            </a:r>
            <a:r>
              <a:rPr lang="el-GR" sz="1800" b="1" i="1" dirty="0" smtClean="0"/>
              <a:t> π </a:t>
            </a:r>
            <a:r>
              <a:rPr lang="en-US" sz="1800" b="1" i="1" dirty="0" smtClean="0"/>
              <a:t>-</a:t>
            </a:r>
            <a:r>
              <a:rPr lang="en-US" sz="1800" b="1" i="1" dirty="0"/>
              <a:t>acceptor</a:t>
            </a:r>
            <a:r>
              <a:rPr lang="en-US" sz="1800" b="1" dirty="0"/>
              <a:t> </a:t>
            </a:r>
            <a:r>
              <a:rPr lang="en-US" sz="1800" b="1" dirty="0" err="1"/>
              <a:t>ligands</a:t>
            </a:r>
            <a:r>
              <a:rPr lang="en-US" sz="1800" b="1" dirty="0"/>
              <a:t>. In these cases, empty </a:t>
            </a:r>
            <a:r>
              <a:rPr lang="el-GR" sz="1800" b="1" i="1" dirty="0" smtClean="0"/>
              <a:t>π</a:t>
            </a:r>
            <a:r>
              <a:rPr lang="en-US" sz="1800" b="1" i="1" dirty="0" smtClean="0"/>
              <a:t>*</a:t>
            </a:r>
            <a:r>
              <a:rPr lang="el-GR" sz="1800" b="1" i="1" dirty="0" smtClean="0"/>
              <a:t> </a:t>
            </a:r>
            <a:r>
              <a:rPr lang="en-US" sz="1800" b="1" i="1" dirty="0" err="1" smtClean="0"/>
              <a:t>orbitals</a:t>
            </a:r>
            <a:r>
              <a:rPr lang="en-US" sz="1800" b="1" i="1" dirty="0" smtClean="0"/>
              <a:t> </a:t>
            </a:r>
            <a:r>
              <a:rPr lang="en-US" sz="1800" b="1" dirty="0"/>
              <a:t>on the </a:t>
            </a:r>
            <a:r>
              <a:rPr lang="en-US" sz="1800" b="1" dirty="0" err="1"/>
              <a:t>ligands</a:t>
            </a:r>
            <a:r>
              <a:rPr lang="en-US" sz="1800" b="1" dirty="0"/>
              <a:t> </a:t>
            </a:r>
            <a:r>
              <a:rPr lang="en-US" sz="1800" b="1" dirty="0" smtClean="0"/>
              <a:t>become the </a:t>
            </a:r>
            <a:r>
              <a:rPr lang="en-US" sz="1800" b="1" dirty="0"/>
              <a:t>acceptor </a:t>
            </a:r>
            <a:r>
              <a:rPr lang="en-US" sz="1800" b="1" dirty="0" err="1"/>
              <a:t>orbitals</a:t>
            </a:r>
            <a:r>
              <a:rPr lang="en-US" sz="1800" b="1" dirty="0"/>
              <a:t> on absorption of light. </a:t>
            </a:r>
            <a:r>
              <a:rPr lang="en-US" sz="1800" b="1" dirty="0" smtClean="0"/>
              <a:t>Figure – 2  </a:t>
            </a:r>
            <a:r>
              <a:rPr lang="en-US" sz="1800" b="1" dirty="0"/>
              <a:t>illustrates </a:t>
            </a:r>
            <a:r>
              <a:rPr lang="en-US" sz="1800" b="1" dirty="0" smtClean="0"/>
              <a:t>this phenomenon </a:t>
            </a:r>
            <a:r>
              <a:rPr lang="en-US" sz="1800" b="1" dirty="0"/>
              <a:t>for a </a:t>
            </a:r>
            <a:r>
              <a:rPr lang="en-US" sz="1800" b="1" i="1" dirty="0" smtClean="0"/>
              <a:t>d </a:t>
            </a:r>
            <a:r>
              <a:rPr lang="en-US" sz="1800" b="1" i="1" baseline="30000" dirty="0" smtClean="0"/>
              <a:t>5 </a:t>
            </a:r>
            <a:r>
              <a:rPr lang="en-US" sz="1800" b="1" dirty="0" smtClean="0"/>
              <a:t> </a:t>
            </a:r>
            <a:r>
              <a:rPr lang="en-US" sz="1800" b="1" dirty="0"/>
              <a:t>complex</a:t>
            </a:r>
            <a:r>
              <a:rPr lang="en-US" sz="1800" b="1" dirty="0" smtClean="0"/>
              <a:t>. </a:t>
            </a:r>
          </a:p>
          <a:p>
            <a:pPr>
              <a:buNone/>
            </a:pPr>
            <a:r>
              <a:rPr lang="en-US" sz="1800" b="1" i="1" dirty="0">
                <a:solidFill>
                  <a:srgbClr val="00B050"/>
                </a:solidFill>
              </a:rPr>
              <a:t> </a:t>
            </a:r>
            <a:r>
              <a:rPr lang="en-US" sz="1800" b="1" i="1" dirty="0" smtClean="0">
                <a:solidFill>
                  <a:srgbClr val="00B050"/>
                </a:solidFill>
              </a:rPr>
              <a:t>                   CTTL </a:t>
            </a:r>
            <a:r>
              <a:rPr lang="en-US" sz="1800" b="1" dirty="0"/>
              <a:t>results in oxidation of the metal; a </a:t>
            </a:r>
            <a:r>
              <a:rPr lang="en-US" sz="1800" b="1" i="1" dirty="0">
                <a:solidFill>
                  <a:srgbClr val="00B050"/>
                </a:solidFill>
              </a:rPr>
              <a:t>CTTL</a:t>
            </a:r>
            <a:r>
              <a:rPr lang="en-US" sz="1800" b="1" dirty="0"/>
              <a:t> excitation of an </a:t>
            </a:r>
            <a:r>
              <a:rPr lang="en-US" sz="1800" b="1" i="1" dirty="0" smtClean="0"/>
              <a:t>iron(III )c</a:t>
            </a:r>
            <a:r>
              <a:rPr lang="en-US" sz="1800" b="1" dirty="0" smtClean="0"/>
              <a:t>omplex would </a:t>
            </a:r>
            <a:r>
              <a:rPr lang="en-US" sz="1800" b="1" dirty="0"/>
              <a:t>give an </a:t>
            </a:r>
            <a:r>
              <a:rPr lang="en-US" sz="1800" b="1" i="1" dirty="0" smtClean="0"/>
              <a:t>iron(IV)</a:t>
            </a:r>
            <a:r>
              <a:rPr lang="en-US" sz="1800" b="1" dirty="0" smtClean="0"/>
              <a:t> </a:t>
            </a:r>
            <a:r>
              <a:rPr lang="en-US" sz="1800" b="1" dirty="0"/>
              <a:t>excited state. </a:t>
            </a:r>
            <a:r>
              <a:rPr lang="en-US" sz="1800" b="1" i="1" dirty="0">
                <a:solidFill>
                  <a:srgbClr val="00B050"/>
                </a:solidFill>
              </a:rPr>
              <a:t>CTTL</a:t>
            </a:r>
            <a:r>
              <a:rPr lang="en-US" sz="1800" b="1" dirty="0"/>
              <a:t> most commonly occurs with </a:t>
            </a:r>
            <a:r>
              <a:rPr lang="en-US" sz="1800" b="1" dirty="0" err="1"/>
              <a:t>ligands</a:t>
            </a:r>
            <a:r>
              <a:rPr lang="en-US" sz="1800" b="1" dirty="0"/>
              <a:t> </a:t>
            </a:r>
            <a:r>
              <a:rPr lang="en-US" sz="1800" b="1" dirty="0" smtClean="0"/>
              <a:t>having empty </a:t>
            </a:r>
            <a:r>
              <a:rPr lang="el-GR" sz="1800" b="1" i="1" dirty="0" smtClean="0"/>
              <a:t> π</a:t>
            </a:r>
            <a:r>
              <a:rPr lang="en-US" sz="1800" b="1" i="1" dirty="0" smtClean="0"/>
              <a:t>* </a:t>
            </a:r>
            <a:r>
              <a:rPr lang="en-US" sz="1800" b="1" i="1" dirty="0" err="1"/>
              <a:t>orbitals</a:t>
            </a:r>
            <a:r>
              <a:rPr lang="en-US" sz="1800" b="1" dirty="0"/>
              <a:t>, such as </a:t>
            </a:r>
            <a:r>
              <a:rPr lang="en-US" sz="1800" b="1" i="1" dirty="0">
                <a:solidFill>
                  <a:srgbClr val="00B050"/>
                </a:solidFill>
              </a:rPr>
              <a:t>CO</a:t>
            </a:r>
            <a:r>
              <a:rPr lang="en-US" sz="1800" b="1" dirty="0"/>
              <a:t>, </a:t>
            </a:r>
            <a:r>
              <a:rPr lang="en-US" sz="1800" b="1" i="1" dirty="0" smtClean="0">
                <a:solidFill>
                  <a:srgbClr val="00B050"/>
                </a:solidFill>
              </a:rPr>
              <a:t>CN</a:t>
            </a:r>
            <a:r>
              <a:rPr lang="en-US" sz="1800" b="1" i="1" baseline="30000" dirty="0" smtClean="0">
                <a:solidFill>
                  <a:srgbClr val="00B050"/>
                </a:solidFill>
              </a:rPr>
              <a:t> -</a:t>
            </a:r>
            <a:r>
              <a:rPr lang="en-US" sz="1800" b="1" dirty="0" smtClean="0"/>
              <a:t>, </a:t>
            </a:r>
            <a:r>
              <a:rPr lang="en-US" sz="1800" b="1" i="1" dirty="0" smtClean="0">
                <a:solidFill>
                  <a:srgbClr val="00B050"/>
                </a:solidFill>
              </a:rPr>
              <a:t>SCN</a:t>
            </a:r>
            <a:r>
              <a:rPr lang="en-US" sz="1800" b="1" i="1" baseline="30000" dirty="0" smtClean="0">
                <a:solidFill>
                  <a:srgbClr val="00B050"/>
                </a:solidFill>
              </a:rPr>
              <a:t> -</a:t>
            </a:r>
            <a:r>
              <a:rPr lang="en-US" sz="1800" b="1" dirty="0" smtClean="0"/>
              <a:t>, </a:t>
            </a:r>
            <a:r>
              <a:rPr lang="en-US" sz="1800" b="1" i="1" dirty="0" err="1">
                <a:solidFill>
                  <a:srgbClr val="00B050"/>
                </a:solidFill>
              </a:rPr>
              <a:t>bipyridine</a:t>
            </a:r>
            <a:r>
              <a:rPr lang="en-US" sz="1800" b="1" dirty="0"/>
              <a:t>, and </a:t>
            </a:r>
            <a:r>
              <a:rPr lang="en-US" sz="1800" b="1" i="1" dirty="0" err="1">
                <a:solidFill>
                  <a:srgbClr val="00B050"/>
                </a:solidFill>
              </a:rPr>
              <a:t>dithiocarbamate</a:t>
            </a:r>
            <a:r>
              <a:rPr lang="en-US" sz="1800" b="1" i="1" dirty="0">
                <a:solidFill>
                  <a:srgbClr val="00B050"/>
                </a:solidFill>
              </a:rPr>
              <a:t> (</a:t>
            </a:r>
            <a:r>
              <a:rPr lang="en-US" sz="1800" b="1" i="1" dirty="0" smtClean="0">
                <a:solidFill>
                  <a:srgbClr val="00B050"/>
                </a:solidFill>
              </a:rPr>
              <a:t>S</a:t>
            </a:r>
            <a:r>
              <a:rPr lang="en-US" sz="1800" b="1" i="1" baseline="-25000" dirty="0" smtClean="0">
                <a:solidFill>
                  <a:srgbClr val="00B050"/>
                </a:solidFill>
              </a:rPr>
              <a:t>2</a:t>
            </a:r>
            <a:r>
              <a:rPr lang="en-US" sz="1800" b="1" i="1" dirty="0" smtClean="0">
                <a:solidFill>
                  <a:srgbClr val="00B050"/>
                </a:solidFill>
              </a:rPr>
              <a:t>CNR</a:t>
            </a:r>
            <a:r>
              <a:rPr lang="en-US" sz="1800" b="1" i="1" baseline="-25000" dirty="0" smtClean="0">
                <a:solidFill>
                  <a:srgbClr val="00B050"/>
                </a:solidFill>
              </a:rPr>
              <a:t>2</a:t>
            </a:r>
            <a:r>
              <a:rPr lang="en-US" sz="1800" b="1" i="1" baseline="30000" dirty="0" smtClean="0">
                <a:solidFill>
                  <a:srgbClr val="00B050"/>
                </a:solidFill>
              </a:rPr>
              <a:t>-</a:t>
            </a:r>
            <a:r>
              <a:rPr lang="en-US" sz="1800" b="1" i="1" dirty="0" smtClean="0">
                <a:solidFill>
                  <a:srgbClr val="00B050"/>
                </a:solidFill>
              </a:rPr>
              <a:t>). </a:t>
            </a:r>
            <a:r>
              <a:rPr lang="en-US" sz="1800" b="1" dirty="0" smtClean="0"/>
              <a:t>In </a:t>
            </a:r>
            <a:r>
              <a:rPr lang="en-US" sz="1800" b="1" dirty="0"/>
              <a:t>complexes such as </a:t>
            </a:r>
            <a:r>
              <a:rPr lang="en-US" sz="1800" b="1" dirty="0" smtClean="0"/>
              <a:t>[Cr(CO)</a:t>
            </a:r>
            <a:r>
              <a:rPr lang="en-US" sz="1800" b="1" i="1" baseline="-25000" dirty="0" smtClean="0">
                <a:solidFill>
                  <a:srgbClr val="00B050"/>
                </a:solidFill>
              </a:rPr>
              <a:t> 6</a:t>
            </a:r>
            <a:r>
              <a:rPr lang="en-US" sz="1800" b="1" dirty="0" smtClean="0"/>
              <a:t>] </a:t>
            </a:r>
            <a:r>
              <a:rPr lang="en-US" sz="1800" b="1" dirty="0"/>
              <a:t>which have both </a:t>
            </a:r>
            <a:r>
              <a:rPr lang="el-GR" sz="1800" b="1" dirty="0" smtClean="0"/>
              <a:t>σ</a:t>
            </a:r>
            <a:r>
              <a:rPr lang="en-US" sz="1800" b="1" dirty="0" smtClean="0"/>
              <a:t>-donor </a:t>
            </a:r>
            <a:r>
              <a:rPr lang="en-US" sz="1800" b="1" dirty="0"/>
              <a:t>and </a:t>
            </a:r>
            <a:r>
              <a:rPr lang="el-GR" sz="1800" b="1" i="1" dirty="0" smtClean="0"/>
              <a:t>π</a:t>
            </a:r>
            <a:r>
              <a:rPr lang="en-US" sz="1800" b="1" i="1" dirty="0" smtClean="0"/>
              <a:t> –</a:t>
            </a:r>
            <a:r>
              <a:rPr lang="en-US" sz="1800" b="1" dirty="0" smtClean="0"/>
              <a:t>acceptor </a:t>
            </a:r>
            <a:r>
              <a:rPr lang="en-US" sz="1800" b="1" dirty="0" err="1"/>
              <a:t>orbitals</a:t>
            </a:r>
            <a:r>
              <a:rPr lang="en-US" sz="1800" b="1" dirty="0" smtClean="0"/>
              <a:t>, both </a:t>
            </a:r>
            <a:r>
              <a:rPr lang="en-US" sz="1800" b="1" dirty="0"/>
              <a:t>types of charge transfer are possible. It is not always easy to determine the type </a:t>
            </a:r>
            <a:r>
              <a:rPr lang="en-US" sz="1800" b="1" dirty="0" smtClean="0"/>
              <a:t>of charge  transfer </a:t>
            </a:r>
            <a:r>
              <a:rPr lang="en-US" sz="1800" b="1" dirty="0"/>
              <a:t>in a given coordination compound. Many </a:t>
            </a:r>
            <a:r>
              <a:rPr lang="en-US" sz="1800" b="1" dirty="0" err="1"/>
              <a:t>ligands</a:t>
            </a:r>
            <a:r>
              <a:rPr lang="en-US" sz="1800" b="1" dirty="0"/>
              <a:t> give highly </a:t>
            </a:r>
            <a:r>
              <a:rPr lang="en-US" sz="1800" b="1" dirty="0" smtClean="0"/>
              <a:t>colored complexes </a:t>
            </a:r>
            <a:r>
              <a:rPr lang="en-US" sz="1800" b="1" dirty="0"/>
              <a:t>that have a series of overlapping absorption bands in the ultraviolet part </a:t>
            </a:r>
            <a:r>
              <a:rPr lang="en-US" sz="1800" b="1" dirty="0" smtClean="0"/>
              <a:t>of the </a:t>
            </a:r>
            <a:r>
              <a:rPr lang="en-US" sz="1800" b="1" dirty="0"/>
              <a:t>spectrum as well as the visible. In such cases, the </a:t>
            </a:r>
            <a:r>
              <a:rPr lang="en-US" sz="1800" b="1" i="1" dirty="0"/>
              <a:t>d-d </a:t>
            </a:r>
            <a:r>
              <a:rPr lang="en-US" sz="1800" b="1" dirty="0"/>
              <a:t>transitions may be </a:t>
            </a:r>
            <a:r>
              <a:rPr lang="en-US" sz="1800" b="1" dirty="0" smtClean="0"/>
              <a:t>completely overwhelmed </a:t>
            </a:r>
            <a:r>
              <a:rPr lang="en-US" sz="1800" b="1" dirty="0"/>
              <a:t>and essentially impossible to observe.</a:t>
            </a:r>
          </a:p>
          <a:p>
            <a:pPr>
              <a:buNone/>
            </a:pPr>
            <a:r>
              <a:rPr lang="en-US" sz="1800" b="1" dirty="0" smtClean="0"/>
              <a:t>                Finally</a:t>
            </a:r>
            <a:r>
              <a:rPr lang="en-US" sz="1800" b="1" dirty="0"/>
              <a:t>, the </a:t>
            </a:r>
            <a:r>
              <a:rPr lang="en-US" sz="1800" b="1" dirty="0" err="1"/>
              <a:t>ligand</a:t>
            </a:r>
            <a:r>
              <a:rPr lang="en-US" sz="1800" b="1" dirty="0"/>
              <a:t> itself may have a </a:t>
            </a:r>
            <a:r>
              <a:rPr lang="en-US" sz="1800" b="1" i="1" dirty="0" err="1"/>
              <a:t>chromophore</a:t>
            </a:r>
            <a:r>
              <a:rPr lang="en-US" sz="1800" b="1" dirty="0"/>
              <a:t> and still another type of </a:t>
            </a:r>
            <a:r>
              <a:rPr lang="en-US" sz="1800" b="1" dirty="0" smtClean="0"/>
              <a:t>absorption band</a:t>
            </a:r>
            <a:r>
              <a:rPr lang="en-US" sz="1800" b="1" dirty="0"/>
              <a:t>, an </a:t>
            </a:r>
            <a:r>
              <a:rPr lang="en-US" sz="1800" b="1" dirty="0" err="1"/>
              <a:t>intraligand</a:t>
            </a:r>
            <a:r>
              <a:rPr lang="en-US" sz="1800" b="1" dirty="0"/>
              <a:t> band, may be observed. These bands may sometimes </a:t>
            </a:r>
            <a:r>
              <a:rPr lang="en-US" sz="1800" b="1" dirty="0" smtClean="0"/>
              <a:t>be identified </a:t>
            </a:r>
            <a:r>
              <a:rPr lang="en-US" sz="1800" b="1" dirty="0"/>
              <a:t>by comparing the spectra of complexes with the spectra of free </a:t>
            </a:r>
            <a:r>
              <a:rPr lang="en-US" sz="1800" b="1" dirty="0" err="1"/>
              <a:t>ligands</a:t>
            </a:r>
            <a:r>
              <a:rPr lang="en-US" sz="1800" b="1" dirty="0"/>
              <a:t>. However</a:t>
            </a:r>
            <a:r>
              <a:rPr lang="en-US" sz="1800" b="1" dirty="0" smtClean="0"/>
              <a:t>, coordination </a:t>
            </a:r>
            <a:r>
              <a:rPr lang="en-US" sz="1800" b="1" dirty="0"/>
              <a:t>of a </a:t>
            </a:r>
            <a:r>
              <a:rPr lang="en-US" sz="1800" b="1" dirty="0" err="1"/>
              <a:t>ligand</a:t>
            </a:r>
            <a:r>
              <a:rPr lang="en-US" sz="1800" b="1" dirty="0"/>
              <a:t> to a metal may significantly alter the energies of the </a:t>
            </a:r>
            <a:r>
              <a:rPr lang="en-US" sz="1800" b="1" dirty="0" err="1" smtClean="0"/>
              <a:t>ligand</a:t>
            </a:r>
            <a:r>
              <a:rPr lang="en-US" sz="1800" b="1" dirty="0" smtClean="0"/>
              <a:t>  </a:t>
            </a:r>
            <a:r>
              <a:rPr lang="en-US" sz="1800" b="1" dirty="0" err="1" smtClean="0"/>
              <a:t>orbitals</a:t>
            </a:r>
            <a:r>
              <a:rPr lang="en-US" sz="1800" b="1" dirty="0"/>
              <a:t>, and such comparisons may be difficult, especially if charge-transfer </a:t>
            </a:r>
            <a:r>
              <a:rPr lang="en-US" sz="1800" b="1" dirty="0" smtClean="0"/>
              <a:t>bands overlap </a:t>
            </a:r>
            <a:r>
              <a:rPr lang="en-US" sz="1800" b="1" dirty="0"/>
              <a:t>the </a:t>
            </a:r>
            <a:r>
              <a:rPr lang="en-US" sz="1800" b="1" dirty="0" err="1"/>
              <a:t>intraligand</a:t>
            </a:r>
            <a:r>
              <a:rPr lang="en-US" sz="1800" b="1" dirty="0"/>
              <a:t> bands.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28794" y="5357826"/>
            <a:ext cx="5486400" cy="804862"/>
          </a:xfrm>
        </p:spPr>
        <p:txBody>
          <a:bodyPr>
            <a:normAutofit/>
          </a:bodyPr>
          <a:lstStyle/>
          <a:p>
            <a:r>
              <a:rPr lang="en-US" sz="1600" b="1" i="1" dirty="0" smtClean="0"/>
              <a:t>FIGURE – 2  </a:t>
            </a:r>
            <a:r>
              <a:rPr lang="en-US" sz="1600" b="1" i="1" dirty="0"/>
              <a:t>Charge </a:t>
            </a:r>
            <a:r>
              <a:rPr lang="en-US" sz="1600" b="1" i="1" dirty="0" smtClean="0"/>
              <a:t>Transfer </a:t>
            </a:r>
            <a:r>
              <a:rPr lang="en-US" sz="1600" b="1" i="1" dirty="0"/>
              <a:t>to </a:t>
            </a:r>
            <a:r>
              <a:rPr lang="en-US" sz="1600" b="1" i="1" dirty="0" err="1"/>
              <a:t>Ligand</a:t>
            </a:r>
            <a:r>
              <a:rPr lang="en-US" sz="1600" b="1" i="1" dirty="0"/>
              <a:t>.</a:t>
            </a:r>
          </a:p>
        </p:txBody>
      </p:sp>
      <p:pic>
        <p:nvPicPr>
          <p:cNvPr id="2050" name="Picture 2" descr="C:\Documents and Settings\Administrator\My Documents\My Scans\2010-05 (أيار)\scan0036.jpg"/>
          <p:cNvPicPr>
            <a:picLocks noGrp="1" noChangeAspect="1" noChangeArrowheads="1"/>
          </p:cNvPicPr>
          <p:nvPr>
            <p:ph type="pic" idx="1"/>
          </p:nvPr>
        </p:nvPicPr>
        <p:blipFill>
          <a:blip r:embed="rId2"/>
          <a:srcRect l="1504" t="4017" r="17297" b="8035"/>
          <a:stretch>
            <a:fillRect/>
          </a:stretch>
        </p:blipFill>
        <p:spPr bwMode="auto">
          <a:xfrm>
            <a:off x="128373" y="640847"/>
            <a:ext cx="8301279" cy="435978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9001156" cy="6429420"/>
          </a:xfrm>
        </p:spPr>
        <p:txBody>
          <a:bodyPr>
            <a:normAutofit fontScale="92500" lnSpcReduction="10000"/>
          </a:bodyPr>
          <a:lstStyle/>
          <a:p>
            <a:pPr>
              <a:buNone/>
            </a:pPr>
            <a:r>
              <a:rPr lang="en-US" sz="1800" b="1" dirty="0" smtClean="0"/>
              <a:t>       </a:t>
            </a:r>
            <a:r>
              <a:rPr lang="en-US" sz="1800" b="1" i="1" u="sng" dirty="0" err="1" smtClean="0"/>
              <a:t>Ligand</a:t>
            </a:r>
            <a:r>
              <a:rPr lang="en-US" sz="1800" b="1" i="1" u="sng" dirty="0" smtClean="0"/>
              <a:t> to metal ( L        M ):</a:t>
            </a:r>
            <a:r>
              <a:rPr lang="en-US" sz="1800" b="1" i="1" dirty="0" smtClean="0"/>
              <a:t>   </a:t>
            </a:r>
            <a:r>
              <a:rPr lang="en-US" sz="1800" b="1" dirty="0" smtClean="0"/>
              <a:t>Most of metal complexes had this type of transition which can be expected to be divided to four types of transitions in octahedral configuration. Fig. 3, shows  a partial MO diagram for such complexes, and each of transitions shown is a group of transitions, since the excited orbital configuration gives rise to several different of similar but not identical energies.</a:t>
            </a:r>
          </a:p>
          <a:p>
            <a:pPr>
              <a:buNone/>
            </a:pPr>
            <a:r>
              <a:rPr lang="en-US" sz="1800" b="1" dirty="0" smtClean="0"/>
              <a:t>                 Transition of the </a:t>
            </a:r>
            <a:r>
              <a:rPr lang="el-GR" sz="2000" b="1" i="1" dirty="0" smtClean="0"/>
              <a:t>ν</a:t>
            </a:r>
            <a:r>
              <a:rPr lang="en-US" sz="1200" b="1" i="1" dirty="0" smtClean="0"/>
              <a:t>1</a:t>
            </a:r>
            <a:r>
              <a:rPr lang="en-US" sz="1800" b="1" dirty="0" smtClean="0"/>
              <a:t> type will obviously be of lowest energy. Second since the </a:t>
            </a:r>
            <a:r>
              <a:rPr lang="el-GR" sz="1800" b="1" i="1" dirty="0" smtClean="0"/>
              <a:t>π</a:t>
            </a:r>
            <a:r>
              <a:rPr lang="en-US" sz="1800" b="1" i="1" dirty="0" smtClean="0"/>
              <a:t>  </a:t>
            </a:r>
            <a:r>
              <a:rPr lang="en-US" sz="1800" b="1" dirty="0" smtClean="0"/>
              <a:t>and </a:t>
            </a:r>
            <a:r>
              <a:rPr lang="el-GR" sz="1800" b="1" i="1" dirty="0" smtClean="0"/>
              <a:t>π</a:t>
            </a:r>
            <a:r>
              <a:rPr lang="en-US" sz="1800" b="1" i="1" dirty="0" smtClean="0"/>
              <a:t>* </a:t>
            </a:r>
            <a:r>
              <a:rPr lang="en-US" sz="1800" b="1" dirty="0" err="1" smtClean="0"/>
              <a:t>orbitals</a:t>
            </a:r>
            <a:r>
              <a:rPr lang="en-US" sz="1800" b="1" dirty="0" smtClean="0"/>
              <a:t> involved are both approximately non bonding , they will not vary steeply with </a:t>
            </a:r>
            <a:r>
              <a:rPr lang="en-US" sz="1800" b="1" i="1" dirty="0" smtClean="0"/>
              <a:t>M – L </a:t>
            </a:r>
            <a:r>
              <a:rPr lang="en-US" sz="1800" b="1" dirty="0" smtClean="0"/>
              <a:t>distance as the </a:t>
            </a:r>
            <a:r>
              <a:rPr lang="en-US" sz="1800" b="1" dirty="0" err="1" smtClean="0"/>
              <a:t>ligand</a:t>
            </a:r>
            <a:r>
              <a:rPr lang="en-US" sz="1800" b="1" dirty="0" smtClean="0"/>
              <a:t> vibrate. The bands for these transitions should be relatively narrow. A third factor that should assist in identifying the </a:t>
            </a:r>
            <a:r>
              <a:rPr lang="el-GR" sz="2000" b="1" i="1" dirty="0" smtClean="0"/>
              <a:t>ν</a:t>
            </a:r>
            <a:r>
              <a:rPr lang="en-US" sz="1100" b="1" i="1" dirty="0" smtClean="0"/>
              <a:t>1 . </a:t>
            </a:r>
            <a:r>
              <a:rPr lang="en-US" sz="1800" b="1" dirty="0" smtClean="0"/>
              <a:t>Set of bands is that they will be missing whenever the </a:t>
            </a:r>
            <a:r>
              <a:rPr lang="el-GR" sz="1800" b="1" i="1" dirty="0" smtClean="0"/>
              <a:t>π</a:t>
            </a:r>
            <a:r>
              <a:rPr lang="en-US" sz="1800" b="1" i="1" dirty="0" smtClean="0"/>
              <a:t>*</a:t>
            </a:r>
            <a:r>
              <a:rPr lang="en-US" sz="1800" b="1" dirty="0" smtClean="0"/>
              <a:t>(</a:t>
            </a:r>
            <a:r>
              <a:rPr lang="en-US" sz="1800" b="1" i="1" dirty="0" smtClean="0"/>
              <a:t>t</a:t>
            </a:r>
            <a:r>
              <a:rPr lang="en-US" sz="1800" b="1" i="1" baseline="-25000" dirty="0" smtClean="0"/>
              <a:t>2g </a:t>
            </a:r>
            <a:r>
              <a:rPr lang="en-US" sz="1800" b="1" dirty="0" smtClean="0"/>
              <a:t> ) </a:t>
            </a:r>
            <a:r>
              <a:rPr lang="en-US" sz="1800" b="1" dirty="0" err="1" smtClean="0"/>
              <a:t>orbitals</a:t>
            </a:r>
            <a:r>
              <a:rPr lang="en-US" sz="1800" b="1" dirty="0" smtClean="0"/>
              <a:t> are filled (</a:t>
            </a:r>
            <a:r>
              <a:rPr lang="en-US" sz="1800" b="1" i="1" dirty="0" smtClean="0"/>
              <a:t>d </a:t>
            </a:r>
            <a:r>
              <a:rPr lang="en-US" sz="1800" b="1" i="1" baseline="30000" dirty="0" smtClean="0"/>
              <a:t>6 </a:t>
            </a:r>
            <a:r>
              <a:rPr lang="en-US" sz="1800" b="1" dirty="0" smtClean="0"/>
              <a:t> complexes). The energies for </a:t>
            </a:r>
            <a:r>
              <a:rPr lang="el-GR" sz="2000" b="1" i="1" dirty="0" smtClean="0"/>
              <a:t>ν</a:t>
            </a:r>
            <a:r>
              <a:rPr lang="en-US" sz="1400" b="1" i="1" dirty="0" smtClean="0"/>
              <a:t>1</a:t>
            </a:r>
            <a:r>
              <a:rPr lang="en-US" sz="1800" b="1" i="1" dirty="0" smtClean="0"/>
              <a:t>  </a:t>
            </a:r>
            <a:r>
              <a:rPr lang="en-US" sz="1800" b="1" dirty="0" smtClean="0"/>
              <a:t>will be decrease in the sequence </a:t>
            </a:r>
            <a:r>
              <a:rPr lang="en-US" sz="1800" b="1" i="1" dirty="0" smtClean="0"/>
              <a:t>MCl</a:t>
            </a:r>
            <a:r>
              <a:rPr lang="en-US" sz="1800" b="1" i="1" baseline="-25000" dirty="0" smtClean="0"/>
              <a:t>6</a:t>
            </a:r>
            <a:r>
              <a:rPr lang="en-US" sz="1800" b="1" i="1" dirty="0" smtClean="0"/>
              <a:t>, MBr</a:t>
            </a:r>
            <a:r>
              <a:rPr lang="en-US" sz="1800" b="1" i="1" baseline="-25000" dirty="0" smtClean="0"/>
              <a:t>6</a:t>
            </a:r>
            <a:r>
              <a:rPr lang="en-US" sz="1800" b="1" i="1" dirty="0" smtClean="0"/>
              <a:t> </a:t>
            </a:r>
            <a:r>
              <a:rPr lang="en-US" sz="1800" b="1" dirty="0" smtClean="0"/>
              <a:t>and</a:t>
            </a:r>
            <a:r>
              <a:rPr lang="en-US" sz="1800" b="1" i="1" dirty="0" smtClean="0"/>
              <a:t> MI</a:t>
            </a:r>
            <a:r>
              <a:rPr lang="en-US" sz="1800" b="1" i="1" baseline="-25000" dirty="0" smtClean="0"/>
              <a:t>6  </a:t>
            </a:r>
            <a:r>
              <a:rPr lang="en-US" sz="1800" b="1" dirty="0" smtClean="0"/>
              <a:t>which is the order of decreasing the ionization potentials  ( easier </a:t>
            </a:r>
            <a:r>
              <a:rPr lang="en-US" sz="1800" b="1" dirty="0" err="1" smtClean="0"/>
              <a:t>oxidizability</a:t>
            </a:r>
            <a:r>
              <a:rPr lang="en-US" sz="1800" b="1" dirty="0" smtClean="0"/>
              <a:t> ) of the halogen atoms. As the oxidation state of the metal increase (easier </a:t>
            </a:r>
            <a:r>
              <a:rPr lang="en-US" sz="1800" b="1" dirty="0" err="1" smtClean="0"/>
              <a:t>oxidizability</a:t>
            </a:r>
            <a:r>
              <a:rPr lang="en-US" sz="1800" b="1" dirty="0" smtClean="0"/>
              <a:t> ) like RuCl</a:t>
            </a:r>
            <a:r>
              <a:rPr lang="en-US" sz="1800" b="1" baseline="-25000" dirty="0" smtClean="0"/>
              <a:t>6</a:t>
            </a:r>
            <a:r>
              <a:rPr lang="en-US" sz="1800" b="1" baseline="30000" dirty="0" smtClean="0"/>
              <a:t>-3</a:t>
            </a:r>
            <a:r>
              <a:rPr lang="en-US" sz="1800" b="1" dirty="0" smtClean="0"/>
              <a:t>, RuCl</a:t>
            </a:r>
            <a:r>
              <a:rPr lang="en-US" sz="1800" b="1" baseline="-25000" dirty="0" smtClean="0"/>
              <a:t>6</a:t>
            </a:r>
            <a:r>
              <a:rPr lang="en-US" sz="1800" b="1" baseline="30000" dirty="0" smtClean="0"/>
              <a:t>-2  </a:t>
            </a:r>
            <a:r>
              <a:rPr lang="en-US" sz="1800" b="1" dirty="0" smtClean="0"/>
              <a:t>,its </a:t>
            </a:r>
            <a:r>
              <a:rPr lang="en-US" sz="1800" b="1" dirty="0" err="1" smtClean="0"/>
              <a:t>orbitals</a:t>
            </a:r>
            <a:r>
              <a:rPr lang="en-US" sz="1800" b="1" dirty="0" smtClean="0"/>
              <a:t> should be deeper , thus the transition should go to lower energy.</a:t>
            </a:r>
          </a:p>
          <a:p>
            <a:pPr>
              <a:buNone/>
            </a:pPr>
            <a:r>
              <a:rPr lang="en-US" sz="1800" b="1" dirty="0" smtClean="0"/>
              <a:t>                 Transition of the  </a:t>
            </a:r>
            <a:r>
              <a:rPr lang="el-GR" sz="2000" b="1" i="1" dirty="0" smtClean="0"/>
              <a:t>ν</a:t>
            </a:r>
            <a:r>
              <a:rPr lang="en-US" sz="1400" b="1" i="1" dirty="0" smtClean="0"/>
              <a:t>2 </a:t>
            </a:r>
            <a:r>
              <a:rPr lang="en-US" sz="1800" b="1" i="1" dirty="0" smtClean="0"/>
              <a:t> </a:t>
            </a:r>
            <a:r>
              <a:rPr lang="en-US" sz="1800" b="1" dirty="0" smtClean="0"/>
              <a:t>type should give the lowest energy </a:t>
            </a:r>
            <a:r>
              <a:rPr lang="en-US" sz="1800" b="1" i="1" dirty="0" smtClean="0"/>
              <a:t>CT </a:t>
            </a:r>
            <a:r>
              <a:rPr lang="en-US" sz="1800" b="1" dirty="0" smtClean="0"/>
              <a:t>bands in </a:t>
            </a:r>
            <a:r>
              <a:rPr lang="en-US" sz="1800" b="1" i="1" dirty="0" smtClean="0"/>
              <a:t>t</a:t>
            </a:r>
            <a:r>
              <a:rPr lang="en-US" sz="1800" b="1" i="1" baseline="-25000" dirty="0" smtClean="0"/>
              <a:t>2</a:t>
            </a:r>
            <a:r>
              <a:rPr lang="en-US" sz="1800" b="1" i="1" dirty="0" smtClean="0"/>
              <a:t>g</a:t>
            </a:r>
            <a:r>
              <a:rPr lang="en-US" sz="1800" b="1" i="1" baseline="30000" dirty="0" smtClean="0"/>
              <a:t>6</a:t>
            </a:r>
            <a:r>
              <a:rPr lang="en-US" sz="1800" b="1" dirty="0" smtClean="0"/>
              <a:t> complexes  like those for </a:t>
            </a:r>
            <a:r>
              <a:rPr lang="en-US" sz="1800" b="1" i="1" dirty="0" smtClean="0">
                <a:solidFill>
                  <a:srgbClr val="FF0000"/>
                </a:solidFill>
              </a:rPr>
              <a:t>PtX</a:t>
            </a:r>
            <a:r>
              <a:rPr lang="en-US" sz="1800" b="1" i="1" baseline="-25000" dirty="0" smtClean="0">
                <a:solidFill>
                  <a:srgbClr val="FF0000"/>
                </a:solidFill>
              </a:rPr>
              <a:t>6</a:t>
            </a:r>
            <a:r>
              <a:rPr lang="en-US" sz="1800" b="1" i="1" baseline="30000" dirty="0" smtClean="0">
                <a:solidFill>
                  <a:srgbClr val="FF0000"/>
                </a:solidFill>
              </a:rPr>
              <a:t>-2</a:t>
            </a:r>
            <a:r>
              <a:rPr lang="en-US" sz="1800" b="1" baseline="30000" dirty="0" smtClean="0"/>
              <a:t> </a:t>
            </a:r>
            <a:r>
              <a:rPr lang="en-US" sz="1800" b="1" dirty="0" smtClean="0"/>
              <a:t>complexes. Since the transition is from a mainly the nonbonding level to a distinctly </a:t>
            </a:r>
            <a:r>
              <a:rPr lang="en-US" sz="1800" b="1" dirty="0" err="1" smtClean="0"/>
              <a:t>antibonding</a:t>
            </a:r>
            <a:r>
              <a:rPr lang="en-US" sz="1800" b="1" dirty="0" smtClean="0"/>
              <a:t> one, the bands should be fairly broad. The transition assigned to the  </a:t>
            </a:r>
            <a:r>
              <a:rPr lang="el-GR" sz="2000" b="1" i="1" dirty="0" smtClean="0"/>
              <a:t>ν</a:t>
            </a:r>
            <a:r>
              <a:rPr lang="en-US" sz="1200" b="1" i="1" dirty="0" smtClean="0"/>
              <a:t>2</a:t>
            </a:r>
            <a:r>
              <a:rPr lang="en-US" sz="1800" b="1" dirty="0" smtClean="0"/>
              <a:t>  sets all have half – widths of 2000 cm</a:t>
            </a:r>
            <a:r>
              <a:rPr lang="en-US" sz="1800" b="1" baseline="30000" dirty="0" smtClean="0"/>
              <a:t>_1 </a:t>
            </a:r>
            <a:r>
              <a:rPr lang="en-US" sz="1800" b="1" dirty="0" smtClean="0"/>
              <a:t>to 4000 cm</a:t>
            </a:r>
            <a:r>
              <a:rPr lang="en-US" sz="1800" b="1" baseline="30000" dirty="0" smtClean="0"/>
              <a:t>_1</a:t>
            </a:r>
            <a:r>
              <a:rPr lang="en-US" sz="1800" b="1" dirty="0" smtClean="0"/>
              <a:t>. The shift of energy in these bands with change of halogen and change of metal oxidation state are again as expected for </a:t>
            </a:r>
            <a:r>
              <a:rPr lang="en-US" sz="1800" b="1" i="1" dirty="0" smtClean="0"/>
              <a:t>L         M </a:t>
            </a:r>
            <a:r>
              <a:rPr lang="en-US" sz="1800" b="1" dirty="0" smtClean="0"/>
              <a:t>transitions.</a:t>
            </a:r>
          </a:p>
          <a:p>
            <a:pPr>
              <a:buNone/>
            </a:pPr>
            <a:r>
              <a:rPr lang="en-US" sz="1800" b="1" dirty="0" smtClean="0"/>
              <a:t>                Transition of the </a:t>
            </a:r>
            <a:r>
              <a:rPr lang="el-GR" sz="2200" b="1" i="1" dirty="0" smtClean="0"/>
              <a:t>ν</a:t>
            </a:r>
            <a:r>
              <a:rPr lang="en-US" sz="1300" b="1" i="1" dirty="0" smtClean="0"/>
              <a:t>3 </a:t>
            </a:r>
            <a:r>
              <a:rPr lang="en-US" sz="1200" b="1" i="1" dirty="0" smtClean="0"/>
              <a:t> </a:t>
            </a:r>
            <a:r>
              <a:rPr lang="en-US" sz="1800" b="1" dirty="0" smtClean="0"/>
              <a:t>set are all expected to be broad and weak and are not observed. The </a:t>
            </a:r>
            <a:r>
              <a:rPr lang="el-GR" sz="2200" b="1" i="1" dirty="0" smtClean="0"/>
              <a:t>ν</a:t>
            </a:r>
            <a:r>
              <a:rPr lang="en-US" sz="1300" b="1" i="1" dirty="0" smtClean="0"/>
              <a:t>4</a:t>
            </a:r>
            <a:r>
              <a:rPr lang="en-US" sz="1800" b="1" dirty="0" smtClean="0"/>
              <a:t>  transitions have been observed in a few cases, but in many cases they must lie beyond the range of observation. </a:t>
            </a:r>
            <a:endParaRPr lang="en-US" sz="1800" b="1" dirty="0"/>
          </a:p>
        </p:txBody>
      </p:sp>
      <p:cxnSp>
        <p:nvCxnSpPr>
          <p:cNvPr id="5" name="Straight Arrow Connector 4"/>
          <p:cNvCxnSpPr/>
          <p:nvPr/>
        </p:nvCxnSpPr>
        <p:spPr>
          <a:xfrm>
            <a:off x="2143108" y="42860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58148" y="492919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9264"/>
            <a:ext cx="5486400" cy="571504"/>
          </a:xfrm>
        </p:spPr>
        <p:txBody>
          <a:bodyPr>
            <a:normAutofit/>
          </a:bodyPr>
          <a:lstStyle/>
          <a:p>
            <a:r>
              <a:rPr lang="en-US" sz="1800" i="1" dirty="0" smtClean="0"/>
              <a:t>Fig. 3  Partial MO diagram for octahedral complex </a:t>
            </a:r>
            <a:endParaRPr lang="en-US" sz="1800" i="1" dirty="0"/>
          </a:p>
        </p:txBody>
      </p:sp>
      <p:pic>
        <p:nvPicPr>
          <p:cNvPr id="3074" name="Picture 2" descr="C:\Documents and Settings\Dr Khalil\My Documents\My Scans\2010-02 (شباط)\scan0004.jpg"/>
          <p:cNvPicPr>
            <a:picLocks noGrp="1" noChangeAspect="1" noChangeArrowheads="1"/>
          </p:cNvPicPr>
          <p:nvPr>
            <p:ph type="pic" idx="1"/>
          </p:nvPr>
        </p:nvPicPr>
        <p:blipFill>
          <a:blip r:embed="rId2"/>
          <a:srcRect l="20368" t="11109" r="27774" b="58575"/>
          <a:stretch>
            <a:fillRect/>
          </a:stretch>
        </p:blipFill>
        <p:spPr bwMode="auto">
          <a:xfrm>
            <a:off x="1643042" y="428604"/>
            <a:ext cx="5429288" cy="49292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715436" cy="5857916"/>
          </a:xfrm>
        </p:spPr>
        <p:txBody>
          <a:bodyPr>
            <a:normAutofit fontScale="25000" lnSpcReduction="20000"/>
          </a:bodyPr>
          <a:lstStyle/>
          <a:p>
            <a:pPr>
              <a:buNone/>
            </a:pPr>
            <a:r>
              <a:rPr lang="en-US" sz="7200" b="1" dirty="0" smtClean="0"/>
              <a:t>                 In tetrahedral complexes like </a:t>
            </a:r>
            <a:r>
              <a:rPr lang="en-US" sz="7200" b="1" i="1" dirty="0" smtClean="0">
                <a:solidFill>
                  <a:srgbClr val="FF0000"/>
                </a:solidFill>
              </a:rPr>
              <a:t>NiX</a:t>
            </a:r>
            <a:r>
              <a:rPr lang="en-US" sz="7200" b="1" i="1" baseline="-25000" dirty="0" smtClean="0">
                <a:solidFill>
                  <a:srgbClr val="FF0000"/>
                </a:solidFill>
              </a:rPr>
              <a:t>4</a:t>
            </a:r>
            <a:r>
              <a:rPr lang="en-US" sz="7200" b="1" i="1" baseline="30000" dirty="0" smtClean="0">
                <a:solidFill>
                  <a:srgbClr val="FF0000"/>
                </a:solidFill>
              </a:rPr>
              <a:t>-2</a:t>
            </a:r>
            <a:r>
              <a:rPr lang="en-US" sz="7200" b="1" dirty="0" smtClean="0"/>
              <a:t>, </a:t>
            </a:r>
            <a:r>
              <a:rPr lang="en-US" sz="7200" b="1" i="1" dirty="0" smtClean="0">
                <a:solidFill>
                  <a:srgbClr val="FF0000"/>
                </a:solidFill>
              </a:rPr>
              <a:t>CoX</a:t>
            </a:r>
            <a:r>
              <a:rPr lang="en-US" sz="7200" b="1" i="1" baseline="-25000" dirty="0" smtClean="0">
                <a:solidFill>
                  <a:srgbClr val="FF0000"/>
                </a:solidFill>
              </a:rPr>
              <a:t>4</a:t>
            </a:r>
            <a:r>
              <a:rPr lang="en-US" sz="7200" b="1" i="1" baseline="30000" dirty="0" smtClean="0">
                <a:solidFill>
                  <a:srgbClr val="FF0000"/>
                </a:solidFill>
              </a:rPr>
              <a:t>-2</a:t>
            </a:r>
            <a:r>
              <a:rPr lang="en-US" sz="7200" b="1" dirty="0" smtClean="0"/>
              <a:t> and </a:t>
            </a:r>
            <a:r>
              <a:rPr lang="en-US" sz="7200" b="1" i="1" dirty="0" smtClean="0">
                <a:solidFill>
                  <a:srgbClr val="FF0000"/>
                </a:solidFill>
              </a:rPr>
              <a:t>MnX</a:t>
            </a:r>
            <a:r>
              <a:rPr lang="en-US" sz="7200" b="1" i="1" baseline="-25000" dirty="0" smtClean="0">
                <a:solidFill>
                  <a:srgbClr val="FF0000"/>
                </a:solidFill>
              </a:rPr>
              <a:t>4</a:t>
            </a:r>
            <a:r>
              <a:rPr lang="en-US" sz="7200" b="1" i="1" baseline="30000" dirty="0" smtClean="0">
                <a:solidFill>
                  <a:srgbClr val="FF0000"/>
                </a:solidFill>
              </a:rPr>
              <a:t>-2 </a:t>
            </a:r>
            <a:r>
              <a:rPr lang="en-US" sz="7200" b="1" dirty="0" smtClean="0"/>
              <a:t> a strong L        M  spectra can be observed and assigned in much the same way as for octahedral complexes. For </a:t>
            </a:r>
            <a:r>
              <a:rPr lang="en-US" sz="7200" b="1" i="1" dirty="0" smtClean="0"/>
              <a:t>d </a:t>
            </a:r>
            <a:r>
              <a:rPr lang="en-US" sz="7200" b="1" i="1" baseline="30000" dirty="0" smtClean="0"/>
              <a:t>8</a:t>
            </a:r>
            <a:r>
              <a:rPr lang="en-US" sz="7200" b="1" dirty="0" smtClean="0"/>
              <a:t> complexes like </a:t>
            </a:r>
            <a:r>
              <a:rPr lang="en-US" sz="7200" b="1" i="1" dirty="0" err="1" smtClean="0">
                <a:solidFill>
                  <a:srgbClr val="FF0000"/>
                </a:solidFill>
              </a:rPr>
              <a:t>HgCl</a:t>
            </a:r>
            <a:r>
              <a:rPr lang="en-US" sz="7200" b="1" i="1" dirty="0" smtClean="0">
                <a:solidFill>
                  <a:srgbClr val="FF0000"/>
                </a:solidFill>
              </a:rPr>
              <a:t> </a:t>
            </a:r>
            <a:r>
              <a:rPr lang="en-US" sz="7200" b="1" i="1" baseline="-25000" dirty="0" smtClean="0">
                <a:solidFill>
                  <a:srgbClr val="FF0000"/>
                </a:solidFill>
              </a:rPr>
              <a:t>4</a:t>
            </a:r>
            <a:r>
              <a:rPr lang="en-US" sz="7200" b="1" i="1" baseline="30000" dirty="0" smtClean="0">
                <a:solidFill>
                  <a:srgbClr val="FF0000"/>
                </a:solidFill>
              </a:rPr>
              <a:t>-2</a:t>
            </a:r>
            <a:r>
              <a:rPr lang="en-US" sz="7200" b="1" dirty="0" smtClean="0"/>
              <a:t>, </a:t>
            </a:r>
            <a:r>
              <a:rPr lang="en-US" sz="7200" b="1" i="1" dirty="0" smtClean="0">
                <a:solidFill>
                  <a:srgbClr val="FF0000"/>
                </a:solidFill>
              </a:rPr>
              <a:t>HgBr</a:t>
            </a:r>
            <a:r>
              <a:rPr lang="en-US" sz="7200" b="1" i="1" baseline="-25000" dirty="0" smtClean="0">
                <a:solidFill>
                  <a:srgbClr val="FF0000"/>
                </a:solidFill>
              </a:rPr>
              <a:t>4</a:t>
            </a:r>
            <a:r>
              <a:rPr lang="en-US" sz="7200" b="1" i="1" baseline="30000" dirty="0" smtClean="0">
                <a:solidFill>
                  <a:srgbClr val="FF0000"/>
                </a:solidFill>
              </a:rPr>
              <a:t>-2</a:t>
            </a:r>
            <a:r>
              <a:rPr lang="en-US" sz="7200" b="1" baseline="30000" dirty="0" smtClean="0"/>
              <a:t> </a:t>
            </a:r>
            <a:r>
              <a:rPr lang="en-US" sz="7200" b="1" dirty="0" smtClean="0"/>
              <a:t> and </a:t>
            </a:r>
            <a:r>
              <a:rPr lang="en-US" sz="7200" b="1" i="1" dirty="0" smtClean="0">
                <a:solidFill>
                  <a:srgbClr val="FF0000"/>
                </a:solidFill>
              </a:rPr>
              <a:t>HgI</a:t>
            </a:r>
            <a:r>
              <a:rPr lang="en-US" sz="7200" b="1" i="1" baseline="-25000" dirty="0" smtClean="0">
                <a:solidFill>
                  <a:srgbClr val="FF0000"/>
                </a:solidFill>
              </a:rPr>
              <a:t>4</a:t>
            </a:r>
            <a:r>
              <a:rPr lang="en-US" sz="7200" b="1" i="1" baseline="30000" dirty="0" smtClean="0">
                <a:solidFill>
                  <a:srgbClr val="FF0000"/>
                </a:solidFill>
              </a:rPr>
              <a:t>-2</a:t>
            </a:r>
            <a:r>
              <a:rPr lang="en-US" sz="7200" b="1" baseline="30000" dirty="0" smtClean="0"/>
              <a:t> </a:t>
            </a:r>
            <a:r>
              <a:rPr lang="en-US" sz="7200" b="1" dirty="0" smtClean="0"/>
              <a:t>a strong </a:t>
            </a:r>
            <a:r>
              <a:rPr lang="en-US" sz="7200" b="1" i="1" dirty="0" smtClean="0"/>
              <a:t>CT</a:t>
            </a:r>
            <a:r>
              <a:rPr lang="en-US" sz="7200" b="1" dirty="0" smtClean="0"/>
              <a:t> for L          M transition and showed bands at 43,700 , 40,000 and 31,000 cm</a:t>
            </a:r>
            <a:r>
              <a:rPr lang="en-US" sz="7200" b="1" baseline="30000" dirty="0" smtClean="0"/>
              <a:t>_1</a:t>
            </a:r>
            <a:endParaRPr lang="en-US" sz="7200" b="1" dirty="0" smtClean="0"/>
          </a:p>
          <a:p>
            <a:pPr>
              <a:buNone/>
            </a:pPr>
            <a:r>
              <a:rPr lang="en-US" sz="7200" b="1" dirty="0" smtClean="0"/>
              <a:t>                In the previous lecture we showed the spectrum of </a:t>
            </a:r>
            <a:r>
              <a:rPr lang="en-US" sz="7200" b="1" i="1" dirty="0" smtClean="0">
                <a:solidFill>
                  <a:srgbClr val="FF0000"/>
                </a:solidFill>
              </a:rPr>
              <a:t>[Cr(NH</a:t>
            </a:r>
            <a:r>
              <a:rPr lang="en-US" sz="7200" b="1" i="1" baseline="-25000" dirty="0" smtClean="0">
                <a:solidFill>
                  <a:srgbClr val="FF0000"/>
                </a:solidFill>
              </a:rPr>
              <a:t>3</a:t>
            </a:r>
            <a:r>
              <a:rPr lang="en-US" sz="7200" b="1" i="1" dirty="0" smtClean="0">
                <a:solidFill>
                  <a:srgbClr val="FF0000"/>
                </a:solidFill>
              </a:rPr>
              <a:t>)</a:t>
            </a:r>
            <a:r>
              <a:rPr lang="en-US" sz="7200" b="1" i="1" baseline="-25000" dirty="0" smtClean="0">
                <a:solidFill>
                  <a:srgbClr val="FF0000"/>
                </a:solidFill>
              </a:rPr>
              <a:t>6</a:t>
            </a:r>
            <a:r>
              <a:rPr lang="en-US" sz="7200" b="1" i="1" dirty="0" smtClean="0">
                <a:solidFill>
                  <a:srgbClr val="FF0000"/>
                </a:solidFill>
              </a:rPr>
              <a:t>]</a:t>
            </a:r>
            <a:r>
              <a:rPr lang="en-US" sz="7200" b="1" i="1" baseline="30000" dirty="0" smtClean="0">
                <a:solidFill>
                  <a:srgbClr val="FF0000"/>
                </a:solidFill>
              </a:rPr>
              <a:t>+3 </a:t>
            </a:r>
            <a:r>
              <a:rPr lang="en-US" sz="7200" b="1" dirty="0" smtClean="0"/>
              <a:t>,when one  NH</a:t>
            </a:r>
            <a:r>
              <a:rPr lang="en-US" sz="7200" b="1" baseline="-25000" dirty="0" smtClean="0"/>
              <a:t>3  </a:t>
            </a:r>
            <a:r>
              <a:rPr lang="en-US" sz="7200" b="1" dirty="0" err="1" smtClean="0"/>
              <a:t>ligand</a:t>
            </a:r>
            <a:r>
              <a:rPr lang="en-US" sz="7200" b="1" dirty="0" smtClean="0"/>
              <a:t> replaced by one weaker </a:t>
            </a:r>
            <a:r>
              <a:rPr lang="en-US" sz="7200" b="1" dirty="0" err="1" smtClean="0"/>
              <a:t>ligand</a:t>
            </a:r>
            <a:r>
              <a:rPr lang="en-US" sz="7200" b="1" dirty="0" smtClean="0"/>
              <a:t> (</a:t>
            </a:r>
            <a:r>
              <a:rPr lang="en-US" sz="7200" b="1" i="1" dirty="0" err="1" smtClean="0">
                <a:solidFill>
                  <a:srgbClr val="00B050"/>
                </a:solidFill>
              </a:rPr>
              <a:t>Cl</a:t>
            </a:r>
            <a:r>
              <a:rPr lang="en-US" sz="7200" b="1" i="1" dirty="0" smtClean="0">
                <a:solidFill>
                  <a:srgbClr val="00B050"/>
                </a:solidFill>
              </a:rPr>
              <a:t> </a:t>
            </a:r>
            <a:r>
              <a:rPr lang="en-US" sz="7200" b="1" i="1" baseline="30000" dirty="0" smtClean="0">
                <a:solidFill>
                  <a:srgbClr val="00B050"/>
                </a:solidFill>
              </a:rPr>
              <a:t>-</a:t>
            </a:r>
            <a:r>
              <a:rPr lang="en-US" sz="7200" b="1" dirty="0" smtClean="0"/>
              <a:t> ) moves the lower energy band to lower energy than that for </a:t>
            </a:r>
            <a:r>
              <a:rPr lang="en-US" sz="7200" b="1" i="1" dirty="0" smtClean="0">
                <a:solidFill>
                  <a:srgbClr val="FF0000"/>
                </a:solidFill>
              </a:rPr>
              <a:t>[</a:t>
            </a:r>
            <a:r>
              <a:rPr lang="en-US" sz="7200" b="1" i="1" dirty="0" err="1" smtClean="0">
                <a:solidFill>
                  <a:srgbClr val="FF0000"/>
                </a:solidFill>
              </a:rPr>
              <a:t>CrCl</a:t>
            </a:r>
            <a:r>
              <a:rPr lang="en-US" sz="7200" b="1" i="1" dirty="0" smtClean="0">
                <a:solidFill>
                  <a:srgbClr val="FF0000"/>
                </a:solidFill>
              </a:rPr>
              <a:t>(NH</a:t>
            </a:r>
            <a:r>
              <a:rPr lang="en-US" sz="7200" b="1" i="1" baseline="-25000" dirty="0" smtClean="0">
                <a:solidFill>
                  <a:srgbClr val="FF0000"/>
                </a:solidFill>
              </a:rPr>
              <a:t>3</a:t>
            </a:r>
            <a:r>
              <a:rPr lang="en-US" sz="7200" b="1" i="1" dirty="0" smtClean="0">
                <a:solidFill>
                  <a:srgbClr val="FF0000"/>
                </a:solidFill>
              </a:rPr>
              <a:t>)</a:t>
            </a:r>
            <a:r>
              <a:rPr lang="en-US" sz="7200" b="1" i="1" baseline="-25000" dirty="0" smtClean="0">
                <a:solidFill>
                  <a:srgbClr val="FF0000"/>
                </a:solidFill>
              </a:rPr>
              <a:t>5</a:t>
            </a:r>
            <a:r>
              <a:rPr lang="en-US" sz="7200" b="1" i="1" dirty="0" smtClean="0">
                <a:solidFill>
                  <a:srgbClr val="FF0000"/>
                </a:solidFill>
              </a:rPr>
              <a:t>]</a:t>
            </a:r>
            <a:r>
              <a:rPr lang="en-US" sz="7200" b="1" i="1" baseline="30000" dirty="0" smtClean="0">
                <a:solidFill>
                  <a:srgbClr val="FF0000"/>
                </a:solidFill>
              </a:rPr>
              <a:t>+2</a:t>
            </a:r>
            <a:r>
              <a:rPr lang="en-US" sz="7200" b="1" dirty="0" smtClean="0"/>
              <a:t> . That arises because the </a:t>
            </a:r>
            <a:r>
              <a:rPr lang="en-US" sz="7200" b="1" i="1" dirty="0" err="1" smtClean="0">
                <a:solidFill>
                  <a:srgbClr val="00B050"/>
                </a:solidFill>
              </a:rPr>
              <a:t>Cl</a:t>
            </a:r>
            <a:r>
              <a:rPr lang="en-US" sz="7200" b="1" i="1" baseline="30000" dirty="0" smtClean="0">
                <a:solidFill>
                  <a:srgbClr val="00B050"/>
                </a:solidFill>
              </a:rPr>
              <a:t>-</a:t>
            </a:r>
            <a:r>
              <a:rPr lang="en-US" sz="7200" b="1" baseline="30000" dirty="0" smtClean="0"/>
              <a:t> </a:t>
            </a:r>
            <a:r>
              <a:rPr lang="en-US" sz="7200" b="1" dirty="0" smtClean="0"/>
              <a:t> </a:t>
            </a:r>
            <a:r>
              <a:rPr lang="en-US" sz="7200" b="1" dirty="0" err="1" smtClean="0"/>
              <a:t>ligands</a:t>
            </a:r>
            <a:r>
              <a:rPr lang="en-US" sz="7200" b="1" dirty="0" smtClean="0"/>
              <a:t> have </a:t>
            </a:r>
            <a:r>
              <a:rPr lang="el-GR" sz="7200" b="1" i="1" dirty="0" smtClean="0"/>
              <a:t>π</a:t>
            </a:r>
            <a:r>
              <a:rPr lang="en-US" sz="7200" b="1" i="1" dirty="0" smtClean="0"/>
              <a:t>  </a:t>
            </a:r>
            <a:r>
              <a:rPr lang="en-US" sz="7200" b="1" dirty="0" smtClean="0"/>
              <a:t>lone pair electrons that are not directly involved in bonding. The band is an example of an </a:t>
            </a:r>
            <a:r>
              <a:rPr lang="en-US" sz="7200" b="1" i="1" dirty="0" smtClean="0">
                <a:solidFill>
                  <a:srgbClr val="00B050"/>
                </a:solidFill>
              </a:rPr>
              <a:t>LMCT</a:t>
            </a:r>
            <a:r>
              <a:rPr lang="en-US" sz="7200" b="1" dirty="0" smtClean="0"/>
              <a:t> transition in which a lone pair electron of </a:t>
            </a:r>
            <a:r>
              <a:rPr lang="en-US" sz="7200" b="1" i="1" dirty="0" err="1" smtClean="0">
                <a:solidFill>
                  <a:srgbClr val="00B050"/>
                </a:solidFill>
              </a:rPr>
              <a:t>Cl</a:t>
            </a:r>
            <a:r>
              <a:rPr lang="en-US" sz="7200" b="1" i="1" baseline="30000" dirty="0" smtClean="0">
                <a:solidFill>
                  <a:srgbClr val="00B050"/>
                </a:solidFill>
              </a:rPr>
              <a:t>- </a:t>
            </a:r>
            <a:r>
              <a:rPr lang="en-US" sz="7200" b="1" dirty="0" smtClean="0"/>
              <a:t> is promoted into a predominantly metal orbital. The </a:t>
            </a:r>
            <a:r>
              <a:rPr lang="en-US" sz="7200" b="1" i="1" dirty="0" smtClean="0">
                <a:solidFill>
                  <a:srgbClr val="00B050"/>
                </a:solidFill>
              </a:rPr>
              <a:t>LMCT</a:t>
            </a:r>
            <a:r>
              <a:rPr lang="en-US" sz="7200" b="1" dirty="0" smtClean="0"/>
              <a:t> character of similar bands in is </a:t>
            </a:r>
            <a:r>
              <a:rPr lang="en-US" sz="7200" b="1" i="1" dirty="0" smtClean="0">
                <a:solidFill>
                  <a:srgbClr val="FF0000"/>
                </a:solidFill>
              </a:rPr>
              <a:t>[</a:t>
            </a:r>
            <a:r>
              <a:rPr lang="en-US" sz="7200" b="1" i="1" dirty="0" err="1" smtClean="0">
                <a:solidFill>
                  <a:srgbClr val="FF0000"/>
                </a:solidFill>
              </a:rPr>
              <a:t>CrX</a:t>
            </a:r>
            <a:r>
              <a:rPr lang="en-US" sz="7200" b="1" i="1" dirty="0" smtClean="0">
                <a:solidFill>
                  <a:srgbClr val="FF0000"/>
                </a:solidFill>
              </a:rPr>
              <a:t>(NH</a:t>
            </a:r>
            <a:r>
              <a:rPr lang="en-US" sz="7200" b="1" i="1" baseline="-25000" dirty="0" smtClean="0">
                <a:solidFill>
                  <a:srgbClr val="FF0000"/>
                </a:solidFill>
              </a:rPr>
              <a:t>3</a:t>
            </a:r>
            <a:r>
              <a:rPr lang="en-US" sz="7200" b="1" i="1" dirty="0" smtClean="0">
                <a:solidFill>
                  <a:srgbClr val="FF0000"/>
                </a:solidFill>
              </a:rPr>
              <a:t>)</a:t>
            </a:r>
            <a:r>
              <a:rPr lang="en-US" sz="7200" b="1" i="1" baseline="-25000" dirty="0" smtClean="0">
                <a:solidFill>
                  <a:srgbClr val="FF0000"/>
                </a:solidFill>
              </a:rPr>
              <a:t>5</a:t>
            </a:r>
            <a:r>
              <a:rPr lang="en-US" sz="7200" b="1" i="1" dirty="0" smtClean="0">
                <a:solidFill>
                  <a:srgbClr val="FF0000"/>
                </a:solidFill>
              </a:rPr>
              <a:t>]</a:t>
            </a:r>
            <a:r>
              <a:rPr lang="en-US" sz="7200" b="1" i="1" baseline="30000" dirty="0" smtClean="0">
                <a:solidFill>
                  <a:srgbClr val="FF0000"/>
                </a:solidFill>
              </a:rPr>
              <a:t>+2</a:t>
            </a:r>
            <a:r>
              <a:rPr lang="en-US" sz="7200" b="1" i="1" dirty="0" smtClean="0">
                <a:solidFill>
                  <a:srgbClr val="FF0000"/>
                </a:solidFill>
              </a:rPr>
              <a:t> </a:t>
            </a:r>
            <a:r>
              <a:rPr lang="en-US" sz="7200" b="1" dirty="0" smtClean="0"/>
              <a:t>confirmed by the decrease in energy in steps equivalent to about 8000 cm</a:t>
            </a:r>
            <a:r>
              <a:rPr lang="en-US" sz="7200" b="1" baseline="30000" dirty="0" smtClean="0"/>
              <a:t>_1</a:t>
            </a:r>
            <a:r>
              <a:rPr lang="en-US" sz="7200" b="1" dirty="0" smtClean="0"/>
              <a:t>  as </a:t>
            </a:r>
            <a:r>
              <a:rPr lang="en-US" sz="7200" b="1" i="1" dirty="0" smtClean="0"/>
              <a:t>X</a:t>
            </a:r>
            <a:r>
              <a:rPr lang="en-US" sz="7200" b="1" dirty="0" smtClean="0"/>
              <a:t> is varied from </a:t>
            </a:r>
            <a:r>
              <a:rPr lang="en-US" sz="7200" b="1" i="1" dirty="0" err="1" smtClean="0"/>
              <a:t>Cl</a:t>
            </a:r>
            <a:r>
              <a:rPr lang="en-US" sz="7200" b="1" dirty="0" smtClean="0"/>
              <a:t> to </a:t>
            </a:r>
            <a:r>
              <a:rPr lang="en-US" sz="7200" b="1" i="1" dirty="0" smtClean="0"/>
              <a:t>Br</a:t>
            </a:r>
            <a:r>
              <a:rPr lang="en-US" sz="7200" b="1" dirty="0" smtClean="0"/>
              <a:t> to </a:t>
            </a:r>
            <a:r>
              <a:rPr lang="en-US" sz="7200" b="1" i="1" dirty="0" smtClean="0"/>
              <a:t>I</a:t>
            </a:r>
            <a:r>
              <a:rPr lang="en-US" sz="7200" b="1" dirty="0" smtClean="0"/>
              <a:t> . </a:t>
            </a:r>
          </a:p>
          <a:p>
            <a:pPr>
              <a:buNone/>
            </a:pPr>
            <a:r>
              <a:rPr lang="en-US" sz="7200" b="1" i="1" dirty="0" smtClean="0"/>
              <a:t>       </a:t>
            </a:r>
            <a:r>
              <a:rPr lang="en-US" sz="7200" b="1" i="1" u="sng" dirty="0" smtClean="0"/>
              <a:t>Metal to </a:t>
            </a:r>
            <a:r>
              <a:rPr lang="en-US" sz="7200" b="1" i="1" u="sng" dirty="0" err="1" smtClean="0"/>
              <a:t>Ligand</a:t>
            </a:r>
            <a:r>
              <a:rPr lang="en-US" sz="7200" b="1" i="1" u="sng" dirty="0" smtClean="0"/>
              <a:t>( M       L ):</a:t>
            </a:r>
            <a:r>
              <a:rPr lang="en-US" sz="7200" b="1" dirty="0" smtClean="0"/>
              <a:t>  A transfer of charge of electrons from metal to </a:t>
            </a:r>
            <a:r>
              <a:rPr lang="en-US" sz="7200" b="1" dirty="0" err="1" smtClean="0"/>
              <a:t>ligands</a:t>
            </a:r>
            <a:r>
              <a:rPr lang="en-US" sz="7200" b="1" dirty="0" smtClean="0"/>
              <a:t> is most commonly observed in complexes with </a:t>
            </a:r>
            <a:r>
              <a:rPr lang="en-US" sz="7200" b="1" dirty="0" err="1" smtClean="0"/>
              <a:t>ligands</a:t>
            </a:r>
            <a:r>
              <a:rPr lang="en-US" sz="7200" b="1" dirty="0" smtClean="0"/>
              <a:t> that have low lying  </a:t>
            </a:r>
            <a:r>
              <a:rPr lang="el-GR" sz="7200" b="1" i="1" dirty="0" smtClean="0"/>
              <a:t>π</a:t>
            </a:r>
            <a:r>
              <a:rPr lang="en-US" sz="7200" b="1" i="1" dirty="0" smtClean="0"/>
              <a:t>*  </a:t>
            </a:r>
            <a:r>
              <a:rPr lang="en-US" sz="7200" b="1" dirty="0" err="1" smtClean="0"/>
              <a:t>orbitals</a:t>
            </a:r>
            <a:r>
              <a:rPr lang="en-US" sz="7200" b="1" dirty="0" smtClean="0"/>
              <a:t>, especially carbonyl (</a:t>
            </a:r>
            <a:r>
              <a:rPr lang="en-US" sz="7200" b="1" i="1" dirty="0" smtClean="0">
                <a:solidFill>
                  <a:srgbClr val="00B050"/>
                </a:solidFill>
              </a:rPr>
              <a:t>CO </a:t>
            </a:r>
            <a:r>
              <a:rPr lang="en-US" sz="7200" b="1" dirty="0" smtClean="0"/>
              <a:t>), cyanide ( </a:t>
            </a:r>
            <a:r>
              <a:rPr lang="en-US" sz="7200" b="1" i="1" dirty="0" smtClean="0">
                <a:solidFill>
                  <a:srgbClr val="00B050"/>
                </a:solidFill>
              </a:rPr>
              <a:t>CN</a:t>
            </a:r>
            <a:r>
              <a:rPr lang="en-US" sz="7200" b="1" dirty="0" smtClean="0"/>
              <a:t> ) and aromatic </a:t>
            </a:r>
            <a:r>
              <a:rPr lang="en-US" sz="7200" b="1" dirty="0" err="1" smtClean="0"/>
              <a:t>ligands</a:t>
            </a:r>
            <a:r>
              <a:rPr lang="en-US" sz="7200" b="1" dirty="0" smtClean="0"/>
              <a:t> (</a:t>
            </a:r>
            <a:r>
              <a:rPr lang="en-US" sz="7200" b="1" i="1" dirty="0" err="1" smtClean="0"/>
              <a:t>diimine</a:t>
            </a:r>
            <a:r>
              <a:rPr lang="en-US" sz="7200" b="1" i="1" dirty="0" smtClean="0"/>
              <a:t>, </a:t>
            </a:r>
            <a:r>
              <a:rPr lang="en-US" sz="7200" b="1" i="1" dirty="0" err="1" smtClean="0"/>
              <a:t>phenanthroline</a:t>
            </a:r>
            <a:r>
              <a:rPr lang="en-US" sz="7200" b="1" i="1" dirty="0" smtClean="0"/>
              <a:t> and </a:t>
            </a:r>
            <a:r>
              <a:rPr lang="en-US" sz="7200" b="1" i="1" dirty="0" err="1" smtClean="0"/>
              <a:t>dithiolene</a:t>
            </a:r>
            <a:r>
              <a:rPr lang="en-US" sz="7200" b="1" dirty="0" smtClean="0"/>
              <a:t>) Fig. – 4 . If the metal ion have a low oxidation number, in which case the </a:t>
            </a:r>
            <a:r>
              <a:rPr lang="en-US" sz="7200" b="1" i="1" dirty="0" smtClean="0"/>
              <a:t>d</a:t>
            </a:r>
            <a:r>
              <a:rPr lang="en-US" sz="7200" b="1" dirty="0" smtClean="0"/>
              <a:t> </a:t>
            </a:r>
            <a:r>
              <a:rPr lang="en-US" sz="7200" b="1" dirty="0" err="1" smtClean="0"/>
              <a:t>orbitals</a:t>
            </a:r>
            <a:r>
              <a:rPr lang="en-US" sz="7200" b="1" dirty="0" smtClean="0"/>
              <a:t>  will be relatively high in energy, the transition will occur at low energy.  A </a:t>
            </a:r>
            <a:r>
              <a:rPr lang="en-US" sz="7200" b="1" i="1" dirty="0" err="1" smtClean="0"/>
              <a:t>diimine</a:t>
            </a:r>
            <a:r>
              <a:rPr lang="en-US" sz="7200" b="1" i="1" dirty="0" smtClean="0"/>
              <a:t> </a:t>
            </a:r>
            <a:r>
              <a:rPr lang="en-US" sz="7200" b="1" dirty="0" err="1" smtClean="0"/>
              <a:t>ligand</a:t>
            </a:r>
            <a:r>
              <a:rPr lang="en-US" sz="7200" b="1" dirty="0" smtClean="0"/>
              <a:t> may also be easily substituted into a complex with other </a:t>
            </a:r>
            <a:r>
              <a:rPr lang="en-US" sz="7200" b="1" dirty="0" err="1" smtClean="0"/>
              <a:t>ligands</a:t>
            </a:r>
            <a:r>
              <a:rPr lang="en-US" sz="7200" b="1" dirty="0" smtClean="0"/>
              <a:t> that favor a low oxidation state. Two example are </a:t>
            </a:r>
            <a:r>
              <a:rPr lang="en-US" sz="7200" b="1" dirty="0" smtClean="0">
                <a:solidFill>
                  <a:srgbClr val="FF0000"/>
                </a:solidFill>
              </a:rPr>
              <a:t>,</a:t>
            </a:r>
            <a:r>
              <a:rPr lang="en-US" sz="1800" b="1" i="1" dirty="0" smtClean="0">
                <a:solidFill>
                  <a:srgbClr val="FF0000"/>
                </a:solidFill>
              </a:rPr>
              <a:t> </a:t>
            </a:r>
            <a:r>
              <a:rPr lang="en-US" sz="7200" b="1" i="1" dirty="0" smtClean="0">
                <a:solidFill>
                  <a:srgbClr val="FF0000"/>
                </a:solidFill>
              </a:rPr>
              <a:t>[ W(CO)</a:t>
            </a:r>
            <a:r>
              <a:rPr lang="en-US" sz="7200" b="1" i="1" baseline="-25000" dirty="0" smtClean="0">
                <a:solidFill>
                  <a:srgbClr val="FF0000"/>
                </a:solidFill>
              </a:rPr>
              <a:t>4</a:t>
            </a:r>
            <a:r>
              <a:rPr lang="en-US" sz="7200" b="1" i="1" dirty="0" smtClean="0">
                <a:solidFill>
                  <a:srgbClr val="FF0000"/>
                </a:solidFill>
              </a:rPr>
              <a:t>(</a:t>
            </a:r>
            <a:r>
              <a:rPr lang="en-US" sz="7200" b="1" i="1" dirty="0" err="1" smtClean="0">
                <a:solidFill>
                  <a:srgbClr val="FF0000"/>
                </a:solidFill>
              </a:rPr>
              <a:t>phen</a:t>
            </a:r>
            <a:r>
              <a:rPr lang="en-US" sz="7200" b="1" i="1" dirty="0" smtClean="0">
                <a:solidFill>
                  <a:srgbClr val="FF0000"/>
                </a:solidFill>
              </a:rPr>
              <a:t>)] </a:t>
            </a:r>
            <a:r>
              <a:rPr lang="en-US" sz="7200" b="1" dirty="0" smtClean="0"/>
              <a:t>and</a:t>
            </a:r>
            <a:r>
              <a:rPr lang="en-US" sz="7200" b="1" i="1" dirty="0" smtClean="0"/>
              <a:t> </a:t>
            </a:r>
            <a:r>
              <a:rPr lang="en-US" sz="7200" b="1" i="1" dirty="0" smtClean="0">
                <a:solidFill>
                  <a:srgbClr val="FF0000"/>
                </a:solidFill>
              </a:rPr>
              <a:t>[ Fe(CO)</a:t>
            </a:r>
            <a:r>
              <a:rPr lang="en-US" sz="7200" b="1" i="1" baseline="-25000" dirty="0" smtClean="0">
                <a:solidFill>
                  <a:srgbClr val="FF0000"/>
                </a:solidFill>
              </a:rPr>
              <a:t>3</a:t>
            </a:r>
            <a:r>
              <a:rPr lang="en-US" sz="7200" b="1" i="1" dirty="0" smtClean="0">
                <a:solidFill>
                  <a:srgbClr val="FF0000"/>
                </a:solidFill>
              </a:rPr>
              <a:t>(</a:t>
            </a:r>
            <a:r>
              <a:rPr lang="en-US" sz="7200" b="1" i="1" dirty="0" err="1" smtClean="0">
                <a:solidFill>
                  <a:srgbClr val="FF0000"/>
                </a:solidFill>
              </a:rPr>
              <a:t>bipy</a:t>
            </a:r>
            <a:r>
              <a:rPr lang="en-US" sz="1800" b="1" i="1" dirty="0" smtClean="0">
                <a:solidFill>
                  <a:srgbClr val="FF0000"/>
                </a:solidFill>
              </a:rPr>
              <a:t>)</a:t>
            </a:r>
            <a:r>
              <a:rPr lang="en-US" sz="7200" b="1" i="1" dirty="0" smtClean="0">
                <a:solidFill>
                  <a:srgbClr val="FF0000"/>
                </a:solidFill>
              </a:rPr>
              <a:t>)] </a:t>
            </a:r>
            <a:r>
              <a:rPr lang="en-US" sz="7200" b="1" i="1" dirty="0" smtClean="0"/>
              <a:t>.</a:t>
            </a:r>
          </a:p>
          <a:p>
            <a:pPr>
              <a:buNone/>
            </a:pPr>
            <a:r>
              <a:rPr lang="en-US" sz="7200" b="1" dirty="0" smtClean="0"/>
              <a:t>                  In the case of octahedral metal carbonyl such as </a:t>
            </a:r>
            <a:r>
              <a:rPr lang="en-US" sz="7200" b="1" i="1" dirty="0" smtClean="0">
                <a:solidFill>
                  <a:srgbClr val="FF0000"/>
                </a:solidFill>
              </a:rPr>
              <a:t>Cr(CO) </a:t>
            </a:r>
            <a:r>
              <a:rPr lang="en-US" sz="7200" b="1" i="1" baseline="-25000" dirty="0" smtClean="0">
                <a:solidFill>
                  <a:srgbClr val="FF0000"/>
                </a:solidFill>
              </a:rPr>
              <a:t>6</a:t>
            </a:r>
            <a:r>
              <a:rPr lang="en-US" sz="7200" b="1" i="1" baseline="-25000" dirty="0" smtClean="0"/>
              <a:t> </a:t>
            </a:r>
            <a:r>
              <a:rPr lang="en-US" sz="7200" b="1" dirty="0" smtClean="0"/>
              <a:t>and </a:t>
            </a:r>
            <a:r>
              <a:rPr lang="en-US" sz="7200" b="1" i="1" dirty="0" smtClean="0">
                <a:solidFill>
                  <a:srgbClr val="FF0000"/>
                </a:solidFill>
              </a:rPr>
              <a:t>Mo(CO)</a:t>
            </a:r>
            <a:r>
              <a:rPr lang="en-US" sz="7200" b="1" i="1" baseline="-25000" dirty="0" smtClean="0">
                <a:solidFill>
                  <a:srgbClr val="FF0000"/>
                </a:solidFill>
              </a:rPr>
              <a:t>6 </a:t>
            </a:r>
            <a:r>
              <a:rPr lang="en-US" sz="7200" b="1" i="1" baseline="-25000" dirty="0" smtClean="0"/>
              <a:t> </a:t>
            </a:r>
            <a:r>
              <a:rPr lang="en-US" sz="7200" b="1" dirty="0" smtClean="0"/>
              <a:t>pair of intense bands at 35,800 and 44,500cm</a:t>
            </a:r>
            <a:r>
              <a:rPr lang="en-US" sz="7200" b="1" baseline="30000" dirty="0" smtClean="0"/>
              <a:t>_1</a:t>
            </a:r>
            <a:r>
              <a:rPr lang="en-US" sz="7200" b="1" dirty="0" smtClean="0"/>
              <a:t> for the former and 35,000 and 43,000 cm</a:t>
            </a:r>
            <a:r>
              <a:rPr lang="en-US" sz="7200" b="1" baseline="30000" dirty="0" smtClean="0"/>
              <a:t>_1</a:t>
            </a:r>
            <a:r>
              <a:rPr lang="en-US" sz="7200" b="1" dirty="0" smtClean="0"/>
              <a:t> for the later which can be assigned to transition from bonding (mainly metals) to the </a:t>
            </a:r>
            <a:r>
              <a:rPr lang="en-US" sz="7200" b="1" dirty="0" err="1" smtClean="0"/>
              <a:t>antibonding</a:t>
            </a:r>
            <a:r>
              <a:rPr lang="en-US" sz="7200" b="1" dirty="0" smtClean="0"/>
              <a:t>( mainly </a:t>
            </a:r>
            <a:r>
              <a:rPr lang="en-US" sz="7200" b="1" dirty="0" err="1" smtClean="0"/>
              <a:t>ligands</a:t>
            </a:r>
            <a:r>
              <a:rPr lang="en-US" sz="7200" b="1" dirty="0" smtClean="0"/>
              <a:t>)components of the metal </a:t>
            </a:r>
            <a:r>
              <a:rPr lang="en-US" sz="7200" b="1" dirty="0" err="1" smtClean="0"/>
              <a:t>ligands</a:t>
            </a:r>
            <a:r>
              <a:rPr lang="en-US" sz="7200" b="1" dirty="0" smtClean="0"/>
              <a:t>  </a:t>
            </a:r>
            <a:r>
              <a:rPr lang="el-GR" sz="7200" b="1" i="1" dirty="0" smtClean="0"/>
              <a:t>π</a:t>
            </a:r>
            <a:r>
              <a:rPr lang="en-US" sz="7200" b="1" dirty="0" smtClean="0"/>
              <a:t> bonding interactions.  </a:t>
            </a:r>
            <a:endParaRPr lang="en-US" sz="7200" dirty="0" smtClean="0"/>
          </a:p>
          <a:p>
            <a:pPr>
              <a:buNone/>
            </a:pPr>
            <a:r>
              <a:rPr lang="en-US" sz="7200" b="1" dirty="0" smtClean="0"/>
              <a:t>   </a:t>
            </a:r>
            <a:r>
              <a:rPr lang="en-US" sz="7200" b="1" i="1" dirty="0" smtClean="0"/>
              <a:t> </a:t>
            </a:r>
            <a:endParaRPr lang="en-US" sz="7200" b="1" i="1" u="sng" dirty="0" smtClean="0"/>
          </a:p>
          <a:p>
            <a:endParaRPr lang="en-US" sz="3800" b="1" i="1" u="sng" dirty="0" smtClean="0"/>
          </a:p>
          <a:p>
            <a:endParaRPr lang="en-US" sz="3800" b="1" baseline="30000" dirty="0" smtClean="0"/>
          </a:p>
          <a:p>
            <a:r>
              <a:rPr lang="en-US" sz="3800" b="1" baseline="30000" dirty="0" smtClean="0"/>
              <a:t> </a:t>
            </a:r>
          </a:p>
          <a:p>
            <a:endParaRPr lang="en-US" sz="3800" b="1" baseline="30000" dirty="0" smtClean="0"/>
          </a:p>
          <a:p>
            <a:r>
              <a:rPr lang="en-US" sz="3800" b="1" baseline="30000" dirty="0" smtClean="0"/>
              <a:t> </a:t>
            </a:r>
          </a:p>
          <a:p>
            <a:endParaRPr lang="en-US" sz="3800" b="1" baseline="30000" dirty="0" smtClean="0"/>
          </a:p>
          <a:p>
            <a:endParaRPr lang="en-US" sz="3800" b="1" baseline="30000" dirty="0" smtClean="0"/>
          </a:p>
          <a:p>
            <a:endParaRPr lang="en-US" sz="3800" b="1" baseline="30000" dirty="0" smtClean="0"/>
          </a:p>
          <a:p>
            <a:r>
              <a:rPr lang="en-US" sz="3800" b="1" dirty="0" smtClean="0"/>
              <a:t>      </a:t>
            </a:r>
            <a:endParaRPr lang="en-US" sz="3800" dirty="0" smtClean="0"/>
          </a:p>
          <a:p>
            <a:endParaRPr lang="en-US" sz="1800" dirty="0"/>
          </a:p>
        </p:txBody>
      </p:sp>
      <p:cxnSp>
        <p:nvCxnSpPr>
          <p:cNvPr id="7" name="Straight Arrow Connector 6"/>
          <p:cNvCxnSpPr/>
          <p:nvPr/>
        </p:nvCxnSpPr>
        <p:spPr>
          <a:xfrm>
            <a:off x="7358082" y="57148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71736" y="328612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572264" y="100010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1677</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Inorganic Spectra By Dr. Ahmed Hussein</vt:lpstr>
      <vt:lpstr>PowerPoint Presentation</vt:lpstr>
      <vt:lpstr>PowerPoint Presentation</vt:lpstr>
      <vt:lpstr>PowerPoint Presentation</vt:lpstr>
      <vt:lpstr>PowerPoint Presentation</vt:lpstr>
      <vt:lpstr>PowerPoint Presentation</vt:lpstr>
      <vt:lpstr>PowerPoint Presentation</vt:lpstr>
      <vt:lpstr>Fig. 3  Partial MO diagram for octahedral complex </vt:lpstr>
      <vt:lpstr>PowerPoint Presentation</vt:lpstr>
      <vt:lpstr>                                   Fig. 4</vt:lpstr>
    </vt:vector>
  </TitlesOfParts>
  <Company>Mustansiriah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Inorganic Spectra By Dr. Khalil K. Abid</dc:title>
  <dc:creator>Khalil</dc:creator>
  <cp:lastModifiedBy>DR.Ahmed Saker 2O11</cp:lastModifiedBy>
  <cp:revision>18</cp:revision>
  <dcterms:created xsi:type="dcterms:W3CDTF">2010-05-17T15:07:22Z</dcterms:created>
  <dcterms:modified xsi:type="dcterms:W3CDTF">2018-04-28T16:43:40Z</dcterms:modified>
</cp:coreProperties>
</file>