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60" r:id="rId4"/>
    <p:sldId id="258" r:id="rId5"/>
    <p:sldId id="259" r:id="rId6"/>
    <p:sldId id="264" r:id="rId7"/>
    <p:sldId id="265" r:id="rId8"/>
    <p:sldId id="261" r:id="rId9"/>
    <p:sldId id="262" r:id="rId10"/>
    <p:sldId id="266" r:id="rId11"/>
    <p:sldId id="268" r:id="rId12"/>
    <p:sldId id="269" r:id="rId13"/>
    <p:sldId id="270"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A9E25-D3CF-47CA-BE8E-FA33649C2644}" type="datetimeFigureOut">
              <a:rPr lang="en-US" smtClean="0"/>
              <a:t>4/28/2018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2D5B3-AFE1-4524-A4F1-564DCFBDDA9C}" type="slidenum">
              <a:rPr lang="en-US" smtClean="0"/>
              <a:t>‹#›</a:t>
            </a:fld>
            <a:endParaRPr lang="en-US"/>
          </a:p>
        </p:txBody>
      </p:sp>
    </p:spTree>
    <p:extLst>
      <p:ext uri="{BB962C8B-B14F-4D97-AF65-F5344CB8AC3E}">
        <p14:creationId xmlns:p14="http://schemas.microsoft.com/office/powerpoint/2010/main" val="1409154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A9E25-D3CF-47CA-BE8E-FA33649C2644}" type="datetimeFigureOut">
              <a:rPr lang="en-US" smtClean="0"/>
              <a:t>4/28/2018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2D5B3-AFE1-4524-A4F1-564DCFBDDA9C}" type="slidenum">
              <a:rPr lang="en-US" smtClean="0"/>
              <a:t>‹#›</a:t>
            </a:fld>
            <a:endParaRPr lang="en-US"/>
          </a:p>
        </p:txBody>
      </p:sp>
    </p:spTree>
    <p:extLst>
      <p:ext uri="{BB962C8B-B14F-4D97-AF65-F5344CB8AC3E}">
        <p14:creationId xmlns:p14="http://schemas.microsoft.com/office/powerpoint/2010/main" val="3672418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A9E25-D3CF-47CA-BE8E-FA33649C2644}" type="datetimeFigureOut">
              <a:rPr lang="en-US" smtClean="0"/>
              <a:t>4/28/2018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2D5B3-AFE1-4524-A4F1-564DCFBDDA9C}" type="slidenum">
              <a:rPr lang="en-US" smtClean="0"/>
              <a:t>‹#›</a:t>
            </a:fld>
            <a:endParaRPr lang="en-US"/>
          </a:p>
        </p:txBody>
      </p:sp>
    </p:spTree>
    <p:extLst>
      <p:ext uri="{BB962C8B-B14F-4D97-AF65-F5344CB8AC3E}">
        <p14:creationId xmlns:p14="http://schemas.microsoft.com/office/powerpoint/2010/main" val="2450670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A9E25-D3CF-47CA-BE8E-FA33649C2644}" type="datetimeFigureOut">
              <a:rPr lang="en-US" smtClean="0"/>
              <a:t>4/28/2018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2D5B3-AFE1-4524-A4F1-564DCFBDDA9C}" type="slidenum">
              <a:rPr lang="en-US" smtClean="0"/>
              <a:t>‹#›</a:t>
            </a:fld>
            <a:endParaRPr lang="en-US"/>
          </a:p>
        </p:txBody>
      </p:sp>
    </p:spTree>
    <p:extLst>
      <p:ext uri="{BB962C8B-B14F-4D97-AF65-F5344CB8AC3E}">
        <p14:creationId xmlns:p14="http://schemas.microsoft.com/office/powerpoint/2010/main" val="97473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A9E25-D3CF-47CA-BE8E-FA33649C2644}" type="datetimeFigureOut">
              <a:rPr lang="en-US" smtClean="0"/>
              <a:t>4/28/2018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2D5B3-AFE1-4524-A4F1-564DCFBDDA9C}" type="slidenum">
              <a:rPr lang="en-US" smtClean="0"/>
              <a:t>‹#›</a:t>
            </a:fld>
            <a:endParaRPr lang="en-US"/>
          </a:p>
        </p:txBody>
      </p:sp>
    </p:spTree>
    <p:extLst>
      <p:ext uri="{BB962C8B-B14F-4D97-AF65-F5344CB8AC3E}">
        <p14:creationId xmlns:p14="http://schemas.microsoft.com/office/powerpoint/2010/main" val="2081416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A9E25-D3CF-47CA-BE8E-FA33649C2644}" type="datetimeFigureOut">
              <a:rPr lang="en-US" smtClean="0"/>
              <a:t>4/28/2018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2D5B3-AFE1-4524-A4F1-564DCFBDDA9C}" type="slidenum">
              <a:rPr lang="en-US" smtClean="0"/>
              <a:t>‹#›</a:t>
            </a:fld>
            <a:endParaRPr lang="en-US"/>
          </a:p>
        </p:txBody>
      </p:sp>
    </p:spTree>
    <p:extLst>
      <p:ext uri="{BB962C8B-B14F-4D97-AF65-F5344CB8AC3E}">
        <p14:creationId xmlns:p14="http://schemas.microsoft.com/office/powerpoint/2010/main" val="848596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A9E25-D3CF-47CA-BE8E-FA33649C2644}" type="datetimeFigureOut">
              <a:rPr lang="en-US" smtClean="0"/>
              <a:t>4/28/2018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42D5B3-AFE1-4524-A4F1-564DCFBDDA9C}" type="slidenum">
              <a:rPr lang="en-US" smtClean="0"/>
              <a:t>‹#›</a:t>
            </a:fld>
            <a:endParaRPr lang="en-US"/>
          </a:p>
        </p:txBody>
      </p:sp>
    </p:spTree>
    <p:extLst>
      <p:ext uri="{BB962C8B-B14F-4D97-AF65-F5344CB8AC3E}">
        <p14:creationId xmlns:p14="http://schemas.microsoft.com/office/powerpoint/2010/main" val="470458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A9E25-D3CF-47CA-BE8E-FA33649C2644}" type="datetimeFigureOut">
              <a:rPr lang="en-US" smtClean="0"/>
              <a:t>4/28/2018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42D5B3-AFE1-4524-A4F1-564DCFBDDA9C}" type="slidenum">
              <a:rPr lang="en-US" smtClean="0"/>
              <a:t>‹#›</a:t>
            </a:fld>
            <a:endParaRPr lang="en-US"/>
          </a:p>
        </p:txBody>
      </p:sp>
    </p:spTree>
    <p:extLst>
      <p:ext uri="{BB962C8B-B14F-4D97-AF65-F5344CB8AC3E}">
        <p14:creationId xmlns:p14="http://schemas.microsoft.com/office/powerpoint/2010/main" val="3558120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A9E25-D3CF-47CA-BE8E-FA33649C2644}" type="datetimeFigureOut">
              <a:rPr lang="en-US" smtClean="0"/>
              <a:t>4/28/2018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42D5B3-AFE1-4524-A4F1-564DCFBDDA9C}" type="slidenum">
              <a:rPr lang="en-US" smtClean="0"/>
              <a:t>‹#›</a:t>
            </a:fld>
            <a:endParaRPr lang="en-US"/>
          </a:p>
        </p:txBody>
      </p:sp>
    </p:spTree>
    <p:extLst>
      <p:ext uri="{BB962C8B-B14F-4D97-AF65-F5344CB8AC3E}">
        <p14:creationId xmlns:p14="http://schemas.microsoft.com/office/powerpoint/2010/main" val="224147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A9E25-D3CF-47CA-BE8E-FA33649C2644}" type="datetimeFigureOut">
              <a:rPr lang="en-US" smtClean="0"/>
              <a:t>4/28/2018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2D5B3-AFE1-4524-A4F1-564DCFBDDA9C}" type="slidenum">
              <a:rPr lang="en-US" smtClean="0"/>
              <a:t>‹#›</a:t>
            </a:fld>
            <a:endParaRPr lang="en-US"/>
          </a:p>
        </p:txBody>
      </p:sp>
    </p:spTree>
    <p:extLst>
      <p:ext uri="{BB962C8B-B14F-4D97-AF65-F5344CB8AC3E}">
        <p14:creationId xmlns:p14="http://schemas.microsoft.com/office/powerpoint/2010/main" val="919757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A9E25-D3CF-47CA-BE8E-FA33649C2644}" type="datetimeFigureOut">
              <a:rPr lang="en-US" smtClean="0"/>
              <a:t>4/28/2018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2D5B3-AFE1-4524-A4F1-564DCFBDDA9C}" type="slidenum">
              <a:rPr lang="en-US" smtClean="0"/>
              <a:t>‹#›</a:t>
            </a:fld>
            <a:endParaRPr lang="en-US"/>
          </a:p>
        </p:txBody>
      </p:sp>
    </p:spTree>
    <p:extLst>
      <p:ext uri="{BB962C8B-B14F-4D97-AF65-F5344CB8AC3E}">
        <p14:creationId xmlns:p14="http://schemas.microsoft.com/office/powerpoint/2010/main" val="213239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A9E25-D3CF-47CA-BE8E-FA33649C2644}" type="datetimeFigureOut">
              <a:rPr lang="en-US" smtClean="0"/>
              <a:t>4/28/2018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42D5B3-AFE1-4524-A4F1-564DCFBDDA9C}" type="slidenum">
              <a:rPr lang="en-US" smtClean="0"/>
              <a:t>‹#›</a:t>
            </a:fld>
            <a:endParaRPr lang="en-US"/>
          </a:p>
        </p:txBody>
      </p:sp>
    </p:spTree>
    <p:extLst>
      <p:ext uri="{BB962C8B-B14F-4D97-AF65-F5344CB8AC3E}">
        <p14:creationId xmlns:p14="http://schemas.microsoft.com/office/powerpoint/2010/main" val="117692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Grp="1" noChangeArrowheads="1"/>
          </p:cNvSpPr>
          <p:nvPr>
            <p:ph type="ctrTitle"/>
          </p:nvPr>
        </p:nvSpPr>
        <p:spPr bwMode="auto">
          <a:xfrm>
            <a:off x="1043608" y="332656"/>
            <a:ext cx="6984776" cy="523220"/>
          </a:xfrm>
          <a:prstGeom prst="rect">
            <a:avLst/>
          </a:prstGeom>
          <a:noFill/>
          <a:ln w="9525">
            <a:noFill/>
            <a:miter lim="800000"/>
            <a:headEnd/>
            <a:tailEnd/>
          </a:ln>
        </p:spPr>
        <p:txBody>
          <a:bodyPr wrap="square">
            <a:spAutoFit/>
          </a:bodyPr>
          <a:lstStyle/>
          <a:p>
            <a:pPr algn="ctr"/>
            <a:r>
              <a:rPr lang="en-US" altLang="en-US" sz="2800" b="1" dirty="0" smtClean="0">
                <a:latin typeface="Times New Roman" pitchFamily="18" charset="0"/>
              </a:rPr>
              <a:t>The Course of Synoptic Meteorology</a:t>
            </a:r>
            <a:endParaRPr lang="en-US" altLang="en-US" sz="2800" b="1" dirty="0">
              <a:latin typeface="Times New Roman" pitchFamily="18" charset="0"/>
            </a:endParaRPr>
          </a:p>
        </p:txBody>
      </p:sp>
      <p:sp>
        <p:nvSpPr>
          <p:cNvPr id="3" name="Subtitle 2"/>
          <p:cNvSpPr>
            <a:spLocks noGrp="1"/>
          </p:cNvSpPr>
          <p:nvPr>
            <p:ph type="subTitle" idx="1"/>
          </p:nvPr>
        </p:nvSpPr>
        <p:spPr>
          <a:xfrm>
            <a:off x="1331640" y="4484712"/>
            <a:ext cx="6400800" cy="1752600"/>
          </a:xfrm>
        </p:spPr>
        <p:txBody>
          <a:bodyPr>
            <a:normAutofit fontScale="25000" lnSpcReduction="20000"/>
          </a:bodyPr>
          <a:lstStyle/>
          <a:p>
            <a:r>
              <a:rPr lang="en-US" sz="8000" dirty="0" smtClean="0">
                <a:solidFill>
                  <a:schemeClr val="tx1"/>
                </a:solidFill>
                <a:latin typeface="Times New Roman" panose="02020603050405020304" pitchFamily="18" charset="0"/>
                <a:cs typeface="Times New Roman" panose="02020603050405020304" pitchFamily="18" charset="0"/>
              </a:rPr>
              <a:t>Lecture 7</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smtClean="0">
                <a:solidFill>
                  <a:schemeClr val="tx1"/>
                </a:solidFill>
                <a:latin typeface="Times New Roman" panose="02020603050405020304" pitchFamily="18" charset="0"/>
                <a:cs typeface="Times New Roman" panose="02020603050405020304" pitchFamily="18" charset="0"/>
              </a:rPr>
              <a:t>AL-MUSTANSIRIYAH </a:t>
            </a:r>
            <a:r>
              <a:rPr lang="en-US" sz="8000" dirty="0">
                <a:solidFill>
                  <a:schemeClr val="tx1"/>
                </a:solidFill>
                <a:latin typeface="Times New Roman" panose="02020603050405020304" pitchFamily="18" charset="0"/>
                <a:cs typeface="Times New Roman" panose="02020603050405020304" pitchFamily="18" charset="0"/>
              </a:rPr>
              <a:t>UNIVERSITY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COLLEGE OF SCIENCES</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ATMOSPHERIC SCIENCES DEPARTMENT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dirty="0" smtClean="0">
                <a:solidFill>
                  <a:schemeClr val="tx1"/>
                </a:solidFill>
                <a:latin typeface="Times New Roman" panose="02020603050405020304" pitchFamily="18" charset="0"/>
                <a:cs typeface="Times New Roman" panose="02020603050405020304" pitchFamily="18" charset="0"/>
              </a:rPr>
              <a:t>2017-2018</a:t>
            </a:r>
            <a:r>
              <a:rPr lang="en-US" sz="8000" b="1" dirty="0">
                <a:solidFill>
                  <a:schemeClr val="tx1"/>
                </a:solidFill>
                <a:latin typeface="Times New Roman" panose="02020603050405020304" pitchFamily="18" charset="0"/>
                <a:cs typeface="Times New Roman" panose="02020603050405020304" pitchFamily="18" charset="0"/>
              </a:rPr>
              <a:t> </a:t>
            </a:r>
            <a:endParaRPr lang="en-GB" sz="8000" b="1"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Dr. </a:t>
            </a:r>
            <a:r>
              <a:rPr lang="en-US" sz="8000" dirty="0" err="1">
                <a:solidFill>
                  <a:schemeClr val="tx1"/>
                </a:solidFill>
                <a:latin typeface="Times New Roman" panose="02020603050405020304" pitchFamily="18" charset="0"/>
                <a:cs typeface="Times New Roman" panose="02020603050405020304" pitchFamily="18" charset="0"/>
              </a:rPr>
              <a:t>Sama</a:t>
            </a:r>
            <a:r>
              <a:rPr lang="en-US" sz="8000" dirty="0">
                <a:solidFill>
                  <a:schemeClr val="tx1"/>
                </a:solidFill>
                <a:latin typeface="Times New Roman" panose="02020603050405020304" pitchFamily="18" charset="0"/>
                <a:cs typeface="Times New Roman" panose="02020603050405020304" pitchFamily="18" charset="0"/>
              </a:rPr>
              <a:t> Khalid Mohammed</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cap="small" dirty="0" smtClean="0">
                <a:solidFill>
                  <a:schemeClr val="tx1"/>
                </a:solidFill>
                <a:latin typeface="Times New Roman" panose="02020603050405020304" pitchFamily="18" charset="0"/>
                <a:cs typeface="Times New Roman" panose="02020603050405020304" pitchFamily="18" charset="0"/>
              </a:rPr>
              <a:t>SECOND STAGE </a:t>
            </a:r>
            <a:endParaRPr lang="en-GB" sz="8000" b="1" cap="small" dirty="0">
              <a:solidFill>
                <a:schemeClr val="tx1"/>
              </a:solidFill>
              <a:latin typeface="Times New Roman" panose="02020603050405020304" pitchFamily="18" charset="0"/>
              <a:cs typeface="Times New Roman" panose="02020603050405020304" pitchFamily="18" charset="0"/>
            </a:endParaRPr>
          </a:p>
          <a:p>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961985"/>
            <a:ext cx="5760640" cy="3509852"/>
          </a:xfrm>
          <a:prstGeom prst="rect">
            <a:avLst/>
          </a:prstGeom>
        </p:spPr>
      </p:pic>
    </p:spTree>
    <p:extLst>
      <p:ext uri="{BB962C8B-B14F-4D97-AF65-F5344CB8AC3E}">
        <p14:creationId xmlns:p14="http://schemas.microsoft.com/office/powerpoint/2010/main" val="1173016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9144000" cy="4062651"/>
          </a:xfrm>
          <a:prstGeom prst="rect">
            <a:avLst/>
          </a:prstGeom>
        </p:spPr>
        <p:txBody>
          <a:bodyPr wrap="square">
            <a:spAutoFit/>
          </a:bodyPr>
          <a:lstStyle/>
          <a:p>
            <a:pPr marL="342900" indent="-342900" algn="just">
              <a:buFont typeface="Arial" pitchFamily="34" charset="0"/>
              <a:buChar char="•"/>
            </a:pPr>
            <a:r>
              <a:rPr lang="en-US" sz="2400" dirty="0">
                <a:latin typeface="Times New Roman" pitchFamily="18" charset="0"/>
                <a:cs typeface="Times New Roman" pitchFamily="18" charset="0"/>
              </a:rPr>
              <a:t>The STJ results from the air flowing upward and </a:t>
            </a:r>
            <a:r>
              <a:rPr lang="en-US" sz="2400" dirty="0" err="1">
                <a:latin typeface="Times New Roman" pitchFamily="18" charset="0"/>
                <a:cs typeface="Times New Roman" pitchFamily="18" charset="0"/>
              </a:rPr>
              <a:t>poleward</a:t>
            </a:r>
            <a:r>
              <a:rPr lang="en-US" sz="2400" dirty="0">
                <a:latin typeface="Times New Roman" pitchFamily="18" charset="0"/>
                <a:cs typeface="Times New Roman" pitchFamily="18" charset="0"/>
              </a:rPr>
              <a:t> in the Hadley cell.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As </a:t>
            </a:r>
            <a:r>
              <a:rPr lang="en-US" sz="2400" dirty="0">
                <a:latin typeface="Times New Roman" pitchFamily="18" charset="0"/>
                <a:cs typeface="Times New Roman" pitchFamily="18" charset="0"/>
              </a:rPr>
              <a:t>air parcels move to a smaller latitude circle, their velocity must increase in order to conserve angular momentum</a:t>
            </a:r>
            <a:r>
              <a:rPr lang="en-US" sz="2400" dirty="0" smtClean="0">
                <a:latin typeface="Times New Roman" pitchFamily="18" charset="0"/>
                <a:cs typeface="Times New Roman" pitchFamily="18" charset="0"/>
              </a:rPr>
              <a:t>.</a:t>
            </a:r>
          </a:p>
          <a:p>
            <a:pPr marL="342900" indent="-342900" algn="just">
              <a:buFont typeface="Arial" pitchFamily="34" charset="0"/>
              <a:buChar char="•"/>
            </a:pPr>
            <a:r>
              <a:rPr lang="en-US" sz="2400" dirty="0" smtClean="0">
                <a:latin typeface="Times New Roman" pitchFamily="18" charset="0"/>
                <a:cs typeface="Times New Roman" pitchFamily="18" charset="0"/>
              </a:rPr>
              <a:t>Note that typical speeds in the STJ are less than calculated using the angular momentum equation because large-scale eddies (e.g., cyclones) transport some of the momentum from the Hadley cell to the </a:t>
            </a:r>
            <a:r>
              <a:rPr lang="en-US" sz="2400" dirty="0" err="1" smtClean="0">
                <a:latin typeface="Times New Roman" pitchFamily="18" charset="0"/>
                <a:cs typeface="Times New Roman" pitchFamily="18" charset="0"/>
              </a:rPr>
              <a:t>midlatitudes</a:t>
            </a:r>
            <a:r>
              <a:rPr lang="en-US" sz="2400" dirty="0" smtClean="0">
                <a:latin typeface="Times New Roman" pitchFamily="18" charset="0"/>
                <a:cs typeface="Times New Roman" pitchFamily="18" charset="0"/>
              </a:rPr>
              <a:t> and air parcels are slowed by small scale turbulence. </a:t>
            </a:r>
          </a:p>
          <a:p>
            <a:pPr marL="342900" indent="-342900" algn="just">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transfer of zonal kinetic energy by the eddies helps to maintain the STJ. The jet is located near the region of maximum transport. </a:t>
            </a:r>
            <a:r>
              <a:rPr lang="en-US" dirty="0"/>
              <a:t/>
            </a:r>
            <a:br>
              <a:rPr lang="en-US" dirty="0"/>
            </a:br>
            <a:endParaRPr lang="en-US" dirty="0"/>
          </a:p>
        </p:txBody>
      </p:sp>
      <p:sp>
        <p:nvSpPr>
          <p:cNvPr id="3" name="Rectangle 2"/>
          <p:cNvSpPr/>
          <p:nvPr/>
        </p:nvSpPr>
        <p:spPr>
          <a:xfrm>
            <a:off x="-13855" y="0"/>
            <a:ext cx="4482381" cy="492443"/>
          </a:xfrm>
          <a:prstGeom prst="rect">
            <a:avLst/>
          </a:prstGeom>
        </p:spPr>
        <p:txBody>
          <a:bodyPr wrap="none">
            <a:spAutoFit/>
          </a:bodyPr>
          <a:lstStyle/>
          <a:p>
            <a:r>
              <a:rPr lang="en-US" sz="2600" b="1" dirty="0">
                <a:latin typeface="Times New Roman" pitchFamily="18" charset="0"/>
                <a:cs typeface="Times New Roman" pitchFamily="18" charset="0"/>
              </a:rPr>
              <a:t>Formation of Sub Tropical Jet</a:t>
            </a:r>
          </a:p>
        </p:txBody>
      </p:sp>
      <p:pic>
        <p:nvPicPr>
          <p:cNvPr id="5122" name="Picture 2" descr="http://apollo.lsc.vsc.edu/classes/met130/notes/chapter10/graphics/angular_mom_schem.fre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8675" y="4191000"/>
            <a:ext cx="2150050" cy="2600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140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ubtropical_jet.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057400" y="914400"/>
            <a:ext cx="5429250" cy="4343400"/>
          </a:xfrm>
          <a:prstGeom prst="rect">
            <a:avLst/>
          </a:prstGeom>
        </p:spPr>
      </p:pic>
    </p:spTree>
    <p:extLst>
      <p:ext uri="{BB962C8B-B14F-4D97-AF65-F5344CB8AC3E}">
        <p14:creationId xmlns:p14="http://schemas.microsoft.com/office/powerpoint/2010/main" val="2076728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0"/>
            <a:ext cx="8229600" cy="1143000"/>
          </a:xfrm>
        </p:spPr>
        <p:txBody>
          <a:bodyPr>
            <a:normAutofit/>
          </a:bodyPr>
          <a:lstStyle/>
          <a:p>
            <a:r>
              <a:rPr lang="en-US" sz="2600" b="1" dirty="0">
                <a:latin typeface="Times New Roman" pitchFamily="18" charset="0"/>
                <a:ea typeface="+mn-ea"/>
                <a:cs typeface="Times New Roman" pitchFamily="18" charset="0"/>
              </a:rPr>
              <a:t>Jet Streams and Developing Mid-latitude Cyclones</a:t>
            </a:r>
          </a:p>
        </p:txBody>
      </p:sp>
      <p:sp>
        <p:nvSpPr>
          <p:cNvPr id="103427" name="Rectangle 3"/>
          <p:cNvSpPr>
            <a:spLocks noGrp="1" noChangeArrowheads="1"/>
          </p:cNvSpPr>
          <p:nvPr>
            <p:ph type="body" idx="1"/>
          </p:nvPr>
        </p:nvSpPr>
        <p:spPr>
          <a:xfrm>
            <a:off x="0" y="1143000"/>
            <a:ext cx="9144000" cy="2286000"/>
          </a:xfrm>
        </p:spPr>
        <p:txBody>
          <a:bodyPr>
            <a:normAutofit/>
          </a:bodyPr>
          <a:lstStyle/>
          <a:p>
            <a:pPr>
              <a:lnSpc>
                <a:spcPct val="90000"/>
              </a:lnSpc>
            </a:pPr>
            <a:r>
              <a:rPr lang="en-US" sz="2400" dirty="0">
                <a:latin typeface="Times New Roman" pitchFamily="18" charset="0"/>
                <a:cs typeface="Times New Roman" pitchFamily="18" charset="0"/>
              </a:rPr>
              <a:t>Jet streams play an additional part in the formation of surface mid-latitude cyclones and anticyclones.  </a:t>
            </a:r>
          </a:p>
          <a:p>
            <a:pPr>
              <a:lnSpc>
                <a:spcPct val="90000"/>
              </a:lnSpc>
            </a:pPr>
            <a:r>
              <a:rPr lang="en-US" sz="2400" dirty="0">
                <a:latin typeface="Times New Roman" pitchFamily="18" charset="0"/>
                <a:cs typeface="Times New Roman" pitchFamily="18" charset="0"/>
              </a:rPr>
              <a:t>When the polar jet stream flows in a wavy west to east pattern, deep troughs and ridges exist in the flow aloft.</a:t>
            </a:r>
          </a:p>
          <a:p>
            <a:pPr>
              <a:lnSpc>
                <a:spcPct val="90000"/>
              </a:lnSpc>
            </a:pPr>
            <a:r>
              <a:rPr lang="en-US" sz="2400" dirty="0">
                <a:latin typeface="Times New Roman" pitchFamily="18" charset="0"/>
                <a:cs typeface="Times New Roman" pitchFamily="18" charset="0"/>
              </a:rPr>
              <a:t>Jet maxima or jet streaks produce regions of strong convergence and divergence along the flanks of the jet.</a:t>
            </a:r>
          </a:p>
        </p:txBody>
      </p:sp>
    </p:spTree>
    <p:extLst>
      <p:ext uri="{BB962C8B-B14F-4D97-AF65-F5344CB8AC3E}">
        <p14:creationId xmlns:p14="http://schemas.microsoft.com/office/powerpoint/2010/main" val="3913795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3" name="Picture 5" descr="13-10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
            <a:ext cx="7620000" cy="4476750"/>
          </a:xfrm>
          <a:prstGeom prst="rect">
            <a:avLst/>
          </a:prstGeom>
          <a:noFill/>
          <a:extLst>
            <a:ext uri="{909E8E84-426E-40DD-AFC4-6F175D3DCCD1}">
              <a14:hiddenFill xmlns:a14="http://schemas.microsoft.com/office/drawing/2010/main">
                <a:solidFill>
                  <a:srgbClr val="FFFFFF"/>
                </a:solidFill>
              </a14:hiddenFill>
            </a:ext>
          </a:extLst>
        </p:spPr>
      </p:pic>
      <p:sp>
        <p:nvSpPr>
          <p:cNvPr id="58374" name="Rectangle 6"/>
          <p:cNvSpPr>
            <a:spLocks noChangeArrowheads="1"/>
          </p:cNvSpPr>
          <p:nvPr/>
        </p:nvSpPr>
        <p:spPr bwMode="auto">
          <a:xfrm>
            <a:off x="0" y="4607670"/>
            <a:ext cx="9144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sz="2400" dirty="0">
                <a:latin typeface="Times New Roman" pitchFamily="18" charset="0"/>
                <a:cs typeface="Times New Roman" pitchFamily="18" charset="0"/>
              </a:rPr>
              <a:t>As the polar jet stream and its area of maximum winds (the jet streak, or MAX). Swings over a developing mid-latitude cyclone, an area of divergence (</a:t>
            </a:r>
            <a:r>
              <a:rPr lang="en-US" sz="2400" i="1" dirty="0">
                <a:latin typeface="Times New Roman" pitchFamily="18" charset="0"/>
                <a:cs typeface="Times New Roman" pitchFamily="18" charset="0"/>
              </a:rPr>
              <a:t>D</a:t>
            </a:r>
            <a:r>
              <a:rPr lang="en-US" sz="2400" dirty="0">
                <a:latin typeface="Times New Roman" pitchFamily="18" charset="0"/>
                <a:cs typeface="Times New Roman" pitchFamily="18" charset="0"/>
              </a:rPr>
              <a:t>) draws warm surface air upward, and an area of convergence (</a:t>
            </a:r>
            <a:r>
              <a:rPr lang="en-US" sz="2400" i="1" dirty="0">
                <a:latin typeface="Times New Roman" pitchFamily="18" charset="0"/>
                <a:cs typeface="Times New Roman" pitchFamily="18" charset="0"/>
              </a:rPr>
              <a:t>C</a:t>
            </a:r>
            <a:r>
              <a:rPr lang="en-US" sz="2400" dirty="0">
                <a:latin typeface="Times New Roman" pitchFamily="18" charset="0"/>
                <a:cs typeface="Times New Roman" pitchFamily="18" charset="0"/>
              </a:rPr>
              <a:t>) allows cold air to sink. The jet stream removes air above the surface storm, which causes surface pressures to drop and the storm to intensify. </a:t>
            </a:r>
          </a:p>
        </p:txBody>
      </p:sp>
    </p:spTree>
    <p:extLst>
      <p:ext uri="{BB962C8B-B14F-4D97-AF65-F5344CB8AC3E}">
        <p14:creationId xmlns:p14="http://schemas.microsoft.com/office/powerpoint/2010/main" val="3065581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5" descr="13-10b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
            <a:ext cx="7620000" cy="4410075"/>
          </a:xfrm>
          <a:prstGeom prst="rect">
            <a:avLst/>
          </a:prstGeom>
          <a:noFill/>
          <a:extLst>
            <a:ext uri="{909E8E84-426E-40DD-AFC4-6F175D3DCCD1}">
              <a14:hiddenFill xmlns:a14="http://schemas.microsoft.com/office/drawing/2010/main">
                <a:solidFill>
                  <a:srgbClr val="FFFFFF"/>
                </a:solidFill>
              </a14:hiddenFill>
            </a:ext>
          </a:extLst>
        </p:spPr>
      </p:pic>
      <p:sp>
        <p:nvSpPr>
          <p:cNvPr id="59398" name="Rectangle 6"/>
          <p:cNvSpPr>
            <a:spLocks noChangeArrowheads="1"/>
          </p:cNvSpPr>
          <p:nvPr/>
        </p:nvSpPr>
        <p:spPr bwMode="auto">
          <a:xfrm>
            <a:off x="0" y="5039429"/>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400" dirty="0">
                <a:latin typeface="Times New Roman" pitchFamily="18" charset="0"/>
                <a:cs typeface="Times New Roman" pitchFamily="18" charset="0"/>
              </a:rPr>
              <a:t>When the surface storm moves northeastward and occludes, it no longer has the upper-level support of diverging air, and the surface storm gradually dies out. </a:t>
            </a:r>
          </a:p>
        </p:txBody>
      </p:sp>
    </p:spTree>
    <p:extLst>
      <p:ext uri="{BB962C8B-B14F-4D97-AF65-F5344CB8AC3E}">
        <p14:creationId xmlns:p14="http://schemas.microsoft.com/office/powerpoint/2010/main" val="3583750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303039"/>
            <a:ext cx="6480720" cy="477054"/>
          </a:xfrm>
          <a:prstGeom prst="rect">
            <a:avLst/>
          </a:prstGeom>
          <a:noFill/>
        </p:spPr>
        <p:txBody>
          <a:bodyPr wrap="square" rtlCol="0">
            <a:spAutoFit/>
          </a:bodyPr>
          <a:lstStyle/>
          <a:p>
            <a:pPr algn="ctr"/>
            <a:r>
              <a:rPr lang="en-US" sz="2500" b="1" dirty="0" smtClean="0">
                <a:latin typeface="Andalus" pitchFamily="18" charset="-78"/>
                <a:cs typeface="Andalus" pitchFamily="18" charset="-78"/>
              </a:rPr>
              <a:t>Welcome Students In The Seventh Lecture </a:t>
            </a:r>
            <a:r>
              <a:rPr lang="en-US" sz="2500" b="1" dirty="0" smtClean="0">
                <a:latin typeface="Andalus" pitchFamily="18" charset="-78"/>
                <a:cs typeface="Andalus" pitchFamily="18" charset="-78"/>
                <a:sym typeface="Wingdings" pitchFamily="2" charset="2"/>
              </a:rPr>
              <a:t></a:t>
            </a:r>
            <a:endParaRPr lang="en-US" sz="2500" b="1" dirty="0">
              <a:latin typeface="Andalus" pitchFamily="18" charset="-78"/>
              <a:cs typeface="Andalus" pitchFamily="18" charset="-78"/>
            </a:endParaRPr>
          </a:p>
        </p:txBody>
      </p:sp>
      <p:pic>
        <p:nvPicPr>
          <p:cNvPr id="5" name="Picture 2" descr="نتيجة بحث الصور عن ‪the end quo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724" y="1143000"/>
            <a:ext cx="6477276"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966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noAutofit/>
          </a:bodyPr>
          <a:lstStyle/>
          <a:p>
            <a:r>
              <a:rPr lang="en-US" sz="4000" b="1" dirty="0" err="1">
                <a:latin typeface="Times New Roman" pitchFamily="18" charset="0"/>
                <a:ea typeface="ＭＳ Ｐゴシック" pitchFamily="-65" charset="-128"/>
                <a:cs typeface="Times New Roman" pitchFamily="18" charset="0"/>
              </a:rPr>
              <a:t>Wasaburo</a:t>
            </a:r>
            <a:r>
              <a:rPr lang="en-US" sz="4000" b="1" dirty="0">
                <a:latin typeface="Times New Roman" pitchFamily="18" charset="0"/>
                <a:ea typeface="ＭＳ Ｐゴシック" pitchFamily="-65" charset="-128"/>
                <a:cs typeface="Times New Roman" pitchFamily="18" charset="0"/>
              </a:rPr>
              <a:t> </a:t>
            </a:r>
            <a:r>
              <a:rPr lang="en-US" sz="4000" b="1" dirty="0" err="1">
                <a:latin typeface="Times New Roman" pitchFamily="18" charset="0"/>
                <a:ea typeface="ＭＳ Ｐゴシック" pitchFamily="-65" charset="-128"/>
                <a:cs typeface="Times New Roman" pitchFamily="18" charset="0"/>
              </a:rPr>
              <a:t>Oishi</a:t>
            </a:r>
            <a:r>
              <a:rPr lang="en-US" sz="4000" b="1" dirty="0">
                <a:latin typeface="Times New Roman" pitchFamily="18" charset="0"/>
                <a:ea typeface="ＭＳ Ｐゴシック" pitchFamily="-65" charset="-128"/>
                <a:cs typeface="Times New Roman" pitchFamily="18" charset="0"/>
              </a:rPr>
              <a:t>, Japanese Discoverer of the Jet Stream</a:t>
            </a:r>
            <a:br>
              <a:rPr lang="en-US" sz="4000" b="1" dirty="0">
                <a:latin typeface="Times New Roman" pitchFamily="18" charset="0"/>
                <a:ea typeface="ＭＳ Ｐゴシック" pitchFamily="-65" charset="-128"/>
                <a:cs typeface="Times New Roman" pitchFamily="18" charset="0"/>
              </a:rPr>
            </a:br>
            <a:r>
              <a:rPr lang="en-US" sz="4000" b="1" dirty="0">
                <a:latin typeface="Times New Roman" pitchFamily="18" charset="0"/>
                <a:ea typeface="ＭＳ Ｐゴシック" pitchFamily="-65" charset="-128"/>
                <a:cs typeface="Times New Roman" pitchFamily="18" charset="0"/>
              </a:rPr>
              <a:t>(1920s)</a:t>
            </a:r>
          </a:p>
        </p:txBody>
      </p:sp>
      <p:pic>
        <p:nvPicPr>
          <p:cNvPr id="4608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17813" y="1981200"/>
            <a:ext cx="3508375" cy="4114800"/>
          </a:xfrm>
        </p:spPr>
      </p:pic>
    </p:spTree>
    <p:extLst>
      <p:ext uri="{BB962C8B-B14F-4D97-AF65-F5344CB8AC3E}">
        <p14:creationId xmlns:p14="http://schemas.microsoft.com/office/powerpoint/2010/main" val="1839061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3948"/>
            <a:ext cx="9144000" cy="4154984"/>
          </a:xfrm>
          <a:prstGeom prst="rect">
            <a:avLst/>
          </a:prstGeom>
        </p:spPr>
        <p:txBody>
          <a:bodyPr wrap="square">
            <a:spAutoFit/>
          </a:bodyPr>
          <a:lstStyle/>
          <a:p>
            <a:pPr marL="342900" indent="-342900" algn="just">
              <a:buFont typeface="Arial" pitchFamily="34" charset="0"/>
              <a:buChar char="•"/>
            </a:pPr>
            <a:r>
              <a:rPr lang="en-US" sz="2400" dirty="0">
                <a:latin typeface="Times New Roman" pitchFamily="18" charset="0"/>
                <a:cs typeface="Times New Roman" pitchFamily="18" charset="0"/>
              </a:rPr>
              <a:t>A </a:t>
            </a:r>
            <a:r>
              <a:rPr lang="en-US" sz="2400" b="1" dirty="0">
                <a:latin typeface="Times New Roman" pitchFamily="18" charset="0"/>
                <a:cs typeface="Times New Roman" pitchFamily="18" charset="0"/>
              </a:rPr>
              <a:t>jet stream </a:t>
            </a:r>
            <a:r>
              <a:rPr lang="en-US" sz="2400" dirty="0">
                <a:latin typeface="Times New Roman" pitchFamily="18" charset="0"/>
                <a:cs typeface="Times New Roman" pitchFamily="18" charset="0"/>
              </a:rPr>
              <a:t>is </a:t>
            </a:r>
            <a:r>
              <a:rPr lang="en-US" sz="2400" dirty="0" smtClean="0">
                <a:latin typeface="Times New Roman" pitchFamily="18" charset="0"/>
                <a:cs typeface="Times New Roman" pitchFamily="18" charset="0"/>
              </a:rPr>
              <a:t>a narrow band of thousands of kilometers long, and hundreds of kilometers wide and more than a kilometer thick, and a relatively </a:t>
            </a:r>
            <a:r>
              <a:rPr lang="en-US" sz="2400" dirty="0">
                <a:latin typeface="Times New Roman" pitchFamily="18" charset="0"/>
                <a:cs typeface="Times New Roman" pitchFamily="18" charset="0"/>
              </a:rPr>
              <a:t>strong winds which move weather systems around the globe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Found </a:t>
            </a:r>
            <a:r>
              <a:rPr lang="en-US" sz="2400" dirty="0">
                <a:latin typeface="Times New Roman" pitchFamily="18" charset="0"/>
                <a:cs typeface="Times New Roman" pitchFamily="18" charset="0"/>
              </a:rPr>
              <a:t>9-16 km above the surface of the Earth, just below the </a:t>
            </a:r>
            <a:r>
              <a:rPr lang="en-US" sz="2400" dirty="0" err="1">
                <a:latin typeface="Times New Roman" pitchFamily="18" charset="0"/>
                <a:cs typeface="Times New Roman" pitchFamily="18" charset="0"/>
              </a:rPr>
              <a:t>tropopause</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On </a:t>
            </a:r>
            <a:r>
              <a:rPr lang="en-US" sz="2400" dirty="0">
                <a:latin typeface="Times New Roman" pitchFamily="18" charset="0"/>
                <a:cs typeface="Times New Roman" pitchFamily="18" charset="0"/>
              </a:rPr>
              <a:t>upper-tropospheric synoptic charts, jet streams are identified where the wind speed equals or exceeds 50 knots (25 m/s).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Jet </a:t>
            </a:r>
            <a:r>
              <a:rPr lang="en-US" sz="2400" dirty="0">
                <a:latin typeface="Times New Roman" pitchFamily="18" charset="0"/>
                <a:cs typeface="Times New Roman" pitchFamily="18" charset="0"/>
              </a:rPr>
              <a:t>streams follow the boundaries between hot and cold air. Since these hot and cold air boundaries are most pronounced in winter, jet streams are the strongest for both the northern and southern hemisphere winters.</a:t>
            </a:r>
          </a:p>
        </p:txBody>
      </p:sp>
      <p:sp>
        <p:nvSpPr>
          <p:cNvPr id="3" name="Rectangle 2"/>
          <p:cNvSpPr txBox="1">
            <a:spLocks noChangeArrowheads="1"/>
          </p:cNvSpPr>
          <p:nvPr/>
        </p:nvSpPr>
        <p:spPr>
          <a:xfrm>
            <a:off x="685800" y="114300"/>
            <a:ext cx="7772400" cy="5715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smtClean="0">
                <a:latin typeface="Times New Roman" pitchFamily="18" charset="0"/>
                <a:ea typeface="ＭＳ Ｐゴシック" pitchFamily="-65" charset="-128"/>
                <a:cs typeface="Times New Roman" pitchFamily="18" charset="0"/>
              </a:rPr>
              <a:t>Jet Stream</a:t>
            </a:r>
            <a:endParaRPr lang="en-US" sz="2600" b="1" dirty="0">
              <a:latin typeface="Times New Roman" pitchFamily="18" charset="0"/>
              <a:ea typeface="ＭＳ Ｐゴシック" pitchFamily="-65" charset="-128"/>
              <a:cs typeface="Times New Roman" pitchFamily="18" charset="0"/>
            </a:endParaRPr>
          </a:p>
        </p:txBody>
      </p:sp>
      <p:pic>
        <p:nvPicPr>
          <p:cNvPr id="1026" name="Picture 2" descr="نتيجة بحث الصور عن ‪jet stream qu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398998"/>
            <a:ext cx="3505200" cy="2459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344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2954655"/>
          </a:xfrm>
          <a:prstGeom prst="rect">
            <a:avLst/>
          </a:prstGeom>
          <a:noFill/>
        </p:spPr>
        <p:txBody>
          <a:bodyPr wrap="square" rtlCol="0">
            <a:spAutoFit/>
          </a:bodyPr>
          <a:lstStyle/>
          <a:p>
            <a:pPr marL="342900" indent="-342900" algn="just">
              <a:buFont typeface="Arial" pitchFamily="34" charset="0"/>
              <a:buChar char="•"/>
            </a:pPr>
            <a:r>
              <a:rPr lang="en-US" sz="2400" dirty="0">
                <a:latin typeface="Times New Roman" pitchFamily="18" charset="0"/>
                <a:cs typeface="Times New Roman" pitchFamily="18" charset="0"/>
              </a:rPr>
              <a:t>The earth's rotation divided this circulation into three cells.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regions around 30° N/S and 50°-60° N/S are areas where temperature changes are the greatest.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As </a:t>
            </a:r>
            <a:r>
              <a:rPr lang="en-US" sz="2400" dirty="0">
                <a:latin typeface="Times New Roman" pitchFamily="18" charset="0"/>
                <a:cs typeface="Times New Roman" pitchFamily="18" charset="0"/>
              </a:rPr>
              <a:t>the difference in temperature between the two locations increase, the strength of the wind increases. Therefore, the regions around 30° N/S and 50°-60° N/S are also regions where the wind, in the upper atmosphere, is the strongest.</a:t>
            </a:r>
          </a:p>
          <a:p>
            <a:pPr lvl="1" algn="just"/>
            <a:endParaRPr lang="en-US" dirty="0"/>
          </a:p>
        </p:txBody>
      </p:sp>
      <p:pic>
        <p:nvPicPr>
          <p:cNvPr id="8" name="Picture 7" descr="http://www.srh.noaa.gov/jetstream/global/images/jetstream3.jpg"/>
          <p:cNvPicPr/>
          <p:nvPr/>
        </p:nvPicPr>
        <p:blipFill>
          <a:blip r:embed="rId2">
            <a:extLst>
              <a:ext uri="{28A0092B-C50C-407E-A947-70E740481C1C}">
                <a14:useLocalDpi xmlns:a14="http://schemas.microsoft.com/office/drawing/2010/main" val="0"/>
              </a:ext>
            </a:extLst>
          </a:blip>
          <a:srcRect/>
          <a:stretch>
            <a:fillRect/>
          </a:stretch>
        </p:blipFill>
        <p:spPr bwMode="auto">
          <a:xfrm>
            <a:off x="228600" y="3124200"/>
            <a:ext cx="4876800" cy="3200400"/>
          </a:xfrm>
          <a:prstGeom prst="rect">
            <a:avLst/>
          </a:prstGeom>
          <a:noFill/>
          <a:ln>
            <a:noFill/>
          </a:ln>
        </p:spPr>
      </p:pic>
      <p:pic>
        <p:nvPicPr>
          <p:cNvPr id="1026" name="Picture 2" descr="http://www.ux1.eiu.edu/~cfjps/1400/FIG07_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116826"/>
            <a:ext cx="3702071" cy="313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938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29"/>
            <a:ext cx="9144000" cy="3046988"/>
          </a:xfrm>
          <a:prstGeom prst="rect">
            <a:avLst/>
          </a:prstGeom>
        </p:spPr>
        <p:txBody>
          <a:bodyPr wrap="square">
            <a:spAutoFit/>
          </a:bodyPr>
          <a:lstStyle/>
          <a:p>
            <a:pPr marL="342900" lvl="0" indent="-342900" algn="just">
              <a:buFont typeface="Arial" pitchFamily="34" charset="0"/>
              <a:buChar char="•"/>
            </a:pPr>
            <a:r>
              <a:rPr lang="en-US" sz="2400" dirty="0" smtClean="0">
                <a:latin typeface="Times New Roman" pitchFamily="18" charset="0"/>
                <a:cs typeface="Times New Roman" pitchFamily="18" charset="0"/>
              </a:rPr>
              <a:t>Two main types of jet stream:</a:t>
            </a:r>
          </a:p>
          <a:p>
            <a:pPr marL="800100" lvl="1" indent="-342900" algn="just">
              <a:buFont typeface="Wingdings" pitchFamily="2" charset="2"/>
              <a:buChar char="Ø"/>
            </a:pPr>
            <a:r>
              <a:rPr lang="en-US" sz="2400" dirty="0" smtClean="0">
                <a:latin typeface="Times New Roman" pitchFamily="18" charset="0"/>
                <a:cs typeface="Times New Roman" pitchFamily="18" charset="0"/>
              </a:rPr>
              <a:t>Polar Front Jet (Polar Jet)</a:t>
            </a:r>
          </a:p>
          <a:p>
            <a:pPr lvl="1" algn="just"/>
            <a:r>
              <a:rPr lang="en-US" sz="2400" dirty="0" smtClean="0">
                <a:latin typeface="Times New Roman" pitchFamily="18" charset="0"/>
                <a:cs typeface="Times New Roman" pitchFamily="18" charset="0"/>
              </a:rPr>
              <a:t>Located in  (50°-60° N/S), and situated </a:t>
            </a:r>
            <a:r>
              <a:rPr lang="en-US" sz="2400" dirty="0">
                <a:latin typeface="Times New Roman" pitchFamily="18" charset="0"/>
                <a:cs typeface="Times New Roman" pitchFamily="18" charset="0"/>
              </a:rPr>
              <a:t>at about 10 km AGL over the polar front</a:t>
            </a:r>
          </a:p>
          <a:p>
            <a:pPr marL="800100" lvl="1" indent="-342900" algn="just">
              <a:buFont typeface="Wingdings" pitchFamily="2" charset="2"/>
              <a:buChar char="Ø"/>
            </a:pPr>
            <a:r>
              <a:rPr lang="en-US" sz="2400" dirty="0" smtClean="0">
                <a:latin typeface="Times New Roman" pitchFamily="18" charset="0"/>
                <a:cs typeface="Times New Roman" pitchFamily="18" charset="0"/>
              </a:rPr>
              <a:t>Subtropical Jet (STJ)</a:t>
            </a:r>
          </a:p>
          <a:p>
            <a:pPr lvl="1" algn="just"/>
            <a:r>
              <a:rPr lang="en-US" sz="2400" dirty="0" smtClean="0">
                <a:latin typeface="Times New Roman" pitchFamily="18" charset="0"/>
                <a:cs typeface="Times New Roman" pitchFamily="18" charset="0"/>
              </a:rPr>
              <a:t>Located  around 30° N/S and situated </a:t>
            </a:r>
            <a:r>
              <a:rPr lang="en-US" sz="2400" dirty="0">
                <a:latin typeface="Times New Roman" pitchFamily="18" charset="0"/>
                <a:cs typeface="Times New Roman" pitchFamily="18" charset="0"/>
              </a:rPr>
              <a:t>above the subtropical highs at about 13 km </a:t>
            </a:r>
            <a:r>
              <a:rPr lang="en-US" sz="2400" dirty="0" smtClean="0">
                <a:latin typeface="Times New Roman" pitchFamily="18" charset="0"/>
                <a:cs typeface="Times New Roman" pitchFamily="18" charset="0"/>
              </a:rPr>
              <a:t>AGL, and it is often </a:t>
            </a:r>
            <a:r>
              <a:rPr lang="en-US" sz="2400" dirty="0">
                <a:latin typeface="Times New Roman" pitchFamily="18" charset="0"/>
                <a:cs typeface="Times New Roman" pitchFamily="18" charset="0"/>
              </a:rPr>
              <a:t>visible as a plume of moisture extending from the tropics to the sub-tropical regions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236" y="3276599"/>
            <a:ext cx="6823364" cy="3581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7788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477000" cy="2739211"/>
          </a:xfrm>
          <a:prstGeom prst="rect">
            <a:avLst/>
          </a:prstGeom>
        </p:spPr>
        <p:txBody>
          <a:bodyPr wrap="square">
            <a:spAutoFit/>
          </a:bodyPr>
          <a:lstStyle/>
          <a:p>
            <a:endParaRPr lang="en-US" sz="2600" b="1" dirty="0" smtClean="0">
              <a:latin typeface="Times New Roman" pitchFamily="18" charset="0"/>
              <a:cs typeface="Times New Roman" pitchFamily="18" charset="0"/>
            </a:endParaRPr>
          </a:p>
          <a:p>
            <a:r>
              <a:rPr lang="en-US" sz="2600" b="1" dirty="0" smtClean="0">
                <a:latin typeface="Times New Roman" pitchFamily="18" charset="0"/>
                <a:cs typeface="Times New Roman" pitchFamily="18" charset="0"/>
              </a:rPr>
              <a:t>         Jet </a:t>
            </a:r>
            <a:r>
              <a:rPr lang="en-US" sz="2600" b="1" dirty="0">
                <a:latin typeface="Times New Roman" pitchFamily="18" charset="0"/>
                <a:cs typeface="Times New Roman" pitchFamily="18" charset="0"/>
              </a:rPr>
              <a:t>Stream </a:t>
            </a:r>
            <a:r>
              <a:rPr lang="en-US" sz="2600" b="1" dirty="0" smtClean="0">
                <a:latin typeface="Times New Roman" pitchFamily="18" charset="0"/>
                <a:cs typeface="Times New Roman" pitchFamily="18" charset="0"/>
              </a:rPr>
              <a:t>Waves</a:t>
            </a:r>
            <a:endParaRPr lang="en-US" sz="2600" b="1" dirty="0">
              <a:latin typeface="Times New Roman" pitchFamily="18" charset="0"/>
              <a:cs typeface="Times New Roman" pitchFamily="18" charset="0"/>
            </a:endParaRPr>
          </a:p>
          <a:p>
            <a:pPr marL="342900" indent="-342900">
              <a:buFont typeface="Arial" pitchFamily="34" charset="0"/>
              <a:buChar char="•"/>
            </a:pPr>
            <a:endParaRPr lang="en-US" sz="2400" dirty="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Often </a:t>
            </a:r>
            <a:r>
              <a:rPr lang="en-US" sz="2400" dirty="0">
                <a:latin typeface="Times New Roman" pitchFamily="18" charset="0"/>
                <a:cs typeface="Times New Roman" pitchFamily="18" charset="0"/>
              </a:rPr>
              <a:t>have troughs and </a:t>
            </a:r>
            <a:r>
              <a:rPr lang="en-US" sz="2400" dirty="0" smtClean="0">
                <a:latin typeface="Times New Roman" pitchFamily="18" charset="0"/>
                <a:cs typeface="Times New Roman" pitchFamily="18" charset="0"/>
              </a:rPr>
              <a:t>ridges</a:t>
            </a:r>
          </a:p>
          <a:p>
            <a:pPr marL="342900" indent="-342900">
              <a:buFont typeface="Arial" pitchFamily="34" charset="0"/>
              <a:buChar char="•"/>
            </a:pPr>
            <a:r>
              <a:rPr lang="en-US" sz="2400" dirty="0" smtClean="0">
                <a:latin typeface="Times New Roman" pitchFamily="18" charset="0"/>
                <a:cs typeface="Times New Roman" pitchFamily="18" charset="0"/>
              </a:rPr>
              <a:t>generally </a:t>
            </a:r>
            <a:r>
              <a:rPr lang="en-US" sz="2400" dirty="0">
                <a:latin typeface="Times New Roman" pitchFamily="18" charset="0"/>
                <a:cs typeface="Times New Roman" pitchFamily="18" charset="0"/>
              </a:rPr>
              <a:t>have a jet maximum (jet streak) in the base of the </a:t>
            </a:r>
            <a:r>
              <a:rPr lang="en-US" sz="2400" dirty="0" smtClean="0">
                <a:latin typeface="Times New Roman" pitchFamily="18" charset="0"/>
                <a:cs typeface="Times New Roman" pitchFamily="18" charset="0"/>
              </a:rPr>
              <a:t>trough, transport </a:t>
            </a:r>
            <a:r>
              <a:rPr lang="en-US" sz="2400" dirty="0">
                <a:latin typeface="Times New Roman" pitchFamily="18" charset="0"/>
                <a:cs typeface="Times New Roman" pitchFamily="18" charset="0"/>
              </a:rPr>
              <a:t>heat pole ward (cold air south and warm air north</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pic>
        <p:nvPicPr>
          <p:cNvPr id="3" name="Picture 2" descr="http://www.srh.noaa.gov/jetstream/global/images/jetstream2.jpg"/>
          <p:cNvPicPr/>
          <p:nvPr/>
        </p:nvPicPr>
        <p:blipFill rotWithShape="1">
          <a:blip r:embed="rId2">
            <a:extLst>
              <a:ext uri="{28A0092B-C50C-407E-A947-70E740481C1C}">
                <a14:useLocalDpi xmlns:a14="http://schemas.microsoft.com/office/drawing/2010/main" val="0"/>
              </a:ext>
            </a:extLst>
          </a:blip>
          <a:srcRect l="39394"/>
          <a:stretch/>
        </p:blipFill>
        <p:spPr bwMode="auto">
          <a:xfrm>
            <a:off x="6553200" y="457200"/>
            <a:ext cx="2493818" cy="2743200"/>
          </a:xfrm>
          <a:prstGeom prst="ellipse">
            <a:avLst/>
          </a:prstGeom>
          <a:noFill/>
          <a:ln>
            <a:noFill/>
          </a:ln>
        </p:spPr>
      </p:pic>
      <p:sp>
        <p:nvSpPr>
          <p:cNvPr id="4" name="Rectangle 3"/>
          <p:cNvSpPr/>
          <p:nvPr/>
        </p:nvSpPr>
        <p:spPr>
          <a:xfrm>
            <a:off x="0" y="3505200"/>
            <a:ext cx="9144000" cy="3046988"/>
          </a:xfrm>
          <a:prstGeom prst="rect">
            <a:avLst/>
          </a:prstGeom>
        </p:spPr>
        <p:txBody>
          <a:bodyPr wrap="square">
            <a:spAutoFit/>
          </a:bodyPr>
          <a:lstStyle/>
          <a:p>
            <a:pPr marL="342900" indent="-342900" algn="just">
              <a:buFont typeface="Arial" pitchFamily="34" charset="0"/>
              <a:buChar char="•"/>
            </a:pPr>
            <a:r>
              <a:rPr lang="en-US" sz="2400" dirty="0" smtClean="0">
                <a:latin typeface="Times New Roman" pitchFamily="18" charset="0"/>
                <a:cs typeface="Times New Roman" pitchFamily="18" charset="0"/>
              </a:rPr>
              <a:t>The actual appearance of jet streams result from the complex interaction between many variables - such as </a:t>
            </a:r>
          </a:p>
          <a:p>
            <a:pPr marL="1257300" lvl="2" indent="-342900" algn="just">
              <a:buFont typeface="Wingdings" pitchFamily="2" charset="2"/>
              <a:buChar char="Ø"/>
            </a:pPr>
            <a:r>
              <a:rPr lang="en-US" sz="2400" dirty="0" smtClean="0">
                <a:latin typeface="Times New Roman" pitchFamily="18" charset="0"/>
                <a:cs typeface="Times New Roman" pitchFamily="18" charset="0"/>
              </a:rPr>
              <a:t>the location of high and low pressure systems, </a:t>
            </a:r>
          </a:p>
          <a:p>
            <a:pPr marL="1257300" lvl="2" indent="-342900" algn="just">
              <a:buFont typeface="Wingdings" pitchFamily="2" charset="2"/>
              <a:buChar char="Ø"/>
            </a:pPr>
            <a:r>
              <a:rPr lang="en-US" sz="2400" dirty="0" smtClean="0">
                <a:latin typeface="Times New Roman" pitchFamily="18" charset="0"/>
                <a:cs typeface="Times New Roman" pitchFamily="18" charset="0"/>
              </a:rPr>
              <a:t>warm and cold air, </a:t>
            </a:r>
          </a:p>
          <a:p>
            <a:pPr marL="1257300" lvl="2" indent="-342900" algn="just">
              <a:buFont typeface="Wingdings" pitchFamily="2" charset="2"/>
              <a:buChar char="Ø"/>
            </a:pPr>
            <a:r>
              <a:rPr lang="en-US" sz="2400" dirty="0" smtClean="0">
                <a:latin typeface="Times New Roman" pitchFamily="18" charset="0"/>
                <a:cs typeface="Times New Roman" pitchFamily="18" charset="0"/>
              </a:rPr>
              <a:t>and seasonal changes.</a:t>
            </a:r>
          </a:p>
          <a:p>
            <a:pPr marL="342900" indent="-342900" algn="just">
              <a:buFont typeface="Arial" pitchFamily="34" charset="0"/>
              <a:buChar char="•"/>
            </a:pPr>
            <a:r>
              <a:rPr lang="en-US" sz="2400" dirty="0" smtClean="0">
                <a:latin typeface="Times New Roman" pitchFamily="18" charset="0"/>
                <a:cs typeface="Times New Roman" pitchFamily="18" charset="0"/>
              </a:rPr>
              <a:t>They meander around the globe, dipping and rising in altitude/latitude, splitting at times and forming eddies, and even disappearing altogether to appear somewhere else.</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47568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00"/>
            <a:ext cx="9144000" cy="3785652"/>
          </a:xfrm>
          <a:prstGeom prst="rect">
            <a:avLst/>
          </a:prstGeom>
        </p:spPr>
        <p:txBody>
          <a:bodyPr wrap="square">
            <a:spAutoFit/>
          </a:bodyPr>
          <a:lstStyle/>
          <a:p>
            <a:pPr marL="342900" indent="-342900" algn="just">
              <a:buFont typeface="Arial" pitchFamily="34" charset="0"/>
              <a:buChar char="•"/>
            </a:pPr>
            <a:endParaRPr lang="en-US" sz="2400" dirty="0" smtClean="0">
              <a:latin typeface="Times New Roman" pitchFamily="18" charset="0"/>
              <a:cs typeface="Times New Roman" pitchFamily="18" charset="0"/>
            </a:endParaRPr>
          </a:p>
          <a:p>
            <a:pPr marL="342900" indent="-342900" algn="just">
              <a:buFont typeface="Arial" pitchFamily="34" charset="0"/>
              <a:buChar char="•"/>
            </a:pPr>
            <a:endParaRPr lang="en-US" sz="2400" dirty="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jet stream is often indicated by a line on </a:t>
            </a:r>
            <a:r>
              <a:rPr lang="en-US" sz="2400" dirty="0" smtClean="0">
                <a:latin typeface="Times New Roman" pitchFamily="18" charset="0"/>
                <a:cs typeface="Times New Roman" pitchFamily="18" charset="0"/>
              </a:rPr>
              <a:t>maps. </a:t>
            </a:r>
            <a:r>
              <a:rPr lang="en-US" sz="2400" dirty="0">
                <a:latin typeface="Times New Roman" pitchFamily="18" charset="0"/>
                <a:cs typeface="Times New Roman" pitchFamily="18" charset="0"/>
              </a:rPr>
              <a:t>The line generally points to the location of the strongest wind. Jet streams are typically wider and not as distinct but a region where the wind increase toward a core of strongest wind</a:t>
            </a:r>
            <a:r>
              <a:rPr lang="en-US" sz="2400" dirty="0" smtClean="0">
                <a:latin typeface="Times New Roman" pitchFamily="18" charset="0"/>
                <a:cs typeface="Times New Roman" pitchFamily="18" charset="0"/>
              </a:rPr>
              <a:t>.</a:t>
            </a:r>
          </a:p>
          <a:p>
            <a:pPr marL="342900" indent="-342900" algn="just">
              <a:buFont typeface="Arial" pitchFamily="34" charset="0"/>
              <a:buChar char="•"/>
            </a:pPr>
            <a:endParaRPr lang="en-US" sz="2400" dirty="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One </a:t>
            </a:r>
            <a:r>
              <a:rPr lang="en-US" sz="2400" dirty="0">
                <a:latin typeface="Times New Roman" pitchFamily="18" charset="0"/>
                <a:cs typeface="Times New Roman" pitchFamily="18" charset="0"/>
              </a:rPr>
              <a:t>way of visualizing this is to consider a </a:t>
            </a:r>
            <a:r>
              <a:rPr lang="en-US" sz="2400" dirty="0" smtClean="0">
                <a:latin typeface="Times New Roman" pitchFamily="18" charset="0"/>
                <a:cs typeface="Times New Roman" pitchFamily="18" charset="0"/>
              </a:rPr>
              <a:t>river, which is </a:t>
            </a:r>
            <a:r>
              <a:rPr lang="en-US" sz="2400" dirty="0">
                <a:latin typeface="Times New Roman" pitchFamily="18" charset="0"/>
                <a:cs typeface="Times New Roman" pitchFamily="18" charset="0"/>
              </a:rPr>
              <a:t>generally the strongest in the center with decreasing strength as one approaches the river's bank. It can be said that jet streams are "rivers of air".</a:t>
            </a:r>
          </a:p>
        </p:txBody>
      </p:sp>
      <p:pic>
        <p:nvPicPr>
          <p:cNvPr id="3" name="Picture 2" descr="http://www.srh.noaa.gov/jetstream/global/images/jetstream5.jpg"/>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343400"/>
            <a:ext cx="3886200" cy="1466850"/>
          </a:xfrm>
          <a:prstGeom prst="rect">
            <a:avLst/>
          </a:prstGeom>
          <a:noFill/>
          <a:ln>
            <a:noFill/>
          </a:ln>
        </p:spPr>
      </p:pic>
    </p:spTree>
    <p:extLst>
      <p:ext uri="{BB962C8B-B14F-4D97-AF65-F5344CB8AC3E}">
        <p14:creationId xmlns:p14="http://schemas.microsoft.com/office/powerpoint/2010/main" val="3612303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039"/>
            <a:ext cx="9144000" cy="4555093"/>
          </a:xfrm>
          <a:prstGeom prst="rect">
            <a:avLst/>
          </a:prstGeom>
        </p:spPr>
        <p:txBody>
          <a:bodyPr wrap="square">
            <a:spAutoFit/>
          </a:bodyPr>
          <a:lstStyle/>
          <a:p>
            <a:pPr lvl="0"/>
            <a:r>
              <a:rPr lang="en-US" sz="2600" b="1" dirty="0" smtClean="0">
                <a:latin typeface="Times New Roman" pitchFamily="18" charset="0"/>
                <a:cs typeface="Times New Roman" pitchFamily="18" charset="0"/>
              </a:rPr>
              <a:t>Formation of </a:t>
            </a:r>
            <a:r>
              <a:rPr lang="en-US" sz="2600" b="1" dirty="0">
                <a:latin typeface="Times New Roman" pitchFamily="18" charset="0"/>
                <a:cs typeface="Times New Roman" pitchFamily="18" charset="0"/>
              </a:rPr>
              <a:t>Polar Front Jet (Polar Jet) </a:t>
            </a:r>
          </a:p>
          <a:p>
            <a:pPr marL="342900" lvl="0" indent="-342900">
              <a:buFont typeface="Arial" pitchFamily="34" charset="0"/>
              <a:buChar char="•"/>
            </a:pPr>
            <a:r>
              <a:rPr lang="en-US" sz="2400" dirty="0">
                <a:latin typeface="Times New Roman" pitchFamily="18" charset="0"/>
                <a:cs typeface="Times New Roman" pitchFamily="18" charset="0"/>
              </a:rPr>
              <a:t>boundary between warm air to the south and cold air to the north</a:t>
            </a:r>
          </a:p>
          <a:p>
            <a:pPr marL="342900" lvl="0" indent="-342900">
              <a:buFont typeface="Arial" pitchFamily="34" charset="0"/>
              <a:buChar char="•"/>
            </a:pPr>
            <a:r>
              <a:rPr lang="en-US" sz="2400" dirty="0">
                <a:latin typeface="Times New Roman" pitchFamily="18" charset="0"/>
                <a:cs typeface="Times New Roman" pitchFamily="18" charset="0"/>
              </a:rPr>
              <a:t>location of a large temperature gradient near the surface</a:t>
            </a:r>
          </a:p>
          <a:p>
            <a:pPr marL="342900" lvl="0" indent="-342900">
              <a:buFont typeface="Arial" pitchFamily="34" charset="0"/>
              <a:buChar char="•"/>
            </a:pPr>
            <a:r>
              <a:rPr lang="en-US" sz="2400" dirty="0">
                <a:latin typeface="Times New Roman" pitchFamily="18" charset="0"/>
                <a:cs typeface="Times New Roman" pitchFamily="18" charset="0"/>
              </a:rPr>
              <a:t>recall that </a:t>
            </a:r>
            <a:r>
              <a:rPr lang="en-US" sz="2400" dirty="0" err="1">
                <a:latin typeface="Times New Roman" pitchFamily="18" charset="0"/>
                <a:cs typeface="Times New Roman" pitchFamily="18" charset="0"/>
              </a:rPr>
              <a:t>tropopause</a:t>
            </a:r>
            <a:r>
              <a:rPr lang="en-US" sz="2400" dirty="0">
                <a:latin typeface="Times New Roman" pitchFamily="18" charset="0"/>
                <a:cs typeface="Times New Roman" pitchFamily="18" charset="0"/>
              </a:rPr>
              <a:t> height is proportional to the mean tropospheric temperature</a:t>
            </a:r>
          </a:p>
          <a:p>
            <a:pPr marL="342900" lvl="0" indent="-342900">
              <a:buFont typeface="Arial" pitchFamily="34" charset="0"/>
              <a:buChar char="•"/>
            </a:pPr>
            <a:r>
              <a:rPr lang="en-US" sz="2400" dirty="0">
                <a:latin typeface="Times New Roman" pitchFamily="18" charset="0"/>
                <a:cs typeface="Times New Roman" pitchFamily="18" charset="0"/>
              </a:rPr>
              <a:t>Hence, the large temperature gradient at the surface across the polar front creates a large pressure gradient aloft</a:t>
            </a:r>
          </a:p>
          <a:p>
            <a:pPr marL="342900" lvl="0" indent="-342900">
              <a:buFont typeface="Arial" pitchFamily="34" charset="0"/>
              <a:buChar char="•"/>
            </a:pPr>
            <a:r>
              <a:rPr lang="en-US" sz="2400" dirty="0">
                <a:latin typeface="Times New Roman" pitchFamily="18" charset="0"/>
                <a:cs typeface="Times New Roman" pitchFamily="18" charset="0"/>
              </a:rPr>
              <a:t>recall that the strength of the geostrophic wind is proportional to the magnitude of the pressure gradient force</a:t>
            </a:r>
          </a:p>
          <a:p>
            <a:pPr marL="342900" indent="-342900">
              <a:buFont typeface="Arial" pitchFamily="34" charset="0"/>
              <a:buChar char="•"/>
            </a:pPr>
            <a:r>
              <a:rPr lang="en-US" sz="2400" dirty="0">
                <a:latin typeface="Times New Roman" pitchFamily="18" charset="0"/>
                <a:cs typeface="Times New Roman" pitchFamily="18" charset="0"/>
              </a:rPr>
              <a:t>Hence, the large pressure gradient aloft over the polar front generates a band of strong winds</a:t>
            </a:r>
          </a:p>
          <a:p>
            <a:pPr lvl="0"/>
            <a:endParaRPr lang="en-US" sz="24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114800"/>
            <a:ext cx="3661611" cy="271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4297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TotalTime>
  <Words>702</Words>
  <Application>Microsoft Office PowerPoint</Application>
  <PresentationFormat>On-screen Show (4:3)</PresentationFormat>
  <Paragraphs>56</Paragraphs>
  <Slides>14</Slides>
  <Notes>0</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The Course of Synoptic Meteorology</vt:lpstr>
      <vt:lpstr>PowerPoint Presentation</vt:lpstr>
      <vt:lpstr>Wasaburo Oishi, Japanese Discoverer of the Jet Stream (1920s)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Jet Streams and Developing Mid-latitude Cyclones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Course of Synoptic Meteorology</dc:title>
  <dc:creator>sama</dc:creator>
  <cp:lastModifiedBy>sama</cp:lastModifiedBy>
  <cp:revision>6</cp:revision>
  <dcterms:created xsi:type="dcterms:W3CDTF">2017-05-08T18:53:55Z</dcterms:created>
  <dcterms:modified xsi:type="dcterms:W3CDTF">2018-04-28T16:47:24Z</dcterms:modified>
</cp:coreProperties>
</file>