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57" r:id="rId7"/>
    <p:sldId id="258"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461" autoAdjust="0"/>
  </p:normalViewPr>
  <p:slideViewPr>
    <p:cSldViewPr>
      <p:cViewPr varScale="1">
        <p:scale>
          <a:sx n="72" d="100"/>
          <a:sy n="72" d="100"/>
        </p:scale>
        <p:origin x="-12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4E8B4-F77D-456E-BAA3-B9226E0015FF}" type="datetimeFigureOut">
              <a:rPr lang="en-US" smtClean="0"/>
              <a:pPr/>
              <a:t>4/17/2018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58B9F-CFD8-4BAD-83FF-C3FD6FF88A0E}" type="slidenum">
              <a:rPr lang="en-US" smtClean="0"/>
              <a:pPr/>
              <a:t>‹#›</a:t>
            </a:fld>
            <a:endParaRPr lang="en-US"/>
          </a:p>
        </p:txBody>
      </p:sp>
    </p:spTree>
    <p:extLst>
      <p:ext uri="{BB962C8B-B14F-4D97-AF65-F5344CB8AC3E}">
        <p14:creationId xmlns:p14="http://schemas.microsoft.com/office/powerpoint/2010/main" val="313891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558B9F-CFD8-4BAD-83FF-C3FD6FF88A0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8BF3C-0E7A-4EE9-9FD9-027192BCF5A8}"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8BF3C-0E7A-4EE9-9FD9-027192BCF5A8}"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8BF3C-0E7A-4EE9-9FD9-027192BCF5A8}"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8BF3C-0E7A-4EE9-9FD9-027192BCF5A8}"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8BF3C-0E7A-4EE9-9FD9-027192BCF5A8}"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8BF3C-0E7A-4EE9-9FD9-027192BCF5A8}"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8BF3C-0E7A-4EE9-9FD9-027192BCF5A8}" type="datetimeFigureOut">
              <a:rPr lang="en-US" smtClean="0"/>
              <a:pPr/>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8BF3C-0E7A-4EE9-9FD9-027192BCF5A8}" type="datetimeFigureOut">
              <a:rPr lang="en-US" smtClean="0"/>
              <a:pPr/>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8BF3C-0E7A-4EE9-9FD9-027192BCF5A8}" type="datetimeFigureOut">
              <a:rPr lang="en-US" smtClean="0"/>
              <a:pPr/>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8BF3C-0E7A-4EE9-9FD9-027192BCF5A8}"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8BF3C-0E7A-4EE9-9FD9-027192BCF5A8}"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C0CB-F61D-4A15-8379-5E44AE66E0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8BF3C-0E7A-4EE9-9FD9-027192BCF5A8}" type="datetimeFigureOut">
              <a:rPr lang="en-US" smtClean="0"/>
              <a:pPr/>
              <a:t>4/17/2018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DC0CB-F61D-4A15-8379-5E44AE66E0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b="1" i="1" dirty="0" smtClean="0">
                <a:latin typeface="Arial Black" pitchFamily="34" charset="0"/>
              </a:rPr>
              <a:t>Inorganic Spectra</a:t>
            </a:r>
            <a:br>
              <a:rPr lang="en-US" sz="2400" b="1" i="1" dirty="0" smtClean="0">
                <a:latin typeface="Arial Black" pitchFamily="34" charset="0"/>
              </a:rPr>
            </a:br>
            <a:r>
              <a:rPr lang="en-US" sz="2400" b="1" i="1" dirty="0" err="1" smtClean="0">
                <a:latin typeface="Arial Black" pitchFamily="34" charset="0"/>
              </a:rPr>
              <a:t>Dr</a:t>
            </a:r>
            <a:r>
              <a:rPr lang="en-US" sz="2400" b="1" i="1" dirty="0" smtClean="0">
                <a:latin typeface="Arial Black" pitchFamily="34" charset="0"/>
              </a:rPr>
              <a:t> : Ahmed Hussein</a:t>
            </a:r>
            <a:endParaRPr lang="en-US" sz="2400" dirty="0"/>
          </a:p>
        </p:txBody>
      </p:sp>
      <p:sp>
        <p:nvSpPr>
          <p:cNvPr id="3" name="Subtitle 2"/>
          <p:cNvSpPr>
            <a:spLocks noGrp="1"/>
          </p:cNvSpPr>
          <p:nvPr>
            <p:ph type="subTitle" idx="1"/>
          </p:nvPr>
        </p:nvSpPr>
        <p:spPr/>
        <p:txBody>
          <a:bodyPr/>
          <a:lstStyle/>
          <a:p>
            <a:r>
              <a:rPr lang="en-US" sz="2000" b="1" i="1" dirty="0" smtClean="0">
                <a:solidFill>
                  <a:schemeClr val="accent2"/>
                </a:solidFill>
                <a:latin typeface="Algerian" pitchFamily="82" charset="0"/>
              </a:rPr>
              <a:t>Lecture: 1</a:t>
            </a:r>
          </a:p>
          <a:p>
            <a:pPr algn="l"/>
            <a:r>
              <a:rPr lang="en-US" sz="2000" b="1" i="1" dirty="0" smtClean="0">
                <a:solidFill>
                  <a:schemeClr val="accent2"/>
                </a:solidFill>
                <a:latin typeface="Arial Black" pitchFamily="34" charset="0"/>
              </a:rPr>
              <a:t>                   Infra – red spectra of</a:t>
            </a:r>
          </a:p>
          <a:p>
            <a:pPr algn="l"/>
            <a:r>
              <a:rPr lang="en-US" sz="2000" b="1" i="1" dirty="0">
                <a:solidFill>
                  <a:schemeClr val="accent2"/>
                </a:solidFill>
                <a:latin typeface="Arial Black" pitchFamily="34" charset="0"/>
              </a:rPr>
              <a:t> </a:t>
            </a:r>
            <a:r>
              <a:rPr lang="en-US" sz="2000" b="1" i="1" dirty="0" smtClean="0">
                <a:solidFill>
                  <a:schemeClr val="accent2"/>
                </a:solidFill>
                <a:latin typeface="Arial Black" pitchFamily="34" charset="0"/>
              </a:rPr>
              <a:t>              coordination compounds</a:t>
            </a:r>
            <a:endParaRPr lang="en-US" sz="20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a:bodyPr>
          <a:lstStyle/>
          <a:p>
            <a:pPr marL="457200" indent="-457200">
              <a:buNone/>
            </a:pPr>
            <a:r>
              <a:rPr lang="en-US" sz="1700" b="1" i="1" dirty="0" smtClean="0"/>
              <a:t>        </a:t>
            </a:r>
            <a:r>
              <a:rPr lang="en-US" sz="1700" b="1" i="1" u="sng" dirty="0" smtClean="0"/>
              <a:t>THE ORIGINS OF THE INFRARED SPECTRUM</a:t>
            </a:r>
          </a:p>
          <a:p>
            <a:pPr marL="457200" indent="-457200">
              <a:buNone/>
            </a:pPr>
            <a:r>
              <a:rPr lang="en-US" sz="1700" b="1" dirty="0" smtClean="0"/>
              <a:t>                In the most basic terms, the infrared spectrum is formed as a consequence of the absorption of electromagnetic radiation at frequencies that correlate to the vibration of specific sets of chemical bonds from within a molecule. First, it is important to reflect on the distribution of energy possessed by a molecule at any given moment, defined as the sum of the contributing energy terms:</a:t>
            </a:r>
          </a:p>
          <a:p>
            <a:pPr marL="457200" indent="-457200">
              <a:buNone/>
            </a:pPr>
            <a:r>
              <a:rPr lang="en-US" sz="1700" b="1" i="1" dirty="0" smtClean="0"/>
              <a:t>                           </a:t>
            </a:r>
            <a:r>
              <a:rPr lang="en-US" sz="1700" b="1" i="1" dirty="0" smtClean="0">
                <a:solidFill>
                  <a:srgbClr val="00B050"/>
                </a:solidFill>
              </a:rPr>
              <a:t>E </a:t>
            </a:r>
            <a:r>
              <a:rPr lang="en-US" sz="1200" b="1" i="1" dirty="0" smtClean="0">
                <a:solidFill>
                  <a:srgbClr val="00B050"/>
                </a:solidFill>
              </a:rPr>
              <a:t>total</a:t>
            </a:r>
            <a:r>
              <a:rPr lang="en-US" sz="1700" b="1" i="1" dirty="0" smtClean="0">
                <a:solidFill>
                  <a:srgbClr val="00B050"/>
                </a:solidFill>
              </a:rPr>
              <a:t>= E </a:t>
            </a:r>
            <a:r>
              <a:rPr lang="en-US" sz="1200" b="1" i="1" dirty="0" smtClean="0">
                <a:solidFill>
                  <a:srgbClr val="00B050"/>
                </a:solidFill>
              </a:rPr>
              <a:t>electronic</a:t>
            </a:r>
            <a:r>
              <a:rPr lang="en-US" sz="1700" b="1" i="1" dirty="0" smtClean="0">
                <a:solidFill>
                  <a:srgbClr val="00B050"/>
                </a:solidFill>
              </a:rPr>
              <a:t> + E </a:t>
            </a:r>
            <a:r>
              <a:rPr lang="en-US" sz="1200" b="1" i="1" dirty="0" err="1" smtClean="0">
                <a:solidFill>
                  <a:srgbClr val="00B050"/>
                </a:solidFill>
              </a:rPr>
              <a:t>vibrational</a:t>
            </a:r>
            <a:r>
              <a:rPr lang="en-US" sz="1700" b="1" i="1" dirty="0" smtClean="0">
                <a:solidFill>
                  <a:srgbClr val="00B050"/>
                </a:solidFill>
              </a:rPr>
              <a:t> + E </a:t>
            </a:r>
            <a:r>
              <a:rPr lang="en-US" sz="1200" b="1" i="1" dirty="0" smtClean="0">
                <a:solidFill>
                  <a:srgbClr val="00B050"/>
                </a:solidFill>
              </a:rPr>
              <a:t>rotational</a:t>
            </a:r>
            <a:r>
              <a:rPr lang="en-US" sz="1700" b="1" i="1" dirty="0" smtClean="0">
                <a:solidFill>
                  <a:srgbClr val="00B050"/>
                </a:solidFill>
              </a:rPr>
              <a:t> + E </a:t>
            </a:r>
            <a:r>
              <a:rPr lang="en-US" sz="1200" b="1" i="1" dirty="0" smtClean="0">
                <a:solidFill>
                  <a:srgbClr val="00B050"/>
                </a:solidFill>
              </a:rPr>
              <a:t>translational</a:t>
            </a:r>
          </a:p>
          <a:p>
            <a:pPr marL="457200" indent="-457200">
              <a:buNone/>
            </a:pPr>
            <a:r>
              <a:rPr lang="en-US" sz="1700" b="1" dirty="0" smtClean="0"/>
              <a:t>                 The translational energy relates to the displacement of molecules in space as a function of the normal thermal motions of matter. Rotational energy, which gives rise to its own form of spectroscopy, is observed as the tumbling motion of a molecule, which is the result of the absorption of energy within the microwave region. The </a:t>
            </a:r>
            <a:r>
              <a:rPr lang="en-US" sz="1700" b="1" dirty="0" err="1" smtClean="0"/>
              <a:t>vibrational</a:t>
            </a:r>
            <a:r>
              <a:rPr lang="en-US" sz="1700" b="1" dirty="0" smtClean="0"/>
              <a:t> energy component is a higher energy term and corresponds to the absorption of energy by a molecule as the component atoms vibrate about the mean center of their chemical bonds. The electronic component is linked to the energy transitions of electrons as they  are distributed throughout the molecule, either localized within specific bonds, or delocalized over structures, such as an aromatic ring. In order to observe such electronic transitions, it is necessary to apply energy in the form of visible and ultraviolet radiation :</a:t>
            </a:r>
          </a:p>
          <a:p>
            <a:pPr marL="457200" indent="-457200">
              <a:buNone/>
            </a:pPr>
            <a:r>
              <a:rPr lang="en-US" sz="1700" b="1" i="1" dirty="0" smtClean="0"/>
              <a:t>                                                  </a:t>
            </a:r>
            <a:r>
              <a:rPr lang="en-US" sz="1700" b="1" i="1" dirty="0" smtClean="0">
                <a:solidFill>
                  <a:srgbClr val="00B050"/>
                </a:solidFill>
              </a:rPr>
              <a:t>E = h </a:t>
            </a:r>
            <a:r>
              <a:rPr lang="el-GR" sz="1700" b="1" i="1" dirty="0" smtClean="0">
                <a:solidFill>
                  <a:srgbClr val="00B050"/>
                </a:solidFill>
              </a:rPr>
              <a:t>ν</a:t>
            </a:r>
            <a:endParaRPr lang="en-US" sz="1700" b="1" i="1" dirty="0" smtClean="0">
              <a:solidFill>
                <a:srgbClr val="00B050"/>
              </a:solidFill>
            </a:endParaRPr>
          </a:p>
          <a:p>
            <a:pPr marL="457200" indent="-457200">
              <a:buNone/>
            </a:pPr>
            <a:r>
              <a:rPr lang="en-US" sz="1700" b="1" dirty="0" smtClean="0"/>
              <a:t>                   The fundamental requirement for infrared activity, leading to absorption of infrared radiation, is that there must be a net change in dipole moment during the vibration for the molecule or the functional group under study.</a:t>
            </a:r>
          </a:p>
          <a:p>
            <a:endParaRPr lang="en-US" sz="1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643998" cy="6572296"/>
          </a:xfrm>
        </p:spPr>
        <p:txBody>
          <a:bodyPr>
            <a:normAutofit fontScale="85000" lnSpcReduction="10000"/>
          </a:bodyPr>
          <a:lstStyle/>
          <a:p>
            <a:pPr>
              <a:buNone/>
            </a:pPr>
            <a:r>
              <a:rPr lang="en-US" sz="1800" b="1" dirty="0" smtClean="0"/>
              <a:t>                  </a:t>
            </a:r>
            <a:r>
              <a:rPr lang="en-US" sz="1900" b="1" dirty="0" smtClean="0"/>
              <a:t>While it was stated that the fundamental infrared absorption frequencies are not the only component to be evaluated in a spectral interpretation, they are the essence and foundation of the art. For the most part, the basic model of the simple harmonic oscillator and its modification to account for </a:t>
            </a:r>
            <a:r>
              <a:rPr lang="en-US" sz="1900" b="1" dirty="0" err="1" smtClean="0"/>
              <a:t>anharmonicity</a:t>
            </a:r>
            <a:r>
              <a:rPr lang="en-US" sz="1900" b="1" dirty="0" smtClean="0"/>
              <a:t> suffice to explain the origin of many of the characteristic frequencies that can be assigned to particular combinations of atoms within a molecule. From a simple statement of Hooke’s law we can express the fundamental </a:t>
            </a:r>
            <a:r>
              <a:rPr lang="en-US" sz="1900" b="1" dirty="0" err="1" smtClean="0"/>
              <a:t>vibrational</a:t>
            </a:r>
            <a:r>
              <a:rPr lang="en-US" sz="1900" b="1" dirty="0" smtClean="0"/>
              <a:t> frequency of a molecular ensemble according to Equation : </a:t>
            </a:r>
          </a:p>
          <a:p>
            <a:pPr>
              <a:buNone/>
            </a:pPr>
            <a:r>
              <a:rPr lang="en-US" sz="1900" b="1" dirty="0" smtClean="0"/>
              <a:t>                                           </a:t>
            </a:r>
            <a:r>
              <a:rPr lang="el-GR" sz="1900" b="1" i="1" dirty="0" smtClean="0">
                <a:solidFill>
                  <a:srgbClr val="00B050"/>
                </a:solidFill>
              </a:rPr>
              <a:t>ν</a:t>
            </a:r>
            <a:r>
              <a:rPr lang="en-US" sz="1900" b="1" i="1" dirty="0" smtClean="0">
                <a:solidFill>
                  <a:srgbClr val="00B050"/>
                </a:solidFill>
              </a:rPr>
              <a:t> = 1/ 2</a:t>
            </a:r>
            <a:r>
              <a:rPr lang="el-GR" sz="1900" b="1" i="1" dirty="0" smtClean="0">
                <a:solidFill>
                  <a:srgbClr val="00B050"/>
                </a:solidFill>
              </a:rPr>
              <a:t>π</a:t>
            </a:r>
            <a:r>
              <a:rPr lang="en-US" sz="1900" b="1" i="1" dirty="0" smtClean="0">
                <a:solidFill>
                  <a:srgbClr val="00B050"/>
                </a:solidFill>
              </a:rPr>
              <a:t>c     ĸ/µ</a:t>
            </a:r>
          </a:p>
          <a:p>
            <a:pPr>
              <a:buNone/>
            </a:pPr>
            <a:r>
              <a:rPr lang="en-US" sz="1900" b="1" dirty="0" smtClean="0"/>
              <a:t>                    Where </a:t>
            </a:r>
            <a:r>
              <a:rPr lang="el-GR" sz="1900" b="1" i="1" dirty="0" smtClean="0">
                <a:solidFill>
                  <a:srgbClr val="00B050"/>
                </a:solidFill>
              </a:rPr>
              <a:t>ν </a:t>
            </a:r>
            <a:r>
              <a:rPr lang="en-US" sz="1900" b="1" dirty="0" smtClean="0"/>
              <a:t>= fundamental vibration frequency, </a:t>
            </a:r>
            <a:r>
              <a:rPr lang="en-US" sz="1900" b="1" dirty="0" smtClean="0">
                <a:solidFill>
                  <a:srgbClr val="00B050"/>
                </a:solidFill>
              </a:rPr>
              <a:t>k</a:t>
            </a:r>
            <a:r>
              <a:rPr lang="en-US" sz="1900" b="1" dirty="0" smtClean="0"/>
              <a:t> = force constant, and </a:t>
            </a:r>
            <a:r>
              <a:rPr lang="en-US" sz="1900" b="1" i="1" dirty="0" smtClean="0">
                <a:solidFill>
                  <a:srgbClr val="00B050"/>
                </a:solidFill>
              </a:rPr>
              <a:t>µ</a:t>
            </a:r>
            <a:r>
              <a:rPr lang="en-US" sz="1900" b="1" dirty="0" smtClean="0"/>
              <a:t> = reduced mass. The reduced mass, </a:t>
            </a:r>
            <a:r>
              <a:rPr lang="en-US" sz="1900" b="1" i="1" dirty="0" smtClean="0">
                <a:solidFill>
                  <a:srgbClr val="00B050"/>
                </a:solidFill>
              </a:rPr>
              <a:t>µ</a:t>
            </a:r>
            <a:r>
              <a:rPr lang="en-US" sz="1900" b="1" dirty="0" smtClean="0"/>
              <a:t> = </a:t>
            </a:r>
            <a:r>
              <a:rPr lang="en-US" sz="1900" b="1" i="1" dirty="0" smtClean="0">
                <a:solidFill>
                  <a:srgbClr val="00B050"/>
                </a:solidFill>
              </a:rPr>
              <a:t>m</a:t>
            </a:r>
            <a:r>
              <a:rPr lang="en-US" sz="1400" b="1" i="1" dirty="0" smtClean="0">
                <a:solidFill>
                  <a:srgbClr val="00B050"/>
                </a:solidFill>
              </a:rPr>
              <a:t>1</a:t>
            </a:r>
            <a:r>
              <a:rPr lang="en-US" sz="1900" b="1" i="1" dirty="0" smtClean="0">
                <a:solidFill>
                  <a:srgbClr val="00B050"/>
                </a:solidFill>
              </a:rPr>
              <a:t>m</a:t>
            </a:r>
            <a:r>
              <a:rPr lang="en-US" sz="1400" b="1" i="1" dirty="0" smtClean="0">
                <a:solidFill>
                  <a:srgbClr val="00B050"/>
                </a:solidFill>
              </a:rPr>
              <a:t>2</a:t>
            </a:r>
            <a:r>
              <a:rPr lang="en-US" sz="1900" b="1" i="1" dirty="0" smtClean="0">
                <a:solidFill>
                  <a:srgbClr val="00B050"/>
                </a:solidFill>
              </a:rPr>
              <a:t>/(m</a:t>
            </a:r>
            <a:r>
              <a:rPr lang="en-US" sz="1400" b="1" i="1" dirty="0" smtClean="0">
                <a:solidFill>
                  <a:srgbClr val="00B050"/>
                </a:solidFill>
              </a:rPr>
              <a:t>1</a:t>
            </a:r>
            <a:r>
              <a:rPr lang="en-US" sz="1900" b="1" i="1" dirty="0" smtClean="0">
                <a:solidFill>
                  <a:srgbClr val="00B050"/>
                </a:solidFill>
              </a:rPr>
              <a:t> + m</a:t>
            </a:r>
            <a:r>
              <a:rPr lang="en-US" sz="1400" b="1" i="1" dirty="0" smtClean="0">
                <a:solidFill>
                  <a:srgbClr val="00B050"/>
                </a:solidFill>
              </a:rPr>
              <a:t>2</a:t>
            </a:r>
            <a:r>
              <a:rPr lang="en-US" sz="1900" b="1" i="1" dirty="0" smtClean="0">
                <a:solidFill>
                  <a:srgbClr val="00B050"/>
                </a:solidFill>
              </a:rPr>
              <a:t>)</a:t>
            </a:r>
            <a:r>
              <a:rPr lang="en-US" sz="1900" b="1" i="1" dirty="0" smtClean="0"/>
              <a:t>, where </a:t>
            </a:r>
            <a:r>
              <a:rPr lang="en-US" sz="1900" b="1" i="1" dirty="0" smtClean="0">
                <a:solidFill>
                  <a:srgbClr val="00B050"/>
                </a:solidFill>
              </a:rPr>
              <a:t>m</a:t>
            </a:r>
            <a:r>
              <a:rPr lang="en-US" sz="1400" b="1" i="1" dirty="0" smtClean="0">
                <a:solidFill>
                  <a:srgbClr val="00B050"/>
                </a:solidFill>
              </a:rPr>
              <a:t>1</a:t>
            </a:r>
            <a:r>
              <a:rPr lang="en-US" sz="1900" b="1" i="1" dirty="0" smtClean="0"/>
              <a:t> and </a:t>
            </a:r>
            <a:r>
              <a:rPr lang="en-US" sz="1900" b="1" i="1" dirty="0" smtClean="0">
                <a:solidFill>
                  <a:srgbClr val="00B050"/>
                </a:solidFill>
              </a:rPr>
              <a:t>m</a:t>
            </a:r>
            <a:r>
              <a:rPr lang="en-US" sz="1400" b="1" i="1" dirty="0" smtClean="0">
                <a:solidFill>
                  <a:srgbClr val="00B050"/>
                </a:solidFill>
              </a:rPr>
              <a:t>2</a:t>
            </a:r>
            <a:r>
              <a:rPr lang="en-US" sz="1900" b="1" i="1" dirty="0" smtClean="0"/>
              <a:t> are the component </a:t>
            </a:r>
            <a:r>
              <a:rPr lang="en-US" sz="1900" b="1" dirty="0" smtClean="0"/>
              <a:t>masses for the chemical bond under consideration. This simple equation provides a link between the strength (or springiness) of the covalent bond between two atoms (or molecular fragments), the mass of the interacting atoms (molecular fragments) and the frequency of vibration. Although simple in concept, there is a reasonably good fit between the bond stretching vibrations predicted and the values observed for the fundamentals. It can be shown that the number of normal modes of vibration for a given molecule can be determined as:  </a:t>
            </a:r>
          </a:p>
          <a:p>
            <a:pPr>
              <a:buNone/>
            </a:pPr>
            <a:r>
              <a:rPr lang="en-US" sz="1900" b="1" dirty="0" smtClean="0"/>
              <a:t>                                             </a:t>
            </a:r>
            <a:r>
              <a:rPr lang="en-US" sz="1900" b="1" dirty="0" smtClean="0">
                <a:solidFill>
                  <a:srgbClr val="00B050"/>
                </a:solidFill>
              </a:rPr>
              <a:t>number of normal modes = 3</a:t>
            </a:r>
            <a:r>
              <a:rPr lang="en-US" sz="1900" b="1" i="1" dirty="0" smtClean="0">
                <a:solidFill>
                  <a:srgbClr val="00B050"/>
                </a:solidFill>
              </a:rPr>
              <a:t>N - 6 (nonlinear)</a:t>
            </a:r>
          </a:p>
          <a:p>
            <a:pPr>
              <a:buNone/>
            </a:pPr>
            <a:r>
              <a:rPr lang="pt-BR" sz="1900" b="1" dirty="0" smtClean="0">
                <a:solidFill>
                  <a:srgbClr val="00B050"/>
                </a:solidFill>
              </a:rPr>
              <a:t>                                                                                             = 3</a:t>
            </a:r>
            <a:r>
              <a:rPr lang="pt-BR" sz="1900" b="1" i="1" dirty="0" smtClean="0">
                <a:solidFill>
                  <a:srgbClr val="00B050"/>
                </a:solidFill>
              </a:rPr>
              <a:t>N - 5 (linear)</a:t>
            </a:r>
          </a:p>
          <a:p>
            <a:pPr>
              <a:buNone/>
            </a:pPr>
            <a:r>
              <a:rPr lang="en-US" sz="1900" b="1" dirty="0" smtClean="0"/>
              <a:t>                    where </a:t>
            </a:r>
            <a:r>
              <a:rPr lang="en-US" sz="1900" b="1" i="1" dirty="0" smtClean="0">
                <a:solidFill>
                  <a:srgbClr val="00B050"/>
                </a:solidFill>
              </a:rPr>
              <a:t>N</a:t>
            </a:r>
            <a:r>
              <a:rPr lang="en-US" sz="1900" b="1" i="1" dirty="0" smtClean="0"/>
              <a:t> is the number of component atoms in the </a:t>
            </a:r>
            <a:r>
              <a:rPr lang="en-US" sz="1900" b="1" dirty="0" smtClean="0"/>
              <a:t>molecule. In practice, apart from the simplest of compounds, most molecules have nonlinear structures, except where a specific functional group or groups generate a predominant linear arrangement to the component atoms. If we calculate the number of modes for a simple hydrocarbon, such as methane (nonlinear, tetrahedral structure), a value of nine are obtained. This would imply that nine sets of absorption frequencies would be observed in the spectrum of methane gas. In reality, the number observed is far less, corresponding to the asymmetric and symmetric stretching and bending of the C – H  bonds about the central  carbon atom. The reason for the smaller than expected  number is that several of the vibrations are redundant or degenerate, that is, the same amount of energy is required for these vibrations.</a:t>
            </a:r>
            <a:endParaRPr lang="en-US" sz="1900" b="1" dirty="0"/>
          </a:p>
        </p:txBody>
      </p:sp>
      <p:cxnSp>
        <p:nvCxnSpPr>
          <p:cNvPr id="7" name="Straight Connector 6"/>
          <p:cNvCxnSpPr/>
          <p:nvPr/>
        </p:nvCxnSpPr>
        <p:spPr>
          <a:xfrm rot="5400000" flipH="1" flipV="1">
            <a:off x="3143240" y="1857364"/>
            <a:ext cx="21431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86116" y="1785926"/>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07521" y="1893083"/>
            <a:ext cx="142876"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8929718" cy="6429420"/>
          </a:xfrm>
        </p:spPr>
        <p:txBody>
          <a:bodyPr>
            <a:normAutofit lnSpcReduction="10000"/>
          </a:bodyPr>
          <a:lstStyle/>
          <a:p>
            <a:pPr>
              <a:buNone/>
            </a:pPr>
            <a:r>
              <a:rPr lang="en-US" sz="1600" b="1" i="1" dirty="0" smtClean="0"/>
              <a:t>        </a:t>
            </a:r>
            <a:r>
              <a:rPr lang="en-US" sz="1600" b="1" i="1" u="sng" dirty="0" smtClean="0"/>
              <a:t>Simple </a:t>
            </a:r>
            <a:r>
              <a:rPr lang="en-US" sz="1600" b="1" i="1" u="sng" dirty="0" err="1" smtClean="0"/>
              <a:t>Inorganics</a:t>
            </a:r>
            <a:r>
              <a:rPr lang="en-US" sz="1600" b="1" i="1" u="sng" dirty="0" smtClean="0"/>
              <a:t>:   </a:t>
            </a:r>
            <a:r>
              <a:rPr lang="en-US" sz="1600" b="1" dirty="0" smtClean="0"/>
              <a:t>Characterization of compounds via infrared spectroscopy is not limited to organic compounds. Any inorganic compound that forms bonds of a covalent nature within a molecular ion fragment, </a:t>
            </a:r>
            <a:r>
              <a:rPr lang="en-US" sz="1600" b="1" dirty="0" err="1" smtClean="0"/>
              <a:t>cation</a:t>
            </a:r>
            <a:r>
              <a:rPr lang="en-US" sz="1600" b="1" dirty="0" smtClean="0"/>
              <a:t> or anion, will produce a characteristic absorption spectrum, with associated group frequencies. In a manner, certain aspects have already been covered for inorganic compounds in the form of salts of carboxylic acids and amino and ammonium compounds, which can be extended to metal complexes, chemical fragments associated with hetero oxy </a:t>
            </a:r>
            <a:r>
              <a:rPr lang="fr-FR" sz="1600" b="1" dirty="0" smtClean="0"/>
              <a:t>groups (nitrates, sulfates, phosphates, silicates, etc.), </a:t>
            </a:r>
            <a:r>
              <a:rPr lang="en-US" sz="1600" b="1" dirty="0" smtClean="0"/>
              <a:t>and transition metal carbonyl compounds.</a:t>
            </a:r>
          </a:p>
          <a:p>
            <a:pPr>
              <a:buNone/>
            </a:pPr>
            <a:r>
              <a:rPr lang="en-US" sz="1600" b="1" dirty="0" smtClean="0"/>
              <a:t>                    All complex ionic compounds (containing more than one atom) and coordination compounds produce characteristic spectra. Many of the associated group frequencies can be used diagnostically for characterization. The structure and orientation of the ion or complex, both as an isolated entity or within a crystal lattice, are important factors that affect the appearance and nature of the infrared spectrum. Hydration of compounds (water of crystallization) also has a large effect on the spectrum, and often adds a lot of complexity, in the form of additional absorption bands and structure to existing bands. The subject is far too broad to be covered in this article, and only a few example group frequencies are included here</a:t>
            </a:r>
            <a:r>
              <a:rPr lang="en-US" sz="1600" dirty="0" smtClean="0"/>
              <a:t>.</a:t>
            </a:r>
          </a:p>
          <a:p>
            <a:pPr>
              <a:buNone/>
            </a:pPr>
            <a:r>
              <a:rPr lang="en-US" sz="1600" dirty="0" smtClean="0"/>
              <a:t>                   </a:t>
            </a:r>
            <a:r>
              <a:rPr lang="en-US" sz="1600" b="1" dirty="0" smtClean="0"/>
              <a:t>Example group frequencies for common inorganic ions</a:t>
            </a:r>
          </a:p>
          <a:p>
            <a:pPr>
              <a:buNone/>
            </a:pPr>
            <a:r>
              <a:rPr lang="en-US" sz="1600" b="1" dirty="0" smtClean="0"/>
              <a:t>                                   </a:t>
            </a:r>
            <a:r>
              <a:rPr lang="en-US" sz="1600" b="1" i="1" u="sng" dirty="0" smtClean="0"/>
              <a:t>Group frequency (cm</a:t>
            </a:r>
            <a:r>
              <a:rPr lang="en-US" sz="1600" b="1" i="1" u="sng" baseline="30000" dirty="0" smtClean="0"/>
              <a:t>-1</a:t>
            </a:r>
            <a:r>
              <a:rPr lang="en-US" sz="1600" b="1" i="1" dirty="0" smtClean="0"/>
              <a:t>)       </a:t>
            </a:r>
            <a:r>
              <a:rPr lang="en-US" sz="1600" b="1" i="1" u="sng" dirty="0" smtClean="0"/>
              <a:t>Functional group/assignment</a:t>
            </a:r>
          </a:p>
          <a:p>
            <a:pPr>
              <a:buNone/>
            </a:pPr>
            <a:r>
              <a:rPr lang="en-US" sz="1600" b="1" dirty="0" smtClean="0"/>
              <a:t>                                      1490–1410/880–860            Carbonate ion</a:t>
            </a:r>
          </a:p>
          <a:p>
            <a:pPr>
              <a:buNone/>
            </a:pPr>
            <a:r>
              <a:rPr lang="en-US" sz="1600" b="1" dirty="0" smtClean="0"/>
              <a:t>                                     1130–1080/680–610             Sulfate ion</a:t>
            </a:r>
          </a:p>
          <a:p>
            <a:pPr>
              <a:buNone/>
            </a:pPr>
            <a:r>
              <a:rPr lang="en-US" sz="1600" b="1" dirty="0" smtClean="0"/>
              <a:t>                                     1380–1350/840–815             Nitrate ion</a:t>
            </a:r>
          </a:p>
          <a:p>
            <a:pPr>
              <a:buNone/>
            </a:pPr>
            <a:r>
              <a:rPr lang="en-US" sz="1600" b="1" dirty="0" smtClean="0"/>
              <a:t>                                     1100–1000                               Phosphate ion</a:t>
            </a:r>
          </a:p>
          <a:p>
            <a:pPr>
              <a:buNone/>
            </a:pPr>
            <a:r>
              <a:rPr lang="en-US" sz="1600" b="1" dirty="0" smtClean="0"/>
              <a:t>                                     1100–900                                 Silicate ion</a:t>
            </a:r>
          </a:p>
          <a:p>
            <a:pPr>
              <a:buNone/>
            </a:pPr>
            <a:r>
              <a:rPr lang="en-US" sz="1600" b="1" dirty="0" smtClean="0"/>
              <a:t>                                     3300–3030/1430–1390        Ammonium ion</a:t>
            </a:r>
          </a:p>
          <a:p>
            <a:pPr>
              <a:buNone/>
            </a:pPr>
            <a:r>
              <a:rPr lang="en-US" sz="1600" b="1" dirty="0" smtClean="0"/>
              <a:t>                                     2200–2000                              Cyanide ion, </a:t>
            </a:r>
            <a:r>
              <a:rPr lang="en-US" sz="1600" b="1" dirty="0" err="1" smtClean="0"/>
              <a:t>thiocyanate</a:t>
            </a:r>
            <a:r>
              <a:rPr lang="en-US" sz="1600" b="1" dirty="0" smtClean="0"/>
              <a:t> ion, and related ions</a:t>
            </a:r>
          </a:p>
          <a:p>
            <a:pPr>
              <a:buNone/>
            </a:pPr>
            <a:endParaRPr lang="en-US" sz="1600" dirty="0" smtClean="0"/>
          </a:p>
          <a:p>
            <a:pPr>
              <a:buNone/>
            </a:pPr>
            <a:r>
              <a:rPr lang="en-US" sz="1600" b="1" dirty="0" smtClean="0"/>
              <a:t>                       </a:t>
            </a:r>
            <a:endParaRPr lang="en-US"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858312" cy="6572296"/>
          </a:xfrm>
        </p:spPr>
        <p:txBody>
          <a:bodyPr>
            <a:normAutofit lnSpcReduction="10000"/>
          </a:bodyPr>
          <a:lstStyle/>
          <a:p>
            <a:endParaRPr lang="en-US" sz="1600" b="1" dirty="0" smtClean="0"/>
          </a:p>
          <a:p>
            <a:pPr>
              <a:buNone/>
            </a:pPr>
            <a:r>
              <a:rPr lang="en-US" sz="1600" b="1" i="1" dirty="0" smtClean="0"/>
              <a:t>     </a:t>
            </a:r>
            <a:r>
              <a:rPr lang="en-US" sz="1600" b="1" i="1" u="sng" dirty="0" smtClean="0"/>
              <a:t>THE PRACTICAL SITUATION – OBTAINING THE SPECTRUM AND INTERPRETING THE RESULTS</a:t>
            </a:r>
          </a:p>
          <a:p>
            <a:pPr>
              <a:buNone/>
            </a:pPr>
            <a:r>
              <a:rPr lang="en-US" sz="1600" b="1" dirty="0" smtClean="0"/>
              <a:t>      1. The sample (or spectrum) is a ‘‘total unknown’’ and an identification is required – examples include forensic samples, environmental waste samples, or new discovery samples, where a new material has been synthesized or discovered.</a:t>
            </a:r>
          </a:p>
          <a:p>
            <a:pPr>
              <a:buNone/>
            </a:pPr>
            <a:r>
              <a:rPr lang="en-US" sz="1600" b="1" dirty="0" smtClean="0"/>
              <a:t>     2. The sample (or spectrum) is an unknown and it needs to be characterized or classified – examples include commercial applications where new additives or components are included in a material to provide a specific property; in such cases this could be considered the basis of competitive product analysis.</a:t>
            </a:r>
          </a:p>
          <a:p>
            <a:pPr>
              <a:buNone/>
            </a:pPr>
            <a:r>
              <a:rPr lang="en-US" sz="1600" b="1" dirty="0" smtClean="0"/>
              <a:t>     3. The sample generally is known but the existence of a specific chemical class needs to be determined – examples include contaminant analysis, analysis for toxicology or environmental reasons, material additives, etc.</a:t>
            </a:r>
          </a:p>
          <a:p>
            <a:pPr>
              <a:buNone/>
            </a:pPr>
            <a:r>
              <a:rPr lang="en-US" sz="1600" b="1" dirty="0" smtClean="0"/>
              <a:t>    4. The sample is a complete known and the interpretation is required to confirm the material composition and/or quality – examples include product quality control and the confirmation of a structure or functionality of a newly synthesized material.  </a:t>
            </a:r>
          </a:p>
          <a:p>
            <a:pPr>
              <a:buNone/>
            </a:pPr>
            <a:r>
              <a:rPr lang="en-US" sz="1600" b="1" i="1" dirty="0" smtClean="0">
                <a:solidFill>
                  <a:srgbClr val="00B050"/>
                </a:solidFill>
              </a:rPr>
              <a:t>                 A Quick Diagnostic Assessment of an Infrared Spectrum</a:t>
            </a:r>
          </a:p>
          <a:p>
            <a:pPr>
              <a:buNone/>
            </a:pPr>
            <a:r>
              <a:rPr lang="en-US" sz="1600" b="1" i="1" dirty="0" smtClean="0"/>
              <a:t>          </a:t>
            </a:r>
            <a:r>
              <a:rPr lang="en-US" sz="1600" b="1" i="1" dirty="0" smtClean="0">
                <a:solidFill>
                  <a:srgbClr val="00B050"/>
                </a:solidFill>
              </a:rPr>
              <a:t>Step 1</a:t>
            </a:r>
            <a:r>
              <a:rPr lang="en-US" sz="1600" b="1" i="1" dirty="0" smtClean="0"/>
              <a:t>: Overall Spectrum Appearance</a:t>
            </a:r>
            <a:r>
              <a:rPr lang="en-US" sz="1600" b="1" dirty="0" smtClean="0"/>
              <a:t>    </a:t>
            </a:r>
          </a:p>
          <a:p>
            <a:pPr>
              <a:buNone/>
            </a:pPr>
            <a:r>
              <a:rPr lang="en-US" sz="1600" b="1" i="1" dirty="0" smtClean="0"/>
              <a:t>          </a:t>
            </a:r>
            <a:r>
              <a:rPr lang="en-US" sz="1600" b="1" i="1" dirty="0" smtClean="0">
                <a:solidFill>
                  <a:srgbClr val="00B050"/>
                </a:solidFill>
              </a:rPr>
              <a:t>Step 2</a:t>
            </a:r>
            <a:r>
              <a:rPr lang="en-US" sz="1600" b="1" i="1" dirty="0" smtClean="0"/>
              <a:t>: Testing for Organics and Hydrocarbons – Absorptions in the Region 3200–2700 </a:t>
            </a:r>
            <a:r>
              <a:rPr lang="en-US" sz="1600" b="1" dirty="0" smtClean="0"/>
              <a:t>cm</a:t>
            </a:r>
            <a:r>
              <a:rPr lang="en-US" sz="1600" b="1" i="1" baseline="30000" dirty="0" smtClean="0"/>
              <a:t>-1 </a:t>
            </a:r>
            <a:endParaRPr lang="en-US" sz="1600" b="1" i="1" dirty="0" smtClean="0"/>
          </a:p>
          <a:p>
            <a:pPr>
              <a:buNone/>
            </a:pPr>
            <a:r>
              <a:rPr lang="en-US" sz="1600" b="1" i="1" dirty="0" smtClean="0"/>
              <a:t>          </a:t>
            </a:r>
            <a:r>
              <a:rPr lang="en-US" sz="1600" b="1" i="1" dirty="0" smtClean="0">
                <a:solidFill>
                  <a:srgbClr val="00B050"/>
                </a:solidFill>
              </a:rPr>
              <a:t>Step 3</a:t>
            </a:r>
            <a:r>
              <a:rPr lang="en-US" sz="1600" b="1" i="1" dirty="0" smtClean="0"/>
              <a:t>: Testing for </a:t>
            </a:r>
            <a:r>
              <a:rPr lang="en-US" sz="1600" b="1" i="1" dirty="0" err="1" smtClean="0"/>
              <a:t>Hydroxy</a:t>
            </a:r>
            <a:r>
              <a:rPr lang="en-US" sz="1600" b="1" i="1" dirty="0" smtClean="0"/>
              <a:t> or Amino Groups – Absorptions in the Region 3650–3250 </a:t>
            </a:r>
            <a:r>
              <a:rPr lang="en-US" sz="1600" b="1" dirty="0" smtClean="0"/>
              <a:t>cm</a:t>
            </a:r>
            <a:r>
              <a:rPr lang="en-US" sz="1600" b="1" i="1" baseline="30000" dirty="0" smtClean="0"/>
              <a:t>-1 </a:t>
            </a:r>
            <a:r>
              <a:rPr lang="en-US" sz="1600" b="1" dirty="0" smtClean="0"/>
              <a:t>  </a:t>
            </a:r>
          </a:p>
          <a:p>
            <a:pPr>
              <a:buNone/>
            </a:pPr>
            <a:r>
              <a:rPr lang="en-US" sz="1600" b="1" i="1" dirty="0" smtClean="0"/>
              <a:t>          </a:t>
            </a:r>
            <a:r>
              <a:rPr lang="en-US" sz="1600" b="1" i="1" dirty="0" smtClean="0">
                <a:solidFill>
                  <a:srgbClr val="00B050"/>
                </a:solidFill>
              </a:rPr>
              <a:t>Step 4</a:t>
            </a:r>
            <a:r>
              <a:rPr lang="en-US" sz="1600" b="1" i="1" dirty="0" smtClean="0"/>
              <a:t>: Testing for Carbonyl Compounds – Absorptions in the Region 1850–1650 </a:t>
            </a:r>
            <a:r>
              <a:rPr lang="en-US" sz="1600" b="1" dirty="0" smtClean="0"/>
              <a:t>cm</a:t>
            </a:r>
            <a:r>
              <a:rPr lang="en-US" sz="1600" b="1" i="1" baseline="30000" dirty="0" smtClean="0"/>
              <a:t>-1 </a:t>
            </a:r>
            <a:r>
              <a:rPr lang="en-US" sz="1600" b="1" dirty="0" smtClean="0"/>
              <a:t>  </a:t>
            </a:r>
          </a:p>
          <a:p>
            <a:pPr>
              <a:buNone/>
            </a:pPr>
            <a:r>
              <a:rPr lang="en-US" sz="1600" b="1" i="1" dirty="0" smtClean="0"/>
              <a:t>          </a:t>
            </a:r>
            <a:r>
              <a:rPr lang="en-US" sz="1600" b="1" i="1" dirty="0" smtClean="0">
                <a:solidFill>
                  <a:srgbClr val="00B050"/>
                </a:solidFill>
              </a:rPr>
              <a:t>Step 5</a:t>
            </a:r>
            <a:r>
              <a:rPr lang="en-US" sz="1600" b="1" i="1" dirty="0" smtClean="0"/>
              <a:t>: Testing for </a:t>
            </a:r>
            <a:r>
              <a:rPr lang="en-US" sz="1600" b="1" i="1" dirty="0" err="1" smtClean="0"/>
              <a:t>Unsaturation</a:t>
            </a:r>
            <a:r>
              <a:rPr lang="en-US" sz="1600" b="1" i="1" dirty="0" smtClean="0"/>
              <a:t> – Weak to Moderate Absorption in the Region 1670–1620 </a:t>
            </a:r>
            <a:r>
              <a:rPr lang="en-US" sz="1600" b="1" dirty="0" smtClean="0"/>
              <a:t>cm</a:t>
            </a:r>
            <a:r>
              <a:rPr lang="en-US" sz="1600" b="1" i="1" baseline="30000" dirty="0" smtClean="0"/>
              <a:t>-1 </a:t>
            </a:r>
            <a:endParaRPr lang="en-US" sz="1600" b="1" i="1" dirty="0" smtClean="0"/>
          </a:p>
          <a:p>
            <a:pPr>
              <a:buNone/>
            </a:pPr>
            <a:r>
              <a:rPr lang="en-US" sz="1600" b="1" i="1" dirty="0" smtClean="0"/>
              <a:t>          </a:t>
            </a:r>
            <a:r>
              <a:rPr lang="en-US" sz="1600" b="1" i="1" dirty="0" smtClean="0">
                <a:solidFill>
                  <a:srgbClr val="00B050"/>
                </a:solidFill>
              </a:rPr>
              <a:t>Step 6</a:t>
            </a:r>
            <a:r>
              <a:rPr lang="en-US" sz="1600" b="1" i="1" dirty="0" smtClean="0"/>
              <a:t>: Testing for Aromatics – Well-defined Absorptions in the </a:t>
            </a:r>
            <a:r>
              <a:rPr lang="it-IT" sz="1600" b="1" i="1" dirty="0" smtClean="0"/>
              <a:t>Region 1615–1495 </a:t>
            </a:r>
            <a:r>
              <a:rPr lang="en-US" sz="1600" b="1" dirty="0" smtClean="0"/>
              <a:t>cm</a:t>
            </a:r>
            <a:r>
              <a:rPr lang="en-US" sz="1600" b="1" i="1" baseline="30000" dirty="0" smtClean="0"/>
              <a:t>-1 </a:t>
            </a:r>
            <a:endParaRPr lang="it-IT" sz="1600" b="1" i="1" dirty="0" smtClean="0"/>
          </a:p>
          <a:p>
            <a:pPr>
              <a:buNone/>
            </a:pPr>
            <a:r>
              <a:rPr lang="en-US" sz="1600" b="1" i="1" dirty="0" smtClean="0"/>
              <a:t>          </a:t>
            </a:r>
            <a:r>
              <a:rPr lang="en-US" sz="1600" b="1" i="1" dirty="0" smtClean="0">
                <a:solidFill>
                  <a:srgbClr val="00B050"/>
                </a:solidFill>
              </a:rPr>
              <a:t>Step 7</a:t>
            </a:r>
            <a:r>
              <a:rPr lang="en-US" sz="1600" b="1" i="1" dirty="0" smtClean="0"/>
              <a:t>: Testing for Multiple Bonding (Often with a Bond Order of 2 or Higher) – Absorption in </a:t>
            </a:r>
          </a:p>
          <a:p>
            <a:pPr>
              <a:buNone/>
            </a:pPr>
            <a:r>
              <a:rPr lang="en-US" sz="1600" b="1" i="1" dirty="0" smtClean="0"/>
              <a:t>                      the Region 2300–1990 </a:t>
            </a:r>
            <a:r>
              <a:rPr lang="en-US" sz="1600" b="1" dirty="0" smtClean="0"/>
              <a:t>cm</a:t>
            </a:r>
            <a:r>
              <a:rPr lang="en-US" sz="1600" b="1" i="1" baseline="30000" dirty="0" smtClean="0"/>
              <a:t>-1 </a:t>
            </a:r>
            <a:endParaRPr lang="it-IT" sz="1600" b="1" i="1" dirty="0" smtClean="0"/>
          </a:p>
          <a:p>
            <a:pPr>
              <a:buNone/>
            </a:pPr>
            <a:endParaRPr lang="en-US" sz="16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358246" cy="6429420"/>
          </a:xfrm>
        </p:spPr>
        <p:txBody>
          <a:bodyPr>
            <a:normAutofit fontScale="92500" lnSpcReduction="10000"/>
          </a:bodyPr>
          <a:lstStyle/>
          <a:p>
            <a:pPr>
              <a:buNone/>
            </a:pPr>
            <a:r>
              <a:rPr lang="en-US" sz="1800" b="1" dirty="0" smtClean="0"/>
              <a:t>               In general some changes noticed in the infra – red spectra of any </a:t>
            </a:r>
            <a:r>
              <a:rPr lang="en-US" sz="1800" b="1" dirty="0" err="1" smtClean="0"/>
              <a:t>ligand</a:t>
            </a:r>
            <a:r>
              <a:rPr lang="en-US" sz="1800" b="1" dirty="0" smtClean="0"/>
              <a:t> in the coordinated compounds when compared with the spectra of the free </a:t>
            </a:r>
            <a:r>
              <a:rPr lang="en-US" sz="1800" b="1" dirty="0" err="1" smtClean="0"/>
              <a:t>ligand</a:t>
            </a:r>
            <a:r>
              <a:rPr lang="en-US" sz="1800" b="1" dirty="0" smtClean="0"/>
              <a:t>, which could be summarized in the following :</a:t>
            </a:r>
          </a:p>
          <a:p>
            <a:pPr>
              <a:buNone/>
            </a:pPr>
            <a:r>
              <a:rPr lang="en-US" sz="1800" b="1" dirty="0" smtClean="0">
                <a:solidFill>
                  <a:srgbClr val="00B050"/>
                </a:solidFill>
              </a:rPr>
              <a:t>    – Some bands shifted to lower or upper region( 5 – 40 cm</a:t>
            </a:r>
            <a:r>
              <a:rPr lang="en-US" sz="1800" b="1" i="1" baseline="30000" dirty="0" smtClean="0">
                <a:solidFill>
                  <a:srgbClr val="00B050"/>
                </a:solidFill>
              </a:rPr>
              <a:t>-1</a:t>
            </a:r>
            <a:r>
              <a:rPr lang="en-US" sz="1800" b="1" dirty="0" smtClean="0">
                <a:solidFill>
                  <a:srgbClr val="00B050"/>
                </a:solidFill>
              </a:rPr>
              <a:t>). Why?</a:t>
            </a:r>
          </a:p>
          <a:p>
            <a:pPr>
              <a:buNone/>
            </a:pPr>
            <a:r>
              <a:rPr lang="en-US" sz="1800" b="1" dirty="0" smtClean="0">
                <a:solidFill>
                  <a:srgbClr val="00B050"/>
                </a:solidFill>
              </a:rPr>
              <a:t>    – Some sharp bands could be changed to a broad ones. Why ?</a:t>
            </a:r>
          </a:p>
          <a:p>
            <a:pPr>
              <a:buNone/>
            </a:pPr>
            <a:r>
              <a:rPr lang="en-US" sz="1800" b="1" dirty="0" smtClean="0">
                <a:solidFill>
                  <a:srgbClr val="00B050"/>
                </a:solidFill>
              </a:rPr>
              <a:t>    – Some bands could be split to many bands. Why ?</a:t>
            </a:r>
          </a:p>
          <a:p>
            <a:pPr>
              <a:buNone/>
            </a:pPr>
            <a:r>
              <a:rPr lang="en-US" sz="1800" b="1" dirty="0" smtClean="0">
                <a:solidFill>
                  <a:srgbClr val="00B050"/>
                </a:solidFill>
              </a:rPr>
              <a:t>    – A new bands will be recorded in the region( 600 – 200 cm</a:t>
            </a:r>
            <a:r>
              <a:rPr lang="en-US" sz="1800" b="1" i="1" dirty="0" smtClean="0">
                <a:solidFill>
                  <a:srgbClr val="00B050"/>
                </a:solidFill>
              </a:rPr>
              <a:t> </a:t>
            </a:r>
            <a:r>
              <a:rPr lang="en-US" sz="1800" b="1" i="1" baseline="30000" dirty="0" smtClean="0">
                <a:solidFill>
                  <a:srgbClr val="00B050"/>
                </a:solidFill>
              </a:rPr>
              <a:t>-1</a:t>
            </a:r>
            <a:r>
              <a:rPr lang="en-US" sz="1800" b="1" dirty="0" smtClean="0">
                <a:solidFill>
                  <a:srgbClr val="00B050"/>
                </a:solidFill>
              </a:rPr>
              <a:t>) not founds in the original spectra. Why ?</a:t>
            </a:r>
          </a:p>
          <a:p>
            <a:pPr>
              <a:buNone/>
            </a:pPr>
            <a:r>
              <a:rPr lang="en-US" sz="1800" b="1" i="1" dirty="0" smtClean="0"/>
              <a:t>    </a:t>
            </a:r>
            <a:r>
              <a:rPr lang="en-US" sz="1800" b="1" i="1" u="sng" dirty="0" smtClean="0"/>
              <a:t>1) Ammine &amp; it`s derivatives: </a:t>
            </a:r>
            <a:r>
              <a:rPr lang="en-US" sz="1800" b="1" dirty="0" smtClean="0"/>
              <a:t>The simplest complexes , </a:t>
            </a:r>
            <a:r>
              <a:rPr lang="en-US" sz="1800" b="1" dirty="0" err="1" smtClean="0"/>
              <a:t>hexaammine</a:t>
            </a:r>
            <a:r>
              <a:rPr lang="en-US" sz="1800" b="1" dirty="0" smtClean="0"/>
              <a:t> geometry such as </a:t>
            </a:r>
            <a:r>
              <a:rPr lang="en-US" sz="1800" b="1" dirty="0" smtClean="0">
                <a:solidFill>
                  <a:srgbClr val="FF0000"/>
                </a:solidFill>
              </a:rPr>
              <a:t>[Co(NH</a:t>
            </a:r>
            <a:r>
              <a:rPr lang="en-US" sz="1800" b="1" i="1" baseline="-25000" dirty="0" smtClean="0">
                <a:solidFill>
                  <a:srgbClr val="FF0000"/>
                </a:solidFill>
              </a:rPr>
              <a:t>3</a:t>
            </a:r>
            <a:r>
              <a:rPr lang="en-US" sz="1800" b="1" dirty="0" smtClean="0">
                <a:solidFill>
                  <a:srgbClr val="FF0000"/>
                </a:solidFill>
              </a:rPr>
              <a:t>)</a:t>
            </a:r>
            <a:r>
              <a:rPr lang="en-US" sz="1800" b="1" i="1" baseline="-25000" dirty="0" smtClean="0">
                <a:solidFill>
                  <a:srgbClr val="FF0000"/>
                </a:solidFill>
              </a:rPr>
              <a:t> 6</a:t>
            </a:r>
            <a:r>
              <a:rPr lang="en-US" sz="1800" b="1" dirty="0" smtClean="0">
                <a:solidFill>
                  <a:srgbClr val="FF0000"/>
                </a:solidFill>
              </a:rPr>
              <a:t>]Cl</a:t>
            </a:r>
            <a:r>
              <a:rPr lang="en-US" sz="1800" b="1" i="1" baseline="-25000" dirty="0" smtClean="0">
                <a:solidFill>
                  <a:srgbClr val="FF0000"/>
                </a:solidFill>
              </a:rPr>
              <a:t>2</a:t>
            </a:r>
            <a:r>
              <a:rPr lang="en-US" sz="1800" b="1" dirty="0" smtClean="0"/>
              <a:t> showed an infra – red spectra ( Fig. 1) quite close as 1:1 (</a:t>
            </a:r>
            <a:r>
              <a:rPr lang="en-US" sz="1800" b="1" dirty="0" err="1" smtClean="0"/>
              <a:t>metal:ligand</a:t>
            </a:r>
            <a:r>
              <a:rPr lang="en-US" sz="1800" b="1" dirty="0" smtClean="0"/>
              <a:t>) and that spectra attributed to ; </a:t>
            </a:r>
            <a:r>
              <a:rPr lang="en-US" sz="1800" b="1" dirty="0" err="1" smtClean="0"/>
              <a:t>antisymmetric</a:t>
            </a:r>
            <a:r>
              <a:rPr lang="en-US" sz="1800" b="1" dirty="0" smtClean="0"/>
              <a:t> and symmetric </a:t>
            </a:r>
            <a:r>
              <a:rPr lang="en-US" sz="1800" b="1" dirty="0" smtClean="0">
                <a:solidFill>
                  <a:srgbClr val="FF0000"/>
                </a:solidFill>
              </a:rPr>
              <a:t>NH</a:t>
            </a:r>
            <a:r>
              <a:rPr lang="en-US" sz="1800" b="1" i="1" baseline="-25000" dirty="0" smtClean="0">
                <a:solidFill>
                  <a:srgbClr val="FF0000"/>
                </a:solidFill>
              </a:rPr>
              <a:t>3 </a:t>
            </a:r>
            <a:r>
              <a:rPr lang="en-US" sz="1800" b="1" dirty="0" smtClean="0"/>
              <a:t>, stretching, degenerate deformation, symmetric deformation and rocking vibration appears  in the regions of ; 3400 – 3000, 1650 – 1550, 1370 – 1000, 950 – 600 cm</a:t>
            </a:r>
            <a:r>
              <a:rPr lang="en-US" sz="1800" b="1" i="1" baseline="30000" dirty="0" smtClean="0"/>
              <a:t>-1</a:t>
            </a:r>
            <a:r>
              <a:rPr lang="en-US" sz="1800" b="1" dirty="0" smtClean="0"/>
              <a:t> respectively. These bands could be assigned to the model showed in Fig. 2. </a:t>
            </a:r>
          </a:p>
          <a:p>
            <a:pPr>
              <a:buNone/>
            </a:pPr>
            <a:r>
              <a:rPr lang="en-US" sz="1800" b="1" dirty="0" smtClean="0"/>
              <a:t>                 The </a:t>
            </a:r>
            <a:r>
              <a:rPr lang="en-US" sz="1800" b="1" dirty="0" smtClean="0">
                <a:solidFill>
                  <a:srgbClr val="FF0000"/>
                </a:solidFill>
              </a:rPr>
              <a:t>NH</a:t>
            </a:r>
            <a:r>
              <a:rPr lang="en-US" sz="1800" b="1" i="1" baseline="-25000" dirty="0" smtClean="0">
                <a:solidFill>
                  <a:srgbClr val="FF0000"/>
                </a:solidFill>
              </a:rPr>
              <a:t>3</a:t>
            </a:r>
            <a:r>
              <a:rPr lang="en-US" sz="1800" b="1" dirty="0" smtClean="0"/>
              <a:t>   stretching frequencies of the complexes are lower than those of the free </a:t>
            </a:r>
            <a:r>
              <a:rPr lang="en-US" sz="1800" b="1" dirty="0" smtClean="0">
                <a:solidFill>
                  <a:srgbClr val="FF0000"/>
                </a:solidFill>
              </a:rPr>
              <a:t>NH</a:t>
            </a:r>
            <a:r>
              <a:rPr lang="en-US" sz="1800" b="1" i="1" baseline="-25000" dirty="0" smtClean="0">
                <a:solidFill>
                  <a:srgbClr val="FF0000"/>
                </a:solidFill>
              </a:rPr>
              <a:t>3</a:t>
            </a:r>
            <a:r>
              <a:rPr lang="en-US" sz="1800" b="1" dirty="0" smtClean="0"/>
              <a:t>  molecule for two reasons;  One is the effect of coordination , upon coordination  the N – H bond is weakened and the </a:t>
            </a:r>
            <a:r>
              <a:rPr lang="en-US" sz="1800" b="1" dirty="0" smtClean="0">
                <a:solidFill>
                  <a:srgbClr val="FF0000"/>
                </a:solidFill>
              </a:rPr>
              <a:t>NH</a:t>
            </a:r>
            <a:r>
              <a:rPr lang="en-US" sz="1800" b="1" i="1" baseline="-25000" dirty="0" smtClean="0">
                <a:solidFill>
                  <a:srgbClr val="FF0000"/>
                </a:solidFill>
              </a:rPr>
              <a:t>3  </a:t>
            </a:r>
            <a:r>
              <a:rPr lang="en-US" sz="1800" b="1" dirty="0" smtClean="0"/>
              <a:t>frequencies are lowered , the stronger the M – N bond the weaker the N – H bond . Thus the </a:t>
            </a:r>
            <a:r>
              <a:rPr lang="en-US" sz="1800" b="1" dirty="0" smtClean="0">
                <a:solidFill>
                  <a:srgbClr val="FF0000"/>
                </a:solidFill>
              </a:rPr>
              <a:t>NH</a:t>
            </a:r>
            <a:r>
              <a:rPr lang="en-US" sz="1800" b="1" i="1" baseline="-25000" dirty="0" smtClean="0">
                <a:solidFill>
                  <a:srgbClr val="FF0000"/>
                </a:solidFill>
              </a:rPr>
              <a:t>3</a:t>
            </a:r>
            <a:r>
              <a:rPr lang="en-US" sz="1800" b="1" dirty="0" smtClean="0"/>
              <a:t> stretching frequencies may be used as a rough measure of M – N bond strength. The other reason is the effect of the counter ion  ( </a:t>
            </a:r>
            <a:r>
              <a:rPr lang="en-US" sz="1800" b="1" dirty="0" err="1" smtClean="0"/>
              <a:t>Cl</a:t>
            </a:r>
            <a:r>
              <a:rPr lang="en-US" sz="1800" b="1" dirty="0" smtClean="0"/>
              <a:t>), due to the formation of hydrogen bonding N – H ….. Cl. The intensity of the M – N stretching mode increase as the M – N bond becomes more ionic and as the M – N stretching frequency become more lower. So the vibrations changes as follow:</a:t>
            </a:r>
          </a:p>
          <a:p>
            <a:pPr>
              <a:buNone/>
            </a:pPr>
            <a:r>
              <a:rPr lang="en-US" sz="1800" b="1" dirty="0" smtClean="0"/>
              <a:t>                  </a:t>
            </a:r>
            <a:r>
              <a:rPr lang="el-GR" sz="1800" b="1" i="1" dirty="0" smtClean="0">
                <a:solidFill>
                  <a:srgbClr val="00B050"/>
                </a:solidFill>
              </a:rPr>
              <a:t>ν</a:t>
            </a:r>
            <a:r>
              <a:rPr lang="en-US" sz="1800" b="1" i="1" dirty="0" smtClean="0">
                <a:solidFill>
                  <a:srgbClr val="00B050"/>
                </a:solidFill>
              </a:rPr>
              <a:t>( M</a:t>
            </a:r>
            <a:r>
              <a:rPr lang="en-US" sz="1800" b="1" i="1" baseline="30000" dirty="0" smtClean="0">
                <a:solidFill>
                  <a:srgbClr val="00B050"/>
                </a:solidFill>
              </a:rPr>
              <a:t>+4</a:t>
            </a:r>
            <a:r>
              <a:rPr lang="en-US" sz="1800" b="1" i="1" dirty="0" smtClean="0">
                <a:solidFill>
                  <a:srgbClr val="00B050"/>
                </a:solidFill>
              </a:rPr>
              <a:t> – N ) &gt; </a:t>
            </a:r>
            <a:r>
              <a:rPr lang="el-GR" sz="1800" b="1" i="1" dirty="0" smtClean="0">
                <a:solidFill>
                  <a:srgbClr val="00B050"/>
                </a:solidFill>
              </a:rPr>
              <a:t>ν</a:t>
            </a:r>
            <a:r>
              <a:rPr lang="en-US" sz="1800" b="1" i="1" dirty="0" smtClean="0">
                <a:solidFill>
                  <a:srgbClr val="00B050"/>
                </a:solidFill>
              </a:rPr>
              <a:t>( M</a:t>
            </a:r>
            <a:r>
              <a:rPr lang="en-US" sz="1800" b="1" i="1" baseline="30000" dirty="0" smtClean="0">
                <a:solidFill>
                  <a:srgbClr val="00B050"/>
                </a:solidFill>
              </a:rPr>
              <a:t>+3</a:t>
            </a:r>
            <a:r>
              <a:rPr lang="en-US" sz="1800" b="1" i="1" dirty="0" smtClean="0">
                <a:solidFill>
                  <a:srgbClr val="00B050"/>
                </a:solidFill>
              </a:rPr>
              <a:t> – N ) &gt; </a:t>
            </a:r>
            <a:r>
              <a:rPr lang="el-GR" sz="1800" b="1" i="1" dirty="0" smtClean="0">
                <a:solidFill>
                  <a:srgbClr val="00B050"/>
                </a:solidFill>
              </a:rPr>
              <a:t>ν</a:t>
            </a:r>
            <a:r>
              <a:rPr lang="en-US" sz="1800" b="1" i="1" dirty="0" smtClean="0">
                <a:solidFill>
                  <a:srgbClr val="00B050"/>
                </a:solidFill>
              </a:rPr>
              <a:t>( M</a:t>
            </a:r>
            <a:r>
              <a:rPr lang="en-US" sz="1800" b="1" i="1" baseline="30000" dirty="0" smtClean="0">
                <a:solidFill>
                  <a:srgbClr val="00B050"/>
                </a:solidFill>
              </a:rPr>
              <a:t>+2</a:t>
            </a:r>
            <a:r>
              <a:rPr lang="en-US" sz="1800" b="1" i="1" dirty="0" smtClean="0">
                <a:solidFill>
                  <a:srgbClr val="00B050"/>
                </a:solidFill>
              </a:rPr>
              <a:t>– N ) &gt; </a:t>
            </a:r>
            <a:r>
              <a:rPr lang="el-GR" sz="1800" b="1" i="1" dirty="0" smtClean="0">
                <a:solidFill>
                  <a:srgbClr val="00B050"/>
                </a:solidFill>
              </a:rPr>
              <a:t>ν</a:t>
            </a:r>
            <a:r>
              <a:rPr lang="en-US" sz="1800" b="1" i="1" dirty="0" smtClean="0">
                <a:solidFill>
                  <a:srgbClr val="00B050"/>
                </a:solidFill>
              </a:rPr>
              <a:t>( M</a:t>
            </a:r>
            <a:r>
              <a:rPr lang="en-US" sz="1800" b="1" i="1" baseline="30000" dirty="0" smtClean="0">
                <a:solidFill>
                  <a:srgbClr val="00B050"/>
                </a:solidFill>
              </a:rPr>
              <a:t>+1</a:t>
            </a:r>
            <a:r>
              <a:rPr lang="en-US" sz="1800" b="1" i="1" dirty="0" smtClean="0">
                <a:solidFill>
                  <a:srgbClr val="00B050"/>
                </a:solidFill>
              </a:rPr>
              <a:t> – N ) </a:t>
            </a:r>
            <a:endParaRPr lang="en-US" sz="1800" b="1" dirty="0" smtClean="0">
              <a:solidFill>
                <a:srgbClr val="00B050"/>
              </a:solidFill>
            </a:endParaRPr>
          </a:p>
          <a:p>
            <a:pPr>
              <a:buNone/>
            </a:pPr>
            <a:r>
              <a:rPr lang="en-US" sz="1800" b="1" dirty="0" smtClean="0"/>
              <a:t>           </a:t>
            </a:r>
            <a:r>
              <a:rPr lang="en-US" sz="1800" b="1" dirty="0" smtClean="0">
                <a:solidFill>
                  <a:srgbClr val="00B050"/>
                </a:solidFill>
              </a:rPr>
              <a:t> </a:t>
            </a:r>
            <a:r>
              <a:rPr lang="en-US" sz="1800" b="1" dirty="0" smtClean="0"/>
              <a:t> </a:t>
            </a:r>
            <a:endParaRPr lang="en-US" sz="1800" b="1" dirty="0" smtClean="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28662" y="5643578"/>
            <a:ext cx="6929486" cy="785818"/>
          </a:xfrm>
        </p:spPr>
        <p:txBody>
          <a:bodyPr>
            <a:normAutofit/>
          </a:bodyPr>
          <a:lstStyle/>
          <a:p>
            <a:r>
              <a:rPr lang="en-US" sz="1600" b="1" i="1" dirty="0" smtClean="0"/>
              <a:t>Fig. 1 infra – red spectra of </a:t>
            </a:r>
            <a:r>
              <a:rPr lang="en-US" sz="1600" b="1" i="1" dirty="0" smtClean="0">
                <a:solidFill>
                  <a:srgbClr val="FF0000"/>
                </a:solidFill>
              </a:rPr>
              <a:t>[Co(NH</a:t>
            </a:r>
            <a:r>
              <a:rPr lang="en-US" sz="1600" b="1" i="1" baseline="-25000" dirty="0" smtClean="0">
                <a:solidFill>
                  <a:srgbClr val="FF0000"/>
                </a:solidFill>
              </a:rPr>
              <a:t>3</a:t>
            </a:r>
            <a:r>
              <a:rPr lang="en-US" sz="1600" b="1" i="1" dirty="0" smtClean="0">
                <a:solidFill>
                  <a:srgbClr val="FF0000"/>
                </a:solidFill>
              </a:rPr>
              <a:t>)</a:t>
            </a:r>
            <a:r>
              <a:rPr lang="en-US" sz="1600" b="1" i="1" baseline="-25000" dirty="0" smtClean="0">
                <a:solidFill>
                  <a:srgbClr val="FF0000"/>
                </a:solidFill>
              </a:rPr>
              <a:t> 6</a:t>
            </a:r>
            <a:r>
              <a:rPr lang="en-US" sz="1600" b="1" i="1" dirty="0" smtClean="0">
                <a:solidFill>
                  <a:srgbClr val="FF0000"/>
                </a:solidFill>
              </a:rPr>
              <a:t>]Cl</a:t>
            </a:r>
            <a:r>
              <a:rPr lang="en-US" sz="1600" b="1" i="1" baseline="-25000" dirty="0" smtClean="0">
                <a:solidFill>
                  <a:srgbClr val="FF0000"/>
                </a:solidFill>
              </a:rPr>
              <a:t>2</a:t>
            </a:r>
            <a:r>
              <a:rPr lang="en-US" sz="1600" b="1" i="1" dirty="0" smtClean="0"/>
              <a:t> </a:t>
            </a:r>
          </a:p>
          <a:p>
            <a:r>
              <a:rPr lang="en-US" sz="1600" b="1" i="1" dirty="0" smtClean="0"/>
              <a:t>Fig. 2  Vibration modes of the model  </a:t>
            </a:r>
            <a:r>
              <a:rPr lang="en-US" sz="1600" b="1" i="1" dirty="0" smtClean="0">
                <a:solidFill>
                  <a:srgbClr val="FF0000"/>
                </a:solidFill>
              </a:rPr>
              <a:t>MNH</a:t>
            </a:r>
            <a:r>
              <a:rPr lang="en-US" sz="1600" b="1" i="1" baseline="-25000" dirty="0" smtClean="0">
                <a:solidFill>
                  <a:srgbClr val="FF0000"/>
                </a:solidFill>
              </a:rPr>
              <a:t>3 </a:t>
            </a:r>
            <a:r>
              <a:rPr lang="en-US" sz="1600" b="1" i="1" dirty="0" smtClean="0">
                <a:solidFill>
                  <a:srgbClr val="FF0000"/>
                </a:solidFill>
              </a:rPr>
              <a:t> </a:t>
            </a:r>
            <a:endParaRPr lang="en-US" sz="1600" b="1" i="1" dirty="0">
              <a:solidFill>
                <a:srgbClr val="FF0000"/>
              </a:solidFill>
            </a:endParaRPr>
          </a:p>
        </p:txBody>
      </p:sp>
      <p:pic>
        <p:nvPicPr>
          <p:cNvPr id="1027" name="Picture 3" descr="C:\Documents and Settings\Administrator\My Documents\My Scans\2010-04 (نيسان)\scan0001.jpg"/>
          <p:cNvPicPr>
            <a:picLocks noGrp="1" noChangeAspect="1" noChangeArrowheads="1"/>
          </p:cNvPicPr>
          <p:nvPr>
            <p:ph type="pic" idx="1"/>
          </p:nvPr>
        </p:nvPicPr>
        <p:blipFill>
          <a:blip r:embed="rId3"/>
          <a:srcRect l="52154" t="66330" r="1129" b="10163"/>
          <a:stretch>
            <a:fillRect/>
          </a:stretch>
        </p:blipFill>
        <p:spPr bwMode="auto">
          <a:xfrm>
            <a:off x="428596" y="142852"/>
            <a:ext cx="7643866" cy="2571768"/>
          </a:xfrm>
          <a:prstGeom prst="rect">
            <a:avLst/>
          </a:prstGeom>
          <a:noFill/>
        </p:spPr>
      </p:pic>
      <p:pic>
        <p:nvPicPr>
          <p:cNvPr id="9" name="Picture 2" descr="C:\Documents and Settings\Administrator\My Documents\My Scans\2010-04 (نيسان)\scan0002.jpg"/>
          <p:cNvPicPr>
            <a:picLocks noChangeAspect="1" noChangeArrowheads="1"/>
          </p:cNvPicPr>
          <p:nvPr/>
        </p:nvPicPr>
        <p:blipFill>
          <a:blip r:embed="rId4"/>
          <a:srcRect l="37495" t="7405" b="56772"/>
          <a:stretch>
            <a:fillRect/>
          </a:stretch>
        </p:blipFill>
        <p:spPr bwMode="auto">
          <a:xfrm>
            <a:off x="500034" y="2857496"/>
            <a:ext cx="7572428" cy="278608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a:bodyPr>
          <a:lstStyle/>
          <a:p>
            <a:pPr>
              <a:buNone/>
            </a:pPr>
            <a:r>
              <a:rPr lang="en-US" sz="1600" b="1" dirty="0" smtClean="0"/>
              <a:t>                  For a series of divalent metals, the order is found to be parallel to Irving – Williams series :</a:t>
            </a:r>
          </a:p>
          <a:p>
            <a:pPr>
              <a:buNone/>
            </a:pPr>
            <a:r>
              <a:rPr lang="en-US" sz="1600" b="1" dirty="0" smtClean="0">
                <a:solidFill>
                  <a:srgbClr val="00B050"/>
                </a:solidFill>
              </a:rPr>
              <a:t>                                     Zn</a:t>
            </a:r>
            <a:r>
              <a:rPr lang="en-US" sz="1600" b="1" i="1" baseline="30000" dirty="0" smtClean="0">
                <a:solidFill>
                  <a:srgbClr val="00B050"/>
                </a:solidFill>
              </a:rPr>
              <a:t>+2</a:t>
            </a:r>
            <a:r>
              <a:rPr lang="en-US" sz="1600" b="1" dirty="0" smtClean="0">
                <a:solidFill>
                  <a:srgbClr val="00B050"/>
                </a:solidFill>
              </a:rPr>
              <a:t> &lt; Cu</a:t>
            </a:r>
            <a:r>
              <a:rPr lang="en-US" sz="1600" b="1" i="1" baseline="30000" dirty="0" smtClean="0">
                <a:solidFill>
                  <a:srgbClr val="00B050"/>
                </a:solidFill>
              </a:rPr>
              <a:t>+2</a:t>
            </a:r>
            <a:r>
              <a:rPr lang="en-US" sz="1600" b="1" dirty="0" smtClean="0">
                <a:solidFill>
                  <a:srgbClr val="00B050"/>
                </a:solidFill>
              </a:rPr>
              <a:t> &gt; Ni</a:t>
            </a:r>
            <a:r>
              <a:rPr lang="en-US" sz="1600" b="1" i="1" baseline="30000" dirty="0" smtClean="0">
                <a:solidFill>
                  <a:srgbClr val="00B050"/>
                </a:solidFill>
              </a:rPr>
              <a:t>+2</a:t>
            </a:r>
            <a:r>
              <a:rPr lang="en-US" sz="1600" b="1" dirty="0" smtClean="0">
                <a:solidFill>
                  <a:srgbClr val="00B050"/>
                </a:solidFill>
              </a:rPr>
              <a:t> &gt; Co</a:t>
            </a:r>
            <a:r>
              <a:rPr lang="en-US" sz="1600" b="1" i="1" baseline="30000" dirty="0" smtClean="0">
                <a:solidFill>
                  <a:srgbClr val="00B050"/>
                </a:solidFill>
              </a:rPr>
              <a:t>+2</a:t>
            </a:r>
            <a:r>
              <a:rPr lang="en-US" sz="1600" b="1" dirty="0" smtClean="0">
                <a:solidFill>
                  <a:srgbClr val="00B050"/>
                </a:solidFill>
              </a:rPr>
              <a:t> &gt; Fe</a:t>
            </a:r>
            <a:r>
              <a:rPr lang="en-US" sz="1600" b="1" i="1" baseline="30000" dirty="0" smtClean="0">
                <a:solidFill>
                  <a:srgbClr val="00B050"/>
                </a:solidFill>
              </a:rPr>
              <a:t>+2</a:t>
            </a:r>
            <a:r>
              <a:rPr lang="en-US" sz="1600" b="1" dirty="0" smtClean="0">
                <a:solidFill>
                  <a:srgbClr val="00B050"/>
                </a:solidFill>
              </a:rPr>
              <a:t> &gt; Mn</a:t>
            </a:r>
            <a:r>
              <a:rPr lang="en-US" sz="1600" b="1" i="1" baseline="30000" dirty="0" smtClean="0">
                <a:solidFill>
                  <a:srgbClr val="00B050"/>
                </a:solidFill>
              </a:rPr>
              <a:t>+2</a:t>
            </a:r>
            <a:r>
              <a:rPr lang="en-US" sz="1600" b="1" dirty="0" smtClean="0">
                <a:solidFill>
                  <a:srgbClr val="00B050"/>
                </a:solidFill>
              </a:rPr>
              <a:t>    </a:t>
            </a:r>
          </a:p>
          <a:p>
            <a:pPr>
              <a:buNone/>
            </a:pPr>
            <a:r>
              <a:rPr lang="en-US" sz="1600" b="1" dirty="0" smtClean="0"/>
              <a:t>                  When </a:t>
            </a:r>
            <a:r>
              <a:rPr lang="en-US" sz="1600" b="1" i="1" dirty="0" smtClean="0">
                <a:solidFill>
                  <a:srgbClr val="FF0000"/>
                </a:solidFill>
              </a:rPr>
              <a:t>NH</a:t>
            </a:r>
            <a:r>
              <a:rPr lang="en-US" sz="1600" b="1" i="1" baseline="-25000" dirty="0" smtClean="0">
                <a:solidFill>
                  <a:srgbClr val="FF0000"/>
                </a:solidFill>
              </a:rPr>
              <a:t>3</a:t>
            </a:r>
            <a:r>
              <a:rPr lang="en-US" sz="1600" b="1" dirty="0" smtClean="0"/>
              <a:t> groups of </a:t>
            </a:r>
            <a:r>
              <a:rPr lang="en-US" sz="1600" b="1" dirty="0" err="1" smtClean="0"/>
              <a:t>hexammine</a:t>
            </a:r>
            <a:r>
              <a:rPr lang="en-US" sz="1600" b="1" dirty="0" smtClean="0"/>
              <a:t> complexes are partly replaced with other groups, the degenerate are split because of lowering of symmetry  and new bands belonging to other groups are appears as the  complex </a:t>
            </a:r>
            <a:r>
              <a:rPr lang="en-US" sz="1600" b="1" i="1" dirty="0" smtClean="0">
                <a:solidFill>
                  <a:srgbClr val="FF0000"/>
                </a:solidFill>
              </a:rPr>
              <a:t>[Co(NH</a:t>
            </a:r>
            <a:r>
              <a:rPr lang="en-US" sz="1600" b="1" i="1" baseline="-25000" dirty="0" smtClean="0">
                <a:solidFill>
                  <a:srgbClr val="FF0000"/>
                </a:solidFill>
              </a:rPr>
              <a:t>3</a:t>
            </a:r>
            <a:r>
              <a:rPr lang="en-US" sz="1600" b="1" i="1" dirty="0" smtClean="0">
                <a:solidFill>
                  <a:srgbClr val="FF0000"/>
                </a:solidFill>
              </a:rPr>
              <a:t>)</a:t>
            </a:r>
            <a:r>
              <a:rPr lang="en-US" sz="1600" b="1" i="1" baseline="-25000" dirty="0" smtClean="0">
                <a:solidFill>
                  <a:srgbClr val="FF0000"/>
                </a:solidFill>
              </a:rPr>
              <a:t> 4</a:t>
            </a:r>
            <a:r>
              <a:rPr lang="en-US" sz="1600" b="1" i="1" dirty="0" smtClean="0">
                <a:solidFill>
                  <a:srgbClr val="FF0000"/>
                </a:solidFill>
              </a:rPr>
              <a:t>X</a:t>
            </a:r>
            <a:r>
              <a:rPr lang="en-US" sz="1600" b="1" i="1" baseline="-25000" dirty="0" smtClean="0">
                <a:solidFill>
                  <a:srgbClr val="FF0000"/>
                </a:solidFill>
              </a:rPr>
              <a:t>2</a:t>
            </a:r>
            <a:r>
              <a:rPr lang="en-US" sz="1600" b="1" i="1" dirty="0" smtClean="0">
                <a:solidFill>
                  <a:srgbClr val="FF0000"/>
                </a:solidFill>
              </a:rPr>
              <a:t>]</a:t>
            </a:r>
            <a:r>
              <a:rPr lang="en-US" sz="1600" b="1" i="1" dirty="0" smtClean="0"/>
              <a:t>.</a:t>
            </a:r>
            <a:r>
              <a:rPr lang="en-US" sz="1600" b="1" dirty="0" smtClean="0"/>
              <a:t> The stretching force constant for Co – N bond found to be 1.05 UBF, while it is 0.99 , 0.91 and 0.62 for X= F, </a:t>
            </a:r>
            <a:r>
              <a:rPr lang="en-US" sz="1600" b="1" dirty="0" err="1" smtClean="0"/>
              <a:t>Cl</a:t>
            </a:r>
            <a:r>
              <a:rPr lang="en-US" sz="1600" b="1" dirty="0" smtClean="0"/>
              <a:t> and I respectively. Fig. 3 showed the position for Co – N in octahedral complexes </a:t>
            </a:r>
            <a:r>
              <a:rPr lang="en-US" sz="1600" b="1" i="1" dirty="0" smtClean="0">
                <a:solidFill>
                  <a:srgbClr val="FF0000"/>
                </a:solidFill>
              </a:rPr>
              <a:t>[Co(NH</a:t>
            </a:r>
            <a:r>
              <a:rPr lang="en-US" sz="1600" b="1" i="1" baseline="-25000" dirty="0" smtClean="0">
                <a:solidFill>
                  <a:srgbClr val="FF0000"/>
                </a:solidFill>
              </a:rPr>
              <a:t>3</a:t>
            </a:r>
            <a:r>
              <a:rPr lang="en-US" sz="1600" b="1" i="1" dirty="0" smtClean="0">
                <a:solidFill>
                  <a:srgbClr val="FF0000"/>
                </a:solidFill>
              </a:rPr>
              <a:t>)</a:t>
            </a:r>
            <a:r>
              <a:rPr lang="en-US" sz="1600" b="1" i="1" baseline="-25000" dirty="0" smtClean="0">
                <a:solidFill>
                  <a:srgbClr val="FF0000"/>
                </a:solidFill>
              </a:rPr>
              <a:t> 4</a:t>
            </a:r>
            <a:r>
              <a:rPr lang="en-US" sz="1600" b="1" i="1" dirty="0" smtClean="0">
                <a:solidFill>
                  <a:srgbClr val="FF0000"/>
                </a:solidFill>
              </a:rPr>
              <a:t>X</a:t>
            </a:r>
            <a:r>
              <a:rPr lang="en-US" sz="1600" b="1" i="1" baseline="-25000" dirty="0" smtClean="0">
                <a:solidFill>
                  <a:srgbClr val="FF0000"/>
                </a:solidFill>
              </a:rPr>
              <a:t>2</a:t>
            </a:r>
            <a:r>
              <a:rPr lang="en-US" sz="1600" b="1" i="1" dirty="0" smtClean="0">
                <a:solidFill>
                  <a:srgbClr val="FF0000"/>
                </a:solidFill>
              </a:rPr>
              <a:t>]</a:t>
            </a:r>
            <a:r>
              <a:rPr lang="en-US" sz="1600" b="1" i="1" dirty="0" smtClean="0"/>
              <a:t>,</a:t>
            </a:r>
            <a:r>
              <a:rPr lang="en-US" sz="1600" b="1" i="1" dirty="0" smtClean="0">
                <a:solidFill>
                  <a:srgbClr val="FF0000"/>
                </a:solidFill>
              </a:rPr>
              <a:t> </a:t>
            </a:r>
            <a:r>
              <a:rPr lang="en-US" sz="1600" b="1" dirty="0" smtClean="0"/>
              <a:t>with different halogen. In addition to that, it was found that </a:t>
            </a:r>
            <a:r>
              <a:rPr lang="en-US" sz="1600" b="1" i="1" dirty="0" smtClean="0"/>
              <a:t>trans –</a:t>
            </a:r>
            <a:r>
              <a:rPr lang="en-US" sz="1600" b="1" dirty="0" smtClean="0"/>
              <a:t> </a:t>
            </a:r>
            <a:r>
              <a:rPr lang="en-US" sz="1600" b="1" i="1" dirty="0" smtClean="0">
                <a:solidFill>
                  <a:srgbClr val="FF0000"/>
                </a:solidFill>
              </a:rPr>
              <a:t>[Co(NH</a:t>
            </a:r>
            <a:r>
              <a:rPr lang="en-US" sz="1600" b="1" i="1" baseline="-25000" dirty="0" smtClean="0">
                <a:solidFill>
                  <a:srgbClr val="FF0000"/>
                </a:solidFill>
              </a:rPr>
              <a:t>3</a:t>
            </a:r>
            <a:r>
              <a:rPr lang="en-US" sz="1600" b="1" i="1" dirty="0" smtClean="0">
                <a:solidFill>
                  <a:srgbClr val="FF0000"/>
                </a:solidFill>
              </a:rPr>
              <a:t>)</a:t>
            </a:r>
            <a:r>
              <a:rPr lang="en-US" sz="1600" b="1" i="1" baseline="-25000" dirty="0" smtClean="0">
                <a:solidFill>
                  <a:srgbClr val="FF0000"/>
                </a:solidFill>
              </a:rPr>
              <a:t> 4</a:t>
            </a:r>
            <a:r>
              <a:rPr lang="en-US" sz="1600" b="1" i="1" dirty="0" smtClean="0">
                <a:solidFill>
                  <a:srgbClr val="FF0000"/>
                </a:solidFill>
              </a:rPr>
              <a:t>X</a:t>
            </a:r>
            <a:r>
              <a:rPr lang="en-US" sz="1600" b="1" i="1" baseline="-25000" dirty="0" smtClean="0">
                <a:solidFill>
                  <a:srgbClr val="FF0000"/>
                </a:solidFill>
              </a:rPr>
              <a:t>2</a:t>
            </a:r>
            <a:r>
              <a:rPr lang="en-US" sz="1600" b="1" i="1" dirty="0" smtClean="0">
                <a:solidFill>
                  <a:srgbClr val="FF0000"/>
                </a:solidFill>
              </a:rPr>
              <a:t>]</a:t>
            </a:r>
            <a:r>
              <a:rPr lang="en-US" sz="1600" b="1" i="1" dirty="0" smtClean="0"/>
              <a:t>,  </a:t>
            </a:r>
            <a:r>
              <a:rPr lang="en-US" sz="1600" b="1" dirty="0" smtClean="0"/>
              <a:t>exhibit one M – N and one M – X  stretching frequencies , while it is four  M – N and two M – X for </a:t>
            </a:r>
            <a:r>
              <a:rPr lang="en-US" sz="1600" b="1" i="1" dirty="0" err="1" smtClean="0"/>
              <a:t>cis</a:t>
            </a:r>
            <a:r>
              <a:rPr lang="en-US" sz="1600" b="1" dirty="0" smtClean="0"/>
              <a:t> isomer</a:t>
            </a:r>
            <a:r>
              <a:rPr lang="en-US" sz="1600" b="1" i="1" dirty="0" smtClean="0"/>
              <a:t>. </a:t>
            </a:r>
            <a:r>
              <a:rPr lang="en-US" sz="1600" b="1" dirty="0" smtClean="0"/>
              <a:t>      </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00166" y="6000768"/>
            <a:ext cx="5715040" cy="500066"/>
          </a:xfrm>
        </p:spPr>
        <p:txBody>
          <a:bodyPr>
            <a:normAutofit fontScale="92500" lnSpcReduction="20000"/>
          </a:bodyPr>
          <a:lstStyle/>
          <a:p>
            <a:r>
              <a:rPr lang="en-US" sz="1600" b="1" i="1" dirty="0" smtClean="0"/>
              <a:t>Fig. 3 M – N </a:t>
            </a:r>
            <a:r>
              <a:rPr lang="en-US" sz="1600" b="1" i="1" dirty="0" err="1" smtClean="0"/>
              <a:t>stretrching</a:t>
            </a:r>
            <a:r>
              <a:rPr lang="en-US" sz="1600" b="1" i="1" dirty="0" smtClean="0"/>
              <a:t> frequencies ( 600  - 300</a:t>
            </a:r>
            <a:r>
              <a:rPr lang="en-US" sz="1600" b="1" dirty="0" smtClean="0"/>
              <a:t> cm</a:t>
            </a:r>
            <a:r>
              <a:rPr lang="en-US" sz="1600" b="1" i="1" baseline="30000" dirty="0" smtClean="0"/>
              <a:t>-1</a:t>
            </a:r>
            <a:r>
              <a:rPr lang="en-US" sz="1600" b="1" i="1" dirty="0" smtClean="0"/>
              <a:t>)in octahedral complexes with different halogen</a:t>
            </a:r>
            <a:endParaRPr lang="en-US" sz="1600" b="1" i="1" dirty="0"/>
          </a:p>
        </p:txBody>
      </p:sp>
      <p:pic>
        <p:nvPicPr>
          <p:cNvPr id="2053" name="Picture 5"/>
          <p:cNvPicPr>
            <a:picLocks noGrp="1" noChangeAspect="1" noChangeArrowheads="1"/>
          </p:cNvPicPr>
          <p:nvPr>
            <p:ph type="pic" idx="1"/>
          </p:nvPr>
        </p:nvPicPr>
        <p:blipFill>
          <a:blip r:embed="rId2"/>
          <a:srcRect t="2824" b="2824"/>
          <a:stretch>
            <a:fillRect/>
          </a:stretch>
        </p:blipFill>
        <p:spPr bwMode="auto">
          <a:xfrm>
            <a:off x="1071538" y="571480"/>
            <a:ext cx="6463587" cy="53578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1917</Words>
  <Application>Microsoft Office PowerPoint</Application>
  <PresentationFormat>On-screen Show (4:3)</PresentationFormat>
  <Paragraphs>60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Inorganic Spectra Dr : Ahmed Hussein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Mustansiriah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Inorganic Spectra By Dr. Khalil K. Abid</dc:title>
  <dc:creator>Khalil</dc:creator>
  <cp:lastModifiedBy>DR.Ahmed Saker 2O11</cp:lastModifiedBy>
  <cp:revision>41</cp:revision>
  <dcterms:created xsi:type="dcterms:W3CDTF">2010-04-15T14:36:02Z</dcterms:created>
  <dcterms:modified xsi:type="dcterms:W3CDTF">2018-04-17T13:48:34Z</dcterms:modified>
</cp:coreProperties>
</file>