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57" r:id="rId3"/>
    <p:sldId id="268" r:id="rId4"/>
    <p:sldId id="273" r:id="rId5"/>
    <p:sldId id="277" r:id="rId6"/>
    <p:sldId id="278" r:id="rId7"/>
    <p:sldId id="290" r:id="rId8"/>
    <p:sldId id="279" r:id="rId9"/>
    <p:sldId id="288" r:id="rId10"/>
    <p:sldId id="281" r:id="rId11"/>
    <p:sldId id="282" r:id="rId12"/>
    <p:sldId id="274" r:id="rId13"/>
    <p:sldId id="289" r:id="rId14"/>
    <p:sldId id="275" r:id="rId15"/>
    <p:sldId id="276" r:id="rId16"/>
    <p:sldId id="287" r:id="rId17"/>
    <p:sldId id="258" r:id="rId18"/>
    <p:sldId id="259" r:id="rId19"/>
    <p:sldId id="260" r:id="rId20"/>
    <p:sldId id="261" r:id="rId21"/>
    <p:sldId id="262" r:id="rId22"/>
    <p:sldId id="264" r:id="rId23"/>
    <p:sldId id="265" r:id="rId24"/>
    <p:sldId id="26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84109" autoAdjust="0"/>
  </p:normalViewPr>
  <p:slideViewPr>
    <p:cSldViewPr>
      <p:cViewPr varScale="1">
        <p:scale>
          <a:sx n="54" d="100"/>
          <a:sy n="54" d="100"/>
        </p:scale>
        <p:origin x="-1147" y="-67"/>
      </p:cViewPr>
      <p:guideLst>
        <p:guide orient="horz" pos="2160"/>
        <p:guide pos="2880"/>
      </p:guideLst>
    </p:cSldViewPr>
  </p:slideViewPr>
  <p:notesTextViewPr>
    <p:cViewPr>
      <p:scale>
        <a:sx n="100" d="100"/>
        <a:sy n="100" d="100"/>
      </p:scale>
      <p:origin x="0" y="58"/>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A86D40-FB1A-4CF6-AF37-7B959FCD6016}" type="datetimeFigureOut">
              <a:rPr lang="en-US" smtClean="0"/>
              <a:pPr/>
              <a:t>21-Mar-16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F5BB95-47C1-40F1-AFF4-31516CC38FD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F5BB95-47C1-40F1-AFF4-31516CC38FD2}"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F5BB95-47C1-40F1-AFF4-31516CC38FD2}"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D0BEA2C-D0BB-49FC-9972-A03F80C5933E}" type="datetimeFigureOut">
              <a:rPr lang="en-US" smtClean="0"/>
              <a:pPr/>
              <a:t>21-Mar-16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FF62AF0-1B83-4674-8F98-25E7A0C1C7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BEA2C-D0BB-49FC-9972-A03F80C5933E}" type="datetimeFigureOut">
              <a:rPr lang="en-US" smtClean="0"/>
              <a:pPr/>
              <a:t>21-Mar-16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BEA2C-D0BB-49FC-9972-A03F80C5933E}" type="datetimeFigureOut">
              <a:rPr lang="en-US" smtClean="0"/>
              <a:pPr/>
              <a:t>21-Mar-16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D0BEA2C-D0BB-49FC-9972-A03F80C5933E}" type="datetimeFigureOut">
              <a:rPr lang="en-US" smtClean="0"/>
              <a:pPr/>
              <a:t>21-Mar-16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FF62AF0-1B83-4674-8F98-25E7A0C1C7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D0BEA2C-D0BB-49FC-9972-A03F80C5933E}" type="datetimeFigureOut">
              <a:rPr lang="en-US" smtClean="0"/>
              <a:pPr/>
              <a:t>21-Mar-16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FF62AF0-1B83-4674-8F98-25E7A0C1C71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D0BEA2C-D0BB-49FC-9972-A03F80C5933E}" type="datetimeFigureOut">
              <a:rPr lang="en-US" smtClean="0"/>
              <a:pPr/>
              <a:t>21-Mar-16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D0BEA2C-D0BB-49FC-9972-A03F80C5933E}" type="datetimeFigureOut">
              <a:rPr lang="en-US" smtClean="0"/>
              <a:pPr/>
              <a:t>21-Mar-16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FF62AF0-1B83-4674-8F98-25E7A0C1C71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D0BEA2C-D0BB-49FC-9972-A03F80C5933E}" type="datetimeFigureOut">
              <a:rPr lang="en-US" smtClean="0"/>
              <a:pPr/>
              <a:t>21-Mar-16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0BEA2C-D0BB-49FC-9972-A03F80C5933E}" type="datetimeFigureOut">
              <a:rPr lang="en-US" smtClean="0"/>
              <a:pPr/>
              <a:t>21-Mar-16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D0BEA2C-D0BB-49FC-9972-A03F80C5933E}" type="datetimeFigureOut">
              <a:rPr lang="en-US" smtClean="0"/>
              <a:pPr/>
              <a:t>21-Mar-16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D0BEA2C-D0BB-49FC-9972-A03F80C5933E}" type="datetimeFigureOut">
              <a:rPr lang="en-US" smtClean="0"/>
              <a:pPr/>
              <a:t>21-Mar-16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FF62AF0-1B83-4674-8F98-25E7A0C1C71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D0BEA2C-D0BB-49FC-9972-A03F80C5933E}" type="datetimeFigureOut">
              <a:rPr lang="en-US" smtClean="0"/>
              <a:pPr/>
              <a:t>21-Mar-16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FF62AF0-1B83-4674-8F98-25E7A0C1C71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ncbi.nlm.nih.gov/pmc/articles/PMC310940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ACS_National_Historical_Chemical_Landmarks" TargetMode="External"/><Relationship Id="rId2" Type="http://schemas.openxmlformats.org/officeDocument/2006/relationships/hyperlink" Target="https://en.wikipedia.org/wiki/Albert_Schatz_(scientis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cbi.nlm.nih.gov/pmc/articles/PMC310940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cbi.nlm.nih.gov/pmc/articles/PMC310940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828799"/>
          </a:xfrm>
        </p:spPr>
        <p:txBody>
          <a:bodyPr>
            <a:normAutofit/>
          </a:bodyPr>
          <a:lstStyle/>
          <a:p>
            <a:pPr algn="ctr"/>
            <a:r>
              <a:rPr lang="en-US" smtClean="0">
                <a:solidFill>
                  <a:srgbClr val="FF0000"/>
                </a:solidFill>
              </a:rPr>
              <a:t>1</a:t>
            </a:r>
            <a:r>
              <a:rPr lang="en-US" baseline="30000" smtClean="0">
                <a:solidFill>
                  <a:srgbClr val="FF0000"/>
                </a:solidFill>
              </a:rPr>
              <a:t>st</a:t>
            </a:r>
            <a:r>
              <a:rPr lang="en-US" smtClean="0">
                <a:solidFill>
                  <a:srgbClr val="FF0000"/>
                </a:solidFill>
              </a:rPr>
              <a:t> lecture </a:t>
            </a:r>
            <a:r>
              <a:rPr lang="en-US" dirty="0" smtClean="0">
                <a:solidFill>
                  <a:srgbClr val="FF0000"/>
                </a:solidFill>
              </a:rPr>
              <a:t>in Antibiotics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Dr. </a:t>
            </a:r>
            <a:r>
              <a:rPr lang="en-US" dirty="0" err="1" smtClean="0">
                <a:solidFill>
                  <a:srgbClr val="FF0000"/>
                </a:solidFill>
              </a:rPr>
              <a:t>Sawsan</a:t>
            </a:r>
            <a:r>
              <a:rPr lang="en-US" dirty="0" smtClean="0">
                <a:solidFill>
                  <a:srgbClr val="FF0000"/>
                </a:solidFill>
              </a:rPr>
              <a:t> </a:t>
            </a:r>
            <a:r>
              <a:rPr lang="en-US" dirty="0" err="1" smtClean="0">
                <a:solidFill>
                  <a:srgbClr val="FF0000"/>
                </a:solidFill>
              </a:rPr>
              <a:t>Sajid</a:t>
            </a:r>
            <a:r>
              <a:rPr lang="en-US" dirty="0" smtClean="0">
                <a:solidFill>
                  <a:srgbClr val="FF0000"/>
                </a:solidFill>
              </a:rPr>
              <a:t> AL-</a:t>
            </a:r>
            <a:r>
              <a:rPr lang="en-US" dirty="0" err="1" smtClean="0">
                <a:solidFill>
                  <a:srgbClr val="FF0000"/>
                </a:solidFill>
              </a:rPr>
              <a:t>Jubori</a:t>
            </a:r>
            <a:endParaRPr lang="en-US" dirty="0">
              <a:solidFill>
                <a:srgbClr val="FF0000"/>
              </a:solidFill>
            </a:endParaRPr>
          </a:p>
        </p:txBody>
      </p:sp>
      <p:sp>
        <p:nvSpPr>
          <p:cNvPr id="3" name="Subtitle 2"/>
          <p:cNvSpPr>
            <a:spLocks noGrp="1"/>
          </p:cNvSpPr>
          <p:nvPr>
            <p:ph type="subTitle" idx="1"/>
          </p:nvPr>
        </p:nvSpPr>
        <p:spPr>
          <a:xfrm>
            <a:off x="228600" y="2209800"/>
            <a:ext cx="8915400" cy="1371600"/>
          </a:xfrm>
        </p:spPr>
        <p:txBody>
          <a:bodyPr>
            <a:normAutofit/>
          </a:bodyPr>
          <a:lstStyle/>
          <a:p>
            <a:pPr algn="just"/>
            <a:r>
              <a:rPr lang="en-US" dirty="0" smtClean="0">
                <a:solidFill>
                  <a:srgbClr val="7030A0"/>
                </a:solidFill>
              </a:rPr>
              <a:t>References :</a:t>
            </a:r>
          </a:p>
          <a:p>
            <a:pPr algn="just"/>
            <a:r>
              <a:rPr lang="en-US" dirty="0" smtClean="0">
                <a:solidFill>
                  <a:srgbClr val="7030A0"/>
                </a:solidFill>
              </a:rPr>
              <a:t>1-Antimicrobial chemotherapy (fifth Edition , 2007 oxford)</a:t>
            </a:r>
          </a:p>
          <a:p>
            <a:pPr algn="just"/>
            <a:r>
              <a:rPr lang="en-US" dirty="0" smtClean="0">
                <a:solidFill>
                  <a:srgbClr val="7030A0"/>
                </a:solidFill>
              </a:rPr>
              <a:t>2- Antibacterial Agents(first Edition , 2012, Wily ) </a:t>
            </a:r>
            <a:endParaRPr lang="en-US" dirty="0">
              <a:solidFill>
                <a:srgbClr val="7030A0"/>
              </a:solidFill>
            </a:endParaRPr>
          </a:p>
        </p:txBody>
      </p:sp>
      <p:pic>
        <p:nvPicPr>
          <p:cNvPr id="4" name="Picture 3" descr="antibiotica.jpg"/>
          <p:cNvPicPr>
            <a:picLocks noChangeAspect="1"/>
          </p:cNvPicPr>
          <p:nvPr/>
        </p:nvPicPr>
        <p:blipFill>
          <a:blip r:embed="rId2"/>
          <a:stretch>
            <a:fillRect/>
          </a:stretch>
        </p:blipFill>
        <p:spPr>
          <a:xfrm>
            <a:off x="1905000" y="3665220"/>
            <a:ext cx="5715000" cy="29641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14400"/>
          </a:xfrm>
        </p:spPr>
        <p:txBody>
          <a:bodyPr>
            <a:normAutofit/>
          </a:bodyPr>
          <a:lstStyle/>
          <a:p>
            <a:r>
              <a:rPr lang="en-US" dirty="0" smtClean="0"/>
              <a:t>Discovery of antibiotics </a:t>
            </a:r>
            <a:endParaRPr lang="en-US" dirty="0"/>
          </a:p>
        </p:txBody>
      </p:sp>
      <p:sp>
        <p:nvSpPr>
          <p:cNvPr id="3" name="Content Placeholder 2"/>
          <p:cNvSpPr>
            <a:spLocks noGrp="1"/>
          </p:cNvSpPr>
          <p:nvPr>
            <p:ph idx="1"/>
          </p:nvPr>
        </p:nvSpPr>
        <p:spPr>
          <a:xfrm>
            <a:off x="0" y="838200"/>
            <a:ext cx="8991600" cy="6019800"/>
          </a:xfrm>
        </p:spPr>
        <p:txBody>
          <a:bodyPr>
            <a:normAutofit fontScale="92500" lnSpcReduction="10000"/>
          </a:bodyPr>
          <a:lstStyle/>
          <a:p>
            <a:pPr algn="just"/>
            <a:r>
              <a:rPr lang="en-US" dirty="0" smtClean="0"/>
              <a:t>Unknown to many, the first hospital use of a drug that we would name an antibiotic today was the so-called </a:t>
            </a:r>
            <a:r>
              <a:rPr lang="en-US" dirty="0" err="1" smtClean="0">
                <a:solidFill>
                  <a:srgbClr val="C00000"/>
                </a:solidFill>
              </a:rPr>
              <a:t>Pyocyanase</a:t>
            </a:r>
            <a:r>
              <a:rPr lang="en-US" dirty="0" smtClean="0"/>
              <a:t> prepared by </a:t>
            </a:r>
            <a:r>
              <a:rPr lang="en-US" dirty="0" err="1" smtClean="0">
                <a:solidFill>
                  <a:srgbClr val="C00000"/>
                </a:solidFill>
              </a:rPr>
              <a:t>Emmerich</a:t>
            </a:r>
            <a:r>
              <a:rPr lang="en-US" dirty="0" smtClean="0">
                <a:solidFill>
                  <a:srgbClr val="C00000"/>
                </a:solidFill>
              </a:rPr>
              <a:t> and </a:t>
            </a:r>
            <a:r>
              <a:rPr lang="en-US" dirty="0" err="1" smtClean="0">
                <a:solidFill>
                  <a:srgbClr val="C00000"/>
                </a:solidFill>
              </a:rPr>
              <a:t>Löw</a:t>
            </a:r>
            <a:r>
              <a:rPr lang="en-US" dirty="0" smtClean="0">
                <a:solidFill>
                  <a:srgbClr val="C00000"/>
                </a:solidFill>
              </a:rPr>
              <a:t> </a:t>
            </a:r>
            <a:r>
              <a:rPr lang="en-US" dirty="0" smtClean="0"/>
              <a:t>(</a:t>
            </a:r>
            <a:r>
              <a:rPr lang="en-US" dirty="0" smtClean="0">
                <a:hlinkClick r:id="rId2"/>
              </a:rPr>
              <a:t>1899</a:t>
            </a:r>
            <a:r>
              <a:rPr lang="en-US" dirty="0" smtClean="0"/>
              <a:t>) from </a:t>
            </a:r>
            <a:r>
              <a:rPr lang="en-US" i="1" dirty="0" smtClean="0"/>
              <a:t>Pseudomonas </a:t>
            </a:r>
            <a:r>
              <a:rPr lang="en-US" i="1" dirty="0" err="1" smtClean="0"/>
              <a:t>aeruginosa</a:t>
            </a:r>
            <a:r>
              <a:rPr lang="en-US" dirty="0" smtClean="0"/>
              <a:t>(formerly </a:t>
            </a:r>
            <a:r>
              <a:rPr lang="en-US" i="1" dirty="0" smtClean="0"/>
              <a:t>Bacillus </a:t>
            </a:r>
            <a:r>
              <a:rPr lang="en-US" i="1" dirty="0" err="1" smtClean="0"/>
              <a:t>pycyaneus</a:t>
            </a:r>
            <a:r>
              <a:rPr lang="en-US" dirty="0" smtClean="0"/>
              <a:t>). Importantly, </a:t>
            </a:r>
            <a:r>
              <a:rPr lang="en-US" dirty="0" err="1" smtClean="0"/>
              <a:t>Emmerich</a:t>
            </a:r>
            <a:r>
              <a:rPr lang="en-US" dirty="0" smtClean="0"/>
              <a:t> and </a:t>
            </a:r>
            <a:r>
              <a:rPr lang="en-US" dirty="0" err="1" smtClean="0"/>
              <a:t>Löw</a:t>
            </a:r>
            <a:r>
              <a:rPr lang="en-US" dirty="0" smtClean="0"/>
              <a:t> noticed that the bacterium as well as the prepared extracts were active against a number of pathogenic bacteria and thus tried to use the extract for treatment of various diseases. As the results of these treatments were not consistent and the preparation itself was quite toxic for humans, the treatment was eventually abandoned.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304800" y="533400"/>
            <a:ext cx="8686800" cy="6324600"/>
          </a:xfrm>
        </p:spPr>
        <p:txBody>
          <a:bodyPr>
            <a:normAutofit fontScale="92500" lnSpcReduction="10000"/>
          </a:bodyPr>
          <a:lstStyle/>
          <a:p>
            <a:pPr algn="just"/>
            <a:r>
              <a:rPr lang="en-US" dirty="0" smtClean="0"/>
              <a:t>The discovery of these first three antimicrobials, </a:t>
            </a:r>
            <a:r>
              <a:rPr lang="en-US" dirty="0" err="1" smtClean="0">
                <a:solidFill>
                  <a:srgbClr val="C00000"/>
                </a:solidFill>
              </a:rPr>
              <a:t>Salvarsan</a:t>
            </a:r>
            <a:r>
              <a:rPr lang="en-US" dirty="0" smtClean="0">
                <a:solidFill>
                  <a:srgbClr val="C00000"/>
                </a:solidFill>
              </a:rPr>
              <a:t>, </a:t>
            </a:r>
            <a:r>
              <a:rPr lang="en-US" dirty="0" err="1" smtClean="0">
                <a:solidFill>
                  <a:srgbClr val="C00000"/>
                </a:solidFill>
              </a:rPr>
              <a:t>Prontosil</a:t>
            </a:r>
            <a:r>
              <a:rPr lang="en-US" dirty="0" smtClean="0">
                <a:solidFill>
                  <a:srgbClr val="C00000"/>
                </a:solidFill>
              </a:rPr>
              <a:t>, and penicillin</a:t>
            </a:r>
            <a:r>
              <a:rPr lang="en-US" dirty="0" smtClean="0"/>
              <a:t>, was exemplary, for future drug discovery research  and  followed by other researchers, resulted in a number of new antibiotics, some of which made their way up to the patient's bedside. </a:t>
            </a:r>
            <a:r>
              <a:rPr lang="en-US" dirty="0" smtClean="0">
                <a:solidFill>
                  <a:srgbClr val="7030A0"/>
                </a:solidFill>
              </a:rPr>
              <a:t>The period between the 1950s and 1970s </a:t>
            </a:r>
            <a:r>
              <a:rPr lang="en-US" dirty="0" smtClean="0"/>
              <a:t>was indeed the golden era of discovery of novel antibiotics classes, with no new classes discovered since then. Therefore, with the decline of the discovery rate, the mainstream approach for the development of new drugs to combat emerging and re-emerging resistance of pathogens to antibiotics has been the modification of existing antibiotics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dirty="0" smtClean="0"/>
              <a:t/>
            </a:r>
            <a:br>
              <a:rPr lang="en-US" dirty="0" smtClean="0"/>
            </a:br>
            <a:r>
              <a:rPr lang="en-US" b="1" dirty="0" smtClean="0"/>
              <a:t>Penicillin: the story of an antibiotic</a:t>
            </a:r>
            <a:r>
              <a:rPr lang="en-US" dirty="0" smtClean="0"/>
              <a:t/>
            </a:r>
            <a:br>
              <a:rPr lang="en-US" dirty="0" smtClean="0"/>
            </a:br>
            <a:endParaRPr lang="en-US" dirty="0"/>
          </a:p>
        </p:txBody>
      </p:sp>
      <p:sp>
        <p:nvSpPr>
          <p:cNvPr id="3" name="Content Placeholder 2"/>
          <p:cNvSpPr>
            <a:spLocks noGrp="1"/>
          </p:cNvSpPr>
          <p:nvPr>
            <p:ph idx="1"/>
          </p:nvPr>
        </p:nvSpPr>
        <p:spPr>
          <a:xfrm>
            <a:off x="0" y="609600"/>
            <a:ext cx="9144000" cy="6248400"/>
          </a:xfrm>
        </p:spPr>
        <p:txBody>
          <a:bodyPr>
            <a:normAutofit fontScale="62500" lnSpcReduction="20000"/>
          </a:bodyPr>
          <a:lstStyle/>
          <a:p>
            <a:pPr algn="just">
              <a:buNone/>
            </a:pPr>
            <a:r>
              <a:rPr lang="en-US" dirty="0" smtClean="0">
                <a:solidFill>
                  <a:srgbClr val="C00000"/>
                </a:solidFill>
              </a:rPr>
              <a:t>The antibacterial effect of </a:t>
            </a:r>
            <a:r>
              <a:rPr lang="en-US" b="1" dirty="0" smtClean="0">
                <a:solidFill>
                  <a:srgbClr val="C00000"/>
                </a:solidFill>
              </a:rPr>
              <a:t>penicillin</a:t>
            </a:r>
            <a:r>
              <a:rPr lang="en-US" dirty="0" smtClean="0">
                <a:solidFill>
                  <a:srgbClr val="C00000"/>
                </a:solidFill>
              </a:rPr>
              <a:t> was discovered by Alexander Fleming </a:t>
            </a:r>
            <a:r>
              <a:rPr lang="en-US" dirty="0" smtClean="0"/>
              <a:t>in 1929. He noted that a fungal colony had grown as a contaminant on an agar plate streaked with the bacterium </a:t>
            </a:r>
            <a:r>
              <a:rPr lang="en-US" i="1" dirty="0" smtClean="0"/>
              <a:t>Staphylococcus </a:t>
            </a:r>
            <a:r>
              <a:rPr lang="en-US" i="1" dirty="0" err="1" smtClean="0"/>
              <a:t>aureus</a:t>
            </a:r>
            <a:r>
              <a:rPr lang="en-US" dirty="0" smtClean="0"/>
              <a:t>, and that the bacterial colonies around the fungus were transparent, because their cells were </a:t>
            </a:r>
            <a:r>
              <a:rPr lang="en-US" dirty="0" err="1" smtClean="0"/>
              <a:t>lysing</a:t>
            </a:r>
            <a:r>
              <a:rPr lang="en-US" dirty="0" smtClean="0"/>
              <a:t>. Fleming had devoted much of his career to finding methods for treating wound infections, and immediately recognized the importance of a fungal metabolite that might be used to control bacteria. The substance was named penicillin, because the fungal contaminant was identified as </a:t>
            </a:r>
            <a:r>
              <a:rPr lang="en-US" b="1" i="1" dirty="0" err="1" smtClean="0"/>
              <a:t>Penicillium</a:t>
            </a:r>
            <a:r>
              <a:rPr lang="en-US" dirty="0" smtClean="0"/>
              <a:t> </a:t>
            </a:r>
            <a:r>
              <a:rPr lang="en-US" i="1" dirty="0" err="1" smtClean="0"/>
              <a:t>notatum</a:t>
            </a:r>
            <a:r>
              <a:rPr lang="en-US" dirty="0" smtClean="0"/>
              <a:t>. Fleming found that it was effective against many Gram positive bacteria in laboratory conditions, and he even used locally applied, crude preparations of this substance, from culture filtrates, to control eye infections</a:t>
            </a:r>
            <a:r>
              <a:rPr lang="en-US" dirty="0" smtClean="0">
                <a:solidFill>
                  <a:srgbClr val="C00000"/>
                </a:solidFill>
              </a:rPr>
              <a:t>. However, he could not purify this </a:t>
            </a:r>
            <a:r>
              <a:rPr lang="en-US" dirty="0" smtClean="0"/>
              <a:t>compound because of its instability, and it was not until the period of the </a:t>
            </a:r>
            <a:r>
              <a:rPr lang="en-US" dirty="0" smtClean="0">
                <a:solidFill>
                  <a:srgbClr val="C00000"/>
                </a:solidFill>
              </a:rPr>
              <a:t>Second World War (1939-1945) that two other British scientists, Florey and Chain</a:t>
            </a:r>
            <a:r>
              <a:rPr lang="en-US" dirty="0" smtClean="0"/>
              <a:t>, </a:t>
            </a:r>
            <a:r>
              <a:rPr lang="en-US" dirty="0" smtClean="0">
                <a:solidFill>
                  <a:srgbClr val="C00000"/>
                </a:solidFill>
              </a:rPr>
              <a:t>working in the USA</a:t>
            </a:r>
            <a:r>
              <a:rPr lang="en-US" dirty="0" smtClean="0"/>
              <a:t>, managed to produce the antibiotic on an industrial scale for widespread use. All three scientists shared the Nobel Prize for this work- penicillin rapidly became the "wonder drug" which saved literally millions of lives. It is still a "front line" antibiotic, in common use for some bacterial infections although the development of penicillin-resistance in several pathogenic bacteria now limits its effectiveness</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s (1).jpg"/>
          <p:cNvPicPr>
            <a:picLocks noGrp="1" noChangeAspect="1"/>
          </p:cNvPicPr>
          <p:nvPr>
            <p:ph idx="1"/>
          </p:nvPr>
        </p:nvPicPr>
        <p:blipFill>
          <a:blip r:embed="rId2"/>
          <a:stretch>
            <a:fillRect/>
          </a:stretch>
        </p:blipFill>
        <p:spPr>
          <a:xfrm>
            <a:off x="1905000" y="381000"/>
            <a:ext cx="5410200" cy="61722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00400"/>
          </a:xfrm>
        </p:spPr>
        <p:txBody>
          <a:bodyPr/>
          <a:lstStyle/>
          <a:p>
            <a:endParaRPr lang="en-US" dirty="0"/>
          </a:p>
        </p:txBody>
      </p:sp>
      <p:sp>
        <p:nvSpPr>
          <p:cNvPr id="3" name="Content Placeholder 2"/>
          <p:cNvSpPr>
            <a:spLocks noGrp="1"/>
          </p:cNvSpPr>
          <p:nvPr>
            <p:ph idx="1"/>
          </p:nvPr>
        </p:nvSpPr>
        <p:spPr>
          <a:xfrm>
            <a:off x="0" y="4038600"/>
            <a:ext cx="8991600" cy="2819400"/>
          </a:xfrm>
        </p:spPr>
        <p:txBody>
          <a:bodyPr>
            <a:normAutofit fontScale="70000" lnSpcReduction="20000"/>
          </a:bodyPr>
          <a:lstStyle/>
          <a:p>
            <a:pPr algn="just"/>
            <a:r>
              <a:rPr lang="en-US" dirty="0" smtClean="0">
                <a:solidFill>
                  <a:srgbClr val="C00000"/>
                </a:solidFill>
              </a:rPr>
              <a:t>The action of penicillin is seen in </a:t>
            </a:r>
            <a:r>
              <a:rPr lang="en-US" b="1" dirty="0" smtClean="0">
                <a:solidFill>
                  <a:srgbClr val="C00000"/>
                </a:solidFill>
              </a:rPr>
              <a:t>Figure A</a:t>
            </a:r>
            <a:r>
              <a:rPr lang="en-US" dirty="0" smtClean="0">
                <a:solidFill>
                  <a:srgbClr val="C00000"/>
                </a:solidFill>
              </a:rPr>
              <a:t>. This shows an 'overlay plate', in which a central colony of the fungus </a:t>
            </a:r>
            <a:r>
              <a:rPr lang="en-US" i="1" dirty="0" err="1" smtClean="0">
                <a:solidFill>
                  <a:schemeClr val="tx1"/>
                </a:solidFill>
              </a:rPr>
              <a:t>Penicillium</a:t>
            </a:r>
            <a:r>
              <a:rPr lang="en-US" i="1" dirty="0" smtClean="0">
                <a:solidFill>
                  <a:srgbClr val="C00000"/>
                </a:solidFill>
              </a:rPr>
              <a:t> </a:t>
            </a:r>
            <a:r>
              <a:rPr lang="en-US" i="1" dirty="0" err="1" smtClean="0">
                <a:solidFill>
                  <a:schemeClr val="tx1"/>
                </a:solidFill>
              </a:rPr>
              <a:t>notatum</a:t>
            </a:r>
            <a:r>
              <a:rPr lang="en-US" dirty="0" smtClean="0">
                <a:solidFill>
                  <a:schemeClr val="tx1"/>
                </a:solidFill>
              </a:rPr>
              <a:t> </a:t>
            </a:r>
            <a:r>
              <a:rPr lang="en-US" dirty="0" smtClean="0">
                <a:solidFill>
                  <a:srgbClr val="C00000"/>
                </a:solidFill>
              </a:rPr>
              <a:t>was allowed to grow on agar for 5-6 days, then the plate was overlaid with a thin film of molten agar containing cells of the bacterium, </a:t>
            </a:r>
            <a:r>
              <a:rPr lang="en-US" i="1" dirty="0" smtClean="0">
                <a:solidFill>
                  <a:srgbClr val="C00000"/>
                </a:solidFill>
              </a:rPr>
              <a:t> </a:t>
            </a:r>
            <a:r>
              <a:rPr lang="en-US" i="1" dirty="0" smtClean="0">
                <a:solidFill>
                  <a:schemeClr val="tx1"/>
                </a:solidFill>
              </a:rPr>
              <a:t>Staphylococcus </a:t>
            </a:r>
            <a:r>
              <a:rPr lang="en-US" i="1" dirty="0" err="1" smtClean="0">
                <a:solidFill>
                  <a:schemeClr val="tx1"/>
                </a:solidFill>
              </a:rPr>
              <a:t>aureus</a:t>
            </a:r>
            <a:r>
              <a:rPr lang="en-US" dirty="0" smtClean="0">
                <a:solidFill>
                  <a:srgbClr val="C00000"/>
                </a:solidFill>
              </a:rPr>
              <a:t>. The production of penicillin by the fungus has created a zone of growth inhibition of the bacterium. This demonstration parallels what </a:t>
            </a:r>
            <a:r>
              <a:rPr lang="en-US" dirty="0" smtClean="0">
                <a:solidFill>
                  <a:schemeClr val="tx1"/>
                </a:solidFill>
              </a:rPr>
              <a:t>Alexander Fleming </a:t>
            </a:r>
            <a:r>
              <a:rPr lang="en-US" dirty="0" smtClean="0">
                <a:solidFill>
                  <a:srgbClr val="C00000"/>
                </a:solidFill>
              </a:rPr>
              <a:t>would have observed originally, although he saw inhibition and cellular </a:t>
            </a:r>
            <a:r>
              <a:rPr lang="en-US" dirty="0" err="1" smtClean="0">
                <a:solidFill>
                  <a:srgbClr val="C00000"/>
                </a:solidFill>
              </a:rPr>
              <a:t>lysis</a:t>
            </a:r>
            <a:r>
              <a:rPr lang="en-US" dirty="0" smtClean="0">
                <a:solidFill>
                  <a:srgbClr val="C00000"/>
                </a:solidFill>
              </a:rPr>
              <a:t> of the bacterium .</a:t>
            </a:r>
          </a:p>
          <a:p>
            <a:pPr algn="just"/>
            <a:endParaRPr lang="en-US" dirty="0">
              <a:solidFill>
                <a:srgbClr val="C00000"/>
              </a:solidFill>
            </a:endParaRPr>
          </a:p>
        </p:txBody>
      </p:sp>
      <p:pic>
        <p:nvPicPr>
          <p:cNvPr id="4" name="Picture 3" descr="slide_42.jpg"/>
          <p:cNvPicPr>
            <a:picLocks noChangeAspect="1"/>
          </p:cNvPicPr>
          <p:nvPr/>
        </p:nvPicPr>
        <p:blipFill>
          <a:blip r:embed="rId3"/>
          <a:stretch>
            <a:fillRect/>
          </a:stretch>
        </p:blipFill>
        <p:spPr>
          <a:xfrm>
            <a:off x="0" y="0"/>
            <a:ext cx="9144000" cy="38862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124200"/>
          </a:xfrm>
        </p:spPr>
        <p:txBody>
          <a:bodyPr/>
          <a:lstStyle/>
          <a:p>
            <a:endParaRPr lang="en-US" dirty="0"/>
          </a:p>
        </p:txBody>
      </p:sp>
      <p:sp>
        <p:nvSpPr>
          <p:cNvPr id="3" name="Content Placeholder 2"/>
          <p:cNvSpPr>
            <a:spLocks noGrp="1"/>
          </p:cNvSpPr>
          <p:nvPr>
            <p:ph idx="1"/>
          </p:nvPr>
        </p:nvSpPr>
        <p:spPr>
          <a:xfrm>
            <a:off x="304800" y="3505200"/>
            <a:ext cx="8686800" cy="2574925"/>
          </a:xfrm>
        </p:spPr>
        <p:txBody>
          <a:bodyPr/>
          <a:lstStyle/>
          <a:p>
            <a:pPr algn="just"/>
            <a:r>
              <a:rPr lang="en-US" b="1" dirty="0" smtClean="0">
                <a:solidFill>
                  <a:srgbClr val="C00000"/>
                </a:solidFill>
              </a:rPr>
              <a:t>Figure B</a:t>
            </a:r>
            <a:r>
              <a:rPr lang="en-US" dirty="0" smtClean="0">
                <a:solidFill>
                  <a:srgbClr val="C00000"/>
                </a:solidFill>
              </a:rPr>
              <a:t> shows the typical asexual </a:t>
            </a:r>
            <a:r>
              <a:rPr lang="en-US" dirty="0" err="1" smtClean="0">
                <a:solidFill>
                  <a:srgbClr val="C00000"/>
                </a:solidFill>
              </a:rPr>
              <a:t>sporing</a:t>
            </a:r>
            <a:r>
              <a:rPr lang="en-US" dirty="0" smtClean="0">
                <a:solidFill>
                  <a:srgbClr val="C00000"/>
                </a:solidFill>
              </a:rPr>
              <a:t> structures of a species of </a:t>
            </a:r>
            <a:r>
              <a:rPr lang="en-US" i="1" dirty="0" err="1" smtClean="0">
                <a:solidFill>
                  <a:srgbClr val="C00000"/>
                </a:solidFill>
              </a:rPr>
              <a:t>Penicillium</a:t>
            </a:r>
            <a:r>
              <a:rPr lang="en-US" dirty="0" smtClean="0">
                <a:solidFill>
                  <a:srgbClr val="C00000"/>
                </a:solidFill>
              </a:rPr>
              <a:t>. The spores are produced in chains from flask-shaped cells which are found at the tips of a brush-like aerial structure</a:t>
            </a:r>
            <a:r>
              <a:rPr lang="en-US" dirty="0" smtClean="0"/>
              <a:t>.</a:t>
            </a:r>
            <a:endParaRPr lang="en-US" dirty="0"/>
          </a:p>
        </p:txBody>
      </p:sp>
      <p:pic>
        <p:nvPicPr>
          <p:cNvPr id="5" name="Picture 4" descr="Penicillium_purpurogenum-640x440.dm.crop_0_0_640_440_EjdM.jpg"/>
          <p:cNvPicPr>
            <a:picLocks noChangeAspect="1"/>
          </p:cNvPicPr>
          <p:nvPr/>
        </p:nvPicPr>
        <p:blipFill>
          <a:blip r:embed="rId2"/>
          <a:stretch>
            <a:fillRect/>
          </a:stretch>
        </p:blipFill>
        <p:spPr>
          <a:xfrm>
            <a:off x="5486400" y="228600"/>
            <a:ext cx="3276600" cy="3276600"/>
          </a:xfrm>
          <a:prstGeom prst="rect">
            <a:avLst/>
          </a:prstGeom>
        </p:spPr>
      </p:pic>
      <p:pic>
        <p:nvPicPr>
          <p:cNvPr id="6" name="Picture 5" descr="penicil2 (1).jpg"/>
          <p:cNvPicPr>
            <a:picLocks noChangeAspect="1"/>
          </p:cNvPicPr>
          <p:nvPr/>
        </p:nvPicPr>
        <p:blipFill>
          <a:blip r:embed="rId3"/>
          <a:stretch>
            <a:fillRect/>
          </a:stretch>
        </p:blipFill>
        <p:spPr>
          <a:xfrm>
            <a:off x="990600" y="457200"/>
            <a:ext cx="4191000" cy="3048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Selman Waksman: the Father of Antibiotic</a:t>
            </a:r>
            <a:br>
              <a:rPr lang="en-US" b="1" dirty="0" smtClean="0"/>
            </a:br>
            <a:endParaRPr lang="en-US" dirty="0"/>
          </a:p>
        </p:txBody>
      </p:sp>
      <p:sp>
        <p:nvSpPr>
          <p:cNvPr id="3" name="Content Placeholder 2"/>
          <p:cNvSpPr>
            <a:spLocks noGrp="1"/>
          </p:cNvSpPr>
          <p:nvPr>
            <p:ph idx="1"/>
          </p:nvPr>
        </p:nvSpPr>
        <p:spPr>
          <a:xfrm>
            <a:off x="304800" y="1143000"/>
            <a:ext cx="8686800" cy="5486400"/>
          </a:xfrm>
        </p:spPr>
        <p:txBody>
          <a:bodyPr>
            <a:normAutofit fontScale="85000" lnSpcReduction="20000"/>
          </a:bodyPr>
          <a:lstStyle/>
          <a:p>
            <a:pPr algn="just"/>
            <a:r>
              <a:rPr lang="en-US" b="1" dirty="0" smtClean="0"/>
              <a:t>Selman Abraham </a:t>
            </a:r>
            <a:r>
              <a:rPr lang="en-US" b="1" dirty="0" err="1" smtClean="0"/>
              <a:t>WaksmanSelman</a:t>
            </a:r>
            <a:r>
              <a:rPr lang="en-US" b="1" dirty="0" smtClean="0"/>
              <a:t> Waksman</a:t>
            </a:r>
            <a:r>
              <a:rPr lang="en-US" dirty="0" smtClean="0"/>
              <a:t>, the microbiologist who discovered streptomycin, first used the word "antibiotic" in the medical sense in 1943. In 1952 he was awarded the Nobel Prize in Physiology or Medicine in recognition "for his discovery of "streptomycin," the first antibiotic active against tuberculosis." Waksman was later accused of playing down the role of </a:t>
            </a:r>
            <a:r>
              <a:rPr lang="en-US" dirty="0" smtClean="0">
                <a:hlinkClick r:id="rId2" tooltip="Albert Schatz (scientist)"/>
              </a:rPr>
              <a:t>Albert Schatz</a:t>
            </a:r>
            <a:r>
              <a:rPr lang="en-US" dirty="0" smtClean="0"/>
              <a:t>, a PhD student who did the work under Waksman's supervision to discover streptomycin.</a:t>
            </a:r>
          </a:p>
          <a:p>
            <a:pPr algn="just"/>
            <a:r>
              <a:rPr lang="en-US" dirty="0" smtClean="0"/>
              <a:t>In 2005 Selman Waksman was granted an </a:t>
            </a:r>
            <a:r>
              <a:rPr lang="en-US" dirty="0" smtClean="0">
                <a:hlinkClick r:id="rId3" tooltip="ACS National Historical Chemical Landmarks"/>
              </a:rPr>
              <a:t>ACS National Historical Chemical Landmark</a:t>
            </a:r>
            <a:r>
              <a:rPr lang="en-US" dirty="0" smtClean="0"/>
              <a:t> in recognition of the significant work of his lab in isolating more than </a:t>
            </a:r>
            <a:r>
              <a:rPr lang="en-US" dirty="0" smtClean="0">
                <a:solidFill>
                  <a:srgbClr val="C00000"/>
                </a:solidFill>
              </a:rPr>
              <a:t>fifteen antibiotics</a:t>
            </a:r>
            <a:r>
              <a:rPr lang="en-US" dirty="0" smtClean="0"/>
              <a:t>, including streptomycin, which was the first effective treatment for </a:t>
            </a:r>
            <a:r>
              <a:rPr lang="en-US" dirty="0" err="1" smtClean="0"/>
              <a:t>tuberculosis.he</a:t>
            </a:r>
            <a:r>
              <a:rPr lang="en-US" dirty="0" smtClean="0"/>
              <a:t> was the first scientist who use the term Antibiotics </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rmAutofit fontScale="90000"/>
          </a:bodyPr>
          <a:lstStyle/>
          <a:p>
            <a:r>
              <a:rPr lang="en-US" sz="1800" b="1" dirty="0" smtClean="0"/>
              <a:t/>
            </a:r>
            <a:br>
              <a:rPr lang="en-US" sz="1800" b="1" dirty="0" smtClean="0"/>
            </a:br>
            <a:r>
              <a:rPr lang="en-US" sz="1800" dirty="0" smtClean="0"/>
              <a:t> </a:t>
            </a:r>
            <a:r>
              <a:rPr lang="en-US" sz="2400" dirty="0" smtClean="0">
                <a:solidFill>
                  <a:srgbClr val="C00000"/>
                </a:solidFill>
              </a:rPr>
              <a:t/>
            </a:r>
            <a:br>
              <a:rPr lang="en-US" sz="2400" dirty="0" smtClean="0">
                <a:solidFill>
                  <a:srgbClr val="C00000"/>
                </a:solidFill>
              </a:rPr>
            </a:br>
            <a:r>
              <a:rPr lang="en-US" sz="2400" dirty="0" smtClean="0">
                <a:solidFill>
                  <a:srgbClr val="C00000"/>
                </a:solidFill>
              </a:rPr>
              <a:t>Depending upon the killing or inhibiting ability of drugs, they can be classified into two categories</a:t>
            </a:r>
            <a:endParaRPr lang="en-US" sz="2400" dirty="0">
              <a:solidFill>
                <a:srgbClr val="C00000"/>
              </a:solidFill>
            </a:endParaRPr>
          </a:p>
        </p:txBody>
      </p:sp>
      <p:sp>
        <p:nvSpPr>
          <p:cNvPr id="3" name="Content Placeholder 2"/>
          <p:cNvSpPr>
            <a:spLocks noGrp="1"/>
          </p:cNvSpPr>
          <p:nvPr>
            <p:ph idx="1"/>
          </p:nvPr>
        </p:nvSpPr>
        <p:spPr>
          <a:xfrm>
            <a:off x="0" y="1295400"/>
            <a:ext cx="9144000" cy="5257800"/>
          </a:xfrm>
        </p:spPr>
        <p:txBody>
          <a:bodyPr>
            <a:normAutofit fontScale="77500" lnSpcReduction="20000"/>
          </a:bodyPr>
          <a:lstStyle/>
          <a:p>
            <a:pPr algn="just"/>
            <a:r>
              <a:rPr lang="en-US" dirty="0" smtClean="0"/>
              <a:t>. Physicians use either one of these agents or sometimes a combination of these two when treating an infection and it </a:t>
            </a:r>
          </a:p>
          <a:p>
            <a:pPr algn="just"/>
            <a:r>
              <a:rPr lang="en-US" dirty="0" smtClean="0"/>
              <a:t> depends on the type of infection,</a:t>
            </a:r>
          </a:p>
          <a:p>
            <a:pPr algn="just"/>
            <a:r>
              <a:rPr lang="en-US" dirty="0" smtClean="0"/>
              <a:t> growth conditions of microorganisms, </a:t>
            </a:r>
          </a:p>
          <a:p>
            <a:pPr algn="just"/>
            <a:r>
              <a:rPr lang="en-US" dirty="0" smtClean="0"/>
              <a:t>bacterial density, </a:t>
            </a:r>
          </a:p>
          <a:p>
            <a:pPr algn="just"/>
            <a:r>
              <a:rPr lang="en-US" dirty="0" smtClean="0"/>
              <a:t>test duration</a:t>
            </a:r>
          </a:p>
          <a:p>
            <a:pPr algn="just"/>
            <a:r>
              <a:rPr lang="en-US" dirty="0" smtClean="0"/>
              <a:t>reduction rate of Bacteria. </a:t>
            </a:r>
          </a:p>
          <a:p>
            <a:pPr algn="just"/>
            <a:r>
              <a:rPr lang="en-US" dirty="0" smtClean="0"/>
              <a:t>Well known bactericidal and </a:t>
            </a:r>
            <a:r>
              <a:rPr lang="en-US" dirty="0" err="1" smtClean="0"/>
              <a:t>bacteriostatic</a:t>
            </a:r>
            <a:r>
              <a:rPr lang="en-US" dirty="0" smtClean="0"/>
              <a:t> agents are the antibiotics. Antibiotics can also be classified into bactericidal and </a:t>
            </a:r>
            <a:r>
              <a:rPr lang="en-US" dirty="0" err="1" smtClean="0"/>
              <a:t>bacteriostatic</a:t>
            </a:r>
            <a:r>
              <a:rPr lang="en-US" dirty="0" smtClean="0"/>
              <a:t> antibiotics based on their mechanism of action. However, in some cases, one antibiotic can be bactericidal for one strain of bacteria and may only inhibit the growth of a different strain. Therefore, all the aspects mentioned above should be clearly known before choosing an antibiotic.</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Bactericidal</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686800" cy="5562600"/>
          </a:xfrm>
        </p:spPr>
        <p:txBody>
          <a:bodyPr>
            <a:normAutofit fontScale="92500" lnSpcReduction="20000"/>
          </a:bodyPr>
          <a:lstStyle/>
          <a:p>
            <a:pPr algn="just">
              <a:buNone/>
            </a:pPr>
            <a:r>
              <a:rPr lang="en-US" dirty="0" smtClean="0">
                <a:solidFill>
                  <a:srgbClr val="C00000"/>
                </a:solidFill>
              </a:rPr>
              <a:t>Bactericidal agents are used to kill microorganisms by inhibiting the synthesis of cell wall. </a:t>
            </a:r>
          </a:p>
          <a:p>
            <a:pPr algn="just">
              <a:buNone/>
            </a:pPr>
            <a:r>
              <a:rPr lang="en-US" dirty="0" smtClean="0">
                <a:solidFill>
                  <a:srgbClr val="C00000"/>
                </a:solidFill>
              </a:rPr>
              <a:t>.</a:t>
            </a:r>
            <a:r>
              <a:rPr lang="en-US" dirty="0" smtClean="0">
                <a:solidFill>
                  <a:srgbClr val="002060"/>
                </a:solidFill>
              </a:rPr>
              <a:t> Usually, </a:t>
            </a:r>
            <a:r>
              <a:rPr lang="en-US" dirty="0" err="1" smtClean="0">
                <a:solidFill>
                  <a:srgbClr val="002060"/>
                </a:solidFill>
              </a:rPr>
              <a:t>endocarditis</a:t>
            </a:r>
            <a:r>
              <a:rPr lang="en-US" dirty="0" smtClean="0">
                <a:solidFill>
                  <a:srgbClr val="002060"/>
                </a:solidFill>
              </a:rPr>
              <a:t> and meningitis are treated by bactericidal drugs</a:t>
            </a:r>
            <a:r>
              <a:rPr lang="en-US" dirty="0" smtClean="0">
                <a:solidFill>
                  <a:srgbClr val="C00000"/>
                </a:solidFill>
              </a:rPr>
              <a:t> </a:t>
            </a:r>
          </a:p>
          <a:p>
            <a:pPr algn="just">
              <a:buNone/>
            </a:pPr>
            <a:r>
              <a:rPr lang="en-US" dirty="0" smtClean="0">
                <a:solidFill>
                  <a:srgbClr val="C00000"/>
                </a:solidFill>
              </a:rPr>
              <a:t>Examples for bactericidal antibiotics include; </a:t>
            </a:r>
            <a:r>
              <a:rPr lang="en-US" dirty="0" smtClean="0">
                <a:solidFill>
                  <a:srgbClr val="002060"/>
                </a:solidFill>
              </a:rPr>
              <a:t>penicillin derivatives</a:t>
            </a:r>
            <a:r>
              <a:rPr lang="en-US" dirty="0" smtClean="0">
                <a:solidFill>
                  <a:srgbClr val="C00000"/>
                </a:solidFill>
              </a:rPr>
              <a:t>, </a:t>
            </a:r>
            <a:r>
              <a:rPr lang="en-US" dirty="0" err="1" smtClean="0">
                <a:solidFill>
                  <a:schemeClr val="bg2">
                    <a:lumMod val="25000"/>
                  </a:schemeClr>
                </a:solidFill>
              </a:rPr>
              <a:t>cephalosporins</a:t>
            </a:r>
            <a:r>
              <a:rPr lang="en-US" dirty="0" smtClean="0">
                <a:solidFill>
                  <a:srgbClr val="C00000"/>
                </a:solidFill>
              </a:rPr>
              <a:t>, </a:t>
            </a:r>
            <a:r>
              <a:rPr lang="en-US" dirty="0" err="1" smtClean="0">
                <a:solidFill>
                  <a:srgbClr val="00B050"/>
                </a:solidFill>
              </a:rPr>
              <a:t>monobactams</a:t>
            </a:r>
            <a:r>
              <a:rPr lang="en-US" dirty="0" smtClean="0">
                <a:solidFill>
                  <a:srgbClr val="C00000"/>
                </a:solidFill>
              </a:rPr>
              <a:t>, and </a:t>
            </a:r>
            <a:r>
              <a:rPr lang="en-US" dirty="0" err="1" smtClean="0">
                <a:solidFill>
                  <a:srgbClr val="7030A0"/>
                </a:solidFill>
              </a:rPr>
              <a:t>vancomycin</a:t>
            </a:r>
            <a:r>
              <a:rPr lang="en-US" dirty="0" smtClean="0">
                <a:solidFill>
                  <a:srgbClr val="C00000"/>
                </a:solidFill>
              </a:rPr>
              <a:t>. In addition, </a:t>
            </a:r>
            <a:r>
              <a:rPr lang="en-US" dirty="0" err="1" smtClean="0">
                <a:solidFill>
                  <a:schemeClr val="accent3">
                    <a:lumMod val="75000"/>
                  </a:schemeClr>
                </a:solidFill>
              </a:rPr>
              <a:t>aminoglycosidic</a:t>
            </a:r>
            <a:r>
              <a:rPr lang="en-US" dirty="0" smtClean="0">
                <a:solidFill>
                  <a:srgbClr val="C00000"/>
                </a:solidFill>
              </a:rPr>
              <a:t> antibiotics are also considered as bactericidal, but they may also be </a:t>
            </a:r>
            <a:r>
              <a:rPr lang="en-US" dirty="0" err="1" smtClean="0">
                <a:solidFill>
                  <a:srgbClr val="C00000"/>
                </a:solidFill>
              </a:rPr>
              <a:t>bacteriostatic</a:t>
            </a:r>
            <a:r>
              <a:rPr lang="en-US" dirty="0" smtClean="0">
                <a:solidFill>
                  <a:srgbClr val="C00000"/>
                </a:solidFill>
              </a:rPr>
              <a:t> for some infections. The minimum concentration of a drug that is needed to kill a certain strain of bacteria is called the ‘minimum bactericidal concentration’ or MBC.</a:t>
            </a:r>
          </a:p>
          <a:p>
            <a:pPr algn="just"/>
            <a:endParaRPr lang="en-US"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Bacteriostatic</a:t>
            </a:r>
            <a:r>
              <a:rPr lang="en-US" dirty="0" smtClean="0"/>
              <a:t/>
            </a:r>
            <a:br>
              <a:rPr lang="en-US" dirty="0" smtClean="0"/>
            </a:br>
            <a:endParaRPr lang="en-US" dirty="0"/>
          </a:p>
        </p:txBody>
      </p:sp>
      <p:sp>
        <p:nvSpPr>
          <p:cNvPr id="3" name="Content Placeholder 2"/>
          <p:cNvSpPr>
            <a:spLocks noGrp="1"/>
          </p:cNvSpPr>
          <p:nvPr>
            <p:ph idx="1"/>
          </p:nvPr>
        </p:nvSpPr>
        <p:spPr>
          <a:xfrm>
            <a:off x="304800" y="838200"/>
            <a:ext cx="8686800" cy="6019800"/>
          </a:xfrm>
        </p:spPr>
        <p:txBody>
          <a:bodyPr>
            <a:normAutofit fontScale="77500" lnSpcReduction="20000"/>
          </a:bodyPr>
          <a:lstStyle/>
          <a:p>
            <a:pPr algn="just"/>
            <a:r>
              <a:rPr lang="en-US" dirty="0" smtClean="0"/>
              <a:t>are used to limit the growth and reproduction of microorganisms by interfering with their protein production, DNA replication, or other aspects of bacterial cellular metabolism. Unlike the bactericidal agents, the </a:t>
            </a:r>
            <a:r>
              <a:rPr lang="en-US" dirty="0" err="1" smtClean="0"/>
              <a:t>bacteriostatic</a:t>
            </a:r>
            <a:r>
              <a:rPr lang="en-US" dirty="0" smtClean="0"/>
              <a:t> agents </a:t>
            </a:r>
            <a:r>
              <a:rPr lang="en-US" dirty="0" smtClean="0">
                <a:solidFill>
                  <a:srgbClr val="C00000"/>
                </a:solidFill>
              </a:rPr>
              <a:t>must works together with the immune system to inhibit the microorganisms</a:t>
            </a:r>
            <a:r>
              <a:rPr lang="en-US" dirty="0" smtClean="0"/>
              <a:t>’ activities. According to drug concentration, the activity may vary. For examples, if we use high concentrations of </a:t>
            </a:r>
            <a:r>
              <a:rPr lang="en-US" dirty="0" err="1" smtClean="0"/>
              <a:t>bacteriostatic</a:t>
            </a:r>
            <a:r>
              <a:rPr lang="en-US" dirty="0" smtClean="0"/>
              <a:t> agents, they may act as bactericidal, whereas low concentration of bactericidal agents may act as </a:t>
            </a:r>
            <a:r>
              <a:rPr lang="en-US" dirty="0" err="1" smtClean="0"/>
              <a:t>bacteriostatic</a:t>
            </a:r>
            <a:r>
              <a:rPr lang="en-US" dirty="0" smtClean="0"/>
              <a:t>. In most urinary tract infections, it is recommended to use </a:t>
            </a:r>
            <a:r>
              <a:rPr lang="en-US" dirty="0" err="1" smtClean="0"/>
              <a:t>bacteriostatic</a:t>
            </a:r>
            <a:r>
              <a:rPr lang="en-US" dirty="0" smtClean="0"/>
              <a:t> antibiotics. The antibiotics include tetracycline, sulfonamides, </a:t>
            </a:r>
            <a:r>
              <a:rPr lang="en-US" dirty="0" err="1" smtClean="0"/>
              <a:t>spectinomycin</a:t>
            </a:r>
            <a:r>
              <a:rPr lang="en-US" dirty="0" smtClean="0"/>
              <a:t>, </a:t>
            </a:r>
            <a:r>
              <a:rPr lang="en-US" dirty="0" err="1" smtClean="0"/>
              <a:t>trimethoprim</a:t>
            </a:r>
            <a:r>
              <a:rPr lang="en-US" dirty="0" smtClean="0"/>
              <a:t>, </a:t>
            </a:r>
            <a:r>
              <a:rPr lang="en-US" dirty="0" err="1" smtClean="0"/>
              <a:t>chloramphenicol</a:t>
            </a:r>
            <a:r>
              <a:rPr lang="en-US" dirty="0" smtClean="0"/>
              <a:t>, </a:t>
            </a:r>
            <a:r>
              <a:rPr lang="en-US" dirty="0" err="1" smtClean="0"/>
              <a:t>macrolides</a:t>
            </a:r>
            <a:r>
              <a:rPr lang="en-US" dirty="0" smtClean="0"/>
              <a:t> and </a:t>
            </a:r>
            <a:r>
              <a:rPr lang="en-US" dirty="0" err="1" smtClean="0"/>
              <a:t>lincosamides</a:t>
            </a:r>
            <a:r>
              <a:rPr lang="en-US" dirty="0" smtClean="0"/>
              <a:t> are some examples for </a:t>
            </a:r>
            <a:r>
              <a:rPr lang="en-US" dirty="0" err="1" smtClean="0"/>
              <a:t>bacteriostatic</a:t>
            </a:r>
            <a:r>
              <a:rPr lang="en-US" dirty="0" smtClean="0"/>
              <a:t> agents. Minimum concentration of a drug that is needed to inhibit the growth of a certain strain of bacteria is known as ‘minimum inhibitory concentration’ or MIC.</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uFont typeface="Wingdings" pitchFamily="2" charset="2"/>
              <a:buChar char="v"/>
            </a:pPr>
            <a:r>
              <a:rPr lang="en-US" dirty="0" smtClean="0">
                <a:solidFill>
                  <a:srgbClr val="7030A0"/>
                </a:solidFill>
              </a:rPr>
              <a:t>Identification of Antibiotics and Antimicrobial Agents</a:t>
            </a:r>
            <a:endParaRPr lang="en-US" dirty="0">
              <a:solidFill>
                <a:srgbClr val="7030A0"/>
              </a:solidFill>
            </a:endParaRPr>
          </a:p>
        </p:txBody>
      </p:sp>
      <p:sp>
        <p:nvSpPr>
          <p:cNvPr id="3" name="Content Placeholder 2"/>
          <p:cNvSpPr>
            <a:spLocks noGrp="1"/>
          </p:cNvSpPr>
          <p:nvPr>
            <p:ph idx="1"/>
          </p:nvPr>
        </p:nvSpPr>
        <p:spPr>
          <a:xfrm>
            <a:off x="0" y="1554162"/>
            <a:ext cx="8991600" cy="5303838"/>
          </a:xfrm>
        </p:spPr>
        <p:txBody>
          <a:bodyPr>
            <a:normAutofit fontScale="77500" lnSpcReduction="20000"/>
          </a:bodyPr>
          <a:lstStyle/>
          <a:p>
            <a:pPr algn="just"/>
            <a:r>
              <a:rPr lang="en-US" dirty="0" smtClean="0">
                <a:solidFill>
                  <a:srgbClr val="C00000"/>
                </a:solidFill>
              </a:rPr>
              <a:t>An </a:t>
            </a:r>
            <a:r>
              <a:rPr lang="en-US" b="1" dirty="0" smtClean="0">
                <a:solidFill>
                  <a:srgbClr val="C00000"/>
                </a:solidFill>
              </a:rPr>
              <a:t>ANTIBIOTIC</a:t>
            </a:r>
            <a:r>
              <a:rPr lang="en-US" dirty="0" smtClean="0"/>
              <a:t> is a</a:t>
            </a:r>
            <a:r>
              <a:rPr lang="en-US" dirty="0" smtClean="0">
                <a:solidFill>
                  <a:srgbClr val="002060"/>
                </a:solidFill>
              </a:rPr>
              <a:t> low molecular substance produced by a microorganism that at a low concentration inhibits or kills other micro organisms. ex. penicillin .The term antibiotics  means “against life”; in this case, against microbes. There are many types of antibiotics—</a:t>
            </a:r>
            <a:r>
              <a:rPr lang="en-US" dirty="0" err="1" smtClean="0">
                <a:solidFill>
                  <a:srgbClr val="002060"/>
                </a:solidFill>
              </a:rPr>
              <a:t>antibacterials</a:t>
            </a:r>
            <a:r>
              <a:rPr lang="en-US" dirty="0" smtClean="0">
                <a:solidFill>
                  <a:srgbClr val="002060"/>
                </a:solidFill>
              </a:rPr>
              <a:t>, </a:t>
            </a:r>
            <a:r>
              <a:rPr lang="en-US" dirty="0" err="1" smtClean="0">
                <a:solidFill>
                  <a:srgbClr val="002060"/>
                </a:solidFill>
              </a:rPr>
              <a:t>antivirals</a:t>
            </a:r>
            <a:r>
              <a:rPr lang="en-US" dirty="0" smtClean="0">
                <a:solidFill>
                  <a:srgbClr val="002060"/>
                </a:solidFill>
              </a:rPr>
              <a:t>, </a:t>
            </a:r>
            <a:r>
              <a:rPr lang="en-US" dirty="0" err="1" smtClean="0">
                <a:solidFill>
                  <a:srgbClr val="002060"/>
                </a:solidFill>
              </a:rPr>
              <a:t>antifungals</a:t>
            </a:r>
            <a:r>
              <a:rPr lang="en-US" dirty="0" smtClean="0">
                <a:solidFill>
                  <a:srgbClr val="002060"/>
                </a:solidFill>
              </a:rPr>
              <a:t>, and </a:t>
            </a:r>
            <a:r>
              <a:rPr lang="en-US" dirty="0" err="1" smtClean="0">
                <a:solidFill>
                  <a:srgbClr val="002060"/>
                </a:solidFill>
              </a:rPr>
              <a:t>antiparasitics</a:t>
            </a:r>
            <a:r>
              <a:rPr lang="en-US" dirty="0" smtClean="0">
                <a:solidFill>
                  <a:srgbClr val="002060"/>
                </a:solidFill>
              </a:rPr>
              <a:t>. </a:t>
            </a:r>
            <a:r>
              <a:rPr lang="en-US" dirty="0" smtClean="0"/>
              <a:t>They are characterized by certain distinct physical, chemical, and biological properties which make them ideal potential chemotherapeutic agents for the treatment of infection </a:t>
            </a:r>
            <a:endParaRPr lang="en-US" dirty="0" smtClean="0">
              <a:solidFill>
                <a:srgbClr val="002060"/>
              </a:solidFill>
            </a:endParaRPr>
          </a:p>
          <a:p>
            <a:pPr algn="just">
              <a:buNone/>
            </a:pPr>
            <a:r>
              <a:rPr lang="en-US" dirty="0" smtClean="0">
                <a:solidFill>
                  <a:srgbClr val="C00000"/>
                </a:solidFill>
              </a:rPr>
              <a:t>An </a:t>
            </a:r>
            <a:r>
              <a:rPr lang="en-US" b="1" dirty="0" smtClean="0">
                <a:solidFill>
                  <a:srgbClr val="C00000"/>
                </a:solidFill>
              </a:rPr>
              <a:t>ANTIMICROBIAL Agent </a:t>
            </a:r>
            <a:r>
              <a:rPr lang="en-US" dirty="0" smtClean="0"/>
              <a:t> </a:t>
            </a:r>
            <a:r>
              <a:rPr lang="en-US" dirty="0" smtClean="0">
                <a:solidFill>
                  <a:srgbClr val="002060"/>
                </a:solidFill>
              </a:rPr>
              <a:t>is any substance of natural, </a:t>
            </a:r>
            <a:r>
              <a:rPr lang="en-US" dirty="0" err="1" smtClean="0">
                <a:solidFill>
                  <a:srgbClr val="002060"/>
                </a:solidFill>
              </a:rPr>
              <a:t>semisynthetic</a:t>
            </a:r>
            <a:r>
              <a:rPr lang="en-US" dirty="0" smtClean="0">
                <a:solidFill>
                  <a:srgbClr val="002060"/>
                </a:solidFill>
              </a:rPr>
              <a:t> or synthetic origin that kills or inhibits the growth of microorganisms but causes little or no damage to the host. ex: sulfa drug </a:t>
            </a:r>
          </a:p>
          <a:p>
            <a:pPr algn="just"/>
            <a:r>
              <a:rPr lang="en-US" dirty="0" smtClean="0">
                <a:solidFill>
                  <a:srgbClr val="C00000"/>
                </a:solidFill>
              </a:rPr>
              <a:t>All antibiotics are antimicrobials, but not all antimicrobials are antibiotics.</a:t>
            </a:r>
          </a:p>
          <a:p>
            <a:pPr>
              <a:buClr>
                <a:srgbClr val="C00000"/>
              </a:buClr>
              <a:buSzPct val="83000"/>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838200"/>
          </a:xfrm>
        </p:spPr>
        <p:txBody>
          <a:bodyPr>
            <a:normAutofit/>
          </a:bodyPr>
          <a:lstStyle/>
          <a:p>
            <a:r>
              <a:rPr lang="en-US" b="1" dirty="0" smtClean="0">
                <a:solidFill>
                  <a:srgbClr val="C00000"/>
                </a:solidFill>
              </a:rPr>
              <a:t>Bactericidal </a:t>
            </a:r>
            <a:r>
              <a:rPr lang="en-US" b="1" dirty="0" err="1" smtClean="0">
                <a:solidFill>
                  <a:srgbClr val="C00000"/>
                </a:solidFill>
              </a:rPr>
              <a:t>vs</a:t>
            </a:r>
            <a:r>
              <a:rPr lang="en-US" b="1" dirty="0" smtClean="0">
                <a:solidFill>
                  <a:srgbClr val="C00000"/>
                </a:solidFill>
              </a:rPr>
              <a:t> </a:t>
            </a:r>
            <a:r>
              <a:rPr lang="en-US" b="1" dirty="0" err="1" smtClean="0">
                <a:solidFill>
                  <a:srgbClr val="C00000"/>
                </a:solidFill>
              </a:rPr>
              <a:t>Bacteriostatic</a:t>
            </a:r>
            <a:endParaRPr lang="en-US" dirty="0">
              <a:solidFill>
                <a:srgbClr val="C00000"/>
              </a:solidFill>
            </a:endParaRPr>
          </a:p>
        </p:txBody>
      </p:sp>
      <p:sp>
        <p:nvSpPr>
          <p:cNvPr id="3" name="Content Placeholder 2"/>
          <p:cNvSpPr>
            <a:spLocks noGrp="1"/>
          </p:cNvSpPr>
          <p:nvPr>
            <p:ph idx="1"/>
          </p:nvPr>
        </p:nvSpPr>
        <p:spPr>
          <a:xfrm>
            <a:off x="0" y="685800"/>
            <a:ext cx="8991600" cy="6172200"/>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algn="just"/>
            <a:r>
              <a:rPr lang="en-US" b="1" dirty="0" smtClean="0">
                <a:solidFill>
                  <a:srgbClr val="002060"/>
                </a:solidFill>
              </a:rPr>
              <a:t>Bactericidal</a:t>
            </a:r>
            <a:r>
              <a:rPr lang="en-US" dirty="0" smtClean="0">
                <a:solidFill>
                  <a:srgbClr val="002060"/>
                </a:solidFill>
              </a:rPr>
              <a:t> antibiotics kill bacteria directly, and </a:t>
            </a:r>
            <a:r>
              <a:rPr lang="en-US" b="1" dirty="0" err="1" smtClean="0">
                <a:solidFill>
                  <a:srgbClr val="002060"/>
                </a:solidFill>
              </a:rPr>
              <a:t>bacteriostatic</a:t>
            </a:r>
            <a:r>
              <a:rPr lang="en-US" b="1" dirty="0" smtClean="0">
                <a:solidFill>
                  <a:srgbClr val="002060"/>
                </a:solidFill>
              </a:rPr>
              <a:t> </a:t>
            </a:r>
            <a:r>
              <a:rPr lang="en-US" dirty="0" smtClean="0">
                <a:solidFill>
                  <a:srgbClr val="002060"/>
                </a:solidFill>
              </a:rPr>
              <a:t>antibiotics stop bacteria from growing.</a:t>
            </a:r>
          </a:p>
          <a:p>
            <a:pPr algn="just"/>
            <a:r>
              <a:rPr lang="en-US" dirty="0" smtClean="0">
                <a:solidFill>
                  <a:srgbClr val="002060"/>
                </a:solidFill>
              </a:rPr>
              <a:t> Bactericidal activities kill microbial cells, whereas </a:t>
            </a:r>
            <a:r>
              <a:rPr lang="en-US" dirty="0" err="1" smtClean="0">
                <a:solidFill>
                  <a:srgbClr val="002060"/>
                </a:solidFill>
              </a:rPr>
              <a:t>bacteriostatic</a:t>
            </a:r>
            <a:r>
              <a:rPr lang="en-US" dirty="0" smtClean="0">
                <a:solidFill>
                  <a:srgbClr val="002060"/>
                </a:solidFill>
              </a:rPr>
              <a:t> activities prevent the growth of microbial cells.</a:t>
            </a:r>
          </a:p>
          <a:p>
            <a:pPr algn="just"/>
            <a:r>
              <a:rPr lang="en-US" dirty="0" smtClean="0">
                <a:solidFill>
                  <a:srgbClr val="002060"/>
                </a:solidFill>
              </a:rPr>
              <a:t>Number of microorganisms decreases in the presence of bactericidal agents, whereas the number of microorganisms remains the same in the presence of </a:t>
            </a:r>
            <a:r>
              <a:rPr lang="en-US" dirty="0" err="1" smtClean="0">
                <a:solidFill>
                  <a:srgbClr val="002060"/>
                </a:solidFill>
              </a:rPr>
              <a:t>bacteriostatic</a:t>
            </a:r>
            <a:r>
              <a:rPr lang="en-US" dirty="0" smtClean="0">
                <a:solidFill>
                  <a:srgbClr val="002060"/>
                </a:solidFill>
              </a:rPr>
              <a:t> agents.</a:t>
            </a:r>
          </a:p>
          <a:p>
            <a:pPr algn="just">
              <a:buClr>
                <a:srgbClr val="C00000"/>
              </a:buClr>
              <a:buFont typeface="Wingdings" pitchFamily="2" charset="2"/>
              <a:buChar char="v"/>
            </a:pPr>
            <a:r>
              <a:rPr lang="en-US" dirty="0" smtClean="0">
                <a:solidFill>
                  <a:srgbClr val="002060"/>
                </a:solidFill>
              </a:rPr>
              <a:t>Unlike the bactericidal agents, when </a:t>
            </a:r>
            <a:r>
              <a:rPr lang="en-US" dirty="0" err="1" smtClean="0">
                <a:solidFill>
                  <a:srgbClr val="002060"/>
                </a:solidFill>
              </a:rPr>
              <a:t>bacteriostatic</a:t>
            </a:r>
            <a:r>
              <a:rPr lang="en-US" dirty="0" smtClean="0">
                <a:solidFill>
                  <a:srgbClr val="002060"/>
                </a:solidFill>
              </a:rPr>
              <a:t> agents are used, microorganisms remain viable.</a:t>
            </a:r>
          </a:p>
          <a:p>
            <a:pPr algn="just"/>
            <a:r>
              <a:rPr lang="en-US" dirty="0" smtClean="0">
                <a:solidFill>
                  <a:srgbClr val="002060"/>
                </a:solidFill>
              </a:rPr>
              <a:t> Unlike the bactericidal agents, </a:t>
            </a:r>
            <a:r>
              <a:rPr lang="en-US" dirty="0" err="1" smtClean="0">
                <a:solidFill>
                  <a:srgbClr val="002060"/>
                </a:solidFill>
              </a:rPr>
              <a:t>bacteriostatic</a:t>
            </a:r>
            <a:r>
              <a:rPr lang="en-US" dirty="0" smtClean="0">
                <a:solidFill>
                  <a:srgbClr val="002060"/>
                </a:solidFill>
              </a:rPr>
              <a:t> agents allow the immune system to deal with infections.</a:t>
            </a:r>
          </a:p>
          <a:p>
            <a:pPr algn="just"/>
            <a:r>
              <a:rPr lang="en-US" dirty="0" smtClean="0">
                <a:solidFill>
                  <a:srgbClr val="002060"/>
                </a:solidFill>
              </a:rPr>
              <a:t>If the doses of </a:t>
            </a:r>
            <a:r>
              <a:rPr lang="en-US" dirty="0" err="1" smtClean="0">
                <a:solidFill>
                  <a:srgbClr val="002060"/>
                </a:solidFill>
              </a:rPr>
              <a:t>bacteriostatic</a:t>
            </a:r>
            <a:r>
              <a:rPr lang="en-US" dirty="0" smtClean="0">
                <a:solidFill>
                  <a:srgbClr val="002060"/>
                </a:solidFill>
              </a:rPr>
              <a:t> agents are high, those may act as bactericidal agents.</a:t>
            </a:r>
          </a:p>
          <a:p>
            <a:pPr algn="just"/>
            <a:r>
              <a:rPr lang="en-US" dirty="0" smtClean="0">
                <a:solidFill>
                  <a:srgbClr val="002060"/>
                </a:solidFill>
              </a:rPr>
              <a:t>If the doses of bactericidal agents are low, those may act as </a:t>
            </a:r>
            <a:r>
              <a:rPr lang="en-US" dirty="0" err="1" smtClean="0">
                <a:solidFill>
                  <a:srgbClr val="002060"/>
                </a:solidFill>
              </a:rPr>
              <a:t>bacteriostatic</a:t>
            </a:r>
            <a:r>
              <a:rPr lang="en-US" dirty="0" smtClean="0">
                <a:solidFill>
                  <a:srgbClr val="002060"/>
                </a:solidFill>
              </a:rPr>
              <a:t> agents.</a:t>
            </a:r>
          </a:p>
          <a:p>
            <a:pPr algn="just"/>
            <a:r>
              <a:rPr lang="en-US" dirty="0" smtClean="0">
                <a:solidFill>
                  <a:srgbClr val="002060"/>
                </a:solidFill>
              </a:rPr>
              <a:t>MIC (minimum inhibitory concentration) is the minimum concentration of drug need to inhibit bacterial growth by </a:t>
            </a:r>
            <a:r>
              <a:rPr lang="en-US" dirty="0" err="1" smtClean="0">
                <a:solidFill>
                  <a:srgbClr val="002060"/>
                </a:solidFill>
              </a:rPr>
              <a:t>bacteriostatic</a:t>
            </a:r>
            <a:r>
              <a:rPr lang="en-US" dirty="0" smtClean="0">
                <a:solidFill>
                  <a:srgbClr val="002060"/>
                </a:solidFill>
              </a:rPr>
              <a:t> agents. In contrast, MBC (minimum bactericidal concentration) is the minimum concentration of bactericidal drug needed to kill bacteria.</a:t>
            </a:r>
          </a:p>
          <a:p>
            <a:endParaRPr lang="en-US"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Mode of activity </a:t>
            </a:r>
            <a:endParaRPr lang="en-US" dirty="0">
              <a:solidFill>
                <a:srgbClr val="C00000"/>
              </a:solidFill>
            </a:endParaRPr>
          </a:p>
        </p:txBody>
      </p:sp>
      <p:sp>
        <p:nvSpPr>
          <p:cNvPr id="3" name="Content Placeholder 2"/>
          <p:cNvSpPr>
            <a:spLocks noGrp="1"/>
          </p:cNvSpPr>
          <p:nvPr>
            <p:ph idx="1"/>
          </p:nvPr>
        </p:nvSpPr>
        <p:spPr>
          <a:xfrm>
            <a:off x="304800" y="1295400"/>
            <a:ext cx="8686800" cy="5257800"/>
          </a:xfrm>
        </p:spPr>
        <p:txBody>
          <a:bodyPr>
            <a:normAutofit fontScale="92500" lnSpcReduction="20000"/>
          </a:bodyPr>
          <a:lstStyle/>
          <a:p>
            <a:pPr algn="just"/>
            <a:r>
              <a:rPr lang="en-US" dirty="0" smtClean="0">
                <a:solidFill>
                  <a:srgbClr val="0070C0"/>
                </a:solidFill>
              </a:rPr>
              <a:t>Another important thing to remember about antibiotics is that they don't all work against all types of bacteria. </a:t>
            </a:r>
          </a:p>
          <a:p>
            <a:pPr algn="just"/>
            <a:r>
              <a:rPr lang="en-US" b="1" dirty="0" smtClean="0">
                <a:solidFill>
                  <a:srgbClr val="C00000"/>
                </a:solidFill>
              </a:rPr>
              <a:t>Narrow-spectrum</a:t>
            </a:r>
            <a:r>
              <a:rPr lang="en-US" dirty="0" smtClean="0">
                <a:solidFill>
                  <a:srgbClr val="0070C0"/>
                </a:solidFill>
              </a:rPr>
              <a:t> antibiotics are only effective against a narrow range of bacteria it  is effective against specific families of </a:t>
            </a:r>
            <a:r>
              <a:rPr lang="en-US" dirty="0" err="1" smtClean="0">
                <a:solidFill>
                  <a:srgbClr val="0070C0"/>
                </a:solidFill>
              </a:rPr>
              <a:t>bacteria</a:t>
            </a:r>
            <a:r>
              <a:rPr lang="en-US" dirty="0" err="1" smtClean="0"/>
              <a:t>.</a:t>
            </a:r>
            <a:r>
              <a:rPr lang="en-US" dirty="0" err="1" smtClean="0">
                <a:solidFill>
                  <a:srgbClr val="0070C0"/>
                </a:solidFill>
              </a:rPr>
              <a:t>Ex</a:t>
            </a:r>
            <a:r>
              <a:rPr lang="en-US" dirty="0" smtClean="0">
                <a:solidFill>
                  <a:srgbClr val="0070C0"/>
                </a:solidFill>
              </a:rPr>
              <a:t>: penicillin G   or erythromycin </a:t>
            </a:r>
          </a:p>
          <a:p>
            <a:pPr algn="just"/>
            <a:r>
              <a:rPr lang="en-US" dirty="0" smtClean="0">
                <a:solidFill>
                  <a:srgbClr val="0070C0"/>
                </a:solidFill>
              </a:rPr>
              <a:t>whereas </a:t>
            </a:r>
            <a:r>
              <a:rPr lang="en-US" b="1" dirty="0" smtClean="0">
                <a:solidFill>
                  <a:srgbClr val="C00000"/>
                </a:solidFill>
              </a:rPr>
              <a:t>broad-spectrum</a:t>
            </a:r>
            <a:r>
              <a:rPr lang="en-US" b="1" dirty="0" smtClean="0">
                <a:solidFill>
                  <a:srgbClr val="0070C0"/>
                </a:solidFill>
              </a:rPr>
              <a:t>  </a:t>
            </a:r>
            <a:r>
              <a:rPr lang="en-US" dirty="0" smtClean="0">
                <a:solidFill>
                  <a:srgbClr val="0070C0"/>
                </a:solidFill>
              </a:rPr>
              <a:t>antibiotics are effective against a broad range of bacteria. In this lesson, we'll look more closely at these general types of antibiotics, and we'll see what makes a given antibiotic fit into each </a:t>
            </a:r>
            <a:r>
              <a:rPr lang="en-US" dirty="0" err="1" smtClean="0">
                <a:solidFill>
                  <a:srgbClr val="0070C0"/>
                </a:solidFill>
              </a:rPr>
              <a:t>category.EX</a:t>
            </a:r>
            <a:r>
              <a:rPr lang="en-US" dirty="0" smtClean="0">
                <a:solidFill>
                  <a:srgbClr val="0070C0"/>
                </a:solidFill>
              </a:rPr>
              <a:t>: </a:t>
            </a:r>
            <a:r>
              <a:rPr lang="en-US" dirty="0" err="1" smtClean="0">
                <a:solidFill>
                  <a:srgbClr val="0070C0"/>
                </a:solidFill>
              </a:rPr>
              <a:t>aminoglycoside</a:t>
            </a:r>
            <a:r>
              <a:rPr lang="en-US" dirty="0" smtClean="0">
                <a:solidFill>
                  <a:srgbClr val="0070C0"/>
                </a:solidFill>
              </a:rPr>
              <a:t> group </a:t>
            </a:r>
          </a:p>
          <a:p>
            <a:pPr algn="just"/>
            <a:endParaRPr lang="en-US" dirty="0">
              <a:solidFill>
                <a:srgbClr val="0070C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304800"/>
          </a:xfrm>
        </p:spPr>
        <p:txBody>
          <a:bodyPr>
            <a:normAutofit fontScale="90000"/>
          </a:bodyPr>
          <a:lstStyle/>
          <a:p>
            <a:endParaRPr lang="en-US" dirty="0"/>
          </a:p>
        </p:txBody>
      </p:sp>
      <p:sp>
        <p:nvSpPr>
          <p:cNvPr id="3" name="Content Placeholder 2"/>
          <p:cNvSpPr>
            <a:spLocks noGrp="1"/>
          </p:cNvSpPr>
          <p:nvPr>
            <p:ph idx="1"/>
          </p:nvPr>
        </p:nvSpPr>
        <p:spPr>
          <a:xfrm>
            <a:off x="0" y="0"/>
            <a:ext cx="8991600" cy="6705600"/>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lgn="just">
              <a:buNone/>
            </a:pPr>
            <a:endParaRPr lang="en-US" b="1" dirty="0" smtClean="0"/>
          </a:p>
          <a:p>
            <a:pPr algn="just"/>
            <a:r>
              <a:rPr lang="en-US" b="1" dirty="0" smtClean="0"/>
              <a:t>Narrow-spectrum</a:t>
            </a:r>
            <a:r>
              <a:rPr lang="en-US" dirty="0" smtClean="0"/>
              <a:t> antibiotics are only effective against a narrow range of bacteria. For example, </a:t>
            </a:r>
            <a:r>
              <a:rPr lang="en-US" b="1" dirty="0" smtClean="0"/>
              <a:t>penicillin G</a:t>
            </a:r>
            <a:r>
              <a:rPr lang="en-US" dirty="0" smtClean="0"/>
              <a:t> is very effective at killing gram-positive bacteria, but not very effective against gram-negative bacteria.</a:t>
            </a:r>
          </a:p>
          <a:p>
            <a:pPr algn="just"/>
            <a:r>
              <a:rPr lang="en-US" dirty="0" smtClean="0"/>
              <a:t>1-   Why is that? What causes an antibiotic to have a narrow spectrum of antimicrobial activity</a:t>
            </a:r>
            <a:r>
              <a:rPr lang="en-US" dirty="0" smtClean="0">
                <a:solidFill>
                  <a:srgbClr val="C00000"/>
                </a:solidFill>
              </a:rPr>
              <a:t>? Often, it has to do with the ability of the antibiotic to penetrate inside of the bacterium</a:t>
            </a:r>
            <a:r>
              <a:rPr lang="en-US" dirty="0" smtClean="0"/>
              <a:t>. Gram-positive bacteria have a relatively loose outer wall that many antibiotics can diffuse through. However, gram-negative bacteria have a complex outer layer that prevents the passage of many larger or fat-soluble molecules.</a:t>
            </a:r>
          </a:p>
          <a:p>
            <a:pPr algn="just"/>
            <a:r>
              <a:rPr lang="en-US" dirty="0" smtClean="0"/>
              <a:t>2-    Another reason that antibiotics can have a narrow spectrum of activity can be their target molecules. If an antibiotic targets a molecule that a bacterium doesn't even have, of course it won't be effective against that bacterium. For example, </a:t>
            </a:r>
            <a:r>
              <a:rPr lang="en-US" b="1" dirty="0" err="1" smtClean="0"/>
              <a:t>isoniazid</a:t>
            </a:r>
            <a:r>
              <a:rPr lang="en-US" dirty="0" smtClean="0"/>
              <a:t> specifically targets </a:t>
            </a:r>
            <a:r>
              <a:rPr lang="en-US" dirty="0" err="1" smtClean="0"/>
              <a:t>mycobacteria</a:t>
            </a:r>
            <a:r>
              <a:rPr lang="en-US" dirty="0" smtClean="0"/>
              <a:t>, such as the bacterium that causes tuberculosis. It's specific because it prevents the synthesis of </a:t>
            </a:r>
            <a:r>
              <a:rPr lang="en-US" dirty="0" err="1" smtClean="0"/>
              <a:t>mycolic</a:t>
            </a:r>
            <a:r>
              <a:rPr lang="en-US" dirty="0" smtClean="0"/>
              <a:t> acids, which are found in the cell walls of </a:t>
            </a:r>
            <a:r>
              <a:rPr lang="en-US" dirty="0" err="1" smtClean="0"/>
              <a:t>mycobacteria</a:t>
            </a:r>
            <a:r>
              <a:rPr lang="en-US" dirty="0" smtClean="0"/>
              <a:t>, but not most other types of bacteria.</a:t>
            </a:r>
          </a:p>
          <a:p>
            <a:pPr algn="just"/>
            <a:endParaRPr lang="en-US" dirty="0" smtClean="0"/>
          </a:p>
          <a:p>
            <a:pPr algn="just"/>
            <a:r>
              <a:rPr lang="en-US" dirty="0" smtClean="0"/>
              <a:t>3-   It's good to treat patients with antibiotics that have a narrow spectrum of activity, because then the 'good' bacteria that normally </a:t>
            </a:r>
            <a:r>
              <a:rPr lang="en-US" dirty="0" smtClean="0">
                <a:solidFill>
                  <a:srgbClr val="C00000"/>
                </a:solidFill>
              </a:rPr>
              <a:t>live inside of us won't all get killed off along with the pathogen that caused the infection</a:t>
            </a:r>
            <a:r>
              <a:rPr lang="en-US" dirty="0" smtClean="0"/>
              <a:t>. However, when a patient comes into a clinic with an infection, it's often not clear exactly which microbe is causing it. So in the case of severe infections, when it's really important that an antibiotic work quickly so that the patient can survive, narrow-spectrum antibiotics would not be the best choice.</a:t>
            </a:r>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 </a:t>
            </a:r>
            <a:r>
              <a:rPr lang="en-US" sz="3100" b="1" dirty="0" smtClean="0">
                <a:solidFill>
                  <a:schemeClr val="accent1">
                    <a:lumMod val="50000"/>
                  </a:schemeClr>
                </a:solidFill>
              </a:rPr>
              <a:t>GENERAL PROPERTIES OF ANTIBACTERIAL AGENTS</a:t>
            </a:r>
            <a:endParaRPr lang="en-US" sz="3100" dirty="0">
              <a:solidFill>
                <a:schemeClr val="accent1">
                  <a:lumMod val="50000"/>
                </a:schemeClr>
              </a:solidFill>
            </a:endParaRPr>
          </a:p>
        </p:txBody>
      </p:sp>
      <p:sp>
        <p:nvSpPr>
          <p:cNvPr id="3" name="Content Placeholder 2"/>
          <p:cNvSpPr>
            <a:spLocks noGrp="1"/>
          </p:cNvSpPr>
          <p:nvPr>
            <p:ph idx="1"/>
          </p:nvPr>
        </p:nvSpPr>
        <p:spPr>
          <a:xfrm>
            <a:off x="304800" y="1143000"/>
            <a:ext cx="8686800" cy="5715000"/>
          </a:xfrm>
        </p:spPr>
        <p:txBody>
          <a:bodyPr>
            <a:normAutofit fontScale="70000" lnSpcReduction="20000"/>
          </a:bodyPr>
          <a:lstStyle/>
          <a:p>
            <a:pPr algn="just">
              <a:buNone/>
            </a:pPr>
            <a:r>
              <a:rPr lang="en-US" b="1" dirty="0" smtClean="0"/>
              <a:t>       </a:t>
            </a:r>
            <a:r>
              <a:rPr lang="en-US" dirty="0" smtClean="0"/>
              <a:t> </a:t>
            </a:r>
            <a:endParaRPr lang="en-US" dirty="0" smtClean="0">
              <a:solidFill>
                <a:srgbClr val="7030A0"/>
              </a:solidFill>
            </a:endParaRPr>
          </a:p>
          <a:p>
            <a:pPr algn="just"/>
            <a:r>
              <a:rPr lang="en-US" b="1" dirty="0" smtClean="0">
                <a:solidFill>
                  <a:srgbClr val="C00000"/>
                </a:solidFill>
              </a:rPr>
              <a:t>A.   Selective Toxicity </a:t>
            </a:r>
            <a:r>
              <a:rPr lang="en-US" b="1" dirty="0" smtClean="0">
                <a:solidFill>
                  <a:srgbClr val="7030A0"/>
                </a:solidFill>
              </a:rPr>
              <a:t>– </a:t>
            </a:r>
            <a:r>
              <a:rPr lang="en-US" dirty="0" smtClean="0">
                <a:solidFill>
                  <a:srgbClr val="7030A0"/>
                </a:solidFill>
              </a:rPr>
              <a:t>drug harms the microbe without causing significant damage to the host.  When searching for ways to treat disease, scientists look for differences between the human (or animal) host and the pathogen.  Ex.  Penicillin interferes with cell wall synthesis.  Animal cells have no cell walls, so penicillin is not toxic to animals. </a:t>
            </a:r>
          </a:p>
          <a:p>
            <a:pPr algn="just"/>
            <a:r>
              <a:rPr lang="en-US" b="1" dirty="0" smtClean="0">
                <a:solidFill>
                  <a:srgbClr val="C00000"/>
                </a:solidFill>
              </a:rPr>
              <a:t>B.    Spectrum of Activity </a:t>
            </a:r>
            <a:r>
              <a:rPr lang="en-US" b="1" dirty="0" smtClean="0">
                <a:solidFill>
                  <a:srgbClr val="7030A0"/>
                </a:solidFill>
              </a:rPr>
              <a:t>–</a:t>
            </a:r>
            <a:r>
              <a:rPr lang="en-US" dirty="0" smtClean="0">
                <a:solidFill>
                  <a:srgbClr val="7030A0"/>
                </a:solidFill>
              </a:rPr>
              <a:t> the range of different microbes against which an antimicrobial agent acts.  Example:   </a:t>
            </a:r>
            <a:r>
              <a:rPr lang="en-US" b="1" dirty="0" smtClean="0">
                <a:solidFill>
                  <a:srgbClr val="7030A0"/>
                </a:solidFill>
              </a:rPr>
              <a:t>Broad spectrum</a:t>
            </a:r>
            <a:r>
              <a:rPr lang="en-US" dirty="0" smtClean="0">
                <a:solidFill>
                  <a:srgbClr val="7030A0"/>
                </a:solidFill>
              </a:rPr>
              <a:t>:  G(+) and G(-) bacteria   vs.    </a:t>
            </a:r>
            <a:r>
              <a:rPr lang="en-US" b="1" dirty="0" smtClean="0">
                <a:solidFill>
                  <a:srgbClr val="7030A0"/>
                </a:solidFill>
              </a:rPr>
              <a:t>Narrow spectrum</a:t>
            </a:r>
            <a:r>
              <a:rPr lang="en-US" dirty="0" smtClean="0">
                <a:solidFill>
                  <a:srgbClr val="7030A0"/>
                </a:solidFill>
              </a:rPr>
              <a:t>:  G(-or + ) only;</a:t>
            </a:r>
          </a:p>
          <a:p>
            <a:pPr algn="just"/>
            <a:r>
              <a:rPr lang="en-US" b="1" dirty="0" smtClean="0">
                <a:solidFill>
                  <a:srgbClr val="7030A0"/>
                </a:solidFill>
              </a:rPr>
              <a:t>  </a:t>
            </a:r>
            <a:r>
              <a:rPr lang="en-US" b="1" dirty="0" smtClean="0">
                <a:solidFill>
                  <a:srgbClr val="C00000"/>
                </a:solidFill>
              </a:rPr>
              <a:t>C.    Modes of Action (How Do the Drugs Work?)</a:t>
            </a:r>
            <a:r>
              <a:rPr lang="en-US" b="1" dirty="0" smtClean="0">
                <a:solidFill>
                  <a:srgbClr val="7030A0"/>
                </a:solidFill>
              </a:rPr>
              <a:t>        </a:t>
            </a:r>
            <a:endParaRPr lang="ar-IQ" b="1" dirty="0" smtClean="0">
              <a:solidFill>
                <a:srgbClr val="7030A0"/>
              </a:solidFill>
            </a:endParaRPr>
          </a:p>
          <a:p>
            <a:pPr algn="just">
              <a:buNone/>
            </a:pPr>
            <a:r>
              <a:rPr lang="en-US" b="1" dirty="0" smtClean="0">
                <a:solidFill>
                  <a:srgbClr val="7030A0"/>
                </a:solidFill>
              </a:rPr>
              <a:t>1.Inhibition of Cell Wall Synthesis </a:t>
            </a:r>
          </a:p>
          <a:p>
            <a:pPr algn="just">
              <a:buNone/>
            </a:pPr>
            <a:r>
              <a:rPr lang="en-US" b="1" dirty="0" smtClean="0">
                <a:solidFill>
                  <a:srgbClr val="7030A0"/>
                </a:solidFill>
              </a:rPr>
              <a:t>2.   Disruption of Cell Membrane Function</a:t>
            </a:r>
          </a:p>
          <a:p>
            <a:pPr algn="just">
              <a:buNone/>
            </a:pPr>
            <a:r>
              <a:rPr lang="en-US" b="1" dirty="0" smtClean="0">
                <a:solidFill>
                  <a:srgbClr val="7030A0"/>
                </a:solidFill>
              </a:rPr>
              <a:t>3.    Inhibition of Protein Synthesis</a:t>
            </a:r>
            <a:endParaRPr lang="en-US" dirty="0" smtClean="0">
              <a:solidFill>
                <a:srgbClr val="7030A0"/>
              </a:solidFill>
            </a:endParaRPr>
          </a:p>
          <a:p>
            <a:pPr algn="just">
              <a:buNone/>
            </a:pPr>
            <a:r>
              <a:rPr lang="en-US" b="1" dirty="0" smtClean="0">
                <a:solidFill>
                  <a:srgbClr val="7030A0"/>
                </a:solidFill>
              </a:rPr>
              <a:t>4.    Inhibition of Nucleic Acid Synthesis</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pPr algn="just"/>
            <a:r>
              <a:rPr lang="en-US" b="1" dirty="0" smtClean="0">
                <a:solidFill>
                  <a:srgbClr val="C00000"/>
                </a:solidFill>
              </a:rPr>
              <a:t>  </a:t>
            </a:r>
            <a:br>
              <a:rPr lang="en-US" b="1" dirty="0" smtClean="0">
                <a:solidFill>
                  <a:srgbClr val="C00000"/>
                </a:solidFill>
              </a:rPr>
            </a:br>
            <a:r>
              <a:rPr lang="en-US" b="1" dirty="0" smtClean="0">
                <a:solidFill>
                  <a:srgbClr val="C00000"/>
                </a:solidFill>
              </a:rPr>
              <a:t> ATTRIBUTES OF AN IDEAL ANTIMICROBIAL AGENT</a:t>
            </a:r>
            <a:endParaRPr lang="en-US" dirty="0">
              <a:solidFill>
                <a:srgbClr val="C00000"/>
              </a:solidFill>
            </a:endParaRPr>
          </a:p>
        </p:txBody>
      </p:sp>
      <p:sp>
        <p:nvSpPr>
          <p:cNvPr id="3" name="Content Placeholder 2"/>
          <p:cNvSpPr>
            <a:spLocks noGrp="1"/>
          </p:cNvSpPr>
          <p:nvPr>
            <p:ph idx="1"/>
          </p:nvPr>
        </p:nvSpPr>
        <p:spPr>
          <a:xfrm>
            <a:off x="304800" y="1066800"/>
            <a:ext cx="8686800" cy="5562600"/>
          </a:xfrm>
        </p:spPr>
        <p:txBody>
          <a:bodyPr>
            <a:normAutofit fontScale="85000" lnSpcReduction="20000"/>
          </a:bodyPr>
          <a:lstStyle/>
          <a:p>
            <a:pPr>
              <a:buNone/>
            </a:pPr>
            <a:r>
              <a:rPr lang="en-US" dirty="0" smtClean="0"/>
              <a:t> </a:t>
            </a:r>
            <a:r>
              <a:rPr lang="ar-IQ" dirty="0" smtClean="0"/>
              <a:t>الصفات المثالية للمضادات الحيوية        </a:t>
            </a:r>
            <a:endParaRPr lang="en-US" dirty="0" smtClean="0"/>
          </a:p>
          <a:p>
            <a:r>
              <a:rPr lang="en-US" dirty="0" smtClean="0">
                <a:solidFill>
                  <a:srgbClr val="7030A0"/>
                </a:solidFill>
              </a:rPr>
              <a:t>A.     Solubility in body fluids</a:t>
            </a:r>
          </a:p>
          <a:p>
            <a:pPr algn="just"/>
            <a:r>
              <a:rPr lang="en-US" dirty="0" smtClean="0">
                <a:solidFill>
                  <a:srgbClr val="7030A0"/>
                </a:solidFill>
              </a:rPr>
              <a:t>B.      Selective toxicity against microbes </a:t>
            </a:r>
          </a:p>
          <a:p>
            <a:pPr algn="just"/>
            <a:r>
              <a:rPr lang="en-US" dirty="0" smtClean="0">
                <a:solidFill>
                  <a:srgbClr val="7030A0"/>
                </a:solidFill>
              </a:rPr>
              <a:t>C. Toxicity not easily altered (no food or drug interactions)</a:t>
            </a:r>
          </a:p>
          <a:p>
            <a:r>
              <a:rPr lang="en-US" dirty="0" smtClean="0">
                <a:solidFill>
                  <a:srgbClr val="7030A0"/>
                </a:solidFill>
              </a:rPr>
              <a:t>D.     Non allergenic</a:t>
            </a:r>
          </a:p>
          <a:p>
            <a:r>
              <a:rPr lang="en-US" dirty="0" smtClean="0">
                <a:solidFill>
                  <a:srgbClr val="7030A0"/>
                </a:solidFill>
              </a:rPr>
              <a:t>E.      Stability (should be degraded and excreted by the body slowly)</a:t>
            </a:r>
          </a:p>
          <a:p>
            <a:r>
              <a:rPr lang="en-US" dirty="0" smtClean="0">
                <a:solidFill>
                  <a:srgbClr val="7030A0"/>
                </a:solidFill>
              </a:rPr>
              <a:t>F.  Resistance by microorganisms not easily acquired</a:t>
            </a:r>
          </a:p>
          <a:p>
            <a:r>
              <a:rPr lang="en-US" dirty="0" smtClean="0">
                <a:solidFill>
                  <a:srgbClr val="7030A0"/>
                </a:solidFill>
              </a:rPr>
              <a:t>G.      Long shelf life.</a:t>
            </a:r>
          </a:p>
          <a:p>
            <a:r>
              <a:rPr lang="en-US" dirty="0" smtClean="0">
                <a:solidFill>
                  <a:srgbClr val="7030A0"/>
                </a:solidFill>
              </a:rPr>
              <a:t>H.     Reasonable cost</a:t>
            </a:r>
          </a:p>
          <a:p>
            <a:r>
              <a:rPr lang="en-US" dirty="0" smtClean="0">
                <a:solidFill>
                  <a:srgbClr val="7030A0"/>
                </a:solidFill>
              </a:rPr>
              <a:t> </a:t>
            </a:r>
            <a:r>
              <a:rPr lang="en-US" dirty="0" err="1" smtClean="0">
                <a:solidFill>
                  <a:srgbClr val="7030A0"/>
                </a:solidFill>
              </a:rPr>
              <a:t>i</a:t>
            </a:r>
            <a:r>
              <a:rPr lang="en-US" dirty="0" smtClean="0">
                <a:solidFill>
                  <a:srgbClr val="7030A0"/>
                </a:solidFill>
              </a:rPr>
              <a:t>. not evoke immune response </a:t>
            </a:r>
          </a:p>
          <a:p>
            <a:pPr>
              <a:buFont typeface="Wingdings" pitchFamily="2" charset="2"/>
              <a:buChar char="v"/>
            </a:pPr>
            <a:r>
              <a:rPr lang="en-US" dirty="0" smtClean="0">
                <a:solidFill>
                  <a:srgbClr val="7030A0"/>
                </a:solidFill>
              </a:rPr>
              <a:t>J . Reasonable side effects </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Microorganism produce Antibiotics</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lstStyle/>
          <a:p>
            <a:pPr>
              <a:buClr>
                <a:srgbClr val="C00000"/>
              </a:buClr>
              <a:buFont typeface="Wingdings" pitchFamily="2" charset="2"/>
              <a:buChar char="v"/>
            </a:pPr>
            <a:r>
              <a:rPr lang="en-US" dirty="0" err="1" smtClean="0"/>
              <a:t>Actinomycetes</a:t>
            </a:r>
            <a:r>
              <a:rPr lang="en-US" dirty="0" smtClean="0"/>
              <a:t> :produce approximately 60-70 %of total kinds of antibiotics ex: </a:t>
            </a:r>
            <a:r>
              <a:rPr lang="en-US" i="1" dirty="0" err="1" smtClean="0">
                <a:solidFill>
                  <a:srgbClr val="C00000"/>
                </a:solidFill>
              </a:rPr>
              <a:t>Streptomyces</a:t>
            </a:r>
            <a:r>
              <a:rPr lang="en-US" i="1" dirty="0" smtClean="0">
                <a:solidFill>
                  <a:srgbClr val="C00000"/>
                </a:solidFill>
              </a:rPr>
              <a:t> </a:t>
            </a:r>
            <a:r>
              <a:rPr lang="en-US" i="1" dirty="0" err="1" smtClean="0">
                <a:solidFill>
                  <a:srgbClr val="C00000"/>
                </a:solidFill>
              </a:rPr>
              <a:t>spp</a:t>
            </a:r>
            <a:endParaRPr lang="en-US" i="1" dirty="0" smtClean="0">
              <a:solidFill>
                <a:srgbClr val="C00000"/>
              </a:solidFill>
            </a:endParaRPr>
          </a:p>
          <a:p>
            <a:pPr>
              <a:buClr>
                <a:srgbClr val="C00000"/>
              </a:buClr>
              <a:buFont typeface="Wingdings" pitchFamily="2" charset="2"/>
              <a:buChar char="v"/>
            </a:pPr>
            <a:r>
              <a:rPr lang="en-US" dirty="0" smtClean="0"/>
              <a:t>Fungi: </a:t>
            </a:r>
            <a:r>
              <a:rPr lang="en-US" smtClean="0"/>
              <a:t>produce  approximately </a:t>
            </a:r>
            <a:r>
              <a:rPr lang="en-US" dirty="0" smtClean="0"/>
              <a:t>20 %of antibiotics  </a:t>
            </a:r>
            <a:r>
              <a:rPr lang="en-US" dirty="0" err="1" smtClean="0"/>
              <a:t>ex:</a:t>
            </a:r>
            <a:r>
              <a:rPr lang="en-US" i="1" dirty="0" err="1" smtClean="0">
                <a:solidFill>
                  <a:srgbClr val="C00000"/>
                </a:solidFill>
              </a:rPr>
              <a:t>Penicillium</a:t>
            </a:r>
            <a:r>
              <a:rPr lang="en-US" dirty="0" smtClean="0"/>
              <a:t> </a:t>
            </a:r>
          </a:p>
          <a:p>
            <a:pPr>
              <a:buClr>
                <a:srgbClr val="C00000"/>
              </a:buClr>
              <a:buFont typeface="Wingdings" pitchFamily="2" charset="2"/>
              <a:buChar char="v"/>
            </a:pPr>
            <a:r>
              <a:rPr lang="en-US" dirty="0" smtClean="0"/>
              <a:t>Bacteria :produce about 10%of different antibiotics ex: </a:t>
            </a:r>
            <a:r>
              <a:rPr lang="en-US" i="1" dirty="0" smtClean="0">
                <a:solidFill>
                  <a:srgbClr val="C00000"/>
                </a:solidFill>
              </a:rPr>
              <a:t>Bacillus </a:t>
            </a:r>
            <a:r>
              <a:rPr lang="en-US" i="1" dirty="0" err="1" smtClean="0">
                <a:solidFill>
                  <a:srgbClr val="C00000"/>
                </a:solidFill>
              </a:rPr>
              <a:t>spp</a:t>
            </a:r>
            <a:endParaRPr lang="en-US" i="1"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Antibiotics </a:t>
            </a:r>
            <a:endParaRPr lang="en-US" dirty="0"/>
          </a:p>
        </p:txBody>
      </p:sp>
      <p:sp>
        <p:nvSpPr>
          <p:cNvPr id="3" name="Content Placeholder 2"/>
          <p:cNvSpPr>
            <a:spLocks noGrp="1"/>
          </p:cNvSpPr>
          <p:nvPr>
            <p:ph idx="1"/>
          </p:nvPr>
        </p:nvSpPr>
        <p:spPr>
          <a:xfrm>
            <a:off x="228600" y="1554162"/>
            <a:ext cx="8763000" cy="5303838"/>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b="1" dirty="0" smtClean="0">
                <a:solidFill>
                  <a:srgbClr val="C00000"/>
                </a:solidFill>
              </a:rPr>
              <a:t>Foundation of the Antibiotic Era</a:t>
            </a:r>
            <a:endParaRPr lang="en-US" dirty="0" smtClean="0">
              <a:solidFill>
                <a:srgbClr val="C00000"/>
              </a:solidFill>
            </a:endParaRPr>
          </a:p>
          <a:p>
            <a:pPr algn="just">
              <a:buNone/>
            </a:pPr>
            <a:r>
              <a:rPr lang="en-US" dirty="0" smtClean="0"/>
              <a:t> the beginning of the modern “antibiotic era” associated with the names of </a:t>
            </a:r>
            <a:r>
              <a:rPr lang="en-US" dirty="0" smtClean="0">
                <a:solidFill>
                  <a:srgbClr val="C00000"/>
                </a:solidFill>
              </a:rPr>
              <a:t>Paul Ehrlich </a:t>
            </a:r>
            <a:r>
              <a:rPr lang="en-US" dirty="0" smtClean="0"/>
              <a:t>and </a:t>
            </a:r>
            <a:r>
              <a:rPr lang="en-US" dirty="0" smtClean="0">
                <a:solidFill>
                  <a:srgbClr val="C00000"/>
                </a:solidFill>
              </a:rPr>
              <a:t>Alexander Fleming</a:t>
            </a:r>
            <a:r>
              <a:rPr lang="en-US" dirty="0" smtClean="0"/>
              <a:t>. Ehrlich's idea of a “</a:t>
            </a:r>
            <a:r>
              <a:rPr lang="en-US" dirty="0" smtClean="0">
                <a:solidFill>
                  <a:srgbClr val="C00000"/>
                </a:solidFill>
              </a:rPr>
              <a:t>magic bullet</a:t>
            </a:r>
            <a:r>
              <a:rPr lang="ar-IQ" dirty="0" smtClean="0">
                <a:solidFill>
                  <a:srgbClr val="C00000"/>
                </a:solidFill>
              </a:rPr>
              <a:t>الرصاصة السحرية </a:t>
            </a:r>
            <a:r>
              <a:rPr lang="en-US" dirty="0" smtClean="0"/>
              <a:t>” that selectively targets only disease-causing microbes and not the host was based on an observation that synthetic dyes, which first became available at that time, could stain specific microbes but not others</a:t>
            </a:r>
            <a:r>
              <a:rPr lang="ar-IQ" dirty="0" smtClean="0"/>
              <a:t> </a:t>
            </a:r>
            <a:r>
              <a:rPr lang="en-US" dirty="0" smtClean="0"/>
              <a:t>.This idea led him to begin a large-scale and systematic screening program (as we would call it today) in 1904 to find a drug against syphilis, a disease that was endemic and almost incurable at that time. This sexually transmitted disease, caused by the spirochete </a:t>
            </a:r>
            <a:r>
              <a:rPr lang="en-US" i="1" dirty="0" err="1" smtClean="0"/>
              <a:t>Treponema</a:t>
            </a:r>
            <a:r>
              <a:rPr lang="en-US" i="1" dirty="0" smtClean="0"/>
              <a:t>  </a:t>
            </a:r>
            <a:r>
              <a:rPr lang="en-US" i="1" dirty="0" err="1" smtClean="0"/>
              <a:t>pallidium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Arsenicals : </a:t>
            </a:r>
            <a:r>
              <a:rPr lang="ar-IQ" dirty="0" smtClean="0"/>
              <a:t>مركبات الزرنيخ</a:t>
            </a:r>
            <a:endParaRPr lang="en-US" dirty="0"/>
          </a:p>
        </p:txBody>
      </p:sp>
      <p:sp>
        <p:nvSpPr>
          <p:cNvPr id="3" name="Content Placeholder 2"/>
          <p:cNvSpPr>
            <a:spLocks noGrp="1"/>
          </p:cNvSpPr>
          <p:nvPr>
            <p:ph idx="1"/>
          </p:nvPr>
        </p:nvSpPr>
        <p:spPr>
          <a:xfrm>
            <a:off x="304800" y="1554162"/>
            <a:ext cx="8686800" cy="5303838"/>
          </a:xfrm>
        </p:spPr>
        <p:txBody>
          <a:bodyPr>
            <a:normAutofit fontScale="77500" lnSpcReduction="20000"/>
          </a:bodyPr>
          <a:lstStyle/>
          <a:p>
            <a:pPr>
              <a:buNone/>
            </a:pPr>
            <a:r>
              <a:rPr lang="ar-IQ" dirty="0" smtClean="0">
                <a:solidFill>
                  <a:schemeClr val="tx1"/>
                </a:solidFill>
              </a:rPr>
              <a:t>    </a:t>
            </a:r>
            <a:r>
              <a:rPr lang="en-US" dirty="0" smtClean="0">
                <a:solidFill>
                  <a:srgbClr val="C00000"/>
                </a:solidFill>
              </a:rPr>
              <a:t>Ehrlich  (1905)  </a:t>
            </a:r>
            <a:r>
              <a:rPr lang="en-US" dirty="0" smtClean="0">
                <a:solidFill>
                  <a:schemeClr val="tx1"/>
                </a:solidFill>
              </a:rPr>
              <a:t>In his laboratory, together with chemist </a:t>
            </a:r>
            <a:r>
              <a:rPr lang="en-US" dirty="0" smtClean="0">
                <a:solidFill>
                  <a:srgbClr val="C00000"/>
                </a:solidFill>
              </a:rPr>
              <a:t>Alfred </a:t>
            </a:r>
            <a:r>
              <a:rPr lang="en-US" dirty="0" err="1" smtClean="0">
                <a:solidFill>
                  <a:srgbClr val="C00000"/>
                </a:solidFill>
              </a:rPr>
              <a:t>Bertheim</a:t>
            </a:r>
            <a:r>
              <a:rPr lang="en-US" dirty="0" smtClean="0">
                <a:solidFill>
                  <a:schemeClr val="tx1"/>
                </a:solidFill>
              </a:rPr>
              <a:t> and bacteriologist </a:t>
            </a:r>
            <a:r>
              <a:rPr lang="en-US" dirty="0" err="1" smtClean="0">
                <a:solidFill>
                  <a:srgbClr val="C00000"/>
                </a:solidFill>
              </a:rPr>
              <a:t>Sahachiro</a:t>
            </a:r>
            <a:r>
              <a:rPr lang="en-US" dirty="0" smtClean="0">
                <a:solidFill>
                  <a:srgbClr val="C00000"/>
                </a:solidFill>
              </a:rPr>
              <a:t> </a:t>
            </a:r>
            <a:r>
              <a:rPr lang="en-US" dirty="0" err="1" smtClean="0">
                <a:solidFill>
                  <a:srgbClr val="C00000"/>
                </a:solidFill>
              </a:rPr>
              <a:t>Hata</a:t>
            </a:r>
            <a:r>
              <a:rPr lang="en-US" dirty="0" smtClean="0">
                <a:solidFill>
                  <a:srgbClr val="C00000"/>
                </a:solidFill>
              </a:rPr>
              <a:t>, </a:t>
            </a:r>
            <a:r>
              <a:rPr lang="en-US" dirty="0" smtClean="0">
                <a:solidFill>
                  <a:schemeClr val="tx1"/>
                </a:solidFill>
              </a:rPr>
              <a:t>they synthesized hundreds of </a:t>
            </a:r>
            <a:r>
              <a:rPr lang="en-US" dirty="0" err="1" smtClean="0">
                <a:solidFill>
                  <a:schemeClr val="tx1"/>
                </a:solidFill>
              </a:rPr>
              <a:t>organoarsenic</a:t>
            </a:r>
            <a:r>
              <a:rPr lang="en-US" dirty="0" smtClean="0">
                <a:solidFill>
                  <a:schemeClr val="tx1"/>
                </a:solidFill>
              </a:rPr>
              <a:t> derivatives of a highly toxic drug </a:t>
            </a:r>
            <a:r>
              <a:rPr lang="en-US" dirty="0" err="1" smtClean="0">
                <a:solidFill>
                  <a:srgbClr val="0070C0"/>
                </a:solidFill>
              </a:rPr>
              <a:t>Atoxyl</a:t>
            </a:r>
            <a:r>
              <a:rPr lang="en-US" dirty="0" smtClean="0">
                <a:solidFill>
                  <a:srgbClr val="0070C0"/>
                </a:solidFill>
              </a:rPr>
              <a:t> </a:t>
            </a:r>
            <a:r>
              <a:rPr lang="en-US" dirty="0" smtClean="0">
                <a:solidFill>
                  <a:schemeClr val="tx1"/>
                </a:solidFill>
              </a:rPr>
              <a:t>and tested them in syphilis-infected rabbits. </a:t>
            </a:r>
          </a:p>
          <a:p>
            <a:pPr>
              <a:buNone/>
            </a:pPr>
            <a:endParaRPr lang="en-US" dirty="0" smtClean="0">
              <a:solidFill>
                <a:schemeClr val="tx1"/>
              </a:solidFill>
            </a:endParaRPr>
          </a:p>
          <a:p>
            <a:pPr>
              <a:buNone/>
            </a:pPr>
            <a:r>
              <a:rPr lang="en-US" dirty="0" smtClean="0">
                <a:solidFill>
                  <a:schemeClr val="tx1"/>
                </a:solidFill>
              </a:rPr>
              <a:t>   In 1</a:t>
            </a:r>
            <a:r>
              <a:rPr lang="en-US" dirty="0" smtClean="0">
                <a:solidFill>
                  <a:srgbClr val="C00000"/>
                </a:solidFill>
              </a:rPr>
              <a:t>909</a:t>
            </a:r>
            <a:r>
              <a:rPr lang="en-US" dirty="0" smtClean="0">
                <a:solidFill>
                  <a:schemeClr val="tx1"/>
                </a:solidFill>
              </a:rPr>
              <a:t> they came across the sixth compound in the 600th series tested, thus numbered </a:t>
            </a:r>
            <a:r>
              <a:rPr lang="en-US" dirty="0" smtClean="0">
                <a:solidFill>
                  <a:srgbClr val="C00000"/>
                </a:solidFill>
              </a:rPr>
              <a:t>606</a:t>
            </a:r>
            <a:r>
              <a:rPr lang="en-US" dirty="0" smtClean="0">
                <a:solidFill>
                  <a:schemeClr val="tx1"/>
                </a:solidFill>
              </a:rPr>
              <a:t>, which cured syphilis-infected rabbits and showed significant promise for the treatment of patients with this venereal disease in limited trials on humans </a:t>
            </a:r>
          </a:p>
          <a:p>
            <a:pPr>
              <a:buNone/>
            </a:pPr>
            <a:r>
              <a:rPr lang="en-US" dirty="0" smtClean="0">
                <a:solidFill>
                  <a:schemeClr val="tx1"/>
                </a:solidFill>
              </a:rPr>
              <a:t>   (Ehrlich and </a:t>
            </a:r>
            <a:r>
              <a:rPr lang="en-US" dirty="0" err="1" smtClean="0">
                <a:solidFill>
                  <a:schemeClr val="tx1"/>
                </a:solidFill>
              </a:rPr>
              <a:t>Hata</a:t>
            </a:r>
            <a:r>
              <a:rPr lang="en-US" dirty="0" smtClean="0">
                <a:solidFill>
                  <a:schemeClr val="tx1"/>
                </a:solidFill>
              </a:rPr>
              <a:t>, </a:t>
            </a:r>
            <a:r>
              <a:rPr lang="en-US" dirty="0" smtClean="0">
                <a:solidFill>
                  <a:schemeClr val="tx1"/>
                </a:solidFill>
                <a:hlinkClick r:id="rId2"/>
              </a:rPr>
              <a:t>1910</a:t>
            </a:r>
            <a:r>
              <a:rPr lang="en-US" dirty="0" smtClean="0">
                <a:solidFill>
                  <a:schemeClr val="tx1"/>
                </a:solidFill>
              </a:rPr>
              <a:t>). the name of the new component was  </a:t>
            </a:r>
            <a:r>
              <a:rPr lang="en-US" dirty="0" err="1" smtClean="0">
                <a:solidFill>
                  <a:srgbClr val="C00000"/>
                </a:solidFill>
              </a:rPr>
              <a:t>Salvarsan</a:t>
            </a:r>
            <a:r>
              <a:rPr lang="en-US" dirty="0" smtClean="0">
                <a:solidFill>
                  <a:schemeClr val="tx1"/>
                </a:solidFill>
              </a:rPr>
              <a:t>, was a great success and, together with a more soluble and less toxic</a:t>
            </a:r>
            <a:r>
              <a:rPr lang="en-US" dirty="0" smtClean="0">
                <a:solidFill>
                  <a:srgbClr val="C00000"/>
                </a:solidFill>
              </a:rPr>
              <a:t> </a:t>
            </a:r>
            <a:r>
              <a:rPr lang="en-US" dirty="0" err="1" smtClean="0">
                <a:solidFill>
                  <a:srgbClr val="C00000"/>
                </a:solidFill>
              </a:rPr>
              <a:t>Neosalvarsan</a:t>
            </a:r>
            <a:r>
              <a:rPr lang="en-US" dirty="0" smtClean="0">
                <a:solidFill>
                  <a:schemeClr val="tx1"/>
                </a:solidFill>
              </a:rPr>
              <a:t>, enjoyed the status of the most frequently prescribed drug until its replacement by penicillin in the 1940s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Sulfa drug (</a:t>
            </a:r>
            <a:r>
              <a:rPr lang="en-US" dirty="0" err="1" smtClean="0"/>
              <a:t>sulphanoamide</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dirty="0" smtClean="0"/>
              <a:t> During the earlier days of antibiotics research,  a group of researchers  discovered   </a:t>
            </a:r>
            <a:r>
              <a:rPr lang="en-US" dirty="0" err="1" smtClean="0"/>
              <a:t>osulfa</a:t>
            </a:r>
            <a:r>
              <a:rPr lang="en-US" dirty="0" smtClean="0"/>
              <a:t> drugs, namely </a:t>
            </a:r>
            <a:r>
              <a:rPr lang="en-US" dirty="0" err="1" smtClean="0"/>
              <a:t>sulfonamidochrysoidine</a:t>
            </a:r>
            <a:r>
              <a:rPr lang="en-US" dirty="0" smtClean="0"/>
              <a:t> (KI-730, </a:t>
            </a:r>
            <a:r>
              <a:rPr lang="en-US" dirty="0" err="1" smtClean="0">
                <a:solidFill>
                  <a:srgbClr val="C00000"/>
                </a:solidFill>
              </a:rPr>
              <a:t>Prontosil</a:t>
            </a:r>
            <a:r>
              <a:rPr lang="en-US" dirty="0" smtClean="0">
                <a:solidFill>
                  <a:srgbClr val="C00000"/>
                </a:solidFill>
              </a:rPr>
              <a:t> red then </a:t>
            </a:r>
            <a:r>
              <a:rPr lang="en-US" dirty="0" err="1" smtClean="0">
                <a:solidFill>
                  <a:srgbClr val="C00000"/>
                </a:solidFill>
              </a:rPr>
              <a:t>prontosil</a:t>
            </a:r>
            <a:r>
              <a:rPr lang="en-US" dirty="0" smtClean="0">
                <a:solidFill>
                  <a:srgbClr val="C00000"/>
                </a:solidFill>
              </a:rPr>
              <a:t> </a:t>
            </a:r>
            <a:r>
              <a:rPr lang="en-US" dirty="0" smtClean="0"/>
              <a:t>), which was synthesized </a:t>
            </a:r>
            <a:r>
              <a:rPr lang="en-US" dirty="0" smtClean="0">
                <a:solidFill>
                  <a:srgbClr val="C00000"/>
                </a:solidFill>
              </a:rPr>
              <a:t>Josef </a:t>
            </a:r>
            <a:r>
              <a:rPr lang="en-US" dirty="0" err="1" smtClean="0">
                <a:solidFill>
                  <a:srgbClr val="C00000"/>
                </a:solidFill>
              </a:rPr>
              <a:t>Klarer</a:t>
            </a:r>
            <a:r>
              <a:rPr lang="en-US" dirty="0" smtClean="0">
                <a:solidFill>
                  <a:srgbClr val="C00000"/>
                </a:solidFill>
              </a:rPr>
              <a:t> </a:t>
            </a:r>
            <a:r>
              <a:rPr lang="en-US" dirty="0" smtClean="0"/>
              <a:t>and </a:t>
            </a:r>
            <a:r>
              <a:rPr lang="en-US" dirty="0" smtClean="0">
                <a:solidFill>
                  <a:srgbClr val="C00000"/>
                </a:solidFill>
              </a:rPr>
              <a:t>Fritz </a:t>
            </a:r>
            <a:r>
              <a:rPr lang="en-US" dirty="0" err="1" smtClean="0">
                <a:solidFill>
                  <a:srgbClr val="C00000"/>
                </a:solidFill>
              </a:rPr>
              <a:t>Mietzsch</a:t>
            </a:r>
            <a:r>
              <a:rPr lang="en-US" dirty="0" smtClean="0">
                <a:solidFill>
                  <a:srgbClr val="C00000"/>
                </a:solidFill>
              </a:rPr>
              <a:t> </a:t>
            </a:r>
            <a:r>
              <a:rPr lang="en-US" dirty="0" smtClean="0"/>
              <a:t>and tested </a:t>
            </a:r>
            <a:r>
              <a:rPr lang="en-US" dirty="0" smtClean="0">
                <a:solidFill>
                  <a:srgbClr val="7030A0"/>
                </a:solidFill>
              </a:rPr>
              <a:t>by Gerhard Domagk </a:t>
            </a:r>
            <a:r>
              <a:rPr lang="en-US" dirty="0" smtClean="0"/>
              <a:t>for antibacterial activity in a number of diseases (Domagk, </a:t>
            </a:r>
            <a:r>
              <a:rPr lang="en-US" dirty="0" smtClean="0">
                <a:hlinkClick r:id="rId2"/>
              </a:rPr>
              <a:t>1935</a:t>
            </a:r>
            <a:r>
              <a:rPr lang="en-US" dirty="0" smtClean="0"/>
              <a:t>). They use it to treat </a:t>
            </a:r>
            <a:r>
              <a:rPr lang="en-US" i="1" dirty="0" smtClean="0">
                <a:solidFill>
                  <a:srgbClr val="7030A0"/>
                </a:solidFill>
              </a:rPr>
              <a:t>Streptococcus </a:t>
            </a:r>
            <a:r>
              <a:rPr lang="en-US" i="1" dirty="0" err="1" smtClean="0">
                <a:solidFill>
                  <a:srgbClr val="7030A0"/>
                </a:solidFill>
              </a:rPr>
              <a:t>pyogenes</a:t>
            </a:r>
            <a:r>
              <a:rPr lang="en-US" i="1" dirty="0" smtClean="0">
                <a:solidFill>
                  <a:srgbClr val="7030A0"/>
                </a:solidFill>
              </a:rPr>
              <a:t> </a:t>
            </a:r>
            <a:endParaRPr lang="en-US" i="1"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s.jpg"/>
          <p:cNvPicPr>
            <a:picLocks noGrp="1" noChangeAspect="1"/>
          </p:cNvPicPr>
          <p:nvPr>
            <p:ph idx="1"/>
          </p:nvPr>
        </p:nvPicPr>
        <p:blipFill>
          <a:blip r:embed="rId2"/>
          <a:stretch>
            <a:fillRect/>
          </a:stretch>
        </p:blipFill>
        <p:spPr>
          <a:xfrm>
            <a:off x="1143000" y="609600"/>
            <a:ext cx="7350252" cy="52578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228600"/>
            <a:ext cx="9144000" cy="6400800"/>
          </a:xfrm>
        </p:spPr>
        <p:txBody>
          <a:bodyPr>
            <a:normAutofit lnSpcReduction="10000"/>
          </a:bodyPr>
          <a:lstStyle/>
          <a:p>
            <a:pPr algn="just">
              <a:buNone/>
            </a:pPr>
            <a:r>
              <a:rPr lang="en-US" dirty="0" smtClean="0"/>
              <a:t>  </a:t>
            </a:r>
            <a:r>
              <a:rPr lang="en-US" dirty="0" err="1" smtClean="0"/>
              <a:t>Prontosil</a:t>
            </a:r>
            <a:r>
              <a:rPr lang="en-US" dirty="0" smtClean="0"/>
              <a:t>, however, appeared to be a precursor to the active drug, and the active part of it, sulfanilamide,. As sulfanilamide was cheap many companies started producing  of sulfonamide derivatives). Despite this, many continuously modified derivatives of this oldest class of synthetic antibiotics are still a viable option for therapy, and the action of and resistance to sulfanilamide is one of the best examples for the arms race between man and microbes. Two other classes of synthetic antibiotics successful in clinical use are the </a:t>
            </a:r>
            <a:r>
              <a:rPr lang="en-US" dirty="0" err="1" smtClean="0"/>
              <a:t>quinolones</a:t>
            </a:r>
            <a:r>
              <a:rPr lang="en-US" dirty="0" smtClean="0"/>
              <a:t>, such as ciprofloxacin, and </a:t>
            </a:r>
            <a:r>
              <a:rPr lang="en-US" dirty="0" err="1" smtClean="0"/>
              <a:t>oxazolidinones</a:t>
            </a:r>
            <a:r>
              <a:rPr lang="en-US" dirty="0" smtClean="0"/>
              <a:t>, such as </a:t>
            </a:r>
            <a:r>
              <a:rPr lang="en-US" dirty="0" err="1" smtClean="0"/>
              <a:t>linezoild</a:t>
            </a:r>
            <a:r>
              <a:rPr lang="en-US" dirty="0" smtClean="0"/>
              <a:t>).</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04800" y="304800"/>
            <a:ext cx="8686800" cy="152400"/>
          </a:xfrm>
        </p:spPr>
        <p:txBody>
          <a:bodyPr>
            <a:normAutofit fontScale="90000"/>
          </a:bodyPr>
          <a:lstStyle/>
          <a:p>
            <a:endParaRPr lang="en-US" dirty="0"/>
          </a:p>
        </p:txBody>
      </p:sp>
      <p:sp>
        <p:nvSpPr>
          <p:cNvPr id="4" name="Content Placeholder 2"/>
          <p:cNvSpPr>
            <a:spLocks noGrp="1"/>
          </p:cNvSpPr>
          <p:nvPr>
            <p:ph idx="1"/>
          </p:nvPr>
        </p:nvSpPr>
        <p:spPr>
          <a:xfrm>
            <a:off x="304800" y="609600"/>
            <a:ext cx="8686800" cy="6248400"/>
          </a:xfrm>
        </p:spPr>
        <p:txBody>
          <a:bodyPr>
            <a:normAutofit fontScale="92500" lnSpcReduction="20000"/>
          </a:bodyPr>
          <a:lstStyle/>
          <a:p>
            <a:pPr algn="just"/>
            <a:r>
              <a:rPr lang="en-US" dirty="0" smtClean="0"/>
              <a:t>Sulfanilamide was a great success in treating a whole range of bacterial infections, from puerperal sepsis to </a:t>
            </a:r>
            <a:r>
              <a:rPr lang="en-US" dirty="0" err="1" smtClean="0"/>
              <a:t>pneumonococcal</a:t>
            </a:r>
            <a:r>
              <a:rPr lang="en-US" dirty="0" smtClean="0"/>
              <a:t> meningitis, apart from one tragedy in 1937. An American company made an 'elixir of sulfanilamide' by dissolving it in the toxic solvent </a:t>
            </a:r>
            <a:r>
              <a:rPr lang="en-US" dirty="0" err="1" smtClean="0"/>
              <a:t>diethylene</a:t>
            </a:r>
            <a:r>
              <a:rPr lang="en-US" dirty="0" smtClean="0"/>
              <a:t> glycol; they added a dye and raspberry fragrance to make it more attractive. No one at the company had done any tests on it, or read about the properties of the poisonous solvent, and over a hundred people were killed, mainly children. The public outcry that followed this ultimately led to the passing of the 1938 Food, Drug &amp; Cosmetic Act, which created safeguards for introducing new drugs in the US.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222</TotalTime>
  <Words>1041</Words>
  <Application>Microsoft Office PowerPoint</Application>
  <PresentationFormat>On-screen Show (4:3)</PresentationFormat>
  <Paragraphs>90</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1st lecture in Antibiotics   Dr. Sawsan Sajid AL-Jubori</vt:lpstr>
      <vt:lpstr>Identification of Antibiotics and Antimicrobial Agents</vt:lpstr>
      <vt:lpstr>Microorganism produce Antibiotics </vt:lpstr>
      <vt:lpstr>History of Antibiotics </vt:lpstr>
      <vt:lpstr>Arsenicals : مركبات الزرنيخ</vt:lpstr>
      <vt:lpstr>Sulfa drug (sulphanoamide )</vt:lpstr>
      <vt:lpstr>Slide 7</vt:lpstr>
      <vt:lpstr>Slide 8</vt:lpstr>
      <vt:lpstr>Slide 9</vt:lpstr>
      <vt:lpstr>Discovery of antibiotics </vt:lpstr>
      <vt:lpstr>Slide 11</vt:lpstr>
      <vt:lpstr> Penicillin: the story of an antibiotic </vt:lpstr>
      <vt:lpstr>Slide 13</vt:lpstr>
      <vt:lpstr>Slide 14</vt:lpstr>
      <vt:lpstr>Slide 15</vt:lpstr>
      <vt:lpstr>Selman Waksman: the Father of Antibiotic </vt:lpstr>
      <vt:lpstr>   Depending upon the killing or inhibiting ability of drugs, they can be classified into two categories</vt:lpstr>
      <vt:lpstr>Bactericidal </vt:lpstr>
      <vt:lpstr>Bacteriostatic </vt:lpstr>
      <vt:lpstr>Bactericidal vs Bacteriostatic</vt:lpstr>
      <vt:lpstr>Mode of activity </vt:lpstr>
      <vt:lpstr>Slide 22</vt:lpstr>
      <vt:lpstr> GENERAL PROPERTIES OF ANTIBACTERIAL AGENTS</vt:lpstr>
      <vt:lpstr>    ATTRIBUTES OF AN IDEAL ANTIMICROBIAL AGENT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lecture in Antibiotics   Dr. Sawsan Sajid AL-Jubori</dc:title>
  <dc:creator>Dr Sawsan</dc:creator>
  <cp:lastModifiedBy>Dr Sawsan</cp:lastModifiedBy>
  <cp:revision>44</cp:revision>
  <dcterms:created xsi:type="dcterms:W3CDTF">2016-02-21T19:15:20Z</dcterms:created>
  <dcterms:modified xsi:type="dcterms:W3CDTF">2016-03-21T13:20:41Z</dcterms:modified>
</cp:coreProperties>
</file>