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90" r:id="rId3"/>
    <p:sldId id="283" r:id="rId4"/>
    <p:sldId id="291" r:id="rId5"/>
    <p:sldId id="280" r:id="rId6"/>
    <p:sldId id="292" r:id="rId7"/>
    <p:sldId id="286" r:id="rId8"/>
    <p:sldId id="261" r:id="rId9"/>
    <p:sldId id="294" r:id="rId10"/>
    <p:sldId id="293" r:id="rId11"/>
    <p:sldId id="262" r:id="rId12"/>
    <p:sldId id="263" r:id="rId13"/>
    <p:sldId id="264" r:id="rId14"/>
    <p:sldId id="265" r:id="rId15"/>
    <p:sldId id="295" r:id="rId16"/>
    <p:sldId id="298" r:id="rId17"/>
    <p:sldId id="297" r:id="rId18"/>
    <p:sldId id="267" r:id="rId19"/>
    <p:sldId id="268" r:id="rId20"/>
    <p:sldId id="296" r:id="rId21"/>
    <p:sldId id="270" r:id="rId22"/>
    <p:sldId id="272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28-Feb-16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28-Feb-16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28-Feb-16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28-Feb-16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28-Feb-16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28-Feb-16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28-Feb-16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28-Feb-16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28-Feb-16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28-Feb-16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28-Feb-16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28-Feb-16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59898"/>
            <a:ext cx="8839200" cy="2840502"/>
          </a:xfrm>
        </p:spPr>
        <p:txBody>
          <a:bodyPr>
            <a:normAutofit/>
          </a:bodyPr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2</a:t>
            </a:r>
            <a:r>
              <a:rPr lang="en-US" b="1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nd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lecture in Antibiotics </a:t>
            </a:r>
            <a:b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Mode of Antibiotics  action against microorganism </a:t>
            </a:r>
            <a:endParaRPr lang="en-US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038600"/>
            <a:ext cx="8229600" cy="2057400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Prepared by 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Sawsan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Sajid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AL-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Jubori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Saad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L. Hammed 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Ibtessam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K.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3109153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3- </a:t>
            </a:r>
            <a:r>
              <a:rPr lang="en-US" sz="3600" dirty="0" smtClean="0">
                <a:solidFill>
                  <a:schemeClr val="tx1"/>
                </a:solidFill>
              </a:rPr>
              <a:t>examples of inhibition of protein synthesis 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4" name="Picture 1" descr="anti139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650" t="12431" b="5132"/>
          <a:stretch>
            <a:fillRect/>
          </a:stretch>
        </p:blipFill>
        <p:spPr bwMode="auto">
          <a:xfrm rot="10800000">
            <a:off x="0" y="990600"/>
            <a:ext cx="9144000" cy="5867400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397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en-US" sz="5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1-  </a:t>
            </a:r>
            <a:r>
              <a:rPr lang="en-US" sz="51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Aminoglycosides</a:t>
            </a:r>
            <a:r>
              <a:rPr lang="en-US" sz="5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group </a:t>
            </a:r>
            <a:r>
              <a:rPr lang="en-US" sz="5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5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Are a specialized group </a:t>
            </a:r>
            <a:r>
              <a:rPr lang="en-US" sz="5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of antibiotics </a:t>
            </a:r>
            <a:r>
              <a:rPr lang="en-US" sz="5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with a broad spectrum of </a:t>
            </a:r>
            <a:r>
              <a:rPr lang="en-US" sz="5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activity (</a:t>
            </a:r>
            <a:r>
              <a:rPr lang="en-US" sz="5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BACTERIOCIDAL</a:t>
            </a:r>
            <a:r>
              <a:rPr lang="en-US" sz="5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), </a:t>
            </a:r>
            <a:r>
              <a:rPr lang="en-US" sz="5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used for gram-negative </a:t>
            </a:r>
            <a:r>
              <a:rPr lang="en-US" sz="5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bacteria and  </a:t>
            </a:r>
            <a:r>
              <a:rPr lang="en-US" sz="5100" dirty="0" smtClean="0">
                <a:latin typeface="Times New Roman" pitchFamily="18" charset="0"/>
                <a:cs typeface="Times New Roman" pitchFamily="18" charset="0"/>
              </a:rPr>
              <a:t>Interfere </a:t>
            </a:r>
            <a:r>
              <a:rPr lang="en-US" sz="5100" dirty="0"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sz="5100" dirty="0" smtClean="0">
                <a:latin typeface="Times New Roman" pitchFamily="18" charset="0"/>
                <a:cs typeface="Times New Roman" pitchFamily="18" charset="0"/>
              </a:rPr>
              <a:t>protein </a:t>
            </a:r>
            <a:r>
              <a:rPr lang="en-US" sz="5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dirty="0">
                <a:latin typeface="Times New Roman" pitchFamily="18" charset="0"/>
                <a:cs typeface="Times New Roman" pitchFamily="18" charset="0"/>
              </a:rPr>
              <a:t>production </a:t>
            </a:r>
            <a:r>
              <a:rPr lang="en-US" sz="5100" dirty="0" smtClean="0">
                <a:latin typeface="Times New Roman" pitchFamily="18" charset="0"/>
                <a:cs typeface="Times New Roman" pitchFamily="18" charset="0"/>
              </a:rPr>
              <a:t>ex: </a:t>
            </a:r>
            <a:r>
              <a:rPr lang="en-US" sz="5100" dirty="0" err="1" smtClean="0">
                <a:latin typeface="Times New Roman" pitchFamily="18" charset="0"/>
                <a:cs typeface="Times New Roman" pitchFamily="18" charset="0"/>
              </a:rPr>
              <a:t>gentamicin</a:t>
            </a:r>
            <a:r>
              <a:rPr lang="en-US" sz="5100" dirty="0" smtClean="0">
                <a:latin typeface="Times New Roman" pitchFamily="18" charset="0"/>
                <a:cs typeface="Times New Roman" pitchFamily="18" charset="0"/>
              </a:rPr>
              <a:t>, neomycin, </a:t>
            </a:r>
            <a:r>
              <a:rPr lang="en-US" sz="5100" dirty="0" err="1" smtClean="0">
                <a:latin typeface="Times New Roman" pitchFamily="18" charset="0"/>
                <a:cs typeface="Times New Roman" pitchFamily="18" charset="0"/>
              </a:rPr>
              <a:t>amikacin</a:t>
            </a:r>
            <a:r>
              <a:rPr lang="en-US" sz="5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100" dirty="0" err="1" smtClean="0">
                <a:latin typeface="Times New Roman" pitchFamily="18" charset="0"/>
                <a:cs typeface="Times New Roman" pitchFamily="18" charset="0"/>
              </a:rPr>
              <a:t>tobramycin</a:t>
            </a:r>
            <a:r>
              <a:rPr lang="en-US" sz="5100" dirty="0" smtClean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sz="5100" dirty="0" smtClean="0">
                <a:latin typeface="Times New Roman" pitchFamily="18" charset="0"/>
                <a:cs typeface="Times New Roman" pitchFamily="18" charset="0"/>
              </a:rPr>
              <a:t>streptomycin.</a:t>
            </a:r>
            <a:r>
              <a:rPr lang="en-US" sz="51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51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51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5100" dirty="0" smtClean="0">
                <a:latin typeface="Times New Roman" pitchFamily="18" charset="0"/>
                <a:cs typeface="Times New Roman" pitchFamily="18" charset="0"/>
              </a:rPr>
              <a:t>primary mechanism of action of </a:t>
            </a:r>
            <a:r>
              <a:rPr lang="en-US" sz="5100" dirty="0" err="1" smtClean="0">
                <a:latin typeface="Times New Roman" pitchFamily="18" charset="0"/>
                <a:cs typeface="Times New Roman" pitchFamily="18" charset="0"/>
              </a:rPr>
              <a:t>aminoglycosides</a:t>
            </a:r>
            <a:r>
              <a:rPr lang="en-US" sz="5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dirty="0" smtClean="0">
                <a:latin typeface="Times New Roman" pitchFamily="18" charset="0"/>
                <a:cs typeface="Times New Roman" pitchFamily="18" charset="0"/>
              </a:rPr>
              <a:t>is:</a:t>
            </a:r>
            <a:endParaRPr lang="en-US" sz="51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51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5100" dirty="0" smtClean="0"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en-US" sz="5100" dirty="0" smtClean="0">
                <a:latin typeface="Times New Roman" pitchFamily="18" charset="0"/>
                <a:cs typeface="Times New Roman" pitchFamily="18" charset="0"/>
              </a:rPr>
              <a:t>drug </a:t>
            </a:r>
            <a:r>
              <a:rPr lang="en-US" sz="5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dirty="0" smtClean="0">
                <a:latin typeface="Times New Roman" pitchFamily="18" charset="0"/>
                <a:cs typeface="Times New Roman" pitchFamily="18" charset="0"/>
              </a:rPr>
              <a:t>bound to the prokaryotic ribosome at </a:t>
            </a:r>
            <a:r>
              <a:rPr lang="en-US" sz="5100" dirty="0" smtClean="0">
                <a:latin typeface="Times New Roman" pitchFamily="18" charset="0"/>
                <a:cs typeface="Times New Roman" pitchFamily="18" charset="0"/>
              </a:rPr>
              <a:t>the 16S </a:t>
            </a:r>
            <a:r>
              <a:rPr lang="en-US" sz="5100" dirty="0" smtClean="0">
                <a:latin typeface="Times New Roman" pitchFamily="18" charset="0"/>
                <a:cs typeface="Times New Roman" pitchFamily="18" charset="0"/>
              </a:rPr>
              <a:t>ribosomal RNA (</a:t>
            </a:r>
            <a:r>
              <a:rPr lang="en-US" sz="5100" dirty="0" err="1" smtClean="0">
                <a:latin typeface="Times New Roman" pitchFamily="18" charset="0"/>
                <a:cs typeface="Times New Roman" pitchFamily="18" charset="0"/>
              </a:rPr>
              <a:t>rRNA</a:t>
            </a:r>
            <a:r>
              <a:rPr lang="en-US" sz="5100" dirty="0" smtClean="0">
                <a:latin typeface="Times New Roman" pitchFamily="18" charset="0"/>
                <a:cs typeface="Times New Roman" pitchFamily="18" charset="0"/>
              </a:rPr>
              <a:t>) site located in the small (30S) subunit of the </a:t>
            </a:r>
            <a:r>
              <a:rPr lang="en-US" sz="5100" dirty="0" smtClean="0">
                <a:latin typeface="Times New Roman" pitchFamily="18" charset="0"/>
                <a:cs typeface="Times New Roman" pitchFamily="18" charset="0"/>
              </a:rPr>
              <a:t>ribosome</a:t>
            </a:r>
            <a:endParaRPr lang="en-US" sz="51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5100" dirty="0" smtClean="0">
                <a:latin typeface="Times New Roman" pitchFamily="18" charset="0"/>
                <a:cs typeface="Times New Roman" pitchFamily="18" charset="0"/>
              </a:rPr>
              <a:t>Then  Binding </a:t>
            </a:r>
            <a:r>
              <a:rPr lang="en-US" sz="5100" dirty="0" smtClean="0">
                <a:latin typeface="Times New Roman" pitchFamily="18" charset="0"/>
                <a:cs typeface="Times New Roman" pitchFamily="18" charset="0"/>
              </a:rPr>
              <a:t>of the </a:t>
            </a:r>
            <a:r>
              <a:rPr lang="en-US" sz="5100" dirty="0" err="1" smtClean="0">
                <a:latin typeface="Times New Roman" pitchFamily="18" charset="0"/>
                <a:cs typeface="Times New Roman" pitchFamily="18" charset="0"/>
              </a:rPr>
              <a:t>aminoglycoside</a:t>
            </a:r>
            <a:r>
              <a:rPr lang="en-US" sz="5100" dirty="0" smtClean="0">
                <a:latin typeface="Times New Roman" pitchFamily="18" charset="0"/>
                <a:cs typeface="Times New Roman" pitchFamily="18" charset="0"/>
              </a:rPr>
              <a:t> to the A site </a:t>
            </a:r>
            <a:r>
              <a:rPr lang="en-US" sz="5100" dirty="0" smtClean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5100" dirty="0" err="1" smtClean="0">
                <a:latin typeface="Times New Roman" pitchFamily="18" charset="0"/>
                <a:cs typeface="Times New Roman" pitchFamily="18" charset="0"/>
              </a:rPr>
              <a:t>aminoacyl–tRNA</a:t>
            </a:r>
            <a:r>
              <a:rPr lang="en-US" sz="5100" dirty="0" smtClean="0">
                <a:latin typeface="Times New Roman" pitchFamily="18" charset="0"/>
                <a:cs typeface="Times New Roman" pitchFamily="18" charset="0"/>
              </a:rPr>
              <a:t>  inhibits </a:t>
            </a:r>
            <a:r>
              <a:rPr lang="en-US" sz="5100" dirty="0" smtClean="0">
                <a:latin typeface="Times New Roman" pitchFamily="18" charset="0"/>
                <a:cs typeface="Times New Roman" pitchFamily="18" charset="0"/>
              </a:rPr>
              <a:t>the translation process </a:t>
            </a:r>
            <a:r>
              <a:rPr lang="en-US" sz="5100" dirty="0" smtClean="0">
                <a:latin typeface="Times New Roman" pitchFamily="18" charset="0"/>
                <a:cs typeface="Times New Roman" pitchFamily="18" charset="0"/>
              </a:rPr>
              <a:t>by causing </a:t>
            </a:r>
            <a:r>
              <a:rPr lang="en-US" sz="5100" dirty="0" smtClean="0">
                <a:latin typeface="Times New Roman" pitchFamily="18" charset="0"/>
                <a:cs typeface="Times New Roman" pitchFamily="18" charset="0"/>
              </a:rPr>
              <a:t>misreading and/or hindering the translocation step</a:t>
            </a:r>
            <a:r>
              <a:rPr lang="en-US" sz="51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51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51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5100" dirty="0" smtClean="0">
                <a:latin typeface="Times New Roman" pitchFamily="18" charset="0"/>
                <a:cs typeface="Times New Roman" pitchFamily="18" charset="0"/>
              </a:rPr>
              <a:t>attachment </a:t>
            </a:r>
            <a:r>
              <a:rPr lang="en-US" sz="5100" dirty="0" smtClean="0">
                <a:latin typeface="Times New Roman" pitchFamily="18" charset="0"/>
                <a:cs typeface="Times New Roman" pitchFamily="18" charset="0"/>
              </a:rPr>
              <a:t>at the A site suggests that </a:t>
            </a:r>
            <a:r>
              <a:rPr lang="en-US" sz="5100" dirty="0" err="1" smtClean="0">
                <a:latin typeface="Times New Roman" pitchFamily="18" charset="0"/>
                <a:cs typeface="Times New Roman" pitchFamily="18" charset="0"/>
              </a:rPr>
              <a:t>aminoglycosides</a:t>
            </a:r>
            <a:r>
              <a:rPr lang="en-US" sz="5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dirty="0" smtClean="0">
                <a:latin typeface="Times New Roman" pitchFamily="18" charset="0"/>
                <a:cs typeface="Times New Roman" pitchFamily="18" charset="0"/>
              </a:rPr>
              <a:t>block transition </a:t>
            </a:r>
            <a:r>
              <a:rPr lang="en-US" sz="5100" dirty="0" smtClean="0">
                <a:latin typeface="Times New Roman" pitchFamily="18" charset="0"/>
                <a:cs typeface="Times New Roman" pitchFamily="18" charset="0"/>
              </a:rPr>
              <a:t>during the peptide bond–forming translocation</a:t>
            </a:r>
          </a:p>
          <a:p>
            <a:pPr algn="just"/>
            <a:r>
              <a:rPr lang="en-US" sz="5100" dirty="0" smtClean="0">
                <a:latin typeface="Times New Roman" pitchFamily="18" charset="0"/>
                <a:cs typeface="Times New Roman" pitchFamily="18" charset="0"/>
              </a:rPr>
              <a:t> stop elongation of the nest protein chain </a:t>
            </a:r>
            <a:endParaRPr lang="en-US" sz="51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lnSpc>
                <a:spcPct val="80000"/>
              </a:lnSpc>
              <a:buClr>
                <a:srgbClr val="3891A7"/>
              </a:buClr>
              <a:buNone/>
            </a:pP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>
            <a:normAutofit fontScale="7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3- Groups causes inhibition of protein synthesis </a:t>
            </a: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2086369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>
            <a:normAutofit/>
          </a:bodyPr>
          <a:lstStyle/>
          <a:p>
            <a:pPr lvl="1" algn="just">
              <a:lnSpc>
                <a:spcPct val="80000"/>
              </a:lnSpc>
              <a:buNone/>
            </a:pPr>
            <a:r>
              <a:rPr lang="en-US" dirty="0" smtClean="0"/>
              <a:t>2-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Tetracyclines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dirty="0" smtClean="0"/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bacteriostatic antibiotics with a broad spectrum of activity, including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rickettsial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agents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ex: 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tetracycline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oxytetracycline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chlortetracycline,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doxycycline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minocycline</a:t>
            </a:r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inhibit protein synthesis at this ribosomal level due to disruption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codon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anticodon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interactions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between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tRNA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mRNA in which binding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aminoacyl–tRNA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to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ribosomal acceptor site is prevented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just">
              <a:spcBef>
                <a:spcPct val="0"/>
              </a:spcBef>
            </a:pP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3-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kumimoji="0" lang="en-US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nhibition</a:t>
            </a: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of protein synthesis </a:t>
            </a: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9245845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>
            <a:normAutofit/>
          </a:bodyPr>
          <a:lstStyle/>
          <a:p>
            <a:pPr algn="just"/>
            <a:r>
              <a:rPr lang="en-US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By  Acting on 50S </a:t>
            </a:r>
            <a:r>
              <a:rPr lang="en-US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Ribosome </a:t>
            </a:r>
            <a:r>
              <a:rPr lang="en-US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site</a:t>
            </a:r>
          </a:p>
          <a:p>
            <a:pPr lvl="1" algn="just">
              <a:lnSpc>
                <a:spcPct val="90000"/>
              </a:lnSpc>
              <a:buNone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1-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Chloramphenicol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: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 broad-spectrum 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bacteriostatic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antibiotic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that penetrates tissues and fluids well (including the eyes and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CNS :central nerves system )    Binds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peptidyl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transferase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component of 50S ribosome, blocking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peptide elongation</a:t>
            </a:r>
          </a:p>
          <a:p>
            <a:pPr lvl="1" algn="just">
              <a:lnSpc>
                <a:spcPct val="90000"/>
              </a:lnSpc>
              <a:buNone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lnSpc>
                <a:spcPct val="90000"/>
              </a:lnSpc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2-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Clindamycin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:  Narrow spectrum .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Binds 50S ribosome, blocks peptide elongation; Inhibits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peptidyl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transferase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by interfering with binding of amino acid-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acyl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tRNA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complex</a:t>
            </a:r>
            <a:endParaRPr lang="ar-IQ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lnSpc>
                <a:spcPct val="90000"/>
              </a:lnSpc>
              <a:buNone/>
            </a:pPr>
            <a:endParaRPr lang="en-US" sz="2400" dirty="0"/>
          </a:p>
          <a:p>
            <a:pPr algn="just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800" dirty="0" smtClean="0"/>
              <a:t>3-inhibition of protein synthesis 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3196337466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8933688" cy="586740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n-US" sz="2800" dirty="0" smtClean="0"/>
              <a:t> 3-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Macrolides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---&gt;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bacteriostatic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algn="just"/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Reversibly bind 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to 50s subunit  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ribosome, 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and block 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peptide elongation </a:t>
            </a:r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Macrolides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block the approach to the exit tunnel for elongating peptides and thus prevent polypeptide translation, causing premature release of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peptidyl–tRNA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intermediates</a:t>
            </a:r>
          </a:p>
          <a:p>
            <a:pPr algn="just"/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Macrolides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also block assembly of 50S subunits by 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their interaction 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with the 23S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rRNA</a:t>
            </a:r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Macrolides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such as erythromycin,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clarithromycin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azithromycin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/>
              <a:t>3- inhibition of protein synthesis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3943925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6248400"/>
          </a:xfrm>
        </p:spPr>
        <p:txBody>
          <a:bodyPr/>
          <a:lstStyle/>
          <a:p>
            <a:pPr algn="just">
              <a:buNone/>
            </a:pPr>
            <a:r>
              <a:rPr lang="en-US" dirty="0" smtClean="0"/>
              <a:t>Other antibiotics inhibit protein synthesis by interfering with 50s subunit </a:t>
            </a:r>
          </a:p>
          <a:p>
            <a:pPr algn="just">
              <a:buNone/>
            </a:pP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Azolides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Lincosamides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Ketolides</a:t>
            </a:r>
            <a:r>
              <a:rPr lang="en-US" dirty="0" smtClean="0">
                <a:solidFill>
                  <a:srgbClr val="C00000"/>
                </a:solidFill>
              </a:rPr>
              <a:t>, and </a:t>
            </a:r>
            <a:r>
              <a:rPr lang="en-US" dirty="0" err="1" smtClean="0">
                <a:solidFill>
                  <a:srgbClr val="C00000"/>
                </a:solidFill>
              </a:rPr>
              <a:t>Streptogramins</a:t>
            </a:r>
            <a:endParaRPr lang="en-US" dirty="0" smtClean="0"/>
          </a:p>
          <a:p>
            <a:pPr algn="just"/>
            <a:r>
              <a:rPr lang="en-US" dirty="0" smtClean="0"/>
              <a:t>their mechanism of action against the 50S subunit of the bacterial </a:t>
            </a:r>
            <a:r>
              <a:rPr lang="en-US" dirty="0" err="1" smtClean="0"/>
              <a:t>ribosomes</a:t>
            </a:r>
            <a:r>
              <a:rPr lang="en-US" dirty="0" smtClean="0"/>
              <a:t>.</a:t>
            </a:r>
          </a:p>
          <a:p>
            <a:pPr algn="just"/>
            <a:r>
              <a:rPr lang="en-US" dirty="0" err="1" smtClean="0"/>
              <a:t>Lincosamides</a:t>
            </a:r>
            <a:r>
              <a:rPr lang="en-US" dirty="0" smtClean="0"/>
              <a:t>, however, inhibit the initiation of peptide chain formation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3- inhibition of protein synthesis </a:t>
            </a:r>
            <a:endParaRPr lang="en-US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Nitrofurantoin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inhibit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protein synthesis. In addition,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nitrofurantoin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appears to have another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important mechanism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of action.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Nitrofurantoin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has been found to increase the levels of Gp4, an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enzyme implicated in the induction of the stringent response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At the same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time,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nitrofurans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including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nitrofurantoin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have specific interactions with ribosome sites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such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of the 30S subunit, which disrupts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codon–anticodon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interactions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and thereby prevents mRNA translation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mRNAs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for inducible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enzymes</a:t>
            </a:r>
          </a:p>
          <a:p>
            <a:pPr algn="just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ex :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Nitrofurans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Are broad-spectrum antimicrobial agents  that include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furazolidone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nitrofurazone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nitrofurantoin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lnSpc>
                <a:spcPct val="8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Used to treat wounds (topically) and urinary tract infections </a:t>
            </a: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/>
              <a:t>3- inhibition of protein synthesis </a:t>
            </a:r>
            <a:endParaRPr lang="en-US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05088" cy="6858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 descr="17478-070-31_highr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876800" cy="2590800"/>
          </a:xfrm>
        </p:spPr>
      </p:pic>
      <p:pic>
        <p:nvPicPr>
          <p:cNvPr id="5" name="Picture 4" descr="EROMYCIN-100M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62200"/>
            <a:ext cx="4191000" cy="4495800"/>
          </a:xfrm>
          <a:prstGeom prst="rect">
            <a:avLst/>
          </a:prstGeom>
        </p:spPr>
      </p:pic>
      <p:pic>
        <p:nvPicPr>
          <p:cNvPr id="6" name="Picture 5" descr="prod_erythromyci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0"/>
            <a:ext cx="46482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1" algn="l" rtl="0">
              <a:spcBef>
                <a:spcPct val="0"/>
              </a:spcBef>
            </a:pPr>
            <a:r>
              <a:rPr lang="en-US" sz="3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4-Interference with metabolism process </a:t>
            </a:r>
            <a:r>
              <a:rPr lang="en-US" sz="51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51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8933688" cy="6096000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  <a:buNone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Sulfonamides 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broad-spectrum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bateceriostatic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antibiotics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that inhibit the synthesis of folic acid (needed for the growth of many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bacteria) Some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are designed to stay in the GI tract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(enteric forms);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some are absorbed by the GI tract and penetrate tissues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(systemic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forms)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Bactericidal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when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potentiated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with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trimethoprim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lnSpc>
                <a:spcPct val="80000"/>
              </a:lnSpc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Ex: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include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sulfadiazine/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trimethoprim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sulfadimethoxine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 descr="folicacid-sli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4038600"/>
            <a:ext cx="7315200" cy="2590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94083373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1" algn="just" rtl="0">
              <a:spcBef>
                <a:spcPct val="0"/>
              </a:spcBef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5-Inhibithion the synthesis  of nucleic acids (DNA &amp; RNA) 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Acting on DNA (Bactericidal ) </a:t>
            </a:r>
          </a:p>
          <a:p>
            <a:pPr>
              <a:lnSpc>
                <a:spcPct val="80000"/>
              </a:lnSpc>
              <a:buNone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endParaRPr lang="en-US" sz="2400" dirty="0" smtClean="0"/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1066800"/>
            <a:ext cx="9144000" cy="5791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65760" marR="0" lvl="0" indent="-283464" algn="just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1-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Fluoroquinolones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37744" algn="just" defTabSz="914400" rtl="0" eaLnBrk="1" fontAlgn="auto" latinLnBrk="0" hangingPunct="1">
              <a:lnSpc>
                <a:spcPct val="8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Are antimicrobial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agents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with fluorine bound to the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quinolone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base, which increases the drug’s potency, spectrum of activity, and absorption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.they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Are broad-spectrum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antibiotics (gram + and gram -)</a:t>
            </a:r>
          </a:p>
          <a:p>
            <a:pPr marL="640080" marR="0" lvl="1" indent="-237744" algn="just" defTabSz="914400" rtl="0" eaLnBrk="1" fontAlgn="auto" latinLnBrk="0" hangingPunct="1">
              <a:lnSpc>
                <a:spcPct val="8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Ex: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include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enrofloxacin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ciprofloxacin,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orbifloxacin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difloxacin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marbofloxacin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and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sarafloxacin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Quinolones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---&gt; Inhibit DNA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gyrases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required for 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supercoiling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of DNA; bind to alpha subunit</a:t>
            </a:r>
          </a:p>
          <a:p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0973937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33688" cy="2667000"/>
          </a:xfrm>
        </p:spPr>
        <p:txBody>
          <a:bodyPr>
            <a:normAutofit fontScale="90000"/>
          </a:bodyPr>
          <a:lstStyle/>
          <a:p>
            <a:r>
              <a:rPr lang="en-US" b="1" i="1" dirty="0" smtClean="0"/>
              <a:t>Mechanisms of antibacterial action</a:t>
            </a:r>
            <a:br>
              <a:rPr lang="en-US" b="1" i="1" dirty="0" smtClean="0"/>
            </a:br>
            <a:r>
              <a:rPr lang="en-US" dirty="0" smtClean="0">
                <a:solidFill>
                  <a:srgbClr val="FF0000"/>
                </a:solidFill>
              </a:rPr>
              <a:t>There are five  main mechanisms by which antibacterial agents act.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0"/>
            <a:ext cx="9144000" cy="4267200"/>
          </a:xfrm>
        </p:spPr>
        <p:txBody>
          <a:bodyPr>
            <a:normAutofit fontScale="85000" lnSpcReduction="20000"/>
          </a:bodyPr>
          <a:lstStyle/>
          <a:p>
            <a:pPr lvl="1" algn="just">
              <a:buFont typeface="Wingdings" pitchFamily="2" charset="2"/>
              <a:buChar char="v"/>
            </a:pPr>
            <a:r>
              <a:rPr lang="en-US" sz="51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1-Inhibition of cell wall synthesis</a:t>
            </a:r>
          </a:p>
          <a:p>
            <a:pPr lvl="1" algn="just">
              <a:buFont typeface="Wingdings" pitchFamily="2" charset="2"/>
              <a:buChar char="v"/>
            </a:pPr>
            <a:r>
              <a:rPr lang="en-US" sz="51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2-Inhibition to the cell membrane</a:t>
            </a:r>
          </a:p>
          <a:p>
            <a:pPr lvl="1" algn="just">
              <a:buFont typeface="Wingdings" pitchFamily="2" charset="2"/>
              <a:buChar char="v"/>
            </a:pPr>
            <a:r>
              <a:rPr lang="en-US" sz="51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3-Inhibition of protein synthesis</a:t>
            </a:r>
          </a:p>
          <a:p>
            <a:pPr lvl="1" algn="just">
              <a:buFont typeface="Wingdings" pitchFamily="2" charset="2"/>
              <a:buChar char="v"/>
            </a:pPr>
            <a:r>
              <a:rPr lang="en-US" sz="51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4-Interference with metabolism process </a:t>
            </a:r>
          </a:p>
          <a:p>
            <a:pPr lvl="1" algn="just">
              <a:buFont typeface="Wingdings" pitchFamily="2" charset="2"/>
              <a:buChar char="v"/>
            </a:pPr>
            <a:r>
              <a:rPr lang="en-US" sz="51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5-Inhibithion the synthesis  of nucleic acids (DNA &amp; RNA) </a:t>
            </a:r>
          </a:p>
          <a:p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8933688" cy="5943600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Rifampin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: </a:t>
            </a:r>
            <a:r>
              <a:rPr lang="en-US" sz="2400" dirty="0" smtClean="0"/>
              <a:t>Disrupts </a:t>
            </a:r>
            <a:r>
              <a:rPr lang="en-US" sz="2400" dirty="0"/>
              <a:t>RNA synthesis</a:t>
            </a:r>
          </a:p>
          <a:p>
            <a:pPr lvl="1"/>
            <a:r>
              <a:rPr lang="en-US" sz="2400" dirty="0"/>
              <a:t>Is broad-spectrum; used in conjunction with other antibiotics (usually erythromycin)</a:t>
            </a:r>
          </a:p>
          <a:p>
            <a:pPr lvl="1">
              <a:buFontTx/>
              <a:buNone/>
            </a:pPr>
            <a:r>
              <a:rPr lang="en-US" sz="2400" dirty="0" smtClean="0"/>
              <a:t>  </a:t>
            </a:r>
            <a:endParaRPr lang="en-US" sz="2400" dirty="0"/>
          </a:p>
          <a:p>
            <a:r>
              <a:rPr lang="en-US" dirty="0" err="1" smtClean="0"/>
              <a:t>Rifampin</a:t>
            </a:r>
            <a:r>
              <a:rPr lang="en-US" dirty="0" smtClean="0"/>
              <a:t>, like other </a:t>
            </a:r>
            <a:r>
              <a:rPr lang="en-US" dirty="0" err="1" smtClean="0"/>
              <a:t>rifamycins</a:t>
            </a:r>
            <a:r>
              <a:rPr lang="en-US" dirty="0" smtClean="0"/>
              <a:t>, acts by binding</a:t>
            </a:r>
          </a:p>
          <a:p>
            <a:r>
              <a:rPr lang="en-US" dirty="0" smtClean="0"/>
              <a:t>to the β subunit of the RNA polymerase and </a:t>
            </a:r>
            <a:r>
              <a:rPr lang="en-US" dirty="0" smtClean="0"/>
              <a:t>blocks </a:t>
            </a:r>
            <a:r>
              <a:rPr lang="en-US" dirty="0" smtClean="0"/>
              <a:t>the extension of </a:t>
            </a:r>
            <a:r>
              <a:rPr lang="en-US" dirty="0" smtClean="0"/>
              <a:t>the  nascent </a:t>
            </a:r>
            <a:r>
              <a:rPr lang="en-US" dirty="0" smtClean="0"/>
              <a:t>RNA chain after the first or second condensation step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1" algn="just" rtl="0">
              <a:spcBef>
                <a:spcPct val="0"/>
              </a:spcBef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5-Inhibithion the synthesis  of nucleic acids (DNA &amp; RNA) 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8929645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err="1" smtClean="0"/>
              <a:t>Antiparastic</a:t>
            </a:r>
            <a:r>
              <a:rPr lang="en-US" dirty="0" smtClean="0"/>
              <a:t> agents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562600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</a:pP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Nitroimiazoles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Have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antibacterial and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antiprotozoal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activity; work by disrupting DNA and nucleic acid synthesis</a:t>
            </a:r>
          </a:p>
          <a:p>
            <a:pPr lvl="1" algn="just">
              <a:lnSpc>
                <a:spcPct val="80000"/>
              </a:lnSpc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An example is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metronidazole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which is considered by some the drug of choice for canine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diarrhea</a:t>
            </a:r>
          </a:p>
          <a:p>
            <a:pPr lvl="1"/>
            <a:r>
              <a:rPr lang="en-US" dirty="0" smtClean="0"/>
              <a:t> Used </a:t>
            </a:r>
            <a:r>
              <a:rPr lang="en-US" dirty="0" smtClean="0"/>
              <a:t>to treat </a:t>
            </a:r>
            <a:r>
              <a:rPr lang="en-US" i="1" dirty="0" err="1" smtClean="0"/>
              <a:t>Giardia</a:t>
            </a:r>
            <a:r>
              <a:rPr lang="en-US" i="1" dirty="0" smtClean="0"/>
              <a:t> </a:t>
            </a:r>
            <a:r>
              <a:rPr lang="en-US" dirty="0" smtClean="0"/>
              <a:t>and </a:t>
            </a:r>
            <a:r>
              <a:rPr lang="en-US" i="1" dirty="0" err="1" smtClean="0"/>
              <a:t>Trichomonas</a:t>
            </a:r>
            <a:r>
              <a:rPr lang="en-US" i="1" dirty="0" smtClean="0"/>
              <a:t> </a:t>
            </a:r>
            <a:r>
              <a:rPr lang="en-US" dirty="0" smtClean="0"/>
              <a:t>infections</a:t>
            </a:r>
          </a:p>
          <a:p>
            <a:pPr lvl="1"/>
            <a:r>
              <a:rPr lang="en-US" dirty="0" smtClean="0"/>
              <a:t>Also used for </a:t>
            </a:r>
            <a:r>
              <a:rPr lang="en-US" dirty="0" err="1" smtClean="0">
                <a:solidFill>
                  <a:srgbClr val="C00000"/>
                </a:solidFill>
              </a:rPr>
              <a:t>amoebiasis</a:t>
            </a:r>
            <a:r>
              <a:rPr lang="en-US" dirty="0" smtClean="0"/>
              <a:t> and anaerobic bacteria</a:t>
            </a:r>
          </a:p>
          <a:p>
            <a:pPr lvl="1"/>
            <a:r>
              <a:rPr lang="en-US" dirty="0" smtClean="0"/>
              <a:t>Oral or intravascular administration</a:t>
            </a:r>
          </a:p>
          <a:p>
            <a:pPr lvl="1">
              <a:lnSpc>
                <a:spcPct val="80000"/>
              </a:lnSpc>
            </a:pPr>
            <a:endParaRPr lang="en-US" sz="2400" dirty="0" smtClean="0"/>
          </a:p>
          <a:p>
            <a:pPr lvl="1"/>
            <a:endParaRPr lang="en-US" dirty="0"/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78077858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33688" cy="762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Antifungal Agents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>
            <a:normAutofit fontScale="92500"/>
          </a:bodyPr>
          <a:lstStyle/>
          <a:p>
            <a:pPr algn="just">
              <a:lnSpc>
                <a:spcPct val="90000"/>
              </a:lnSpc>
              <a:buNone/>
            </a:pP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Antifungals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are chemicals used to treat diseases caused by fungi (</a:t>
            </a:r>
            <a:r>
              <a:rPr lang="en-US" sz="3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mold</a:t>
            </a:r>
            <a:r>
              <a:rPr lang="en-US" sz="3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sz="3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yeast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) Some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fungal diseases are superficial (ringworm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);others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are systemic (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blastomycosis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>
              <a:lnSpc>
                <a:spcPct val="90000"/>
              </a:lnSpc>
              <a:buNone/>
            </a:pP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Types  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antifungals</a:t>
            </a:r>
            <a:endParaRPr lang="en-US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None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1-Polyene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antifungal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agents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: Work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by binding to the fungal cell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membrane Ex: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Nystatin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Amphotericin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 </a:t>
            </a:r>
            <a:endParaRPr lang="en-US" sz="3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None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2-Imidazole antifungal : Work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by causing leakage of the fungal cell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membrane ex: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Ketoconazole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 algn="just">
              <a:buNone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3-Antimetabolic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antifungal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agents :Work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by interfering with the metabolism of RNA and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proteins  ex: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flucytosine</a:t>
            </a:r>
            <a:endParaRPr lang="en-US" sz="3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None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4- Superficial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antifungal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agents : Work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by disrupting fungal cell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division  ex: 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griseofulvin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en-US" sz="3200" dirty="0" smtClean="0"/>
          </a:p>
          <a:p>
            <a:pPr lvl="1"/>
            <a:endParaRPr lang="en-US" sz="3200" dirty="0" smtClean="0"/>
          </a:p>
          <a:p>
            <a:pPr lvl="1"/>
            <a:endParaRPr lang="en-US" sz="3200" dirty="0" smtClean="0"/>
          </a:p>
          <a:p>
            <a:pPr lvl="1"/>
            <a:endParaRPr lang="en-US" sz="3200" dirty="0" smtClean="0"/>
          </a:p>
          <a:p>
            <a:pPr algn="just"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35274844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33688" cy="8382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Antiviral Agents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Viruses are intracellular invaders that alter the host cell’s metabolic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pathways 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Antiviral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drugs act by preventing viral penetration of the host cell or by inhibiting the virus’s production of RNA or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DNA ex: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None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Acyclovir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interferes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with the virus’s synthesis 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DNA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used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to treat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herpes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virus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infections (Tablets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suspension,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injectable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None/>
            </a:pP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Interferons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protect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host cells from a number of different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viruse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8129955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12_0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234"/>
          <a:stretch>
            <a:fillRect/>
          </a:stretch>
        </p:blipFill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="" xmlns:p14="http://schemas.microsoft.com/office/powerpoint/2010/main" val="10447580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5232_909948015786882_16232057283116067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1- inhibition of cell wall synthesis (</a:t>
            </a:r>
            <a:r>
              <a:rPr lang="en-US" dirty="0" smtClean="0">
                <a:ea typeface="ＭＳ Ｐゴシック" pitchFamily="-111" charset="-128"/>
              </a:rPr>
              <a:t>Bactericidal agents)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Bacterial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cell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wall  consist  from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 protective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peptidoglycan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layer which is a polymer of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N-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acetylmuramic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acid (NAM)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N-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acetylglucosamine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NAG).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There are two important enzymes working in this place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Autolysine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which  break the cross link of peptides 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Transpeptidase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Also called (penicillin binding proteins PBPs)  cross link the peptidase (opposite action )</a:t>
            </a:r>
          </a:p>
          <a:p>
            <a:pPr>
              <a:buNone/>
            </a:pPr>
            <a:endParaRPr lang="en-US" sz="2800" dirty="0" smtClean="0"/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عنصر نائب للمحتوى 2"/>
          <p:cNvSpPr txBox="1">
            <a:spLocks/>
          </p:cNvSpPr>
          <p:nvPr/>
        </p:nvSpPr>
        <p:spPr>
          <a:xfrm>
            <a:off x="0" y="2209800"/>
            <a:ext cx="9144000" cy="4648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ar-IQ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569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n-US" dirty="0" smtClean="0">
                <a:latin typeface="Arial Narrow" pitchFamily="34" charset="0"/>
              </a:rPr>
              <a:t>1-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penicillins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cephalosporins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as well as other beta-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lactam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antibiotics ,they   act by inhibiting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transpeptidase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enzyme .thus the bacteria  will  loss the integrity of bacterial cell wall   , Leak its cellular component   and Bacterial cell perish . Usually they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attact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the D-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alanyl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-D-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alanine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(D-Ala-D-Ala) groups found at the terminus of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pentapeptide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 most newly synthesized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peptidoglycan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monomers. Binding of the drug to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transpeptidas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 penicillin binding protein-BPB) ties up the enzyme and prevents it from reforming the peptide cross-links between the rows and layers of  new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peptidoglycan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monomers are added during bacterial cell growth</a:t>
            </a:r>
            <a:endParaRPr lang="ar-IQ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1- inhibition of cell wall synthesis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8763000" cy="58674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3500" dirty="0" smtClean="0">
                <a:latin typeface="Times New Roman" pitchFamily="18" charset="0"/>
                <a:ea typeface="ＭＳ Ｐゴシック" pitchFamily="-111" charset="-128"/>
                <a:cs typeface="Times New Roman" pitchFamily="18" charset="0"/>
              </a:rPr>
              <a:t>2-The  </a:t>
            </a:r>
            <a:r>
              <a:rPr lang="en-US" sz="3500" dirty="0" err="1" smtClean="0">
                <a:solidFill>
                  <a:srgbClr val="C00000"/>
                </a:solidFill>
                <a:latin typeface="Times New Roman" pitchFamily="18" charset="0"/>
                <a:ea typeface="ＭＳ Ｐゴシック" pitchFamily="-111" charset="-128"/>
                <a:cs typeface="Times New Roman" pitchFamily="18" charset="0"/>
              </a:rPr>
              <a:t>Vancomycin</a:t>
            </a:r>
            <a:r>
              <a:rPr lang="en-US" sz="3500" dirty="0" smtClean="0">
                <a:latin typeface="Times New Roman" pitchFamily="18" charset="0"/>
                <a:ea typeface="ＭＳ Ｐゴシック" pitchFamily="-111" charset="-128"/>
                <a:cs typeface="Times New Roman" pitchFamily="18" charset="0"/>
              </a:rPr>
              <a:t> :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Bacteriocidal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smtClean="0">
                <a:latin typeface="Times New Roman" pitchFamily="18" charset="0"/>
                <a:ea typeface="ＭＳ Ｐゴシック" pitchFamily="-111" charset="-128"/>
                <a:cs typeface="Times New Roman" pitchFamily="18" charset="0"/>
              </a:rPr>
              <a:t>, stopped </a:t>
            </a:r>
            <a:r>
              <a:rPr lang="en-US" sz="3500" dirty="0" err="1" smtClean="0">
                <a:latin typeface="Times New Roman" pitchFamily="18" charset="0"/>
                <a:ea typeface="ＭＳ Ｐゴシック" pitchFamily="-111" charset="-128"/>
                <a:cs typeface="Times New Roman" pitchFamily="18" charset="0"/>
              </a:rPr>
              <a:t>peptidoglycan</a:t>
            </a:r>
            <a:r>
              <a:rPr lang="en-US" sz="3500" dirty="0" smtClean="0">
                <a:latin typeface="Times New Roman" pitchFamily="18" charset="0"/>
                <a:ea typeface="ＭＳ Ｐゴシック" pitchFamily="-111" charset="-128"/>
                <a:cs typeface="Times New Roman" pitchFamily="18" charset="0"/>
              </a:rPr>
              <a:t> elongation</a:t>
            </a:r>
            <a:r>
              <a:rPr lang="en-US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 pitchFamily="-111" charset="-128"/>
                <a:cs typeface="Times New Roman" pitchFamily="18" charset="0"/>
              </a:rPr>
              <a:t>. 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effective against many gram-positive bacteria; used for resistant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infectionsmUseful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in treatment of 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Staphylococcus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aureus</a:t>
            </a:r>
            <a:endParaRPr lang="en-US" sz="3500" dirty="0" smtClean="0">
              <a:latin typeface="Times New Roman" pitchFamily="18" charset="0"/>
              <a:ea typeface="ＭＳ Ｐゴシック" pitchFamily="-111" charset="-128"/>
              <a:cs typeface="Times New Roman" pitchFamily="18" charset="0"/>
            </a:endParaRPr>
          </a:p>
          <a:p>
            <a:pPr algn="just">
              <a:lnSpc>
                <a:spcPct val="90000"/>
              </a:lnSpc>
              <a:buFontTx/>
              <a:buNone/>
            </a:pPr>
            <a:r>
              <a:rPr lang="en-US" sz="3500" dirty="0" smtClean="0">
                <a:latin typeface="Times New Roman" pitchFamily="18" charset="0"/>
                <a:ea typeface="ＭＳ Ｐゴシック" pitchFamily="-111" charset="-128"/>
                <a:cs typeface="Times New Roman" pitchFamily="18" charset="0"/>
              </a:rPr>
              <a:t>3- </a:t>
            </a:r>
            <a:r>
              <a:rPr lang="en-US" sz="3500" dirty="0" err="1" smtClean="0">
                <a:solidFill>
                  <a:srgbClr val="0070C0"/>
                </a:solidFill>
                <a:latin typeface="Times New Roman" pitchFamily="18" charset="0"/>
                <a:ea typeface="ＭＳ Ｐゴシック" pitchFamily="-111" charset="-128"/>
                <a:cs typeface="Times New Roman" pitchFamily="18" charset="0"/>
              </a:rPr>
              <a:t>Cycloserine</a:t>
            </a:r>
            <a:r>
              <a:rPr lang="en-US" sz="3500" dirty="0" smtClean="0">
                <a:latin typeface="Times New Roman" pitchFamily="18" charset="0"/>
                <a:ea typeface="ＭＳ Ｐゴシック" pitchFamily="-111" charset="-128"/>
                <a:cs typeface="Times New Roman" pitchFamily="18" charset="0"/>
              </a:rPr>
              <a:t> </a:t>
            </a:r>
            <a:r>
              <a:rPr lang="en-US" sz="3500" dirty="0">
                <a:latin typeface="Times New Roman" pitchFamily="18" charset="0"/>
                <a:ea typeface="ＭＳ Ｐゴシック" pitchFamily="-111" charset="-128"/>
                <a:cs typeface="Times New Roman" pitchFamily="18" charset="0"/>
              </a:rPr>
              <a:t>– inhibits the formation of the basic peptidoglycan subunits</a:t>
            </a:r>
          </a:p>
          <a:p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4-</a:t>
            </a:r>
            <a:r>
              <a:rPr lang="en-US" sz="35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Bacitracin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 Disrupts the bacterial cell wall and is effective against gram-positive bacteria Used topically (skin, mucous membranes, eyes) and as a feed additive Toxic to kidneys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1- inhibition of cell wall synthesis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9378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2-Inhibition of Cell Membrane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Inhibitors of cell membrane function</a:t>
            </a:r>
            <a:r>
              <a:rPr lang="en-US" sz="2800" dirty="0" smtClean="0"/>
              <a:t>. Cell membrane </a:t>
            </a:r>
            <a:r>
              <a:rPr lang="en-US" sz="2800" dirty="0" smtClean="0"/>
              <a:t>is important </a:t>
            </a:r>
            <a:r>
              <a:rPr lang="en-US" sz="2800" dirty="0" smtClean="0"/>
              <a:t>barriers </a:t>
            </a:r>
            <a:r>
              <a:rPr lang="en-US" sz="2800" dirty="0" smtClean="0"/>
              <a:t>that </a:t>
            </a:r>
            <a:r>
              <a:rPr lang="en-US" sz="2800" dirty="0" smtClean="0"/>
              <a:t>regulate the intra- and extracellular flow of substances. A disruption or damage to this structure could result in leakage of important solutes essential for the cell’s survival.  Because </a:t>
            </a:r>
            <a:r>
              <a:rPr lang="en-US" sz="2800" dirty="0" smtClean="0"/>
              <a:t>of high similarity of this </a:t>
            </a:r>
            <a:r>
              <a:rPr lang="en-US" sz="2800" dirty="0" smtClean="0"/>
              <a:t>structure </a:t>
            </a:r>
            <a:r>
              <a:rPr lang="en-US" sz="2800" dirty="0" smtClean="0"/>
              <a:t>in </a:t>
            </a:r>
            <a:r>
              <a:rPr lang="en-US" sz="2800" dirty="0" smtClean="0"/>
              <a:t>both eukaryotic and prokaryotic cells, the action of this class of antibiotic are often poorly selective and </a:t>
            </a:r>
            <a:r>
              <a:rPr lang="en-US" sz="2800" dirty="0" smtClean="0"/>
              <a:t>can </a:t>
            </a:r>
            <a:r>
              <a:rPr lang="en-US" sz="2800" dirty="0" smtClean="0"/>
              <a:t>be toxic </a:t>
            </a:r>
            <a:r>
              <a:rPr lang="en-US" sz="2800" dirty="0" smtClean="0"/>
              <a:t>for the </a:t>
            </a:r>
            <a:r>
              <a:rPr lang="en-US" sz="2800" dirty="0" smtClean="0"/>
              <a:t>mammalian </a:t>
            </a:r>
            <a:r>
              <a:rPr lang="en-US" sz="2800" dirty="0" smtClean="0"/>
              <a:t>host(systemic </a:t>
            </a:r>
            <a:r>
              <a:rPr lang="en-US" sz="2800" dirty="0" smtClean="0"/>
              <a:t>use </a:t>
            </a:r>
            <a:r>
              <a:rPr lang="en-US" sz="2800" dirty="0" smtClean="0"/>
              <a:t>).</a:t>
            </a:r>
            <a:r>
              <a:rPr lang="en-US" sz="2800" dirty="0" smtClean="0"/>
              <a:t>  Most clinical usage is </a:t>
            </a:r>
            <a:r>
              <a:rPr lang="en-US" sz="2800" dirty="0" smtClean="0"/>
              <a:t>topical </a:t>
            </a:r>
            <a:r>
              <a:rPr lang="en-US" sz="2800" dirty="0" smtClean="0"/>
              <a:t>applications. </a:t>
            </a:r>
            <a:r>
              <a:rPr lang="en-US" sz="2800" dirty="0" smtClean="0"/>
              <a:t> </a:t>
            </a:r>
            <a:r>
              <a:rPr lang="en-US" sz="2800" dirty="0" smtClean="0"/>
              <a:t>      </a:t>
            </a:r>
          </a:p>
          <a:p>
            <a:pPr algn="just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         Examples</a:t>
            </a:r>
            <a:r>
              <a:rPr lang="en-US" sz="2800" dirty="0" smtClean="0">
                <a:solidFill>
                  <a:srgbClr val="FF0000"/>
                </a:solidFill>
              </a:rPr>
              <a:t>: </a:t>
            </a:r>
            <a:r>
              <a:rPr lang="en-US" sz="2800" dirty="0" err="1" smtClean="0">
                <a:solidFill>
                  <a:srgbClr val="FF0000"/>
                </a:solidFill>
              </a:rPr>
              <a:t>polymixin</a:t>
            </a:r>
            <a:r>
              <a:rPr lang="en-US" sz="2800" dirty="0" smtClean="0">
                <a:solidFill>
                  <a:srgbClr val="FF0000"/>
                </a:solidFill>
              </a:rPr>
              <a:t> B and </a:t>
            </a:r>
            <a:r>
              <a:rPr lang="en-US" sz="2800" dirty="0" err="1" smtClean="0">
                <a:solidFill>
                  <a:srgbClr val="FF0000"/>
                </a:solidFill>
              </a:rPr>
              <a:t>colistin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just"/>
            <a:r>
              <a:rPr lang="en-US" dirty="0" smtClean="0"/>
              <a:t>Works by attacking the cell membrane of bacteria </a:t>
            </a:r>
            <a:r>
              <a:rPr lang="en-US" dirty="0" smtClean="0"/>
              <a:t>u</a:t>
            </a:r>
            <a:r>
              <a:rPr lang="en-US" dirty="0" smtClean="0"/>
              <a:t>sed as an ointment or wet dressing  Often combined with neomycin and </a:t>
            </a:r>
            <a:r>
              <a:rPr lang="en-US" dirty="0" err="1" smtClean="0"/>
              <a:t>bacitracin</a:t>
            </a:r>
            <a:r>
              <a:rPr lang="en-US" dirty="0" smtClean="0"/>
              <a:t>   (triple ABX ointment)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91834932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8933688" cy="5638800"/>
          </a:xfrm>
        </p:spPr>
        <p:txBody>
          <a:bodyPr>
            <a:normAutofit fontScale="92500" lnSpcReduction="10000"/>
          </a:bodyPr>
          <a:lstStyle/>
          <a:p>
            <a:pPr lvl="0" algn="just"/>
            <a:r>
              <a:rPr lang="en-US" b="1" dirty="0" smtClean="0"/>
              <a:t>Inhibitors of protein synthesis</a:t>
            </a:r>
            <a:r>
              <a:rPr lang="en-US" dirty="0" smtClean="0"/>
              <a:t>.. </a:t>
            </a:r>
            <a:r>
              <a:rPr lang="en-US" dirty="0" smtClean="0"/>
              <a:t>Protein synthesis is an essential process necessary for the multiplication and survival of all bacterial </a:t>
            </a:r>
            <a:r>
              <a:rPr lang="en-US" dirty="0" smtClean="0"/>
              <a:t>cells</a:t>
            </a:r>
            <a:r>
              <a:rPr lang="en-US" dirty="0" smtClean="0"/>
              <a:t> </a:t>
            </a:r>
            <a:r>
              <a:rPr lang="en-US" dirty="0" smtClean="0"/>
              <a:t>since all enzymes </a:t>
            </a:r>
            <a:r>
              <a:rPr lang="en-US" dirty="0" smtClean="0"/>
              <a:t>and </a:t>
            </a:r>
            <a:r>
              <a:rPr lang="en-US" dirty="0" smtClean="0"/>
              <a:t>most cellular structures are made </a:t>
            </a:r>
            <a:r>
              <a:rPr lang="en-US" dirty="0" smtClean="0"/>
              <a:t>of proteins</a:t>
            </a:r>
            <a:r>
              <a:rPr lang="en-US" dirty="0" smtClean="0"/>
              <a:t>.</a:t>
            </a:r>
            <a:r>
              <a:rPr lang="en-US" dirty="0" smtClean="0"/>
              <a:t>  Several types of antibacterial agents target bacterial protein synthesis by binding to either the </a:t>
            </a:r>
            <a:r>
              <a:rPr lang="en-US" dirty="0" smtClean="0">
                <a:solidFill>
                  <a:srgbClr val="FF0000"/>
                </a:solidFill>
              </a:rPr>
              <a:t>30s </a:t>
            </a:r>
            <a:r>
              <a:rPr lang="en-US" dirty="0" err="1" smtClean="0">
                <a:solidFill>
                  <a:srgbClr val="FF0000"/>
                </a:solidFill>
              </a:rPr>
              <a:t>subunite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en-US" dirty="0" smtClean="0"/>
              <a:t>or </a:t>
            </a:r>
            <a:r>
              <a:rPr lang="en-US" dirty="0" smtClean="0">
                <a:solidFill>
                  <a:srgbClr val="7030A0"/>
                </a:solidFill>
              </a:rPr>
              <a:t>50s subunit </a:t>
            </a:r>
            <a:r>
              <a:rPr lang="en-US" dirty="0" smtClean="0"/>
              <a:t>of </a:t>
            </a:r>
            <a:r>
              <a:rPr lang="en-US" dirty="0" smtClean="0"/>
              <a:t>the </a:t>
            </a:r>
            <a:r>
              <a:rPr lang="en-US" dirty="0" err="1" smtClean="0"/>
              <a:t>ribosomes</a:t>
            </a:r>
            <a:r>
              <a:rPr lang="en-US" dirty="0" smtClean="0"/>
              <a:t>. This </a:t>
            </a:r>
            <a:r>
              <a:rPr lang="en-US" dirty="0" smtClean="0"/>
              <a:t>will cause  disruption the </a:t>
            </a:r>
            <a:r>
              <a:rPr lang="en-US" dirty="0" smtClean="0"/>
              <a:t>normal </a:t>
            </a:r>
            <a:r>
              <a:rPr lang="en-US" dirty="0" smtClean="0"/>
              <a:t>bacterial cellular metabolism, </a:t>
            </a:r>
            <a:r>
              <a:rPr lang="en-US" dirty="0" smtClean="0"/>
              <a:t>and </a:t>
            </a:r>
            <a:r>
              <a:rPr lang="en-US" dirty="0" smtClean="0"/>
              <a:t>leads </a:t>
            </a:r>
            <a:r>
              <a:rPr lang="en-US" dirty="0" smtClean="0"/>
              <a:t>to the </a:t>
            </a:r>
            <a:r>
              <a:rPr lang="en-US" dirty="0" smtClean="0">
                <a:solidFill>
                  <a:srgbClr val="0070C0"/>
                </a:solidFill>
              </a:rPr>
              <a:t>death</a:t>
            </a:r>
            <a:r>
              <a:rPr lang="en-US" dirty="0" smtClean="0"/>
              <a:t> of the organism or the </a:t>
            </a:r>
            <a:r>
              <a:rPr lang="en-US" dirty="0" smtClean="0">
                <a:solidFill>
                  <a:srgbClr val="0070C0"/>
                </a:solidFill>
              </a:rPr>
              <a:t>inhibition</a:t>
            </a:r>
            <a:r>
              <a:rPr lang="en-US" dirty="0" smtClean="0"/>
              <a:t> of its growth and multiplication. </a:t>
            </a:r>
            <a:r>
              <a:rPr lang="en-US" dirty="0" smtClean="0"/>
              <a:t>So the process either will be </a:t>
            </a:r>
            <a:r>
              <a:rPr lang="en-US" dirty="0" smtClean="0">
                <a:solidFill>
                  <a:srgbClr val="C00000"/>
                </a:solidFill>
              </a:rPr>
              <a:t>bactericidal</a:t>
            </a:r>
            <a:r>
              <a:rPr lang="en-US" dirty="0" smtClean="0"/>
              <a:t> or </a:t>
            </a:r>
            <a:r>
              <a:rPr lang="en-US" dirty="0" err="1" smtClean="0">
                <a:solidFill>
                  <a:srgbClr val="C00000"/>
                </a:solidFill>
              </a:rPr>
              <a:t>bacteriostatic</a:t>
            </a:r>
            <a:r>
              <a:rPr lang="en-US" dirty="0" smtClean="0"/>
              <a:t>  </a:t>
            </a:r>
          </a:p>
          <a:p>
            <a:pPr lvl="0" algn="just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3- inhibition of protein synthesis 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528</TotalTime>
  <Words>1295</Words>
  <Application>Microsoft Office PowerPoint</Application>
  <PresentationFormat>On-screen Show (4:3)</PresentationFormat>
  <Paragraphs>106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Solstice</vt:lpstr>
      <vt:lpstr>2nd lecture in Antibiotics  Mode of Antibiotics  action against microorganism </vt:lpstr>
      <vt:lpstr>Mechanisms of antibacterial action There are five  main mechanisms by which antibacterial agents act.</vt:lpstr>
      <vt:lpstr>Slide 3</vt:lpstr>
      <vt:lpstr>Slide 4</vt:lpstr>
      <vt:lpstr>1- inhibition of cell wall synthesis (Bactericidal agents)</vt:lpstr>
      <vt:lpstr>1- inhibition of cell wall synthesis </vt:lpstr>
      <vt:lpstr>1- inhibition of cell wall synthesis </vt:lpstr>
      <vt:lpstr>2-Inhibition of Cell Membrane</vt:lpstr>
      <vt:lpstr>3- inhibition of protein synthesis </vt:lpstr>
      <vt:lpstr>3- examples of inhibition of protein synthesis </vt:lpstr>
      <vt:lpstr>Slide 11</vt:lpstr>
      <vt:lpstr>Slide 12</vt:lpstr>
      <vt:lpstr>3-inhibition of protein synthesis </vt:lpstr>
      <vt:lpstr>3- inhibition of protein synthesis </vt:lpstr>
      <vt:lpstr>3- inhibition of protein synthesis </vt:lpstr>
      <vt:lpstr>3- inhibition of protein synthesis </vt:lpstr>
      <vt:lpstr>Slide 17</vt:lpstr>
      <vt:lpstr>4-Interference with metabolism process  </vt:lpstr>
      <vt:lpstr>5-Inhibithion the synthesis  of nucleic acids (DNA &amp; RNA)  </vt:lpstr>
      <vt:lpstr>5-Inhibithion the synthesis  of nucleic acids (DNA &amp; RNA)  </vt:lpstr>
      <vt:lpstr>Antiparastic agents </vt:lpstr>
      <vt:lpstr>Antifungal Agents</vt:lpstr>
      <vt:lpstr>Antiviral Agents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 Antibiotics Work?</dc:title>
  <dc:creator>saad</dc:creator>
  <cp:lastModifiedBy>Dr Sawsan</cp:lastModifiedBy>
  <cp:revision>70</cp:revision>
  <dcterms:created xsi:type="dcterms:W3CDTF">2006-08-16T00:00:00Z</dcterms:created>
  <dcterms:modified xsi:type="dcterms:W3CDTF">2016-02-28T20:32:27Z</dcterms:modified>
</cp:coreProperties>
</file>