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65" r:id="rId4"/>
    <p:sldId id="258" r:id="rId5"/>
    <p:sldId id="259" r:id="rId6"/>
    <p:sldId id="260" r:id="rId7"/>
    <p:sldId id="266" r:id="rId8"/>
    <p:sldId id="262" r:id="rId9"/>
    <p:sldId id="263" r:id="rId10"/>
    <p:sldId id="267" r:id="rId11"/>
    <p:sldId id="268" r:id="rId12"/>
    <p:sldId id="264" r:id="rId13"/>
    <p:sldId id="293" r:id="rId14"/>
    <p:sldId id="291" r:id="rId15"/>
    <p:sldId id="292" r:id="rId16"/>
    <p:sldId id="277" r:id="rId17"/>
    <p:sldId id="278" r:id="rId18"/>
    <p:sldId id="270" r:id="rId19"/>
    <p:sldId id="271" r:id="rId20"/>
    <p:sldId id="284" r:id="rId21"/>
    <p:sldId id="285" r:id="rId22"/>
    <p:sldId id="286" r:id="rId23"/>
    <p:sldId id="287" r:id="rId24"/>
    <p:sldId id="289" r:id="rId25"/>
    <p:sldId id="290" r:id="rId26"/>
    <p:sldId id="288" r:id="rId27"/>
    <p:sldId id="294" r:id="rId28"/>
    <p:sldId id="282" r:id="rId29"/>
    <p:sldId id="283" r:id="rId30"/>
    <p:sldId id="274" r:id="rId31"/>
    <p:sldId id="275" r:id="rId32"/>
    <p:sldId id="27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54" d="100"/>
          <a:sy n="54" d="100"/>
        </p:scale>
        <p:origin x="-1656"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90127D-B46F-4A1E-821E-0AAB4EB2F9A2}" type="datetimeFigureOut">
              <a:rPr lang="en-US" smtClean="0"/>
              <a:pPr/>
              <a:t>06-Mar-16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5FAEB-5BF9-4B95-BF79-9A361BE5D47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06-Mar-16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06-Mar-16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06-Mar-16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06-Mar-16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D10E0F-D3F0-4BFF-8284-DD0042E89A5D}" type="datetimeFigureOut">
              <a:rPr lang="en-US" smtClean="0"/>
              <a:pPr/>
              <a:t>06-Mar-16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D10E0F-D3F0-4BFF-8284-DD0042E89A5D}" type="datetimeFigureOut">
              <a:rPr lang="en-US" smtClean="0"/>
              <a:pPr/>
              <a:t>06-Mar-16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D10E0F-D3F0-4BFF-8284-DD0042E89A5D}" type="datetimeFigureOut">
              <a:rPr lang="en-US" smtClean="0"/>
              <a:pPr/>
              <a:t>06-Mar-16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D10E0F-D3F0-4BFF-8284-DD0042E89A5D}" type="datetimeFigureOut">
              <a:rPr lang="en-US" smtClean="0"/>
              <a:pPr/>
              <a:t>06-Mar-16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10E0F-D3F0-4BFF-8284-DD0042E89A5D}" type="datetimeFigureOut">
              <a:rPr lang="en-US" smtClean="0"/>
              <a:pPr/>
              <a:t>06-Mar-16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10E0F-D3F0-4BFF-8284-DD0042E89A5D}" type="datetimeFigureOut">
              <a:rPr lang="en-US" smtClean="0"/>
              <a:pPr/>
              <a:t>06-Mar-16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10E0F-D3F0-4BFF-8284-DD0042E89A5D}" type="datetimeFigureOut">
              <a:rPr lang="en-US" smtClean="0"/>
              <a:pPr/>
              <a:t>06-Mar-16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10E0F-D3F0-4BFF-8284-DD0042E89A5D}" type="datetimeFigureOut">
              <a:rPr lang="en-US" smtClean="0"/>
              <a:pPr/>
              <a:t>06-Mar-16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30994-B9C2-432C-B915-1D3C9AC597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Aztreonam" TargetMode="External"/><Relationship Id="rId2" Type="http://schemas.openxmlformats.org/officeDocument/2006/relationships/hyperlink" Target="https://en.wikipedia.org/wiki/Ceftazidime" TargetMode="External"/><Relationship Id="rId1" Type="http://schemas.openxmlformats.org/officeDocument/2006/relationships/slideLayout" Target="../slideLayouts/slideLayout7.xml"/><Relationship Id="rId5" Type="http://schemas.openxmlformats.org/officeDocument/2006/relationships/hyperlink" Target="https://en.wikipedia.org/wiki/Plasmid" TargetMode="External"/><Relationship Id="rId4" Type="http://schemas.openxmlformats.org/officeDocument/2006/relationships/hyperlink" Target="https://en.wikipedia.org/wiki/Enterobacteriaceae"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7.xml"/><Relationship Id="rId4" Type="http://schemas.openxmlformats.org/officeDocument/2006/relationships/image" Target="../media/image10.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Cytoplasmic_membrane" TargetMode="External"/><Relationship Id="rId7" Type="http://schemas.openxmlformats.org/officeDocument/2006/relationships/hyperlink" Target="https://en.wikipedia.org/wiki/Plasmids" TargetMode="External"/><Relationship Id="rId2" Type="http://schemas.openxmlformats.org/officeDocument/2006/relationships/hyperlink" Target="https://en.wikipedia.org/wiki/Protein" TargetMode="External"/><Relationship Id="rId1" Type="http://schemas.openxmlformats.org/officeDocument/2006/relationships/slideLayout" Target="../slideLayouts/slideLayout6.xml"/><Relationship Id="rId6" Type="http://schemas.openxmlformats.org/officeDocument/2006/relationships/hyperlink" Target="https://en.wikipedia.org/wiki/Chromosome" TargetMode="External"/><Relationship Id="rId5" Type="http://schemas.openxmlformats.org/officeDocument/2006/relationships/hyperlink" Target="https://en.wikipedia.org/wiki/Gene" TargetMode="External"/><Relationship Id="rId4" Type="http://schemas.openxmlformats.org/officeDocument/2006/relationships/hyperlink" Target="https://en.wikipedia.org/wiki/Active_transport"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n.wikipedia.org/wiki/Dihydrofolic_acid" TargetMode="External"/><Relationship Id="rId7" Type="http://schemas.openxmlformats.org/officeDocument/2006/relationships/image" Target="../media/image12.png"/><Relationship Id="rId2" Type="http://schemas.openxmlformats.org/officeDocument/2006/relationships/hyperlink" Target="https://en.wikipedia.org/wiki/Dihydrofolate_reductase" TargetMode="External"/><Relationship Id="rId1" Type="http://schemas.openxmlformats.org/officeDocument/2006/relationships/slideLayout" Target="../slideLayouts/slideLayout2.xml"/><Relationship Id="rId6" Type="http://schemas.openxmlformats.org/officeDocument/2006/relationships/hyperlink" Target="https://en.wikipedia.org/wiki/Dihydropteroate_synthase" TargetMode="External"/><Relationship Id="rId5" Type="http://schemas.openxmlformats.org/officeDocument/2006/relationships/hyperlink" Target="https://en.wikipedia.org/wiki/Sulfamethoxazole" TargetMode="External"/><Relationship Id="rId4" Type="http://schemas.openxmlformats.org/officeDocument/2006/relationships/hyperlink" Target="https://en.wikipedia.org/wiki/Tetrahydrofolic_acid"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9144000" cy="914400"/>
          </a:xfrm>
        </p:spPr>
        <p:txBody>
          <a:bodyPr>
            <a:normAutofit fontScale="90000"/>
          </a:bodyPr>
          <a:lstStyle/>
          <a:p>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7030A0"/>
                </a:solidFill>
              </a:rPr>
              <a:t/>
            </a:r>
            <a:br>
              <a:rPr lang="en-US" dirty="0">
                <a:solidFill>
                  <a:srgbClr val="7030A0"/>
                </a:solidFill>
              </a:rPr>
            </a:br>
            <a:r>
              <a:rPr lang="en-US" dirty="0" smtClean="0">
                <a:solidFill>
                  <a:srgbClr val="7030A0"/>
                </a:solidFill>
              </a:rPr>
              <a:t>3</a:t>
            </a:r>
            <a:r>
              <a:rPr lang="en-US" baseline="30000" dirty="0" smtClean="0">
                <a:solidFill>
                  <a:srgbClr val="7030A0"/>
                </a:solidFill>
              </a:rPr>
              <a:t>rd</a:t>
            </a:r>
            <a:r>
              <a:rPr lang="en-US" dirty="0" smtClean="0">
                <a:solidFill>
                  <a:srgbClr val="7030A0"/>
                </a:solidFill>
              </a:rPr>
              <a:t>  lecture in Antibiotics </a:t>
            </a:r>
            <a:r>
              <a:rPr lang="en-US" dirty="0">
                <a:solidFill>
                  <a:srgbClr val="FF0000"/>
                </a:solidFill>
              </a:rPr>
              <a:t/>
            </a:r>
            <a:br>
              <a:rPr lang="en-US" dirty="0">
                <a:solidFill>
                  <a:srgbClr val="FF0000"/>
                </a:solidFill>
              </a:rPr>
            </a:br>
            <a:r>
              <a:rPr lang="en-US" b="1" dirty="0" smtClean="0">
                <a:solidFill>
                  <a:srgbClr val="FF0000"/>
                </a:solidFill>
              </a:rPr>
              <a:t> </a:t>
            </a:r>
            <a:r>
              <a:rPr lang="en-US" b="1" dirty="0">
                <a:solidFill>
                  <a:srgbClr val="FF0000"/>
                </a:solidFill>
              </a:rPr>
              <a:t>Mechanisms of Action for Antimicrobial Agents: </a:t>
            </a:r>
            <a:r>
              <a:rPr lang="en-US" b="1" dirty="0" smtClean="0">
                <a:solidFill>
                  <a:srgbClr val="FF0000"/>
                </a:solidFill>
              </a:rPr>
              <a:t>General Principles </a:t>
            </a:r>
            <a:r>
              <a:rPr lang="en-US" b="1" dirty="0">
                <a:solidFill>
                  <a:srgbClr val="FF0000"/>
                </a:solidFill>
              </a:rPr>
              <a:t>and </a:t>
            </a:r>
            <a:r>
              <a:rPr lang="en-US" b="1" dirty="0" smtClean="0">
                <a:solidFill>
                  <a:srgbClr val="FF0000"/>
                </a:solidFill>
              </a:rPr>
              <a:t>Mechanisms  against  Selected</a:t>
            </a:r>
            <a:br>
              <a:rPr lang="en-US" b="1" dirty="0" smtClean="0">
                <a:solidFill>
                  <a:srgbClr val="FF0000"/>
                </a:solidFill>
              </a:rPr>
            </a:br>
            <a:r>
              <a:rPr lang="en-US" b="1" dirty="0" smtClean="0">
                <a:solidFill>
                  <a:srgbClr val="FF0000"/>
                </a:solidFill>
              </a:rPr>
              <a:t> </a:t>
            </a:r>
            <a:r>
              <a:rPr lang="en-US" b="1" dirty="0">
                <a:solidFill>
                  <a:srgbClr val="FF0000"/>
                </a:solidFill>
              </a:rPr>
              <a:t>Classes of Antibiotics</a:t>
            </a:r>
            <a:endParaRPr lang="en-US" dirty="0">
              <a:solidFill>
                <a:srgbClr val="FF0000"/>
              </a:solidFill>
            </a:endParaRPr>
          </a:p>
        </p:txBody>
      </p:sp>
      <p:sp>
        <p:nvSpPr>
          <p:cNvPr id="3" name="Subtitle 2"/>
          <p:cNvSpPr>
            <a:spLocks noGrp="1"/>
          </p:cNvSpPr>
          <p:nvPr>
            <p:ph type="subTitle" idx="1"/>
          </p:nvPr>
        </p:nvSpPr>
        <p:spPr>
          <a:xfrm>
            <a:off x="0" y="3657600"/>
            <a:ext cx="9144000" cy="3200400"/>
          </a:xfrm>
        </p:spPr>
        <p:style>
          <a:lnRef idx="1">
            <a:schemeClr val="accent5"/>
          </a:lnRef>
          <a:fillRef idx="2">
            <a:schemeClr val="accent5"/>
          </a:fillRef>
          <a:effectRef idx="1">
            <a:schemeClr val="accent5"/>
          </a:effectRef>
          <a:fontRef idx="minor">
            <a:schemeClr val="dk1"/>
          </a:fontRef>
        </p:style>
        <p:txBody>
          <a:bodyPr>
            <a:normAutofit/>
          </a:bodyPr>
          <a:lstStyle/>
          <a:p>
            <a:pPr algn="l"/>
            <a:r>
              <a:rPr lang="en-US" b="1" dirty="0" smtClean="0">
                <a:solidFill>
                  <a:srgbClr val="C00000"/>
                </a:solidFill>
                <a:effectLst>
                  <a:outerShdw blurRad="38100" dist="38100" dir="2700000" algn="tl">
                    <a:srgbClr val="000000">
                      <a:alpha val="43137"/>
                    </a:srgbClr>
                  </a:outerShdw>
                </a:effectLst>
              </a:rPr>
              <a:t>P</a:t>
            </a:r>
            <a:r>
              <a:rPr lang="en-US" b="1" dirty="0" smtClean="0">
                <a:solidFill>
                  <a:srgbClr val="C00000"/>
                </a:solidFill>
              </a:rPr>
              <a:t>repared by </a:t>
            </a:r>
          </a:p>
          <a:p>
            <a:pPr algn="l"/>
            <a:r>
              <a:rPr lang="en-US" b="1" dirty="0" smtClean="0">
                <a:solidFill>
                  <a:srgbClr val="C00000"/>
                </a:solidFill>
              </a:rPr>
              <a:t>Dr. </a:t>
            </a:r>
            <a:r>
              <a:rPr lang="en-US" b="1" dirty="0" err="1" smtClean="0">
                <a:solidFill>
                  <a:srgbClr val="C00000"/>
                </a:solidFill>
              </a:rPr>
              <a:t>Sawsan</a:t>
            </a:r>
            <a:r>
              <a:rPr lang="en-US" b="1" dirty="0" smtClean="0">
                <a:solidFill>
                  <a:srgbClr val="C00000"/>
                </a:solidFill>
              </a:rPr>
              <a:t> </a:t>
            </a:r>
            <a:r>
              <a:rPr lang="en-US" b="1" dirty="0" err="1" smtClean="0">
                <a:solidFill>
                  <a:srgbClr val="C00000"/>
                </a:solidFill>
              </a:rPr>
              <a:t>Sajid</a:t>
            </a:r>
            <a:r>
              <a:rPr lang="en-US" b="1" dirty="0" smtClean="0">
                <a:solidFill>
                  <a:srgbClr val="C00000"/>
                </a:solidFill>
              </a:rPr>
              <a:t> AL-</a:t>
            </a:r>
            <a:r>
              <a:rPr lang="en-US" b="1" dirty="0" err="1" smtClean="0">
                <a:solidFill>
                  <a:srgbClr val="C00000"/>
                </a:solidFill>
              </a:rPr>
              <a:t>Jubori</a:t>
            </a:r>
            <a:endParaRPr lang="en-US" b="1" dirty="0" smtClean="0">
              <a:solidFill>
                <a:srgbClr val="C00000"/>
              </a:solidFill>
            </a:endParaRPr>
          </a:p>
          <a:p>
            <a:pPr algn="l"/>
            <a:r>
              <a:rPr lang="en-US" b="1" dirty="0" smtClean="0">
                <a:solidFill>
                  <a:srgbClr val="C00000"/>
                </a:solidFill>
              </a:rPr>
              <a:t>Dr. </a:t>
            </a:r>
            <a:r>
              <a:rPr lang="en-US" b="1" dirty="0" err="1" smtClean="0">
                <a:solidFill>
                  <a:srgbClr val="C00000"/>
                </a:solidFill>
              </a:rPr>
              <a:t>Saad</a:t>
            </a:r>
            <a:r>
              <a:rPr lang="en-US" b="1" dirty="0" smtClean="0">
                <a:solidFill>
                  <a:srgbClr val="C00000"/>
                </a:solidFill>
              </a:rPr>
              <a:t>  L. Hammed </a:t>
            </a:r>
          </a:p>
          <a:p>
            <a:pPr algn="l"/>
            <a:r>
              <a:rPr lang="en-US" b="1" dirty="0" smtClean="0">
                <a:solidFill>
                  <a:srgbClr val="C00000"/>
                </a:solidFill>
              </a:rPr>
              <a:t>Dr. </a:t>
            </a:r>
            <a:r>
              <a:rPr lang="en-US" b="1" dirty="0" err="1" smtClean="0">
                <a:solidFill>
                  <a:srgbClr val="C00000"/>
                </a:solidFill>
              </a:rPr>
              <a:t>Ibtessam</a:t>
            </a:r>
            <a:r>
              <a:rPr lang="en-US" b="1" dirty="0" smtClean="0">
                <a:solidFill>
                  <a:srgbClr val="C00000"/>
                </a:solidFill>
              </a:rPr>
              <a:t> K. </a:t>
            </a:r>
            <a:r>
              <a:rPr lang="en-US" b="1" dirty="0" err="1" smtClean="0">
                <a:solidFill>
                  <a:srgbClr val="C00000"/>
                </a:solidFill>
              </a:rPr>
              <a:t>Auda</a:t>
            </a:r>
            <a:r>
              <a:rPr lang="en-US" b="1" dirty="0" smtClean="0">
                <a:solidFill>
                  <a:srgbClr val="C00000"/>
                </a:solidFill>
              </a:rPr>
              <a:t> </a:t>
            </a:r>
          </a:p>
          <a:p>
            <a:pPr algn="just"/>
            <a:endParaRPr lang="en-US" sz="2800" dirty="0"/>
          </a:p>
        </p:txBody>
      </p:sp>
      <p:pic>
        <p:nvPicPr>
          <p:cNvPr id="4" name="Picture 3" descr="is (3).jpg"/>
          <p:cNvPicPr>
            <a:picLocks noChangeAspect="1"/>
          </p:cNvPicPr>
          <p:nvPr/>
        </p:nvPicPr>
        <p:blipFill>
          <a:blip r:embed="rId2"/>
          <a:stretch>
            <a:fillRect/>
          </a:stretch>
        </p:blipFill>
        <p:spPr>
          <a:xfrm>
            <a:off x="4648200" y="3657600"/>
            <a:ext cx="4495800" cy="3200400"/>
          </a:xfrm>
          <a:prstGeom prst="rect">
            <a:avLst/>
          </a:prstGeom>
        </p:spPr>
      </p:pic>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991600" cy="5943600"/>
          </a:xfrm>
        </p:spPr>
        <p:txBody>
          <a:bodyPr>
            <a:normAutofit lnSpcReduction="10000"/>
          </a:bodyPr>
          <a:lstStyle/>
          <a:p>
            <a:pPr lvl="0" algn="just">
              <a:defRPr/>
            </a:pPr>
            <a:r>
              <a:rPr lang="en-US" dirty="0" smtClean="0"/>
              <a:t>Or by Extra </a:t>
            </a:r>
            <a:r>
              <a:rPr lang="en-US" dirty="0" smtClean="0"/>
              <a:t>chromosomal genetic elements :Plasmids are double helix DNA exist in the cytoplasm. They can replicate independently from them </a:t>
            </a:r>
            <a:r>
              <a:rPr lang="en-US" dirty="0" err="1" smtClean="0"/>
              <a:t>chromoseme</a:t>
            </a:r>
            <a:r>
              <a:rPr lang="en-US" dirty="0" smtClean="0"/>
              <a:t>  ,otherwise they integrate with it and replicate once the chromosome replicated . Usually they Carrey resistant </a:t>
            </a:r>
            <a:r>
              <a:rPr lang="en-US" b="1" i="1" dirty="0" smtClean="0"/>
              <a:t>( r-genes</a:t>
            </a:r>
            <a:r>
              <a:rPr lang="en-US" dirty="0" smtClean="0"/>
              <a:t>) are called </a:t>
            </a:r>
            <a:r>
              <a:rPr lang="en-US" b="1" dirty="0" smtClean="0"/>
              <a:t>R-plasmids</a:t>
            </a:r>
            <a:r>
              <a:rPr lang="en-US" dirty="0" smtClean="0"/>
              <a:t>.</a:t>
            </a:r>
          </a:p>
          <a:p>
            <a:pPr lvl="0" algn="just">
              <a:defRPr/>
            </a:pPr>
            <a:r>
              <a:rPr lang="en-US" dirty="0" smtClean="0"/>
              <a:t>These </a:t>
            </a:r>
            <a:r>
              <a:rPr lang="en-US" i="1" dirty="0" smtClean="0"/>
              <a:t>r-genes</a:t>
            </a:r>
            <a:r>
              <a:rPr lang="en-US" dirty="0" smtClean="0"/>
              <a:t> can be readily transferred from one R-plasmid to another plasmid or to chromosome.</a:t>
            </a:r>
          </a:p>
          <a:p>
            <a:pPr lvl="0" algn="just">
              <a:defRPr/>
            </a:pPr>
            <a:r>
              <a:rPr lang="en-US" dirty="0" smtClean="0"/>
              <a:t>Much of the drug resistance encountered in clinical  practice is plasmid mediated</a:t>
            </a:r>
          </a:p>
          <a:p>
            <a:pPr>
              <a:buNone/>
            </a:pPr>
            <a:r>
              <a:rPr lang="en-US" dirty="0" smtClean="0"/>
              <a:t> </a:t>
            </a:r>
            <a:endParaRPr lang="en-US" dirty="0"/>
          </a:p>
        </p:txBody>
      </p:sp>
      <p:sp>
        <p:nvSpPr>
          <p:cNvPr id="4" name="Title 1"/>
          <p:cNvSpPr txBox="1">
            <a:spLocks noGrp="1"/>
          </p:cNvSpPr>
          <p:nvPr>
            <p:ph type="title"/>
          </p:nvPr>
        </p:nvSpPr>
        <p:spPr>
          <a:xfrm>
            <a:off x="0" y="0"/>
            <a:ext cx="9144000" cy="838200"/>
          </a:xfrm>
          <a:prstGeom prst="rect">
            <a:avLst/>
          </a:prstGeom>
        </p:spPr>
        <p:style>
          <a:lnRef idx="1">
            <a:schemeClr val="accent2"/>
          </a:lnRef>
          <a:fillRef idx="2">
            <a:schemeClr val="accent2"/>
          </a:fillRef>
          <a:effectRef idx="1">
            <a:schemeClr val="accent2"/>
          </a:effectRef>
          <a:fontRef idx="minor">
            <a:schemeClr val="dk1"/>
          </a:fontRef>
        </p:style>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Arial" charset="0"/>
                <a:ea typeface="+mj-ea"/>
                <a:cs typeface="Arial" charset="0"/>
              </a:rPr>
              <a:t>Acquired resistance</a:t>
            </a: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fontScale="92500"/>
          </a:bodyPr>
          <a:lstStyle/>
          <a:p>
            <a:pPr lvl="0" algn="just">
              <a:buNone/>
              <a:defRPr/>
            </a:pPr>
            <a:r>
              <a:rPr lang="en-US" sz="2400" dirty="0" smtClean="0"/>
              <a:t> </a:t>
            </a:r>
            <a:r>
              <a:rPr lang="en-US" sz="2600" b="1" dirty="0" smtClean="0">
                <a:solidFill>
                  <a:srgbClr val="C00000"/>
                </a:solidFill>
              </a:rPr>
              <a:t>A: Transfer of R-genes from one bacterium to  another</a:t>
            </a:r>
          </a:p>
          <a:p>
            <a:pPr lvl="0" algn="just">
              <a:buFont typeface="Wingdings" pitchFamily="2" charset="2"/>
              <a:buChar char="§"/>
              <a:defRPr/>
            </a:pPr>
            <a:r>
              <a:rPr lang="en-US" sz="2400" b="1" dirty="0" smtClean="0"/>
              <a:t>Conjugation </a:t>
            </a:r>
            <a:r>
              <a:rPr lang="en-US" sz="2400" dirty="0" smtClean="0"/>
              <a:t>: Main mechanism for spread of resistance</a:t>
            </a:r>
          </a:p>
          <a:p>
            <a:pPr lvl="0" algn="just">
              <a:buNone/>
              <a:defRPr/>
            </a:pPr>
            <a:r>
              <a:rPr lang="en-US" sz="2400" dirty="0" smtClean="0"/>
              <a:t>     The conjugative plasmids make a connecting tube between the 2 bacteria through which plasmid itself can pass</a:t>
            </a:r>
          </a:p>
          <a:p>
            <a:pPr lvl="0" algn="just">
              <a:buFont typeface="Wingdings" pitchFamily="2" charset="2"/>
              <a:buChar char="§"/>
              <a:defRPr/>
            </a:pPr>
            <a:r>
              <a:rPr lang="en-US" sz="2400" b="1" dirty="0" smtClean="0"/>
              <a:t>Transduction :</a:t>
            </a:r>
            <a:r>
              <a:rPr lang="en-US" sz="2400" dirty="0" smtClean="0"/>
              <a:t>Less common method The plasmid DNA enclosed in a </a:t>
            </a:r>
            <a:r>
              <a:rPr lang="en-US" sz="2400" b="1" dirty="0" err="1" smtClean="0"/>
              <a:t>bacteriophage</a:t>
            </a:r>
            <a:r>
              <a:rPr lang="en-US" sz="2400" b="1" dirty="0" smtClean="0"/>
              <a:t> and </a:t>
            </a:r>
            <a:r>
              <a:rPr lang="en-US" sz="2400" dirty="0" smtClean="0"/>
              <a:t> transferred to another bacterium of same species. Seen in Staphylococci , Streptococci</a:t>
            </a:r>
          </a:p>
          <a:p>
            <a:pPr lvl="0" algn="just">
              <a:buFont typeface="Wingdings" pitchFamily="2" charset="2"/>
              <a:buChar char="§"/>
              <a:defRPr/>
            </a:pPr>
            <a:r>
              <a:rPr lang="en-US" sz="2400" b="1" dirty="0" smtClean="0"/>
              <a:t>Transformation: </a:t>
            </a:r>
            <a:r>
              <a:rPr lang="en-US" sz="2400" dirty="0" smtClean="0"/>
              <a:t>also less common  Free DNA is picked up from the  environment (i.e.. From a cell belonging to closely related or same strain. </a:t>
            </a:r>
            <a:endParaRPr lang="en-US" sz="2400" b="1" dirty="0" smtClean="0"/>
          </a:p>
          <a:p>
            <a:pPr lvl="0" algn="just">
              <a:buNone/>
              <a:defRPr/>
            </a:pPr>
            <a:r>
              <a:rPr lang="en-US" sz="2600" b="1" dirty="0" smtClean="0">
                <a:solidFill>
                  <a:srgbClr val="C00000"/>
                </a:solidFill>
              </a:rPr>
              <a:t>B:  Transfer of R-genes between plasmids within the bacterium</a:t>
            </a:r>
          </a:p>
          <a:p>
            <a:pPr marL="800100" lvl="1" indent="-342900" algn="just">
              <a:buFont typeface="Wingdings" pitchFamily="2" charset="2"/>
              <a:buChar char="§"/>
              <a:defRPr/>
            </a:pPr>
            <a:r>
              <a:rPr lang="en-US" sz="2400" dirty="0" smtClean="0"/>
              <a:t>By </a:t>
            </a:r>
            <a:r>
              <a:rPr lang="en-US" sz="2400" dirty="0" err="1" smtClean="0"/>
              <a:t>transposons</a:t>
            </a:r>
            <a:r>
              <a:rPr lang="en-US" sz="2400" dirty="0" smtClean="0"/>
              <a:t> : are sequences of DNA that can move around different positions within the genome of single cell and between plasmid and chromosome </a:t>
            </a:r>
          </a:p>
          <a:p>
            <a:pPr algn="just">
              <a:buFont typeface="Wingdings" pitchFamily="2" charset="2"/>
              <a:buChar char="§"/>
            </a:pPr>
            <a:r>
              <a:rPr lang="en-US" sz="2400" dirty="0" smtClean="0"/>
              <a:t>By </a:t>
            </a:r>
            <a:r>
              <a:rPr lang="en-US" sz="2400" dirty="0" err="1" smtClean="0"/>
              <a:t>Integrons</a:t>
            </a:r>
            <a:r>
              <a:rPr lang="en-US" sz="2400" dirty="0" smtClean="0"/>
              <a:t>   :</a:t>
            </a:r>
            <a:r>
              <a:rPr lang="en-US" sz="2400" dirty="0" err="1" smtClean="0"/>
              <a:t>Integron</a:t>
            </a:r>
            <a:r>
              <a:rPr lang="en-US" sz="2400" dirty="0" smtClean="0"/>
              <a:t> is a large mobile  DNA can spread Multidrug resistance Each </a:t>
            </a:r>
            <a:r>
              <a:rPr lang="en-US" sz="2400" dirty="0" err="1" smtClean="0"/>
              <a:t>Integron</a:t>
            </a:r>
            <a:r>
              <a:rPr lang="en-US" sz="2400" dirty="0" smtClean="0"/>
              <a:t> is packed with multiple gene </a:t>
            </a:r>
            <a:r>
              <a:rPr lang="en-US" sz="2400" dirty="0" err="1" smtClean="0"/>
              <a:t>casettes</a:t>
            </a:r>
            <a:r>
              <a:rPr lang="en-US" sz="2400" dirty="0" smtClean="0"/>
              <a:t>, each consisting of a resistance gene attached to a small recognition site. </a:t>
            </a:r>
          </a:p>
          <a:p>
            <a:pPr algn="just"/>
            <a:endParaRPr lang="en-US" sz="2400" dirty="0"/>
          </a:p>
        </p:txBody>
      </p:sp>
      <p:sp>
        <p:nvSpPr>
          <p:cNvPr id="4" name="Title 1"/>
          <p:cNvSpPr txBox="1">
            <a:spLocks noGrp="1"/>
          </p:cNvSpPr>
          <p:nvPr>
            <p:ph type="title"/>
          </p:nvPr>
        </p:nvSpPr>
        <p:spPr>
          <a:xfrm>
            <a:off x="0" y="0"/>
            <a:ext cx="9144000" cy="6858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chemeClr val="tx1"/>
                </a:solidFill>
                <a:effectLst/>
                <a:uLnTx/>
                <a:uFillTx/>
                <a:latin typeface="Arial" charset="0"/>
                <a:ea typeface="+mj-ea"/>
                <a:cs typeface="Arial" charset="0"/>
              </a:rPr>
              <a:t>Mechanisms of Resistance Gene Transfer</a:t>
            </a:r>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mechanisms of antibiotic resistance</a:t>
            </a:r>
            <a:endParaRPr lang="en-US" dirty="0"/>
          </a:p>
        </p:txBody>
      </p:sp>
      <p:sp>
        <p:nvSpPr>
          <p:cNvPr id="3" name="Content Placeholder 2"/>
          <p:cNvSpPr>
            <a:spLocks noGrp="1"/>
          </p:cNvSpPr>
          <p:nvPr>
            <p:ph idx="1"/>
          </p:nvPr>
        </p:nvSpPr>
        <p:spPr>
          <a:xfrm>
            <a:off x="0" y="838200"/>
            <a:ext cx="9144000" cy="6019800"/>
          </a:xfrm>
        </p:spPr>
        <p:txBody>
          <a:bodyPr/>
          <a:lstStyle/>
          <a:p>
            <a:pPr>
              <a:buNone/>
            </a:pPr>
            <a:r>
              <a:rPr lang="en-US" dirty="0" smtClean="0"/>
              <a:t>Many mechanisms of antibiotic resistance have been developed in the last decades. In general the mechanisms of antimicrobial resistance are: </a:t>
            </a:r>
          </a:p>
          <a:p>
            <a:pPr>
              <a:buNone/>
            </a:pPr>
            <a:endParaRPr lang="ar-IQ" dirty="0" smtClean="0"/>
          </a:p>
          <a:p>
            <a:endParaRPr lang="en-US" dirty="0"/>
          </a:p>
        </p:txBody>
      </p:sp>
      <p:sp>
        <p:nvSpPr>
          <p:cNvPr id="5" name="عنوان 1"/>
          <p:cNvSpPr txBox="1">
            <a:spLocks/>
          </p:cNvSpPr>
          <p:nvPr/>
        </p:nvSpPr>
        <p:spPr>
          <a:xfrm>
            <a:off x="0" y="2286000"/>
            <a:ext cx="9144000" cy="4572000"/>
          </a:xfrm>
          <a:prstGeom prst="rect">
            <a:avLst/>
          </a:prstGeom>
        </p:spPr>
        <p:txBody>
          <a:bodyPr vert="horz" lIns="91440" tIns="45720" rIns="91440" bIns="45720" rtlCol="0" anchor="ctr">
            <a:normAutofit fontScale="90000" lnSpcReduction="10000"/>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C00000"/>
                </a:solidFill>
                <a:effectLst/>
                <a:uLnTx/>
                <a:uFillTx/>
                <a:latin typeface="+mj-lt"/>
                <a:ea typeface="+mj-ea"/>
                <a:cs typeface="+mj-cs"/>
              </a:rPr>
              <a:t>1-</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producing</a:t>
            </a:r>
            <a:r>
              <a:rPr kumimoji="0" lang="en-US" sz="4400" b="1" i="0" u="none" strike="noStrike" kern="1200" cap="none" spc="0" normalizeH="0" noProof="0" dirty="0" smtClean="0">
                <a:ln>
                  <a:noFill/>
                </a:ln>
                <a:solidFill>
                  <a:srgbClr val="C00000"/>
                </a:solidFill>
                <a:effectLst/>
                <a:uLnTx/>
                <a:uFillTx/>
                <a:latin typeface="+mj-lt"/>
                <a:ea typeface="+mj-ea"/>
                <a:cs typeface="+mj-cs"/>
              </a:rPr>
              <a:t>  </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 modifying enzymes </a:t>
            </a:r>
          </a:p>
          <a:p>
            <a:pPr lvl="0" algn="just">
              <a:spcBef>
                <a:spcPct val="0"/>
              </a:spcBef>
            </a:pPr>
            <a:r>
              <a:rPr lang="en-US" sz="4400" b="1" dirty="0" smtClean="0">
                <a:solidFill>
                  <a:srgbClr val="C00000"/>
                </a:solidFill>
              </a:rPr>
              <a:t>2-Target Site Modification and protection </a:t>
            </a:r>
          </a:p>
          <a:p>
            <a:pPr algn="just">
              <a:spcBef>
                <a:spcPct val="0"/>
              </a:spcBef>
            </a:pPr>
            <a:r>
              <a:rPr lang="en-US" sz="4400" b="1" dirty="0" smtClean="0">
                <a:solidFill>
                  <a:srgbClr val="C00000"/>
                </a:solidFill>
                <a:latin typeface="Calibri" pitchFamily="34" charset="0"/>
              </a:rPr>
              <a:t>3-Prevention of drug accumulation in the bacterium(via Efflux pump or permeability barrier )</a:t>
            </a:r>
          </a:p>
          <a:p>
            <a:pPr algn="just">
              <a:spcBef>
                <a:spcPct val="0"/>
              </a:spcBef>
            </a:pPr>
            <a:r>
              <a:rPr lang="en-US" sz="4400" b="1" dirty="0" smtClean="0">
                <a:solidFill>
                  <a:srgbClr val="C00000"/>
                </a:solidFill>
                <a:latin typeface="Calibri" pitchFamily="34" charset="0"/>
              </a:rPr>
              <a:t>4-Using  an  alternative pathways for metabolic / growth requirements</a:t>
            </a:r>
          </a:p>
          <a:p>
            <a:pPr lvl="0" algn="just">
              <a:spcBef>
                <a:spcPct val="0"/>
              </a:spcBef>
            </a:pPr>
            <a:r>
              <a:rPr lang="en-US" sz="4400" b="1" dirty="0" smtClean="0">
                <a:solidFill>
                  <a:srgbClr val="C00000"/>
                </a:solidFill>
                <a:latin typeface="Calibri" pitchFamily="34" charset="0"/>
              </a:rPr>
              <a:t>5-Quorum sensing</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 </a:t>
            </a:r>
            <a:endParaRPr kumimoji="0" lang="ar-IQ" sz="4400" b="1"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lide_4.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756378-fig2.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ntibiotic-resistance-mechanisms.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609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lvl="0" algn="just">
              <a:spcBef>
                <a:spcPct val="0"/>
              </a:spcBef>
              <a:defRPr/>
            </a:pPr>
            <a:r>
              <a:rPr lang="en-US" sz="2800" dirty="0" smtClean="0">
                <a:latin typeface="Arial" charset="0"/>
                <a:ea typeface="+mj-ea"/>
                <a:cs typeface="Arial" charset="0"/>
              </a:rPr>
              <a:t>1-</a:t>
            </a:r>
            <a:r>
              <a:rPr kumimoji="0" lang="en-US" sz="2800" i="0" u="none" strike="noStrike" kern="1200" cap="none" spc="0" normalizeH="0" baseline="0" noProof="0" dirty="0" smtClean="0">
                <a:ln>
                  <a:noFill/>
                </a:ln>
                <a:effectLst/>
                <a:uLnTx/>
                <a:uFillTx/>
                <a:latin typeface="Arial" charset="0"/>
                <a:ea typeface="+mj-ea"/>
                <a:cs typeface="Arial" charset="0"/>
              </a:rPr>
              <a:t>producing </a:t>
            </a:r>
            <a:r>
              <a:rPr lang="en-US" sz="2800" b="1" dirty="0" smtClean="0">
                <a:solidFill>
                  <a:srgbClr val="C00000"/>
                </a:solidFill>
              </a:rPr>
              <a:t> modifying </a:t>
            </a:r>
            <a:r>
              <a:rPr kumimoji="0" lang="en-US" sz="2800" i="0" u="none" strike="noStrike" kern="1200" cap="none" spc="0" normalizeH="0" baseline="0" noProof="0" dirty="0" smtClean="0">
                <a:ln>
                  <a:noFill/>
                </a:ln>
                <a:effectLst/>
                <a:uLnTx/>
                <a:uFillTx/>
                <a:latin typeface="Arial" charset="0"/>
                <a:ea typeface="+mj-ea"/>
                <a:cs typeface="Arial" charset="0"/>
              </a:rPr>
              <a:t>enzymes that inactivate antibiotic</a:t>
            </a:r>
            <a:r>
              <a:rPr kumimoji="0" lang="en-US" sz="3200" b="0" i="0" u="none" strike="noStrike" kern="1200" cap="none" spc="0" normalizeH="0" baseline="0" noProof="0" dirty="0" smtClean="0">
                <a:ln>
                  <a:noFill/>
                </a:ln>
                <a:effectLst/>
                <a:uLnTx/>
                <a:uFillTx/>
                <a:latin typeface="Arial" charset="0"/>
                <a:ea typeface="+mj-ea"/>
                <a:cs typeface="Arial" charset="0"/>
              </a:rPr>
              <a:t/>
            </a:r>
            <a:br>
              <a:rPr kumimoji="0" lang="en-US" sz="3200" b="0" i="0" u="none" strike="noStrike" kern="1200" cap="none" spc="0" normalizeH="0" baseline="0" noProof="0" dirty="0" smtClean="0">
                <a:ln>
                  <a:noFill/>
                </a:ln>
                <a:effectLst/>
                <a:uLnTx/>
                <a:uFillTx/>
                <a:latin typeface="Arial" charset="0"/>
                <a:ea typeface="+mj-ea"/>
                <a:cs typeface="Arial" charset="0"/>
              </a:rPr>
            </a:br>
            <a:endParaRPr kumimoji="0" lang="en-US" sz="3200" b="0" i="0" u="none" strike="noStrike" kern="1200" cap="none" spc="0" normalizeH="0" baseline="0" noProof="0" dirty="0" smtClean="0">
              <a:ln>
                <a:noFill/>
              </a:ln>
              <a:effectLst/>
              <a:uLnTx/>
              <a:uFillTx/>
              <a:latin typeface="Arial" charset="0"/>
              <a:ea typeface="+mj-ea"/>
              <a:cs typeface="Arial" charset="0"/>
            </a:endParaRPr>
          </a:p>
        </p:txBody>
      </p:sp>
      <p:sp>
        <p:nvSpPr>
          <p:cNvPr id="4" name="TextBox 5"/>
          <p:cNvSpPr txBox="1">
            <a:spLocks noChangeArrowheads="1"/>
          </p:cNvSpPr>
          <p:nvPr/>
        </p:nvSpPr>
        <p:spPr bwMode="auto">
          <a:xfrm>
            <a:off x="0" y="533401"/>
            <a:ext cx="9144000" cy="6523376"/>
          </a:xfrm>
          <a:prstGeom prst="rect">
            <a:avLst/>
          </a:prstGeom>
          <a:noFill/>
          <a:ln w="9525">
            <a:noFill/>
            <a:miter lim="800000"/>
            <a:headEnd/>
            <a:tailEnd/>
          </a:ln>
        </p:spPr>
        <p:txBody>
          <a:bodyPr wrap="square">
            <a:spAutoFit/>
          </a:bodyPr>
          <a:lstStyle/>
          <a:p>
            <a:pPr algn="just">
              <a:defRPr/>
            </a:pPr>
            <a:r>
              <a:rPr lang="en-US" sz="2400" dirty="0" smtClean="0"/>
              <a:t>these include either  hydrolysis the antibiotic molecules rendering them inactive , or transfer and addition of  group and reduce their mechanisms</a:t>
            </a:r>
          </a:p>
          <a:p>
            <a:pPr marL="342900" indent="-342900" algn="just">
              <a:buAutoNum type="alphaLcParenR"/>
              <a:defRPr/>
            </a:pPr>
            <a:r>
              <a:rPr lang="en-US" sz="2400" dirty="0" smtClean="0"/>
              <a:t>hydrolysis and </a:t>
            </a:r>
            <a:r>
              <a:rPr lang="en-US" sz="2400" dirty="0" smtClean="0">
                <a:latin typeface="+mj-lt"/>
              </a:rPr>
              <a:t>Inactivation </a:t>
            </a:r>
            <a:r>
              <a:rPr lang="en-US" sz="2400" dirty="0">
                <a:latin typeface="+mj-lt"/>
              </a:rPr>
              <a:t>of b-</a:t>
            </a:r>
            <a:r>
              <a:rPr lang="en-US" sz="2400" dirty="0" err="1">
                <a:latin typeface="+mj-lt"/>
              </a:rPr>
              <a:t>lactam</a:t>
            </a:r>
            <a:r>
              <a:rPr lang="en-US" sz="2400" dirty="0">
                <a:latin typeface="+mj-lt"/>
              </a:rPr>
              <a:t> </a:t>
            </a:r>
            <a:r>
              <a:rPr lang="en-US" sz="2400" dirty="0" smtClean="0">
                <a:latin typeface="+mj-lt"/>
              </a:rPr>
              <a:t>antibiotics ex: </a:t>
            </a:r>
            <a:r>
              <a:rPr lang="en-US" sz="2400" i="1" dirty="0" smtClean="0">
                <a:latin typeface="+mj-lt"/>
              </a:rPr>
              <a:t> S. </a:t>
            </a:r>
            <a:r>
              <a:rPr lang="en-US" sz="2400" i="1" dirty="0" err="1" smtClean="0">
                <a:latin typeface="+mj-lt"/>
              </a:rPr>
              <a:t>aureus</a:t>
            </a:r>
            <a:r>
              <a:rPr lang="en-US" sz="2400" i="1" dirty="0" smtClean="0">
                <a:latin typeface="+mj-lt"/>
              </a:rPr>
              <a:t> , N. </a:t>
            </a:r>
            <a:r>
              <a:rPr lang="en-US" sz="2400" i="1" dirty="0" err="1" smtClean="0">
                <a:latin typeface="+mj-lt"/>
              </a:rPr>
              <a:t>gonorrohoea</a:t>
            </a:r>
            <a:r>
              <a:rPr lang="en-US" sz="2400" i="1" dirty="0" smtClean="0">
                <a:latin typeface="+mj-lt"/>
              </a:rPr>
              <a:t> , </a:t>
            </a:r>
            <a:r>
              <a:rPr lang="en-US" sz="2400" i="1" dirty="0" err="1" smtClean="0">
                <a:latin typeface="+mj-lt"/>
              </a:rPr>
              <a:t>H.influenza</a:t>
            </a:r>
            <a:r>
              <a:rPr lang="en-US" sz="2400" dirty="0" smtClean="0">
                <a:latin typeface="+mj-lt"/>
              </a:rPr>
              <a:t>, and most </a:t>
            </a:r>
            <a:r>
              <a:rPr lang="en-US" sz="2400" dirty="0" err="1" smtClean="0">
                <a:latin typeface="+mj-lt"/>
              </a:rPr>
              <a:t>gr-ve</a:t>
            </a:r>
            <a:r>
              <a:rPr lang="en-US" sz="2400" dirty="0" smtClean="0">
                <a:latin typeface="+mj-lt"/>
              </a:rPr>
              <a:t> bacteria Produce </a:t>
            </a:r>
            <a:r>
              <a:rPr lang="en-US" sz="2400" dirty="0">
                <a:latin typeface="+mj-lt"/>
              </a:rPr>
              <a:t>b-</a:t>
            </a:r>
            <a:r>
              <a:rPr lang="en-US" sz="2400" dirty="0" err="1">
                <a:latin typeface="+mj-lt"/>
              </a:rPr>
              <a:t>lactamase</a:t>
            </a:r>
            <a:r>
              <a:rPr lang="en-US" sz="2400" dirty="0">
                <a:latin typeface="+mj-lt"/>
              </a:rPr>
              <a:t> </a:t>
            </a:r>
            <a:r>
              <a:rPr lang="en-US" sz="2400" dirty="0" smtClean="0">
                <a:latin typeface="+mj-lt"/>
              </a:rPr>
              <a:t>which cleaves four atom </a:t>
            </a:r>
            <a:r>
              <a:rPr lang="en-US" sz="2400" dirty="0" smtClean="0">
                <a:latin typeface="+mj-lt"/>
                <a:sym typeface="Symbol"/>
              </a:rPr>
              <a:t></a:t>
            </a:r>
            <a:r>
              <a:rPr lang="en-US" sz="2400" dirty="0" smtClean="0">
                <a:latin typeface="+mj-lt"/>
              </a:rPr>
              <a:t>-</a:t>
            </a:r>
            <a:r>
              <a:rPr lang="en-US" sz="2400" dirty="0" err="1" smtClean="0">
                <a:latin typeface="+mj-lt"/>
              </a:rPr>
              <a:t>lactam</a:t>
            </a:r>
            <a:r>
              <a:rPr lang="en-US" sz="2400" dirty="0" smtClean="0">
                <a:latin typeface="+mj-lt"/>
              </a:rPr>
              <a:t> ring</a:t>
            </a:r>
          </a:p>
          <a:p>
            <a:pPr marL="342900" indent="-342900" algn="just">
              <a:defRPr/>
            </a:pPr>
            <a:r>
              <a:rPr lang="en-US" sz="2400" b="1" dirty="0" smtClean="0">
                <a:solidFill>
                  <a:srgbClr val="C00000"/>
                </a:solidFill>
                <a:latin typeface="+mj-lt"/>
                <a:cs typeface="Times New Roman"/>
              </a:rPr>
              <a:t>  </a:t>
            </a:r>
            <a:r>
              <a:rPr lang="el-GR" sz="2400" b="1" dirty="0" smtClean="0">
                <a:solidFill>
                  <a:srgbClr val="C00000"/>
                </a:solidFill>
                <a:latin typeface="Times New Roman"/>
                <a:cs typeface="Times New Roman"/>
              </a:rPr>
              <a:t>β</a:t>
            </a:r>
            <a:r>
              <a:rPr lang="en-US" sz="2400" b="1" dirty="0" smtClean="0">
                <a:solidFill>
                  <a:srgbClr val="C00000"/>
                </a:solidFill>
              </a:rPr>
              <a:t>-</a:t>
            </a:r>
            <a:r>
              <a:rPr lang="en-US" sz="2400" b="1" dirty="0" err="1" smtClean="0">
                <a:solidFill>
                  <a:srgbClr val="C00000"/>
                </a:solidFill>
              </a:rPr>
              <a:t>lactamases</a:t>
            </a:r>
            <a:r>
              <a:rPr lang="en-US" sz="2400" dirty="0" smtClean="0"/>
              <a:t>  such as </a:t>
            </a:r>
            <a:r>
              <a:rPr lang="en-US" sz="2400" dirty="0" err="1" smtClean="0">
                <a:solidFill>
                  <a:srgbClr val="0070C0"/>
                </a:solidFill>
              </a:rPr>
              <a:t>penicillinase</a:t>
            </a:r>
            <a:r>
              <a:rPr lang="en-US" sz="2400" dirty="0" smtClean="0"/>
              <a:t> </a:t>
            </a:r>
            <a:r>
              <a:rPr lang="en-US" sz="2400" dirty="0" err="1" smtClean="0"/>
              <a:t>aganist</a:t>
            </a:r>
            <a:r>
              <a:rPr lang="en-US" sz="2400" dirty="0" smtClean="0"/>
              <a:t> penicillin and  </a:t>
            </a:r>
            <a:r>
              <a:rPr lang="en-US" sz="2400" dirty="0" err="1" smtClean="0">
                <a:solidFill>
                  <a:srgbClr val="0070C0"/>
                </a:solidFill>
              </a:rPr>
              <a:t>cephalosporinase</a:t>
            </a:r>
            <a:r>
              <a:rPr lang="en-US" sz="2400" dirty="0" smtClean="0"/>
              <a:t> against </a:t>
            </a:r>
            <a:r>
              <a:rPr lang="en-US" sz="2400" dirty="0" err="1" smtClean="0"/>
              <a:t>cephalosporine</a:t>
            </a:r>
            <a:r>
              <a:rPr lang="en-US" sz="2400" dirty="0" smtClean="0"/>
              <a:t> , and </a:t>
            </a:r>
            <a:r>
              <a:rPr lang="en-US" sz="2400" dirty="0" err="1" smtClean="0">
                <a:solidFill>
                  <a:srgbClr val="0070C0"/>
                </a:solidFill>
              </a:rPr>
              <a:t>carbapenemase</a:t>
            </a:r>
            <a:r>
              <a:rPr lang="en-US" sz="2400" dirty="0" smtClean="0"/>
              <a:t> against  </a:t>
            </a:r>
            <a:r>
              <a:rPr lang="en-US" sz="2400" dirty="0" err="1" smtClean="0"/>
              <a:t>carbapenems</a:t>
            </a:r>
            <a:r>
              <a:rPr lang="en-US" sz="2400" dirty="0" smtClean="0"/>
              <a:t> .</a:t>
            </a:r>
            <a:r>
              <a:rPr lang="en-US" sz="2400" dirty="0" err="1" smtClean="0">
                <a:solidFill>
                  <a:srgbClr val="C00000"/>
                </a:solidFill>
              </a:rPr>
              <a:t>Penicillinase</a:t>
            </a:r>
            <a:r>
              <a:rPr lang="en-US" sz="2400" dirty="0" smtClean="0"/>
              <a:t> was the first β-</a:t>
            </a:r>
            <a:r>
              <a:rPr lang="en-US" sz="2400" dirty="0" err="1" smtClean="0"/>
              <a:t>lactamase</a:t>
            </a:r>
            <a:r>
              <a:rPr lang="en-US" sz="2400" dirty="0" smtClean="0"/>
              <a:t> to be identified: It was first isolated by Abraham and Chain in 1940 from Gram-negative E. coli even before penicillin entered clinical use, </a:t>
            </a:r>
          </a:p>
          <a:p>
            <a:pPr marL="342900" indent="-342900" algn="just">
              <a:defRPr/>
            </a:pPr>
            <a:r>
              <a:rPr lang="en-US" sz="2400" dirty="0" smtClean="0"/>
              <a:t> Extended spectrum (ESBLs) are beta-</a:t>
            </a:r>
            <a:r>
              <a:rPr lang="en-US" sz="2400" dirty="0" err="1" smtClean="0"/>
              <a:t>lactamases</a:t>
            </a:r>
            <a:r>
              <a:rPr lang="en-US" sz="2400" dirty="0" smtClean="0"/>
              <a:t> that hydrolyze extended-</a:t>
            </a:r>
            <a:r>
              <a:rPr lang="en-US" sz="2400" dirty="0" err="1" smtClean="0"/>
              <a:t>spectrumcephalosporins</a:t>
            </a:r>
            <a:r>
              <a:rPr lang="en-US" sz="2400" dirty="0" smtClean="0"/>
              <a:t> including   </a:t>
            </a:r>
            <a:r>
              <a:rPr lang="en-US" sz="2400" dirty="0" err="1" smtClean="0"/>
              <a:t>cefotaxime</a:t>
            </a:r>
            <a:r>
              <a:rPr lang="en-US" sz="2400" dirty="0" smtClean="0"/>
              <a:t> </a:t>
            </a:r>
            <a:r>
              <a:rPr lang="en-US" sz="2400" dirty="0" err="1" smtClean="0"/>
              <a:t>ceftriaxone</a:t>
            </a:r>
            <a:r>
              <a:rPr lang="en-US" sz="2400" dirty="0" smtClean="0"/>
              <a:t>, and   </a:t>
            </a:r>
            <a:r>
              <a:rPr lang="en-US" sz="2400" u="sng" dirty="0" err="1" smtClean="0">
                <a:hlinkClick r:id="rId2" tooltip="Ceftazidime"/>
              </a:rPr>
              <a:t>ceftazidime</a:t>
            </a:r>
            <a:r>
              <a:rPr lang="en-US" sz="2400" dirty="0" smtClean="0"/>
              <a:t>, as well as </a:t>
            </a:r>
            <a:r>
              <a:rPr lang="en-US" sz="2400" dirty="0" err="1" smtClean="0"/>
              <a:t>monobactam</a:t>
            </a:r>
            <a:r>
              <a:rPr lang="en-US" sz="2400" dirty="0" smtClean="0"/>
              <a:t> ex:  </a:t>
            </a:r>
            <a:r>
              <a:rPr lang="en-US" sz="2400" u="sng" dirty="0" err="1" smtClean="0">
                <a:hlinkClick r:id="rId3" tooltip="Aztreonam"/>
              </a:rPr>
              <a:t>aztreonam</a:t>
            </a:r>
            <a:r>
              <a:rPr lang="en-US" sz="2400" dirty="0" smtClean="0"/>
              <a:t>   .members of family </a:t>
            </a:r>
            <a:r>
              <a:rPr lang="en-US" sz="2400" u="sng" dirty="0" err="1" smtClean="0">
                <a:hlinkClick r:id="rId4" tooltip="Enterobacteriaceae"/>
              </a:rPr>
              <a:t>Enterobacteriaceae</a:t>
            </a:r>
            <a:r>
              <a:rPr lang="en-US" sz="2400" dirty="0" smtClean="0"/>
              <a:t> commonly express </a:t>
            </a:r>
            <a:r>
              <a:rPr lang="en-US" sz="2400" u="sng" dirty="0" smtClean="0">
                <a:hlinkClick r:id="rId5" tooltip="Plasmid"/>
              </a:rPr>
              <a:t>plasmid</a:t>
            </a:r>
            <a:r>
              <a:rPr lang="en-US" sz="2400" dirty="0" smtClean="0"/>
              <a:t>-encoded ESBLs( related to  TEM &amp;SHV β-</a:t>
            </a:r>
            <a:r>
              <a:rPr lang="en-US" sz="2400" dirty="0" err="1" smtClean="0"/>
              <a:t>lactamases</a:t>
            </a:r>
            <a:r>
              <a:rPr lang="en-US" sz="2400" dirty="0" smtClean="0"/>
              <a:t> family  ).more than 200 types related to different pathogenic bacteria have been identified</a:t>
            </a:r>
            <a:endParaRPr lang="en-US" sz="2400" dirty="0">
              <a:latin typeface="+mj-lt"/>
            </a:endParaRPr>
          </a:p>
        </p:txBody>
      </p:sp>
    </p:spTree>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beta-lactamase.jpg"/>
          <p:cNvPicPr>
            <a:picLocks noChangeAspect="1"/>
          </p:cNvPicPr>
          <p:nvPr/>
        </p:nvPicPr>
        <p:blipFill>
          <a:blip r:embed="rId2"/>
          <a:stretch>
            <a:fillRect/>
          </a:stretch>
        </p:blipFill>
        <p:spPr>
          <a:xfrm>
            <a:off x="0" y="3288030"/>
            <a:ext cx="9144000" cy="3569970"/>
          </a:xfrm>
          <a:prstGeom prst="rect">
            <a:avLst/>
          </a:prstGeom>
        </p:spPr>
      </p:pic>
      <p:pic>
        <p:nvPicPr>
          <p:cNvPr id="3" name="Picture 2" descr="antibiotic.png"/>
          <p:cNvPicPr>
            <a:picLocks noChangeAspect="1"/>
          </p:cNvPicPr>
          <p:nvPr/>
        </p:nvPicPr>
        <p:blipFill>
          <a:blip r:embed="rId3"/>
          <a:stretch>
            <a:fillRect/>
          </a:stretch>
        </p:blipFill>
        <p:spPr>
          <a:xfrm>
            <a:off x="0" y="0"/>
            <a:ext cx="4038600" cy="3276600"/>
          </a:xfrm>
          <a:prstGeom prst="rect">
            <a:avLst/>
          </a:prstGeom>
        </p:spPr>
      </p:pic>
      <p:pic>
        <p:nvPicPr>
          <p:cNvPr id="4" name="Picture 3" descr="cephalosporin-beta-lactam-ring-structure-in636-x-313-12-kb-gif-x.jpg"/>
          <p:cNvPicPr>
            <a:picLocks noChangeAspect="1"/>
          </p:cNvPicPr>
          <p:nvPr/>
        </p:nvPicPr>
        <p:blipFill>
          <a:blip r:embed="rId4"/>
          <a:stretch>
            <a:fillRect/>
          </a:stretch>
        </p:blipFill>
        <p:spPr>
          <a:xfrm>
            <a:off x="4114800" y="0"/>
            <a:ext cx="4846320" cy="3200400"/>
          </a:xfrm>
          <a:prstGeom prst="rect">
            <a:avLst/>
          </a:prstGeom>
        </p:spPr>
      </p:pic>
    </p:spTree>
  </p:cSld>
  <p:clrMapOvr>
    <a:masterClrMapping/>
  </p:clrMapOvr>
  <p:transition>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buNone/>
            </a:pPr>
            <a:r>
              <a:rPr lang="en-US" dirty="0" smtClean="0"/>
              <a:t> </a:t>
            </a:r>
            <a:r>
              <a:rPr lang="en-US" b="1" dirty="0" smtClean="0"/>
              <a:t> B -</a:t>
            </a:r>
            <a:r>
              <a:rPr lang="en-US" b="1" dirty="0" err="1" smtClean="0">
                <a:solidFill>
                  <a:srgbClr val="C00000"/>
                </a:solidFill>
                <a:latin typeface="Times New Roman" pitchFamily="18" charset="0"/>
                <a:cs typeface="Times New Roman" pitchFamily="18" charset="0"/>
              </a:rPr>
              <a:t>Aminoglycoside</a:t>
            </a:r>
            <a:r>
              <a:rPr lang="en-US" b="1" dirty="0" smtClean="0">
                <a:solidFill>
                  <a:srgbClr val="C00000"/>
                </a:solidFill>
                <a:latin typeface="Times New Roman" pitchFamily="18" charset="0"/>
                <a:cs typeface="Times New Roman" pitchFamily="18" charset="0"/>
              </a:rPr>
              <a:t> modifying enzymes</a:t>
            </a:r>
          </a:p>
          <a:p>
            <a:pPr marL="0" indent="0" algn="just">
              <a:buNone/>
            </a:pPr>
            <a:r>
              <a:rPr lang="en-US" dirty="0" smtClean="0">
                <a:latin typeface="Times New Roman" pitchFamily="18" charset="0"/>
                <a:cs typeface="Times New Roman" pitchFamily="18" charset="0"/>
              </a:rPr>
              <a:t>Addition of different group and Inactivation of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group ,Present in gram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and gram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.there are different type of these enzymes  </a:t>
            </a:r>
            <a:endParaRPr lang="ar-IQ"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1-aminoglycoside N-</a:t>
            </a:r>
            <a:r>
              <a:rPr lang="en-US" b="1" dirty="0" err="1" smtClean="0">
                <a:latin typeface="Times New Roman" pitchFamily="18" charset="0"/>
                <a:cs typeface="Times New Roman" pitchFamily="18" charset="0"/>
              </a:rPr>
              <a:t>acetyltransferases</a:t>
            </a:r>
            <a:r>
              <a:rPr lang="en-US" b="1" dirty="0" smtClean="0">
                <a:latin typeface="Times New Roman" pitchFamily="18" charset="0"/>
                <a:cs typeface="Times New Roman" pitchFamily="18" charset="0"/>
              </a:rPr>
              <a:t> (AACs)</a:t>
            </a:r>
          </a:p>
          <a:p>
            <a:pPr marL="0" indent="0" algn="just">
              <a:buNone/>
            </a:pPr>
            <a:r>
              <a:rPr lang="en-US" dirty="0" smtClean="0">
                <a:latin typeface="Times New Roman" pitchFamily="18" charset="0"/>
                <a:cs typeface="Times New Roman" pitchFamily="18" charset="0"/>
              </a:rPr>
              <a:t>AACs belong to the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-acetyl </a:t>
            </a:r>
            <a:r>
              <a:rPr lang="en-US" dirty="0" err="1" smtClean="0">
                <a:latin typeface="Times New Roman" pitchFamily="18" charset="0"/>
                <a:cs typeface="Times New Roman" pitchFamily="18" charset="0"/>
              </a:rPr>
              <a:t>transferase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superfamily</a:t>
            </a:r>
            <a:r>
              <a:rPr lang="en-US" dirty="0" smtClean="0">
                <a:latin typeface="Times New Roman" pitchFamily="18" charset="0"/>
                <a:cs typeface="Times New Roman" pitchFamily="18" charset="0"/>
              </a:rPr>
              <a:t> of proteins  They catalyze the </a:t>
            </a:r>
            <a:r>
              <a:rPr lang="en-US" dirty="0" err="1" smtClean="0">
                <a:latin typeface="Times New Roman" pitchFamily="18" charset="0"/>
                <a:cs typeface="Times New Roman" pitchFamily="18" charset="0"/>
              </a:rPr>
              <a:t>acetylation</a:t>
            </a:r>
            <a:r>
              <a:rPr lang="en-US" dirty="0" smtClean="0">
                <a:latin typeface="Times New Roman" pitchFamily="18" charset="0"/>
                <a:cs typeface="Times New Roman" pitchFamily="18" charset="0"/>
              </a:rPr>
              <a:t>  (adding acetyl  group ) to −NH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groups in the acceptor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antibiotic. </a:t>
            </a:r>
          </a:p>
          <a:p>
            <a:pPr marL="0" indent="0" algn="just">
              <a:buNone/>
            </a:pPr>
            <a:r>
              <a:rPr lang="en-US" b="1" dirty="0" smtClean="0">
                <a:latin typeface="Times New Roman" pitchFamily="18" charset="0"/>
                <a:cs typeface="Times New Roman" pitchFamily="18" charset="0"/>
              </a:rPr>
              <a:t> 2-aminoglycoside O-</a:t>
            </a:r>
            <a:r>
              <a:rPr lang="en-US" b="1" dirty="0" err="1" smtClean="0">
                <a:latin typeface="Times New Roman" pitchFamily="18" charset="0"/>
                <a:cs typeface="Times New Roman" pitchFamily="18" charset="0"/>
              </a:rPr>
              <a:t>nucleotidyltransferases</a:t>
            </a:r>
            <a:r>
              <a:rPr lang="en-US" b="1" dirty="0" smtClean="0">
                <a:latin typeface="Times New Roman" pitchFamily="18" charset="0"/>
                <a:cs typeface="Times New Roman" pitchFamily="18" charset="0"/>
              </a:rPr>
              <a:t> (ANTs)</a:t>
            </a:r>
          </a:p>
          <a:p>
            <a:pPr marL="0" indent="0" algn="just">
              <a:buNone/>
            </a:pPr>
            <a:r>
              <a:rPr lang="en-US" dirty="0" smtClean="0">
                <a:latin typeface="Times New Roman" pitchFamily="18" charset="0"/>
                <a:cs typeface="Times New Roman" pitchFamily="18" charset="0"/>
              </a:rPr>
              <a:t>ANTs mediate inactivation of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by catalyzing the transfer of an AMP group from the donor substrate ATP to and hydroxyl group in the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molecule.</a:t>
            </a:r>
          </a:p>
          <a:p>
            <a:pPr marL="0" indent="0" algn="just">
              <a:buNone/>
            </a:pPr>
            <a:r>
              <a:rPr lang="en-US" b="1" dirty="0" smtClean="0">
                <a:latin typeface="Times New Roman" pitchFamily="18" charset="0"/>
                <a:cs typeface="Times New Roman" pitchFamily="18" charset="0"/>
              </a:rPr>
              <a:t> 3- </a:t>
            </a:r>
            <a:r>
              <a:rPr lang="en-US" b="1" dirty="0" err="1" smtClean="0">
                <a:latin typeface="Times New Roman" pitchFamily="18" charset="0"/>
                <a:cs typeface="Times New Roman" pitchFamily="18" charset="0"/>
              </a:rPr>
              <a:t>aminoglycoside</a:t>
            </a:r>
            <a:r>
              <a:rPr lang="en-US" b="1" dirty="0" smtClean="0">
                <a:latin typeface="Times New Roman" pitchFamily="18" charset="0"/>
                <a:cs typeface="Times New Roman" pitchFamily="18" charset="0"/>
              </a:rPr>
              <a:t> O-</a:t>
            </a:r>
            <a:r>
              <a:rPr lang="en-US" b="1" dirty="0" err="1" smtClean="0">
                <a:latin typeface="Times New Roman" pitchFamily="18" charset="0"/>
                <a:cs typeface="Times New Roman" pitchFamily="18" charset="0"/>
              </a:rPr>
              <a:t>phosphotransferases</a:t>
            </a:r>
            <a:r>
              <a:rPr lang="en-US" b="1" dirty="0" smtClean="0">
                <a:latin typeface="Times New Roman" pitchFamily="18" charset="0"/>
                <a:cs typeface="Times New Roman" pitchFamily="18" charset="0"/>
              </a:rPr>
              <a:t> (APHs)</a:t>
            </a:r>
          </a:p>
          <a:p>
            <a:pPr marL="0" indent="0" algn="just" fontAlgn="base">
              <a:buNone/>
            </a:pPr>
            <a:r>
              <a:rPr lang="en-US" dirty="0" smtClean="0">
                <a:latin typeface="Times New Roman" pitchFamily="18" charset="0"/>
                <a:cs typeface="Times New Roman" pitchFamily="18" charset="0"/>
              </a:rPr>
              <a:t>APHs catalyze the transfer of a phosphate group to the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molecule</a:t>
            </a:r>
            <a:endParaRPr lang="en-US"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lgn="just">
              <a:buNone/>
            </a:pPr>
            <a:r>
              <a:rPr lang="en-US" dirty="0" smtClean="0">
                <a:solidFill>
                  <a:srgbClr val="C00000"/>
                </a:solidFill>
                <a:latin typeface="Times New Roman" pitchFamily="18" charset="0"/>
                <a:cs typeface="Times New Roman" pitchFamily="18" charset="0"/>
              </a:rPr>
              <a:t>C:Addition of acetyl group&amp; Inactivation of </a:t>
            </a:r>
            <a:r>
              <a:rPr lang="en-US" dirty="0" err="1" smtClean="0">
                <a:latin typeface="Times New Roman" pitchFamily="18" charset="0"/>
                <a:cs typeface="Times New Roman" pitchFamily="18" charset="0"/>
              </a:rPr>
              <a:t>Chloramphenicol</a:t>
            </a:r>
            <a:r>
              <a:rPr lang="en-US" dirty="0" smtClean="0">
                <a:latin typeface="Times New Roman" pitchFamily="18" charset="0"/>
                <a:cs typeface="Times New Roman" pitchFamily="18" charset="0"/>
              </a:rPr>
              <a:t> by </a:t>
            </a:r>
            <a:r>
              <a:rPr lang="en-US" dirty="0" err="1" smtClean="0">
                <a:latin typeface="Times New Roman" pitchFamily="18" charset="0"/>
                <a:cs typeface="Times New Roman" pitchFamily="18" charset="0"/>
              </a:rPr>
              <a:t>chloramphenicol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acetyltransferase</a:t>
            </a:r>
            <a:r>
              <a:rPr lang="en-US" dirty="0" smtClean="0">
                <a:latin typeface="Times New Roman" pitchFamily="18" charset="0"/>
                <a:cs typeface="Times New Roman" pitchFamily="18" charset="0"/>
              </a:rPr>
              <a:t>.  It is constitutively(</a:t>
            </a:r>
            <a:r>
              <a:rPr lang="ar-IQ" dirty="0" smtClean="0">
                <a:latin typeface="Times New Roman" pitchFamily="18" charset="0"/>
                <a:cs typeface="Times New Roman" pitchFamily="18" charset="0"/>
              </a:rPr>
              <a:t>مستمر </a:t>
            </a:r>
            <a:r>
              <a:rPr lang="en-US" dirty="0" smtClean="0">
                <a:latin typeface="Times New Roman" pitchFamily="18" charset="0"/>
                <a:cs typeface="Times New Roman" pitchFamily="18" charset="0"/>
              </a:rPr>
              <a:t> </a:t>
            </a:r>
            <a:r>
              <a:rPr lang="ar-IQ"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produced in Gram-</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bacteria (  higher resistance)  while it is inducible gram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t>
            </a:r>
          </a:p>
          <a:p>
            <a:pPr marL="0" indent="0" algn="just" fontAlgn="base">
              <a:buNone/>
            </a:pPr>
            <a:r>
              <a:rPr lang="en-US" b="1" dirty="0" smtClean="0">
                <a:latin typeface="Times New Roman" pitchFamily="18" charset="0"/>
                <a:cs typeface="Times New Roman" pitchFamily="18" charset="0"/>
              </a:rPr>
              <a:t> </a:t>
            </a:r>
            <a:r>
              <a:rPr lang="en-US" b="1" dirty="0" smtClean="0">
                <a:solidFill>
                  <a:srgbClr val="C00000"/>
                </a:solidFill>
                <a:latin typeface="Times New Roman" pitchFamily="18" charset="0"/>
                <a:cs typeface="Times New Roman" pitchFamily="18" charset="0"/>
              </a:rPr>
              <a:t>D: Ciprofloxacin-Modifying Enzyme</a:t>
            </a:r>
          </a:p>
          <a:p>
            <a:pPr marL="0" indent="0" algn="just">
              <a:buNone/>
            </a:pPr>
            <a:r>
              <a:rPr lang="en-US" dirty="0" smtClean="0">
                <a:latin typeface="Times New Roman" pitchFamily="18" charset="0"/>
                <a:cs typeface="Times New Roman" pitchFamily="18" charset="0"/>
              </a:rPr>
              <a:t>Plasmid-mediated </a:t>
            </a:r>
            <a:r>
              <a:rPr lang="en-US" dirty="0" err="1" smtClean="0">
                <a:latin typeface="Times New Roman" pitchFamily="18" charset="0"/>
                <a:cs typeface="Times New Roman" pitchFamily="18" charset="0"/>
              </a:rPr>
              <a:t>quinolone</a:t>
            </a:r>
            <a:r>
              <a:rPr lang="en-US" dirty="0" smtClean="0">
                <a:latin typeface="Times New Roman" pitchFamily="18" charset="0"/>
                <a:cs typeface="Times New Roman" pitchFamily="18" charset="0"/>
              </a:rPr>
              <a:t> resistance was first identified in a clinical isolate of </a:t>
            </a:r>
            <a:r>
              <a:rPr lang="en-US" i="1" dirty="0" err="1" smtClean="0">
                <a:latin typeface="Times New Roman" pitchFamily="18" charset="0"/>
                <a:cs typeface="Times New Roman" pitchFamily="18" charset="0"/>
              </a:rPr>
              <a:t>Klebsiella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pneumoniae</a:t>
            </a:r>
            <a:r>
              <a:rPr lang="en-US" dirty="0" smtClean="0">
                <a:latin typeface="Times New Roman" pitchFamily="18" charset="0"/>
                <a:cs typeface="Times New Roman" pitchFamily="18" charset="0"/>
              </a:rPr>
              <a:t>. Recently, a new mechanism of </a:t>
            </a:r>
            <a:r>
              <a:rPr lang="en-US" dirty="0" err="1" smtClean="0">
                <a:latin typeface="Times New Roman" pitchFamily="18" charset="0"/>
                <a:cs typeface="Times New Roman" pitchFamily="18" charset="0"/>
              </a:rPr>
              <a:t>quinolone</a:t>
            </a:r>
            <a:r>
              <a:rPr lang="en-US" dirty="0" smtClean="0">
                <a:latin typeface="Times New Roman" pitchFamily="18" charset="0"/>
                <a:cs typeface="Times New Roman" pitchFamily="18" charset="0"/>
              </a:rPr>
              <a:t> resistance was identified: transfer from species to species of a plasmid encoding </a:t>
            </a:r>
            <a:r>
              <a:rPr lang="en-US" i="1" dirty="0" err="1" smtClean="0">
                <a:latin typeface="Times New Roman" pitchFamily="18" charset="0"/>
                <a:cs typeface="Times New Roman" pitchFamily="18" charset="0"/>
              </a:rPr>
              <a:t>aac</a:t>
            </a:r>
            <a:r>
              <a:rPr lang="en-US" i="1" dirty="0" smtClean="0">
                <a:latin typeface="Times New Roman" pitchFamily="18" charset="0"/>
                <a:cs typeface="Times New Roman" pitchFamily="18" charset="0"/>
              </a:rPr>
              <a:t>(6′)-</a:t>
            </a:r>
            <a:r>
              <a:rPr lang="en-US" i="1" dirty="0" err="1" smtClean="0">
                <a:latin typeface="Times New Roman" pitchFamily="18" charset="0"/>
                <a:cs typeface="Times New Roman" pitchFamily="18" charset="0"/>
              </a:rPr>
              <a:t>Ib-cr</a:t>
            </a:r>
            <a:r>
              <a:rPr lang="en-US" dirty="0" smtClean="0">
                <a:latin typeface="Times New Roman" pitchFamily="18" charset="0"/>
                <a:cs typeface="Times New Roman" pitchFamily="18" charset="0"/>
              </a:rPr>
              <a:t>, a variant of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acetyltransferase</a:t>
            </a:r>
            <a:r>
              <a:rPr lang="en-US" dirty="0" smtClean="0">
                <a:latin typeface="Times New Roman" pitchFamily="18" charset="0"/>
                <a:cs typeface="Times New Roman" pitchFamily="18" charset="0"/>
              </a:rPr>
              <a:t> that reduced susceptibility to ciprofloxacin and </a:t>
            </a:r>
            <a:r>
              <a:rPr lang="en-US" dirty="0" err="1" smtClean="0">
                <a:latin typeface="Times New Roman" pitchFamily="18" charset="0"/>
                <a:cs typeface="Times New Roman" pitchFamily="18" charset="0"/>
              </a:rPr>
              <a:t>norfloxacin</a:t>
            </a:r>
            <a:r>
              <a:rPr lang="en-US" dirty="0" smtClean="0">
                <a:latin typeface="Times New Roman" pitchFamily="18" charset="0"/>
                <a:cs typeface="Times New Roman" pitchFamily="18" charset="0"/>
              </a:rPr>
              <a:t> by N-</a:t>
            </a:r>
            <a:r>
              <a:rPr lang="en-US" dirty="0" err="1" smtClean="0">
                <a:latin typeface="Times New Roman" pitchFamily="18" charset="0"/>
                <a:cs typeface="Times New Roman" pitchFamily="18" charset="0"/>
              </a:rPr>
              <a:t>acetylation</a:t>
            </a:r>
            <a:r>
              <a:rPr lang="en-US" dirty="0" smtClean="0">
                <a:latin typeface="Times New Roman" pitchFamily="18" charset="0"/>
                <a:cs typeface="Times New Roman" pitchFamily="18" charset="0"/>
              </a:rPr>
              <a:t> of the amino nitrogen on its </a:t>
            </a:r>
            <a:r>
              <a:rPr lang="en-US" dirty="0" err="1" smtClean="0">
                <a:latin typeface="Times New Roman" pitchFamily="18" charset="0"/>
                <a:cs typeface="Times New Roman" pitchFamily="18" charset="0"/>
              </a:rPr>
              <a:t>piperazinyl</a:t>
            </a:r>
            <a:r>
              <a:rPr lang="en-US" dirty="0" smtClean="0">
                <a:latin typeface="Times New Roman" pitchFamily="18" charset="0"/>
                <a:cs typeface="Times New Roman" pitchFamily="18" charset="0"/>
              </a:rPr>
              <a:t> substituent. Genes responsible for plasmid-mediated </a:t>
            </a:r>
            <a:r>
              <a:rPr lang="en-US" dirty="0" err="1" smtClean="0">
                <a:latin typeface="Times New Roman" pitchFamily="18" charset="0"/>
                <a:cs typeface="Times New Roman" pitchFamily="18" charset="0"/>
              </a:rPr>
              <a:t>quinolone</a:t>
            </a:r>
            <a:r>
              <a:rPr lang="en-US" dirty="0" smtClean="0">
                <a:latin typeface="Times New Roman" pitchFamily="18" charset="0"/>
                <a:cs typeface="Times New Roman" pitchFamily="18" charset="0"/>
              </a:rPr>
              <a:t> resistance are thought to be linked to extended-spectrum β-</a:t>
            </a:r>
            <a:r>
              <a:rPr lang="en-US" dirty="0" err="1" smtClean="0">
                <a:latin typeface="Times New Roman" pitchFamily="18" charset="0"/>
                <a:cs typeface="Times New Roman" pitchFamily="18" charset="0"/>
              </a:rPr>
              <a:t>lactamase</a:t>
            </a:r>
            <a:r>
              <a:rPr lang="en-US" dirty="0" smtClean="0">
                <a:latin typeface="Times New Roman" pitchFamily="18" charset="0"/>
                <a:cs typeface="Times New Roman" pitchFamily="18" charset="0"/>
              </a:rPr>
              <a:t> </a:t>
            </a:r>
          </a:p>
          <a:p>
            <a:pPr algn="just"/>
            <a:endParaRPr lang="en-US" dirty="0" smtClean="0"/>
          </a:p>
          <a:p>
            <a:pPr algn="just"/>
            <a:endParaRPr lang="en-US" dirty="0"/>
          </a:p>
        </p:txBody>
      </p:sp>
    </p:spTree>
  </p:cSld>
  <p:clrMapOvr>
    <a:masterClrMapping/>
  </p:clrMapOvr>
  <p:transition>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381000"/>
            <a:ext cx="9144000" cy="6248400"/>
          </a:xfrm>
        </p:spPr>
        <p:txBody>
          <a:bodyPr>
            <a:normAutofit fontScale="92500" lnSpcReduction="10000"/>
          </a:bodyPr>
          <a:lstStyle/>
          <a:p>
            <a:pPr algn="just">
              <a:buNone/>
            </a:pPr>
            <a:r>
              <a:rPr lang="en-US" dirty="0" smtClean="0">
                <a:latin typeface="Times New Roman" pitchFamily="18" charset="0"/>
                <a:cs typeface="Times New Roman" pitchFamily="18" charset="0"/>
              </a:rPr>
              <a:t>In the previous lecture we took about the mechanism by which the antimicrobial agents can act against different pathogen .in this lecture we will demonstrate the mechanism of microbial resistance </a:t>
            </a:r>
          </a:p>
          <a:p>
            <a:pPr algn="just">
              <a:buNone/>
            </a:pPr>
            <a:r>
              <a:rPr lang="en-US" dirty="0" smtClean="0">
                <a:latin typeface="Times New Roman" pitchFamily="18" charset="0"/>
                <a:cs typeface="Times New Roman" pitchFamily="18" charset="0"/>
              </a:rPr>
              <a:t>So we have </a:t>
            </a:r>
            <a:endParaRPr lang="en-US" dirty="0" smtClean="0">
              <a:solidFill>
                <a:srgbClr val="C00000"/>
              </a:solidFill>
              <a:latin typeface="Times New Roman" pitchFamily="18" charset="0"/>
              <a:cs typeface="Times New Roman" pitchFamily="18" charset="0"/>
            </a:endParaRPr>
          </a:p>
          <a:p>
            <a:pPr algn="just">
              <a:buNone/>
            </a:pPr>
            <a:r>
              <a:rPr lang="en-US" dirty="0" smtClean="0">
                <a:solidFill>
                  <a:srgbClr val="C00000"/>
                </a:solidFill>
                <a:latin typeface="Times New Roman" pitchFamily="18" charset="0"/>
                <a:cs typeface="Times New Roman" pitchFamily="18" charset="0"/>
              </a:rPr>
              <a:t>Antibiotic action ----- against  microorganism  reaction</a:t>
            </a:r>
          </a:p>
          <a:p>
            <a:pPr algn="just">
              <a:buNone/>
            </a:pPr>
            <a:r>
              <a:rPr lang="en-US" dirty="0" smtClean="0">
                <a:solidFill>
                  <a:srgbClr val="C00000"/>
                </a:solidFill>
                <a:latin typeface="Times New Roman" pitchFamily="18" charset="0"/>
                <a:cs typeface="Times New Roman" pitchFamily="18" charset="0"/>
              </a:rPr>
              <a:t>Antibiotic activity ------against microbial  resistance </a:t>
            </a:r>
          </a:p>
          <a:p>
            <a:pPr algn="just">
              <a:buNone/>
            </a:pPr>
            <a:r>
              <a:rPr lang="en-US" dirty="0" smtClean="0">
                <a:solidFill>
                  <a:srgbClr val="7030A0"/>
                </a:solidFill>
                <a:latin typeface="Times New Roman" pitchFamily="18" charset="0"/>
                <a:cs typeface="Times New Roman" pitchFamily="18" charset="0"/>
              </a:rPr>
              <a:t>Antimicrobial resistance </a:t>
            </a:r>
            <a:r>
              <a:rPr lang="en-US" dirty="0" smtClean="0">
                <a:solidFill>
                  <a:srgbClr val="00B050"/>
                </a:solidFill>
                <a:latin typeface="Times New Roman" pitchFamily="18" charset="0"/>
                <a:cs typeface="Times New Roman" pitchFamily="18" charset="0"/>
              </a:rPr>
              <a:t>:  </a:t>
            </a:r>
            <a:r>
              <a:rPr lang="en-US" dirty="0" smtClean="0">
                <a:latin typeface="Times New Roman" pitchFamily="18" charset="0"/>
                <a:cs typeface="Times New Roman" pitchFamily="18" charset="0"/>
              </a:rPr>
              <a:t>is the ability of microbes to grow  and multiply in the presence of antimicrobial agent that would normally kill them or limit their growth. The </a:t>
            </a:r>
            <a:r>
              <a:rPr lang="en-US" dirty="0">
                <a:latin typeface="Times New Roman" pitchFamily="18" charset="0"/>
                <a:cs typeface="Times New Roman" pitchFamily="18" charset="0"/>
              </a:rPr>
              <a:t>concentration of drug at the site of infection must inhibit the organism and also remain below the level that is toxic to human cells.</a:t>
            </a:r>
            <a:endParaRPr lang="en-US" dirty="0" smtClean="0">
              <a:latin typeface="Times New Roman" pitchFamily="18" charset="0"/>
              <a:cs typeface="Times New Roman" pitchFamily="18" charset="0"/>
            </a:endParaRPr>
          </a:p>
          <a:p>
            <a:pPr algn="just">
              <a:buNone/>
            </a:pPr>
            <a:endParaRPr lang="en-US" dirty="0">
              <a:solidFill>
                <a:srgbClr val="C0000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304800"/>
            <a:ext cx="7772400" cy="1121664"/>
          </a:xfrm>
        </p:spPr>
        <p:txBody>
          <a:bodyPr/>
          <a:lstStyle/>
          <a:p>
            <a:pPr eaLnBrk="1" fontAlgn="auto" hangingPunct="1">
              <a:spcAft>
                <a:spcPts val="0"/>
              </a:spcAft>
              <a:defRPr/>
            </a:pPr>
            <a:r>
              <a:rPr lang="en-GB" sz="3600" dirty="0" smtClean="0"/>
              <a:t>Step one : Antibiotic inactivation</a:t>
            </a:r>
          </a:p>
        </p:txBody>
      </p:sp>
      <p:sp>
        <p:nvSpPr>
          <p:cNvPr id="14339"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4340"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4341"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2"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3"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4"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5"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6"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7"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8"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9"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50" name="Text Box 14"/>
          <p:cNvSpPr txBox="1">
            <a:spLocks noChangeArrowheads="1"/>
          </p:cNvSpPr>
          <p:nvPr/>
        </p:nvSpPr>
        <p:spPr bwMode="auto">
          <a:xfrm>
            <a:off x="7081838" y="5994400"/>
            <a:ext cx="1771650"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Interior of organism</a:t>
            </a:r>
          </a:p>
        </p:txBody>
      </p:sp>
      <p:sp>
        <p:nvSpPr>
          <p:cNvPr id="14351" name="Text Box 15"/>
          <p:cNvSpPr txBox="1">
            <a:spLocks noChangeArrowheads="1"/>
          </p:cNvSpPr>
          <p:nvPr/>
        </p:nvSpPr>
        <p:spPr bwMode="auto">
          <a:xfrm>
            <a:off x="360363" y="4410075"/>
            <a:ext cx="752475"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Cell wall</a:t>
            </a:r>
          </a:p>
        </p:txBody>
      </p:sp>
      <p:sp>
        <p:nvSpPr>
          <p:cNvPr id="14352" name="Text Box 16"/>
          <p:cNvSpPr txBox="1">
            <a:spLocks noChangeArrowheads="1"/>
          </p:cNvSpPr>
          <p:nvPr/>
        </p:nvSpPr>
        <p:spPr bwMode="auto">
          <a:xfrm>
            <a:off x="233363" y="25479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4353" name="Rectangle 17"/>
          <p:cNvSpPr>
            <a:spLocks noChangeArrowheads="1"/>
          </p:cNvSpPr>
          <p:nvPr/>
        </p:nvSpPr>
        <p:spPr bwMode="auto">
          <a:xfrm flipV="1">
            <a:off x="0" y="6096000"/>
            <a:ext cx="9144000" cy="325437"/>
          </a:xfrm>
          <a:prstGeom prst="rect">
            <a:avLst/>
          </a:prstGeom>
          <a:solidFill>
            <a:srgbClr val="9CA4CA"/>
          </a:solidFill>
          <a:ln w="12700">
            <a:noFill/>
            <a:miter lim="800000"/>
            <a:headEnd/>
            <a:tailEnd/>
          </a:ln>
        </p:spPr>
        <p:txBody>
          <a:bodyPr wrap="none" anchor="ctr"/>
          <a:lstStyle/>
          <a:p>
            <a:endParaRPr lang="en-US"/>
          </a:p>
        </p:txBody>
      </p:sp>
      <p:sp>
        <p:nvSpPr>
          <p:cNvPr id="14354" name="Text Box 18"/>
          <p:cNvSpPr txBox="1">
            <a:spLocks noChangeArrowheads="1"/>
          </p:cNvSpPr>
          <p:nvPr/>
        </p:nvSpPr>
        <p:spPr bwMode="auto">
          <a:xfrm>
            <a:off x="7875588" y="3352800"/>
            <a:ext cx="949325"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4355" name="Text Box 19"/>
          <p:cNvSpPr txBox="1">
            <a:spLocks noChangeArrowheads="1"/>
          </p:cNvSpPr>
          <p:nvPr/>
        </p:nvSpPr>
        <p:spPr bwMode="auto">
          <a:xfrm>
            <a:off x="3346450" y="3394075"/>
            <a:ext cx="703263" cy="276225"/>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Binding</a:t>
            </a:r>
          </a:p>
        </p:txBody>
      </p:sp>
      <p:sp>
        <p:nvSpPr>
          <p:cNvPr id="14356" name="Line 20"/>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7" name="Line 21"/>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8"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9" name="Text Box 23"/>
          <p:cNvSpPr txBox="1">
            <a:spLocks noChangeArrowheads="1"/>
          </p:cNvSpPr>
          <p:nvPr/>
        </p:nvSpPr>
        <p:spPr bwMode="auto">
          <a:xfrm>
            <a:off x="119063" y="313848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4360" name="Oval 2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61" name="Line 25"/>
          <p:cNvSpPr>
            <a:spLocks noChangeShapeType="1"/>
          </p:cNvSpPr>
          <p:nvPr/>
        </p:nvSpPr>
        <p:spPr bwMode="auto">
          <a:xfrm flipV="1">
            <a:off x="1166813" y="25844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62" name="Freeform 26"/>
          <p:cNvSpPr>
            <a:spLocks/>
          </p:cNvSpPr>
          <p:nvPr/>
        </p:nvSpPr>
        <p:spPr bwMode="auto">
          <a:xfrm rot="-8012509">
            <a:off x="935037" y="34845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3" name="Freeform 27"/>
          <p:cNvSpPr>
            <a:spLocks/>
          </p:cNvSpPr>
          <p:nvPr/>
        </p:nvSpPr>
        <p:spPr bwMode="auto">
          <a:xfrm rot="1416365">
            <a:off x="2270125" y="19319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4" name="Freeform 28"/>
          <p:cNvSpPr>
            <a:spLocks/>
          </p:cNvSpPr>
          <p:nvPr/>
        </p:nvSpPr>
        <p:spPr bwMode="auto">
          <a:xfrm rot="-10160017">
            <a:off x="5045075" y="1654175"/>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5" name="Freeform 29"/>
          <p:cNvSpPr>
            <a:spLocks/>
          </p:cNvSpPr>
          <p:nvPr/>
        </p:nvSpPr>
        <p:spPr bwMode="auto">
          <a:xfrm rot="9566997">
            <a:off x="4367213" y="24955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6" name="Freeform 30"/>
          <p:cNvSpPr>
            <a:spLocks/>
          </p:cNvSpPr>
          <p:nvPr/>
        </p:nvSpPr>
        <p:spPr bwMode="auto">
          <a:xfrm rot="-1885232">
            <a:off x="6338888" y="1868488"/>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7" name="Freeform 31"/>
          <p:cNvSpPr>
            <a:spLocks/>
          </p:cNvSpPr>
          <p:nvPr/>
        </p:nvSpPr>
        <p:spPr bwMode="auto">
          <a:xfrm rot="3868978">
            <a:off x="7870825" y="43132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8" name="Freeform 32"/>
          <p:cNvSpPr>
            <a:spLocks/>
          </p:cNvSpPr>
          <p:nvPr/>
        </p:nvSpPr>
        <p:spPr bwMode="auto">
          <a:xfrm rot="-3674857">
            <a:off x="7335838" y="27622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9" name="Freeform 33"/>
          <p:cNvSpPr>
            <a:spLocks/>
          </p:cNvSpPr>
          <p:nvPr/>
        </p:nvSpPr>
        <p:spPr bwMode="auto">
          <a:xfrm rot="6735617">
            <a:off x="5845176" y="3911600"/>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0" name="Freeform 34"/>
          <p:cNvSpPr>
            <a:spLocks/>
          </p:cNvSpPr>
          <p:nvPr/>
        </p:nvSpPr>
        <p:spPr bwMode="auto">
          <a:xfrm rot="-8012509">
            <a:off x="7705725" y="14874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1" name="Freeform 35"/>
          <p:cNvSpPr>
            <a:spLocks/>
          </p:cNvSpPr>
          <p:nvPr/>
        </p:nvSpPr>
        <p:spPr bwMode="auto">
          <a:xfrm rot="8844108">
            <a:off x="554038" y="15589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2" name="Freeform 36"/>
          <p:cNvSpPr>
            <a:spLocks/>
          </p:cNvSpPr>
          <p:nvPr/>
        </p:nvSpPr>
        <p:spPr bwMode="auto">
          <a:xfrm rot="4491255">
            <a:off x="2253647" y="2516274"/>
            <a:ext cx="854986" cy="52869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r>
              <a:rPr lang="en-US" dirty="0" smtClean="0"/>
              <a:t>Enzyme </a:t>
            </a:r>
            <a:endParaRPr lang="en-US" dirty="0"/>
          </a:p>
        </p:txBody>
      </p:sp>
      <p:sp>
        <p:nvSpPr>
          <p:cNvPr id="14373" name="Text Box 37"/>
          <p:cNvSpPr txBox="1">
            <a:spLocks noChangeArrowheads="1"/>
          </p:cNvSpPr>
          <p:nvPr/>
        </p:nvSpPr>
        <p:spPr bwMode="auto">
          <a:xfrm>
            <a:off x="1693863" y="990600"/>
            <a:ext cx="5756275"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Inactivating </a:t>
            </a:r>
            <a:r>
              <a:rPr lang="en-GB" sz="2400" b="1" dirty="0" smtClean="0">
                <a:latin typeface="Arial Narrow" pitchFamily="34" charset="0"/>
              </a:rPr>
              <a:t>of antibiotic via enzymes</a:t>
            </a:r>
            <a:endParaRPr lang="en-GB" sz="2400" b="1" dirty="0">
              <a:latin typeface="Arial Narrow" pitchFamily="34" charset="0"/>
            </a:endParaRPr>
          </a:p>
        </p:txBody>
      </p:sp>
      <p:sp>
        <p:nvSpPr>
          <p:cNvPr id="14374" name="Line 38"/>
          <p:cNvSpPr>
            <a:spLocks noChangeShapeType="1"/>
          </p:cNvSpPr>
          <p:nvPr/>
        </p:nvSpPr>
        <p:spPr bwMode="auto">
          <a:xfrm rot="1935696" flipV="1">
            <a:off x="744538" y="3467100"/>
            <a:ext cx="396875" cy="114300"/>
          </a:xfrm>
          <a:prstGeom prst="line">
            <a:avLst/>
          </a:prstGeom>
          <a:noFill/>
          <a:ln w="28575">
            <a:solidFill>
              <a:srgbClr val="FFFFFF"/>
            </a:solidFill>
            <a:round/>
            <a:headEnd/>
            <a:tailEnd type="triangle" w="med" len="med"/>
          </a:ln>
        </p:spPr>
        <p:txBody>
          <a:bodyPr lIns="0" tIns="0" rIns="0" bIns="0" anchor="ctr">
            <a:spAutoFit/>
          </a:bodyPr>
          <a:lstStyle/>
          <a:p>
            <a:endParaRPr lang="en-US"/>
          </a:p>
        </p:txBody>
      </p:sp>
    </p:spTree>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914400" y="228600"/>
            <a:ext cx="7772400" cy="1197864"/>
          </a:xfrm>
        </p:spPr>
        <p:txBody>
          <a:bodyPr/>
          <a:lstStyle/>
          <a:p>
            <a:pPr eaLnBrk="1" fontAlgn="auto" hangingPunct="1">
              <a:spcAft>
                <a:spcPts val="0"/>
              </a:spcAft>
              <a:defRPr/>
            </a:pPr>
            <a:r>
              <a:rPr lang="en-GB" sz="3600" dirty="0" smtClean="0"/>
              <a:t>Second step :Antibiotic inactivation</a:t>
            </a:r>
          </a:p>
        </p:txBody>
      </p:sp>
      <p:sp>
        <p:nvSpPr>
          <p:cNvPr id="1536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5364"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5365"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6"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7"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8"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9"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0"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1"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2"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3"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4" name="Text Box 14"/>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5375" name="Text Box 15"/>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5376" name="Text Box 16"/>
          <p:cNvSpPr txBox="1">
            <a:spLocks noChangeArrowheads="1"/>
          </p:cNvSpPr>
          <p:nvPr/>
        </p:nvSpPr>
        <p:spPr bwMode="auto">
          <a:xfrm>
            <a:off x="233363" y="25479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5377" name="Rectangle 17"/>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15378" name="Text Box 18"/>
          <p:cNvSpPr txBox="1">
            <a:spLocks noChangeArrowheads="1"/>
          </p:cNvSpPr>
          <p:nvPr/>
        </p:nvSpPr>
        <p:spPr bwMode="auto">
          <a:xfrm>
            <a:off x="7775575" y="34020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5379" name="Text Box 19"/>
          <p:cNvSpPr txBox="1">
            <a:spLocks noChangeArrowheads="1"/>
          </p:cNvSpPr>
          <p:nvPr/>
        </p:nvSpPr>
        <p:spPr bwMode="auto">
          <a:xfrm>
            <a:off x="3346450" y="3394075"/>
            <a:ext cx="703263" cy="276225"/>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Binding</a:t>
            </a:r>
          </a:p>
        </p:txBody>
      </p:sp>
      <p:sp>
        <p:nvSpPr>
          <p:cNvPr id="15380" name="Line 20"/>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1" name="Line 21"/>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2"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3" name="Text Box 23"/>
          <p:cNvSpPr txBox="1">
            <a:spLocks noChangeArrowheads="1"/>
          </p:cNvSpPr>
          <p:nvPr/>
        </p:nvSpPr>
        <p:spPr bwMode="auto">
          <a:xfrm>
            <a:off x="119063" y="3505200"/>
            <a:ext cx="8636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5384" name="Oval 2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85" name="Line 25"/>
          <p:cNvSpPr>
            <a:spLocks noChangeShapeType="1"/>
          </p:cNvSpPr>
          <p:nvPr/>
        </p:nvSpPr>
        <p:spPr bwMode="auto">
          <a:xfrm flipV="1">
            <a:off x="1166813" y="25844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6" name="Freeform 26"/>
          <p:cNvSpPr>
            <a:spLocks/>
          </p:cNvSpPr>
          <p:nvPr/>
        </p:nvSpPr>
        <p:spPr bwMode="auto">
          <a:xfrm rot="-8012509">
            <a:off x="935037" y="34845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7" name="Freeform 27"/>
          <p:cNvSpPr>
            <a:spLocks/>
          </p:cNvSpPr>
          <p:nvPr/>
        </p:nvSpPr>
        <p:spPr bwMode="auto">
          <a:xfrm rot="1416365">
            <a:off x="2270125" y="19319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8" name="Freeform 28"/>
          <p:cNvSpPr>
            <a:spLocks/>
          </p:cNvSpPr>
          <p:nvPr/>
        </p:nvSpPr>
        <p:spPr bwMode="auto">
          <a:xfrm rot="-10160017">
            <a:off x="4859338" y="19621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9" name="Freeform 29"/>
          <p:cNvSpPr>
            <a:spLocks/>
          </p:cNvSpPr>
          <p:nvPr/>
        </p:nvSpPr>
        <p:spPr bwMode="auto">
          <a:xfrm rot="-1233005">
            <a:off x="4137025" y="2565400"/>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0" name="Freeform 30"/>
          <p:cNvSpPr>
            <a:spLocks/>
          </p:cNvSpPr>
          <p:nvPr/>
        </p:nvSpPr>
        <p:spPr bwMode="auto">
          <a:xfrm rot="-1885232">
            <a:off x="6338888" y="1868488"/>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1" name="Freeform 31"/>
          <p:cNvSpPr>
            <a:spLocks/>
          </p:cNvSpPr>
          <p:nvPr/>
        </p:nvSpPr>
        <p:spPr bwMode="auto">
          <a:xfrm rot="3868978">
            <a:off x="7870825" y="43132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2" name="Freeform 32"/>
          <p:cNvSpPr>
            <a:spLocks/>
          </p:cNvSpPr>
          <p:nvPr/>
        </p:nvSpPr>
        <p:spPr bwMode="auto">
          <a:xfrm rot="-3674857">
            <a:off x="7335838" y="27622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3" name="Freeform 33"/>
          <p:cNvSpPr>
            <a:spLocks/>
          </p:cNvSpPr>
          <p:nvPr/>
        </p:nvSpPr>
        <p:spPr bwMode="auto">
          <a:xfrm rot="7936545">
            <a:off x="6091238" y="319087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4" name="Freeform 34"/>
          <p:cNvSpPr>
            <a:spLocks/>
          </p:cNvSpPr>
          <p:nvPr/>
        </p:nvSpPr>
        <p:spPr bwMode="auto">
          <a:xfrm rot="-8012509">
            <a:off x="7705725" y="14874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5" name="Freeform 35"/>
          <p:cNvSpPr>
            <a:spLocks/>
          </p:cNvSpPr>
          <p:nvPr/>
        </p:nvSpPr>
        <p:spPr bwMode="auto">
          <a:xfrm rot="8844108">
            <a:off x="554038" y="15589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6" name="Freeform 36"/>
          <p:cNvSpPr>
            <a:spLocks/>
          </p:cNvSpPr>
          <p:nvPr/>
        </p:nvSpPr>
        <p:spPr bwMode="auto">
          <a:xfrm rot="4491255">
            <a:off x="1622425" y="2957513"/>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7" name="Text Box 37"/>
          <p:cNvSpPr txBox="1">
            <a:spLocks noChangeArrowheads="1"/>
          </p:cNvSpPr>
          <p:nvPr/>
        </p:nvSpPr>
        <p:spPr bwMode="auto">
          <a:xfrm>
            <a:off x="5011738" y="2465388"/>
            <a:ext cx="715962" cy="5540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Enzyme</a:t>
            </a:r>
            <a:r>
              <a:rPr lang="en-GB" b="1">
                <a:solidFill>
                  <a:srgbClr val="FFFFFF"/>
                </a:solidFill>
                <a:latin typeface="Arial Narrow" pitchFamily="34" charset="0"/>
              </a:rPr>
              <a:t/>
            </a:r>
            <a:br>
              <a:rPr lang="en-GB" b="1">
                <a:solidFill>
                  <a:srgbClr val="FFFFFF"/>
                </a:solidFill>
                <a:latin typeface="Arial Narrow" pitchFamily="34" charset="0"/>
              </a:rPr>
            </a:br>
            <a:r>
              <a:rPr lang="en-GB" b="1">
                <a:latin typeface="Arial Narrow" pitchFamily="34" charset="0"/>
              </a:rPr>
              <a:t>binding</a:t>
            </a:r>
          </a:p>
        </p:txBody>
      </p:sp>
      <p:sp>
        <p:nvSpPr>
          <p:cNvPr id="15398" name="Line 38"/>
          <p:cNvSpPr>
            <a:spLocks noChangeShapeType="1"/>
          </p:cNvSpPr>
          <p:nvPr/>
        </p:nvSpPr>
        <p:spPr bwMode="auto">
          <a:xfrm flipH="1">
            <a:off x="4346575" y="2730500"/>
            <a:ext cx="631825" cy="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99" name="Freeform 39"/>
          <p:cNvSpPr>
            <a:spLocks/>
          </p:cNvSpPr>
          <p:nvPr/>
        </p:nvSpPr>
        <p:spPr bwMode="auto">
          <a:xfrm>
            <a:off x="5876925" y="2743200"/>
            <a:ext cx="358775" cy="585788"/>
          </a:xfrm>
          <a:custGeom>
            <a:avLst/>
            <a:gdLst>
              <a:gd name="T0" fmla="*/ 0 w 226"/>
              <a:gd name="T1" fmla="*/ 0 h 369"/>
              <a:gd name="T2" fmla="*/ 2147483647 w 226"/>
              <a:gd name="T3" fmla="*/ 0 h 369"/>
              <a:gd name="T4" fmla="*/ 2147483647 w 226"/>
              <a:gd name="T5" fmla="*/ 2147483647 h 369"/>
              <a:gd name="T6" fmla="*/ 0 60000 65536"/>
              <a:gd name="T7" fmla="*/ 0 60000 65536"/>
              <a:gd name="T8" fmla="*/ 0 60000 65536"/>
              <a:gd name="T9" fmla="*/ 0 w 226"/>
              <a:gd name="T10" fmla="*/ 0 h 369"/>
              <a:gd name="T11" fmla="*/ 226 w 226"/>
              <a:gd name="T12" fmla="*/ 369 h 369"/>
            </a:gdLst>
            <a:ahLst/>
            <a:cxnLst>
              <a:cxn ang="T6">
                <a:pos x="T0" y="T1"/>
              </a:cxn>
              <a:cxn ang="T7">
                <a:pos x="T2" y="T3"/>
              </a:cxn>
              <a:cxn ang="T8">
                <a:pos x="T4" y="T5"/>
              </a:cxn>
            </a:cxnLst>
            <a:rect l="T9" t="T10" r="T11" b="T12"/>
            <a:pathLst>
              <a:path w="226" h="369">
                <a:moveTo>
                  <a:pt x="0" y="0"/>
                </a:moveTo>
                <a:lnTo>
                  <a:pt x="226" y="0"/>
                </a:lnTo>
                <a:lnTo>
                  <a:pt x="226" y="369"/>
                </a:lnTo>
              </a:path>
            </a:pathLst>
          </a:custGeom>
          <a:noFill/>
          <a:ln w="28575">
            <a:solidFill>
              <a:schemeClr val="tx1"/>
            </a:solidFill>
            <a:round/>
            <a:headEnd/>
            <a:tailEnd type="triangle" w="med" len="med"/>
          </a:ln>
        </p:spPr>
        <p:txBody>
          <a:bodyPr lIns="0" tIns="0" rIns="0" bIns="0" anchor="ctr">
            <a:spAutoFit/>
          </a:bodyPr>
          <a:lstStyle/>
          <a:p>
            <a:endParaRPr lang="en-US"/>
          </a:p>
        </p:txBody>
      </p:sp>
      <p:sp>
        <p:nvSpPr>
          <p:cNvPr id="15400" name="Text Box 40"/>
          <p:cNvSpPr txBox="1">
            <a:spLocks noChangeArrowheads="1"/>
          </p:cNvSpPr>
          <p:nvPr/>
        </p:nvSpPr>
        <p:spPr bwMode="auto">
          <a:xfrm>
            <a:off x="1752600" y="1143000"/>
            <a:ext cx="5757862"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Enzymes bind to antibiotic molecules</a:t>
            </a:r>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ChangeArrowheads="1"/>
          </p:cNvSpPr>
          <p:nvPr/>
        </p:nvSpPr>
        <p:spPr bwMode="auto">
          <a:xfrm>
            <a:off x="3036888" y="2066925"/>
            <a:ext cx="1771650" cy="1771650"/>
          </a:xfrm>
          <a:prstGeom prst="irregularSeal2">
            <a:avLst/>
          </a:prstGeom>
          <a:gradFill rotWithShape="0">
            <a:gsLst>
              <a:gs pos="0">
                <a:schemeClr val="bg1">
                  <a:gamma/>
                  <a:tint val="69804"/>
                  <a:invGamma/>
                </a:schemeClr>
              </a:gs>
              <a:gs pos="100000">
                <a:schemeClr val="bg1"/>
              </a:gs>
            </a:gsLst>
            <a:path path="shape">
              <a:fillToRect l="50000" t="50000" r="50000" b="50000"/>
            </a:path>
          </a:gradFill>
          <a:ln w="12700">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34819" name="Rectangle 3"/>
          <p:cNvSpPr>
            <a:spLocks noGrp="1" noChangeArrowheads="1"/>
          </p:cNvSpPr>
          <p:nvPr>
            <p:ph type="title"/>
          </p:nvPr>
        </p:nvSpPr>
        <p:spPr>
          <a:xfrm>
            <a:off x="1138238" y="241300"/>
            <a:ext cx="7620000" cy="939800"/>
          </a:xfrm>
        </p:spPr>
        <p:txBody>
          <a:bodyPr/>
          <a:lstStyle/>
          <a:p>
            <a:pPr eaLnBrk="1" fontAlgn="auto" hangingPunct="1">
              <a:spcAft>
                <a:spcPts val="0"/>
              </a:spcAft>
              <a:defRPr/>
            </a:pPr>
            <a:r>
              <a:rPr lang="en-GB" sz="3600" dirty="0" smtClean="0"/>
              <a:t>Third step :Antibiotic inactivation</a:t>
            </a:r>
          </a:p>
        </p:txBody>
      </p:sp>
      <p:sp>
        <p:nvSpPr>
          <p:cNvPr id="16388" name="Rectangle 4"/>
          <p:cNvSpPr>
            <a:spLocks noChangeArrowheads="1"/>
          </p:cNvSpPr>
          <p:nvPr/>
        </p:nvSpPr>
        <p:spPr bwMode="auto">
          <a:xfrm>
            <a:off x="0" y="54657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6389" name="Rectangle 5"/>
          <p:cNvSpPr>
            <a:spLocks noChangeArrowheads="1"/>
          </p:cNvSpPr>
          <p:nvPr/>
        </p:nvSpPr>
        <p:spPr bwMode="auto">
          <a:xfrm>
            <a:off x="0" y="41957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6390" name="Oval 6"/>
          <p:cNvSpPr>
            <a:spLocks noChangeArrowheads="1"/>
          </p:cNvSpPr>
          <p:nvPr/>
        </p:nvSpPr>
        <p:spPr bwMode="auto">
          <a:xfrm>
            <a:off x="18208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1" name="Oval 7"/>
          <p:cNvSpPr>
            <a:spLocks noChangeArrowheads="1"/>
          </p:cNvSpPr>
          <p:nvPr/>
        </p:nvSpPr>
        <p:spPr bwMode="auto">
          <a:xfrm>
            <a:off x="34210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2" name="Oval 8"/>
          <p:cNvSpPr>
            <a:spLocks noChangeArrowheads="1"/>
          </p:cNvSpPr>
          <p:nvPr/>
        </p:nvSpPr>
        <p:spPr bwMode="auto">
          <a:xfrm>
            <a:off x="50212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3" name="Oval 9"/>
          <p:cNvSpPr>
            <a:spLocks noChangeArrowheads="1"/>
          </p:cNvSpPr>
          <p:nvPr/>
        </p:nvSpPr>
        <p:spPr bwMode="auto">
          <a:xfrm>
            <a:off x="66214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4" name="Oval 10"/>
          <p:cNvSpPr>
            <a:spLocks noChangeArrowheads="1"/>
          </p:cNvSpPr>
          <p:nvPr/>
        </p:nvSpPr>
        <p:spPr bwMode="auto">
          <a:xfrm>
            <a:off x="7964488" y="22367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5" name="Oval 11"/>
          <p:cNvSpPr>
            <a:spLocks noChangeArrowheads="1"/>
          </p:cNvSpPr>
          <p:nvPr/>
        </p:nvSpPr>
        <p:spPr bwMode="auto">
          <a:xfrm rot="2414272">
            <a:off x="6457950" y="2370138"/>
            <a:ext cx="719138" cy="1077912"/>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6" name="Oval 12"/>
          <p:cNvSpPr>
            <a:spLocks noChangeArrowheads="1"/>
          </p:cNvSpPr>
          <p:nvPr/>
        </p:nvSpPr>
        <p:spPr bwMode="auto">
          <a:xfrm>
            <a:off x="5021263" y="33178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7" name="Oval 13"/>
          <p:cNvSpPr>
            <a:spLocks noChangeArrowheads="1"/>
          </p:cNvSpPr>
          <p:nvPr/>
        </p:nvSpPr>
        <p:spPr bwMode="auto">
          <a:xfrm>
            <a:off x="1884363" y="33178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8" name="Text Box 14"/>
          <p:cNvSpPr txBox="1">
            <a:spLocks noChangeArrowheads="1"/>
          </p:cNvSpPr>
          <p:nvPr/>
        </p:nvSpPr>
        <p:spPr bwMode="auto">
          <a:xfrm>
            <a:off x="6888163" y="61087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6399" name="Text Box 15"/>
          <p:cNvSpPr txBox="1">
            <a:spLocks noChangeArrowheads="1"/>
          </p:cNvSpPr>
          <p:nvPr/>
        </p:nvSpPr>
        <p:spPr bwMode="auto">
          <a:xfrm>
            <a:off x="279400" y="45243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6400" name="Text Box 16"/>
          <p:cNvSpPr txBox="1">
            <a:spLocks noChangeArrowheads="1"/>
          </p:cNvSpPr>
          <p:nvPr/>
        </p:nvSpPr>
        <p:spPr bwMode="auto">
          <a:xfrm>
            <a:off x="233363" y="26622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6401" name="Rectangle 17"/>
          <p:cNvSpPr>
            <a:spLocks noChangeArrowheads="1"/>
          </p:cNvSpPr>
          <p:nvPr/>
        </p:nvSpPr>
        <p:spPr bwMode="auto">
          <a:xfrm>
            <a:off x="0" y="5143500"/>
            <a:ext cx="9144000" cy="436563"/>
          </a:xfrm>
          <a:prstGeom prst="rect">
            <a:avLst/>
          </a:prstGeom>
          <a:solidFill>
            <a:srgbClr val="9CA4CA"/>
          </a:solidFill>
          <a:ln w="12700">
            <a:noFill/>
            <a:miter lim="800000"/>
            <a:headEnd/>
            <a:tailEnd/>
          </a:ln>
        </p:spPr>
        <p:txBody>
          <a:bodyPr wrap="none" anchor="ctr"/>
          <a:lstStyle/>
          <a:p>
            <a:endParaRPr lang="en-US"/>
          </a:p>
        </p:txBody>
      </p:sp>
      <p:sp>
        <p:nvSpPr>
          <p:cNvPr id="16402" name="Text Box 18"/>
          <p:cNvSpPr txBox="1">
            <a:spLocks noChangeArrowheads="1"/>
          </p:cNvSpPr>
          <p:nvPr/>
        </p:nvSpPr>
        <p:spPr bwMode="auto">
          <a:xfrm>
            <a:off x="7775575" y="35163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6403" name="Line 19"/>
          <p:cNvSpPr>
            <a:spLocks noChangeShapeType="1"/>
          </p:cNvSpPr>
          <p:nvPr/>
        </p:nvSpPr>
        <p:spPr bwMode="auto">
          <a:xfrm flipH="1">
            <a:off x="7078663" y="37084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6404" name="Text Box 20"/>
          <p:cNvSpPr txBox="1">
            <a:spLocks noChangeArrowheads="1"/>
          </p:cNvSpPr>
          <p:nvPr/>
        </p:nvSpPr>
        <p:spPr bwMode="auto">
          <a:xfrm>
            <a:off x="119063" y="3619500"/>
            <a:ext cx="8636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6405" name="Oval 21"/>
          <p:cNvSpPr>
            <a:spLocks noChangeArrowheads="1"/>
          </p:cNvSpPr>
          <p:nvPr/>
        </p:nvSpPr>
        <p:spPr bwMode="auto">
          <a:xfrm>
            <a:off x="1371600" y="23098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406" name="Line 22"/>
          <p:cNvSpPr>
            <a:spLocks noChangeShapeType="1"/>
          </p:cNvSpPr>
          <p:nvPr/>
        </p:nvSpPr>
        <p:spPr bwMode="auto">
          <a:xfrm flipV="1">
            <a:off x="1166813" y="26987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6407" name="Freeform 23"/>
          <p:cNvSpPr>
            <a:spLocks/>
          </p:cNvSpPr>
          <p:nvPr/>
        </p:nvSpPr>
        <p:spPr bwMode="auto">
          <a:xfrm rot="-8012509">
            <a:off x="935037" y="35988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08" name="Freeform 24"/>
          <p:cNvSpPr>
            <a:spLocks/>
          </p:cNvSpPr>
          <p:nvPr/>
        </p:nvSpPr>
        <p:spPr bwMode="auto">
          <a:xfrm rot="1416365">
            <a:off x="2270125" y="20462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09" name="Freeform 25"/>
          <p:cNvSpPr>
            <a:spLocks/>
          </p:cNvSpPr>
          <p:nvPr/>
        </p:nvSpPr>
        <p:spPr bwMode="auto">
          <a:xfrm rot="-10160017">
            <a:off x="4859338" y="20764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0" name="Freeform 26"/>
          <p:cNvSpPr>
            <a:spLocks/>
          </p:cNvSpPr>
          <p:nvPr/>
        </p:nvSpPr>
        <p:spPr bwMode="auto">
          <a:xfrm rot="-1233005">
            <a:off x="4137025" y="2679700"/>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1" name="Freeform 27"/>
          <p:cNvSpPr>
            <a:spLocks/>
          </p:cNvSpPr>
          <p:nvPr/>
        </p:nvSpPr>
        <p:spPr bwMode="auto">
          <a:xfrm rot="3868978">
            <a:off x="7870825" y="44275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2" name="Freeform 28"/>
          <p:cNvSpPr>
            <a:spLocks/>
          </p:cNvSpPr>
          <p:nvPr/>
        </p:nvSpPr>
        <p:spPr bwMode="auto">
          <a:xfrm rot="-3674857">
            <a:off x="7335838" y="28765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3" name="Freeform 29"/>
          <p:cNvSpPr>
            <a:spLocks/>
          </p:cNvSpPr>
          <p:nvPr/>
        </p:nvSpPr>
        <p:spPr bwMode="auto">
          <a:xfrm rot="7936545">
            <a:off x="6091238" y="330517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4" name="Freeform 30"/>
          <p:cNvSpPr>
            <a:spLocks/>
          </p:cNvSpPr>
          <p:nvPr/>
        </p:nvSpPr>
        <p:spPr bwMode="auto">
          <a:xfrm rot="-8012509">
            <a:off x="7705725" y="16017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5" name="Freeform 31"/>
          <p:cNvSpPr>
            <a:spLocks/>
          </p:cNvSpPr>
          <p:nvPr/>
        </p:nvSpPr>
        <p:spPr bwMode="auto">
          <a:xfrm rot="8844108">
            <a:off x="554038" y="16732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6" name="Freeform 32"/>
          <p:cNvSpPr>
            <a:spLocks/>
          </p:cNvSpPr>
          <p:nvPr/>
        </p:nvSpPr>
        <p:spPr bwMode="auto">
          <a:xfrm rot="4491255">
            <a:off x="1622425" y="3071813"/>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7" name="Arc 33"/>
          <p:cNvSpPr>
            <a:spLocks/>
          </p:cNvSpPr>
          <p:nvPr/>
        </p:nvSpPr>
        <p:spPr bwMode="auto">
          <a:xfrm rot="-2700000">
            <a:off x="3748088" y="2495550"/>
            <a:ext cx="296862"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18" name="Arc 34"/>
          <p:cNvSpPr>
            <a:spLocks/>
          </p:cNvSpPr>
          <p:nvPr/>
        </p:nvSpPr>
        <p:spPr bwMode="auto">
          <a:xfrm rot="-4445307">
            <a:off x="3472657" y="2594769"/>
            <a:ext cx="296862"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19" name="Arc 35"/>
          <p:cNvSpPr>
            <a:spLocks/>
          </p:cNvSpPr>
          <p:nvPr/>
        </p:nvSpPr>
        <p:spPr bwMode="auto">
          <a:xfrm rot="-9029701">
            <a:off x="3367088" y="2890838"/>
            <a:ext cx="338137" cy="311150"/>
          </a:xfrm>
          <a:custGeom>
            <a:avLst/>
            <a:gdLst>
              <a:gd name="T0" fmla="*/ 2147483647 w 20187"/>
              <a:gd name="T1" fmla="*/ 0 h 18601"/>
              <a:gd name="T2" fmla="*/ 2147483647 w 20187"/>
              <a:gd name="T3" fmla="*/ 2147483647 h 18601"/>
              <a:gd name="T4" fmla="*/ 0 w 20187"/>
              <a:gd name="T5" fmla="*/ 2147483647 h 18601"/>
              <a:gd name="T6" fmla="*/ 0 60000 65536"/>
              <a:gd name="T7" fmla="*/ 0 60000 65536"/>
              <a:gd name="T8" fmla="*/ 0 60000 65536"/>
              <a:gd name="T9" fmla="*/ 0 w 20187"/>
              <a:gd name="T10" fmla="*/ 0 h 18601"/>
              <a:gd name="T11" fmla="*/ 20187 w 20187"/>
              <a:gd name="T12" fmla="*/ 18601 h 18601"/>
            </a:gdLst>
            <a:ahLst/>
            <a:cxnLst>
              <a:cxn ang="T6">
                <a:pos x="T0" y="T1"/>
              </a:cxn>
              <a:cxn ang="T7">
                <a:pos x="T2" y="T3"/>
              </a:cxn>
              <a:cxn ang="T8">
                <a:pos x="T4" y="T5"/>
              </a:cxn>
            </a:cxnLst>
            <a:rect l="T9" t="T10" r="T11" b="T12"/>
            <a:pathLst>
              <a:path w="20187" h="18601" fill="none" extrusionOk="0">
                <a:moveTo>
                  <a:pt x="10980" y="-1"/>
                </a:moveTo>
                <a:cubicBezTo>
                  <a:pt x="15198" y="2489"/>
                  <a:pt x="18444" y="6339"/>
                  <a:pt x="20187" y="10916"/>
                </a:cubicBezTo>
              </a:path>
              <a:path w="20187" h="18601" stroke="0" extrusionOk="0">
                <a:moveTo>
                  <a:pt x="10980" y="-1"/>
                </a:moveTo>
                <a:cubicBezTo>
                  <a:pt x="15198" y="2489"/>
                  <a:pt x="18444" y="6339"/>
                  <a:pt x="20187" y="10916"/>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0" name="Arc 36"/>
          <p:cNvSpPr>
            <a:spLocks/>
          </p:cNvSpPr>
          <p:nvPr/>
        </p:nvSpPr>
        <p:spPr bwMode="auto">
          <a:xfrm rot="6354693">
            <a:off x="3869532" y="3112294"/>
            <a:ext cx="296862" cy="342900"/>
          </a:xfrm>
          <a:custGeom>
            <a:avLst/>
            <a:gdLst>
              <a:gd name="T0" fmla="*/ 2147483647 w 17740"/>
              <a:gd name="T1" fmla="*/ 0 h 20464"/>
              <a:gd name="T2" fmla="*/ 2147483647 w 17740"/>
              <a:gd name="T3" fmla="*/ 2147483647 h 20464"/>
              <a:gd name="T4" fmla="*/ 0 w 17740"/>
              <a:gd name="T5" fmla="*/ 2147483647 h 20464"/>
              <a:gd name="T6" fmla="*/ 0 60000 65536"/>
              <a:gd name="T7" fmla="*/ 0 60000 65536"/>
              <a:gd name="T8" fmla="*/ 0 60000 65536"/>
              <a:gd name="T9" fmla="*/ 0 w 17740"/>
              <a:gd name="T10" fmla="*/ 0 h 20464"/>
              <a:gd name="T11" fmla="*/ 17740 w 17740"/>
              <a:gd name="T12" fmla="*/ 20464 h 20464"/>
            </a:gdLst>
            <a:ahLst/>
            <a:cxnLst>
              <a:cxn ang="T6">
                <a:pos x="T0" y="T1"/>
              </a:cxn>
              <a:cxn ang="T7">
                <a:pos x="T2" y="T3"/>
              </a:cxn>
              <a:cxn ang="T8">
                <a:pos x="T4" y="T5"/>
              </a:cxn>
            </a:cxnLst>
            <a:rect l="T9" t="T10" r="T11" b="T12"/>
            <a:pathLst>
              <a:path w="17740" h="20464" fill="none" extrusionOk="0">
                <a:moveTo>
                  <a:pt x="6912" y="-1"/>
                </a:moveTo>
                <a:cubicBezTo>
                  <a:pt x="11300" y="1482"/>
                  <a:pt x="15096" y="4336"/>
                  <a:pt x="17739" y="8140"/>
                </a:cubicBezTo>
              </a:path>
              <a:path w="17740" h="20464" stroke="0" extrusionOk="0">
                <a:moveTo>
                  <a:pt x="6912" y="-1"/>
                </a:moveTo>
                <a:cubicBezTo>
                  <a:pt x="11300" y="1482"/>
                  <a:pt x="15096" y="4336"/>
                  <a:pt x="17739" y="8140"/>
                </a:cubicBezTo>
                <a:lnTo>
                  <a:pt x="0" y="20464"/>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1" name="Arc 37"/>
          <p:cNvSpPr>
            <a:spLocks/>
          </p:cNvSpPr>
          <p:nvPr/>
        </p:nvSpPr>
        <p:spPr bwMode="auto">
          <a:xfrm rot="10553845">
            <a:off x="3503613" y="3154363"/>
            <a:ext cx="296862" cy="331787"/>
          </a:xfrm>
          <a:custGeom>
            <a:avLst/>
            <a:gdLst>
              <a:gd name="T0" fmla="*/ 2147483647 w 17740"/>
              <a:gd name="T1" fmla="*/ 0 h 19798"/>
              <a:gd name="T2" fmla="*/ 2147483647 w 17740"/>
              <a:gd name="T3" fmla="*/ 2147483647 h 19798"/>
              <a:gd name="T4" fmla="*/ 0 w 17740"/>
              <a:gd name="T5" fmla="*/ 2147483647 h 19798"/>
              <a:gd name="T6" fmla="*/ 0 60000 65536"/>
              <a:gd name="T7" fmla="*/ 0 60000 65536"/>
              <a:gd name="T8" fmla="*/ 0 60000 65536"/>
              <a:gd name="T9" fmla="*/ 0 w 17740"/>
              <a:gd name="T10" fmla="*/ 0 h 19798"/>
              <a:gd name="T11" fmla="*/ 17740 w 17740"/>
              <a:gd name="T12" fmla="*/ 19798 h 19798"/>
            </a:gdLst>
            <a:ahLst/>
            <a:cxnLst>
              <a:cxn ang="T6">
                <a:pos x="T0" y="T1"/>
              </a:cxn>
              <a:cxn ang="T7">
                <a:pos x="T2" y="T3"/>
              </a:cxn>
              <a:cxn ang="T8">
                <a:pos x="T4" y="T5"/>
              </a:cxn>
            </a:cxnLst>
            <a:rect l="T9" t="T10" r="T11" b="T12"/>
            <a:pathLst>
              <a:path w="17740" h="19798" fill="none" extrusionOk="0">
                <a:moveTo>
                  <a:pt x="8637" y="-1"/>
                </a:moveTo>
                <a:cubicBezTo>
                  <a:pt x="12304" y="1600"/>
                  <a:pt x="15456" y="4187"/>
                  <a:pt x="17739" y="7474"/>
                </a:cubicBezTo>
              </a:path>
              <a:path w="17740" h="19798" stroke="0" extrusionOk="0">
                <a:moveTo>
                  <a:pt x="8637" y="-1"/>
                </a:moveTo>
                <a:cubicBezTo>
                  <a:pt x="12304" y="1600"/>
                  <a:pt x="15456" y="4187"/>
                  <a:pt x="17739" y="7474"/>
                </a:cubicBezTo>
                <a:lnTo>
                  <a:pt x="0" y="19798"/>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2" name="Arc 38"/>
          <p:cNvSpPr>
            <a:spLocks/>
          </p:cNvSpPr>
          <p:nvPr/>
        </p:nvSpPr>
        <p:spPr bwMode="auto">
          <a:xfrm rot="3661103">
            <a:off x="4115593" y="3075782"/>
            <a:ext cx="296863"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3" name="Freeform 39"/>
          <p:cNvSpPr>
            <a:spLocks/>
          </p:cNvSpPr>
          <p:nvPr/>
        </p:nvSpPr>
        <p:spPr bwMode="auto">
          <a:xfrm>
            <a:off x="4029075" y="2609850"/>
            <a:ext cx="109538" cy="71438"/>
          </a:xfrm>
          <a:custGeom>
            <a:avLst/>
            <a:gdLst>
              <a:gd name="T0" fmla="*/ 0 w 69"/>
              <a:gd name="T1" fmla="*/ 2147483647 h 45"/>
              <a:gd name="T2" fmla="*/ 2147483647 w 69"/>
              <a:gd name="T3" fmla="*/ 0 h 45"/>
              <a:gd name="T4" fmla="*/ 2147483647 w 69"/>
              <a:gd name="T5" fmla="*/ 2147483647 h 45"/>
              <a:gd name="T6" fmla="*/ 0 w 69"/>
              <a:gd name="T7" fmla="*/ 2147483647 h 45"/>
              <a:gd name="T8" fmla="*/ 0 60000 65536"/>
              <a:gd name="T9" fmla="*/ 0 60000 65536"/>
              <a:gd name="T10" fmla="*/ 0 60000 65536"/>
              <a:gd name="T11" fmla="*/ 0 60000 65536"/>
              <a:gd name="T12" fmla="*/ 0 w 69"/>
              <a:gd name="T13" fmla="*/ 0 h 45"/>
              <a:gd name="T14" fmla="*/ 69 w 69"/>
              <a:gd name="T15" fmla="*/ 45 h 45"/>
            </a:gdLst>
            <a:ahLst/>
            <a:cxnLst>
              <a:cxn ang="T8">
                <a:pos x="T0" y="T1"/>
              </a:cxn>
              <a:cxn ang="T9">
                <a:pos x="T2" y="T3"/>
              </a:cxn>
              <a:cxn ang="T10">
                <a:pos x="T4" y="T5"/>
              </a:cxn>
              <a:cxn ang="T11">
                <a:pos x="T6" y="T7"/>
              </a:cxn>
            </a:cxnLst>
            <a:rect l="T12" t="T13" r="T14" b="T15"/>
            <a:pathLst>
              <a:path w="69" h="45">
                <a:moveTo>
                  <a:pt x="0" y="45"/>
                </a:moveTo>
                <a:lnTo>
                  <a:pt x="36" y="0"/>
                </a:lnTo>
                <a:lnTo>
                  <a:pt x="69" y="45"/>
                </a:lnTo>
                <a:lnTo>
                  <a:pt x="0" y="45"/>
                </a:lnTo>
                <a:close/>
              </a:path>
            </a:pathLst>
          </a:custGeom>
          <a:solidFill>
            <a:srgbClr val="00C692"/>
          </a:solidFill>
          <a:ln w="12700">
            <a:noFill/>
            <a:round/>
            <a:headEnd/>
            <a:tailEnd/>
          </a:ln>
        </p:spPr>
        <p:txBody>
          <a:bodyPr/>
          <a:lstStyle/>
          <a:p>
            <a:endParaRPr lang="en-US"/>
          </a:p>
        </p:txBody>
      </p:sp>
      <p:sp>
        <p:nvSpPr>
          <p:cNvPr id="16424" name="Freeform 40"/>
          <p:cNvSpPr>
            <a:spLocks/>
          </p:cNvSpPr>
          <p:nvPr/>
        </p:nvSpPr>
        <p:spPr bwMode="auto">
          <a:xfrm>
            <a:off x="3786188" y="2886075"/>
            <a:ext cx="80962" cy="90488"/>
          </a:xfrm>
          <a:custGeom>
            <a:avLst/>
            <a:gdLst>
              <a:gd name="T0" fmla="*/ 2147483647 w 51"/>
              <a:gd name="T1" fmla="*/ 2147483647 h 57"/>
              <a:gd name="T2" fmla="*/ 2147483647 w 51"/>
              <a:gd name="T3" fmla="*/ 0 h 57"/>
              <a:gd name="T4" fmla="*/ 0 w 51"/>
              <a:gd name="T5" fmla="*/ 2147483647 h 57"/>
              <a:gd name="T6" fmla="*/ 2147483647 w 51"/>
              <a:gd name="T7" fmla="*/ 2147483647 h 57"/>
              <a:gd name="T8" fmla="*/ 0 60000 65536"/>
              <a:gd name="T9" fmla="*/ 0 60000 65536"/>
              <a:gd name="T10" fmla="*/ 0 60000 65536"/>
              <a:gd name="T11" fmla="*/ 0 60000 65536"/>
              <a:gd name="T12" fmla="*/ 0 w 51"/>
              <a:gd name="T13" fmla="*/ 0 h 57"/>
              <a:gd name="T14" fmla="*/ 51 w 51"/>
              <a:gd name="T15" fmla="*/ 57 h 57"/>
            </a:gdLst>
            <a:ahLst/>
            <a:cxnLst>
              <a:cxn ang="T8">
                <a:pos x="T0" y="T1"/>
              </a:cxn>
              <a:cxn ang="T9">
                <a:pos x="T2" y="T3"/>
              </a:cxn>
              <a:cxn ang="T10">
                <a:pos x="T4" y="T5"/>
              </a:cxn>
              <a:cxn ang="T11">
                <a:pos x="T6" y="T7"/>
              </a:cxn>
            </a:cxnLst>
            <a:rect l="T12" t="T13" r="T14" b="T15"/>
            <a:pathLst>
              <a:path w="51" h="57">
                <a:moveTo>
                  <a:pt x="51" y="48"/>
                </a:moveTo>
                <a:lnTo>
                  <a:pt x="15" y="0"/>
                </a:lnTo>
                <a:lnTo>
                  <a:pt x="0" y="57"/>
                </a:lnTo>
                <a:lnTo>
                  <a:pt x="51" y="48"/>
                </a:lnTo>
                <a:close/>
              </a:path>
            </a:pathLst>
          </a:custGeom>
          <a:solidFill>
            <a:srgbClr val="00C692"/>
          </a:solidFill>
          <a:ln w="12700">
            <a:noFill/>
            <a:round/>
            <a:headEnd/>
            <a:tailEnd/>
          </a:ln>
        </p:spPr>
        <p:txBody>
          <a:bodyPr/>
          <a:lstStyle/>
          <a:p>
            <a:endParaRPr lang="en-US"/>
          </a:p>
        </p:txBody>
      </p:sp>
      <p:sp>
        <p:nvSpPr>
          <p:cNvPr id="16425" name="Freeform 41"/>
          <p:cNvSpPr>
            <a:spLocks/>
          </p:cNvSpPr>
          <p:nvPr/>
        </p:nvSpPr>
        <p:spPr bwMode="auto">
          <a:xfrm>
            <a:off x="3362325" y="2747963"/>
            <a:ext cx="133350" cy="95250"/>
          </a:xfrm>
          <a:custGeom>
            <a:avLst/>
            <a:gdLst>
              <a:gd name="T0" fmla="*/ 2147483647 w 84"/>
              <a:gd name="T1" fmla="*/ 2147483647 h 60"/>
              <a:gd name="T2" fmla="*/ 2147483647 w 84"/>
              <a:gd name="T3" fmla="*/ 0 h 60"/>
              <a:gd name="T4" fmla="*/ 0 w 84"/>
              <a:gd name="T5" fmla="*/ 2147483647 h 60"/>
              <a:gd name="T6" fmla="*/ 2147483647 w 84"/>
              <a:gd name="T7" fmla="*/ 2147483647 h 60"/>
              <a:gd name="T8" fmla="*/ 0 60000 65536"/>
              <a:gd name="T9" fmla="*/ 0 60000 65536"/>
              <a:gd name="T10" fmla="*/ 0 60000 65536"/>
              <a:gd name="T11" fmla="*/ 0 60000 65536"/>
              <a:gd name="T12" fmla="*/ 0 w 84"/>
              <a:gd name="T13" fmla="*/ 0 h 60"/>
              <a:gd name="T14" fmla="*/ 84 w 84"/>
              <a:gd name="T15" fmla="*/ 60 h 60"/>
            </a:gdLst>
            <a:ahLst/>
            <a:cxnLst>
              <a:cxn ang="T8">
                <a:pos x="T0" y="T1"/>
              </a:cxn>
              <a:cxn ang="T9">
                <a:pos x="T2" y="T3"/>
              </a:cxn>
              <a:cxn ang="T10">
                <a:pos x="T4" y="T5"/>
              </a:cxn>
              <a:cxn ang="T11">
                <a:pos x="T6" y="T7"/>
              </a:cxn>
            </a:cxnLst>
            <a:rect l="T12" t="T13" r="T14" b="T15"/>
            <a:pathLst>
              <a:path w="84" h="60">
                <a:moveTo>
                  <a:pt x="84" y="51"/>
                </a:moveTo>
                <a:lnTo>
                  <a:pt x="27" y="0"/>
                </a:lnTo>
                <a:lnTo>
                  <a:pt x="0" y="60"/>
                </a:lnTo>
                <a:lnTo>
                  <a:pt x="84" y="51"/>
                </a:lnTo>
                <a:close/>
              </a:path>
            </a:pathLst>
          </a:custGeom>
          <a:solidFill>
            <a:srgbClr val="00C692"/>
          </a:solidFill>
          <a:ln w="12700">
            <a:noFill/>
            <a:round/>
            <a:headEnd/>
            <a:tailEnd/>
          </a:ln>
        </p:spPr>
        <p:txBody>
          <a:bodyPr/>
          <a:lstStyle/>
          <a:p>
            <a:endParaRPr lang="en-US"/>
          </a:p>
        </p:txBody>
      </p:sp>
      <p:sp>
        <p:nvSpPr>
          <p:cNvPr id="16426" name="Freeform 42"/>
          <p:cNvSpPr>
            <a:spLocks/>
          </p:cNvSpPr>
          <p:nvPr/>
        </p:nvSpPr>
        <p:spPr bwMode="auto">
          <a:xfrm>
            <a:off x="3795713" y="3281363"/>
            <a:ext cx="71437" cy="100012"/>
          </a:xfrm>
          <a:custGeom>
            <a:avLst/>
            <a:gdLst>
              <a:gd name="T0" fmla="*/ 2147483647 w 45"/>
              <a:gd name="T1" fmla="*/ 0 h 63"/>
              <a:gd name="T2" fmla="*/ 0 w 45"/>
              <a:gd name="T3" fmla="*/ 2147483647 h 63"/>
              <a:gd name="T4" fmla="*/ 2147483647 w 45"/>
              <a:gd name="T5" fmla="*/ 2147483647 h 63"/>
              <a:gd name="T6" fmla="*/ 2147483647 w 45"/>
              <a:gd name="T7" fmla="*/ 0 h 63"/>
              <a:gd name="T8" fmla="*/ 0 60000 65536"/>
              <a:gd name="T9" fmla="*/ 0 60000 65536"/>
              <a:gd name="T10" fmla="*/ 0 60000 65536"/>
              <a:gd name="T11" fmla="*/ 0 60000 65536"/>
              <a:gd name="T12" fmla="*/ 0 w 45"/>
              <a:gd name="T13" fmla="*/ 0 h 63"/>
              <a:gd name="T14" fmla="*/ 45 w 45"/>
              <a:gd name="T15" fmla="*/ 63 h 63"/>
            </a:gdLst>
            <a:ahLst/>
            <a:cxnLst>
              <a:cxn ang="T8">
                <a:pos x="T0" y="T1"/>
              </a:cxn>
              <a:cxn ang="T9">
                <a:pos x="T2" y="T3"/>
              </a:cxn>
              <a:cxn ang="T10">
                <a:pos x="T4" y="T5"/>
              </a:cxn>
              <a:cxn ang="T11">
                <a:pos x="T6" y="T7"/>
              </a:cxn>
            </a:cxnLst>
            <a:rect l="T12" t="T13" r="T14" b="T15"/>
            <a:pathLst>
              <a:path w="45" h="63">
                <a:moveTo>
                  <a:pt x="27" y="0"/>
                </a:moveTo>
                <a:lnTo>
                  <a:pt x="0" y="60"/>
                </a:lnTo>
                <a:lnTo>
                  <a:pt x="45" y="63"/>
                </a:lnTo>
                <a:lnTo>
                  <a:pt x="27" y="0"/>
                </a:lnTo>
                <a:close/>
              </a:path>
            </a:pathLst>
          </a:custGeom>
          <a:solidFill>
            <a:srgbClr val="00C692"/>
          </a:solidFill>
          <a:ln w="12700">
            <a:noFill/>
            <a:round/>
            <a:headEnd/>
            <a:tailEnd/>
          </a:ln>
        </p:spPr>
        <p:txBody>
          <a:bodyPr/>
          <a:lstStyle/>
          <a:p>
            <a:endParaRPr lang="en-US"/>
          </a:p>
        </p:txBody>
      </p:sp>
      <p:sp>
        <p:nvSpPr>
          <p:cNvPr id="16427" name="Freeform 43"/>
          <p:cNvSpPr>
            <a:spLocks/>
          </p:cNvSpPr>
          <p:nvPr/>
        </p:nvSpPr>
        <p:spPr bwMode="auto">
          <a:xfrm>
            <a:off x="4267200" y="3371850"/>
            <a:ext cx="109538" cy="104775"/>
          </a:xfrm>
          <a:custGeom>
            <a:avLst/>
            <a:gdLst>
              <a:gd name="T0" fmla="*/ 2147483647 w 69"/>
              <a:gd name="T1" fmla="*/ 0 h 66"/>
              <a:gd name="T2" fmla="*/ 2147483647 w 69"/>
              <a:gd name="T3" fmla="*/ 2147483647 h 66"/>
              <a:gd name="T4" fmla="*/ 0 w 69"/>
              <a:gd name="T5" fmla="*/ 2147483647 h 66"/>
              <a:gd name="T6" fmla="*/ 2147483647 w 69"/>
              <a:gd name="T7" fmla="*/ 0 h 66"/>
              <a:gd name="T8" fmla="*/ 0 60000 65536"/>
              <a:gd name="T9" fmla="*/ 0 60000 65536"/>
              <a:gd name="T10" fmla="*/ 0 60000 65536"/>
              <a:gd name="T11" fmla="*/ 0 60000 65536"/>
              <a:gd name="T12" fmla="*/ 0 w 69"/>
              <a:gd name="T13" fmla="*/ 0 h 66"/>
              <a:gd name="T14" fmla="*/ 69 w 69"/>
              <a:gd name="T15" fmla="*/ 66 h 66"/>
            </a:gdLst>
            <a:ahLst/>
            <a:cxnLst>
              <a:cxn ang="T8">
                <a:pos x="T0" y="T1"/>
              </a:cxn>
              <a:cxn ang="T9">
                <a:pos x="T2" y="T3"/>
              </a:cxn>
              <a:cxn ang="T10">
                <a:pos x="T4" y="T5"/>
              </a:cxn>
              <a:cxn ang="T11">
                <a:pos x="T6" y="T7"/>
              </a:cxn>
            </a:cxnLst>
            <a:rect l="T12" t="T13" r="T14" b="T15"/>
            <a:pathLst>
              <a:path w="69" h="66">
                <a:moveTo>
                  <a:pt x="15" y="0"/>
                </a:moveTo>
                <a:lnTo>
                  <a:pt x="69" y="45"/>
                </a:lnTo>
                <a:lnTo>
                  <a:pt x="0" y="66"/>
                </a:lnTo>
                <a:lnTo>
                  <a:pt x="15" y="0"/>
                </a:lnTo>
                <a:close/>
              </a:path>
            </a:pathLst>
          </a:custGeom>
          <a:solidFill>
            <a:srgbClr val="00C692"/>
          </a:solidFill>
          <a:ln w="12700">
            <a:noFill/>
            <a:round/>
            <a:headEnd/>
            <a:tailEnd/>
          </a:ln>
        </p:spPr>
        <p:txBody>
          <a:bodyPr/>
          <a:lstStyle/>
          <a:p>
            <a:endParaRPr lang="en-US"/>
          </a:p>
        </p:txBody>
      </p:sp>
      <p:sp>
        <p:nvSpPr>
          <p:cNvPr id="16428" name="Freeform 44"/>
          <p:cNvSpPr>
            <a:spLocks/>
          </p:cNvSpPr>
          <p:nvPr/>
        </p:nvSpPr>
        <p:spPr bwMode="auto">
          <a:xfrm>
            <a:off x="4000500" y="2371725"/>
            <a:ext cx="80963" cy="100013"/>
          </a:xfrm>
          <a:custGeom>
            <a:avLst/>
            <a:gdLst>
              <a:gd name="T0" fmla="*/ 2147483647 w 51"/>
              <a:gd name="T1" fmla="*/ 2147483647 h 63"/>
              <a:gd name="T2" fmla="*/ 2147483647 w 51"/>
              <a:gd name="T3" fmla="*/ 0 h 63"/>
              <a:gd name="T4" fmla="*/ 0 w 51"/>
              <a:gd name="T5" fmla="*/ 2147483647 h 63"/>
              <a:gd name="T6" fmla="*/ 2147483647 w 51"/>
              <a:gd name="T7" fmla="*/ 2147483647 h 63"/>
              <a:gd name="T8" fmla="*/ 0 60000 65536"/>
              <a:gd name="T9" fmla="*/ 0 60000 65536"/>
              <a:gd name="T10" fmla="*/ 0 60000 65536"/>
              <a:gd name="T11" fmla="*/ 0 60000 65536"/>
              <a:gd name="T12" fmla="*/ 0 w 51"/>
              <a:gd name="T13" fmla="*/ 0 h 63"/>
              <a:gd name="T14" fmla="*/ 51 w 51"/>
              <a:gd name="T15" fmla="*/ 63 h 63"/>
            </a:gdLst>
            <a:ahLst/>
            <a:cxnLst>
              <a:cxn ang="T8">
                <a:pos x="T0" y="T1"/>
              </a:cxn>
              <a:cxn ang="T9">
                <a:pos x="T2" y="T3"/>
              </a:cxn>
              <a:cxn ang="T10">
                <a:pos x="T4" y="T5"/>
              </a:cxn>
              <a:cxn ang="T11">
                <a:pos x="T6" y="T7"/>
              </a:cxn>
            </a:cxnLst>
            <a:rect l="T12" t="T13" r="T14" b="T15"/>
            <a:pathLst>
              <a:path w="51" h="63">
                <a:moveTo>
                  <a:pt x="45" y="63"/>
                </a:moveTo>
                <a:lnTo>
                  <a:pt x="51" y="0"/>
                </a:lnTo>
                <a:lnTo>
                  <a:pt x="0" y="15"/>
                </a:lnTo>
                <a:lnTo>
                  <a:pt x="45" y="63"/>
                </a:lnTo>
                <a:close/>
              </a:path>
            </a:pathLst>
          </a:custGeom>
          <a:solidFill>
            <a:srgbClr val="00C692"/>
          </a:solidFill>
          <a:ln w="12700">
            <a:noFill/>
            <a:round/>
            <a:headEnd/>
            <a:tailEnd/>
          </a:ln>
        </p:spPr>
        <p:txBody>
          <a:bodyPr/>
          <a:lstStyle/>
          <a:p>
            <a:endParaRPr lang="en-US"/>
          </a:p>
        </p:txBody>
      </p:sp>
      <p:sp>
        <p:nvSpPr>
          <p:cNvPr id="16429" name="Freeform 45"/>
          <p:cNvSpPr>
            <a:spLocks/>
          </p:cNvSpPr>
          <p:nvPr/>
        </p:nvSpPr>
        <p:spPr bwMode="auto">
          <a:xfrm>
            <a:off x="3524250" y="2405063"/>
            <a:ext cx="95250" cy="80962"/>
          </a:xfrm>
          <a:custGeom>
            <a:avLst/>
            <a:gdLst>
              <a:gd name="T0" fmla="*/ 2147483647 w 60"/>
              <a:gd name="T1" fmla="*/ 2147483647 h 51"/>
              <a:gd name="T2" fmla="*/ 2147483647 w 60"/>
              <a:gd name="T3" fmla="*/ 0 h 51"/>
              <a:gd name="T4" fmla="*/ 0 w 60"/>
              <a:gd name="T5" fmla="*/ 2147483647 h 51"/>
              <a:gd name="T6" fmla="*/ 2147483647 w 60"/>
              <a:gd name="T7" fmla="*/ 2147483647 h 51"/>
              <a:gd name="T8" fmla="*/ 0 60000 65536"/>
              <a:gd name="T9" fmla="*/ 0 60000 65536"/>
              <a:gd name="T10" fmla="*/ 0 60000 65536"/>
              <a:gd name="T11" fmla="*/ 0 60000 65536"/>
              <a:gd name="T12" fmla="*/ 0 w 60"/>
              <a:gd name="T13" fmla="*/ 0 h 51"/>
              <a:gd name="T14" fmla="*/ 60 w 60"/>
              <a:gd name="T15" fmla="*/ 51 h 51"/>
            </a:gdLst>
            <a:ahLst/>
            <a:cxnLst>
              <a:cxn ang="T8">
                <a:pos x="T0" y="T1"/>
              </a:cxn>
              <a:cxn ang="T9">
                <a:pos x="T2" y="T3"/>
              </a:cxn>
              <a:cxn ang="T10">
                <a:pos x="T4" y="T5"/>
              </a:cxn>
              <a:cxn ang="T11">
                <a:pos x="T6" y="T7"/>
              </a:cxn>
            </a:cxnLst>
            <a:rect l="T12" t="T13" r="T14" b="T15"/>
            <a:pathLst>
              <a:path w="60" h="51">
                <a:moveTo>
                  <a:pt x="60" y="51"/>
                </a:moveTo>
                <a:lnTo>
                  <a:pt x="57" y="0"/>
                </a:lnTo>
                <a:lnTo>
                  <a:pt x="0" y="24"/>
                </a:lnTo>
                <a:lnTo>
                  <a:pt x="60" y="51"/>
                </a:lnTo>
                <a:close/>
              </a:path>
            </a:pathLst>
          </a:custGeom>
          <a:solidFill>
            <a:srgbClr val="00C692"/>
          </a:solidFill>
          <a:ln w="12700">
            <a:noFill/>
            <a:round/>
            <a:headEnd/>
            <a:tailEnd/>
          </a:ln>
        </p:spPr>
        <p:txBody>
          <a:bodyPr/>
          <a:lstStyle/>
          <a:p>
            <a:endParaRPr lang="en-US"/>
          </a:p>
        </p:txBody>
      </p:sp>
      <p:sp>
        <p:nvSpPr>
          <p:cNvPr id="16430" name="Text Box 46"/>
          <p:cNvSpPr txBox="1">
            <a:spLocks noChangeArrowheads="1"/>
          </p:cNvSpPr>
          <p:nvPr/>
        </p:nvSpPr>
        <p:spPr bwMode="auto">
          <a:xfrm>
            <a:off x="3343275" y="1736725"/>
            <a:ext cx="1152525" cy="554038"/>
          </a:xfrm>
          <a:prstGeom prst="rect">
            <a:avLst/>
          </a:prstGeom>
          <a:noFill/>
          <a:ln w="12700">
            <a:noFill/>
            <a:miter lim="800000"/>
            <a:headEnd/>
            <a:tailEnd/>
          </a:ln>
        </p:spPr>
        <p:txBody>
          <a:bodyPr wrap="square" lIns="0" tIns="0" rIns="0" bIns="0" anchor="ctr">
            <a:spAutoFit/>
          </a:bodyPr>
          <a:lstStyle/>
          <a:p>
            <a:pPr algn="ctr" eaLnBrk="0" hangingPunct="0"/>
            <a:r>
              <a:rPr lang="en-GB" b="1" dirty="0">
                <a:latin typeface="Arial Narrow" pitchFamily="34" charset="0"/>
              </a:rPr>
              <a:t>Antibiotic</a:t>
            </a:r>
            <a:r>
              <a:rPr lang="en-GB" b="1" dirty="0">
                <a:solidFill>
                  <a:srgbClr val="FFFFFF"/>
                </a:solidFill>
                <a:latin typeface="Arial Narrow" pitchFamily="34" charset="0"/>
              </a:rPr>
              <a:t/>
            </a:r>
            <a:br>
              <a:rPr lang="en-GB" b="1" dirty="0">
                <a:solidFill>
                  <a:srgbClr val="FFFFFF"/>
                </a:solidFill>
                <a:latin typeface="Arial Narrow" pitchFamily="34" charset="0"/>
              </a:rPr>
            </a:br>
            <a:r>
              <a:rPr lang="en-GB" b="1" dirty="0">
                <a:latin typeface="Arial Narrow" pitchFamily="34" charset="0"/>
              </a:rPr>
              <a:t>destroyed</a:t>
            </a:r>
          </a:p>
        </p:txBody>
      </p:sp>
      <p:sp>
        <p:nvSpPr>
          <p:cNvPr id="16431" name="Text Box 47"/>
          <p:cNvSpPr txBox="1">
            <a:spLocks noChangeArrowheads="1"/>
          </p:cNvSpPr>
          <p:nvPr/>
        </p:nvSpPr>
        <p:spPr bwMode="auto">
          <a:xfrm>
            <a:off x="5918200" y="1768475"/>
            <a:ext cx="1854200" cy="549275"/>
          </a:xfrm>
          <a:prstGeom prst="rect">
            <a:avLst/>
          </a:prstGeom>
          <a:noFill/>
          <a:ln w="12700">
            <a:noFill/>
            <a:miter lim="800000"/>
            <a:headEnd/>
            <a:tailEnd/>
          </a:ln>
        </p:spPr>
        <p:txBody>
          <a:bodyPr wrap="square" lIns="0" tIns="0" rIns="0" bIns="0" anchor="ctr">
            <a:spAutoFit/>
          </a:bodyPr>
          <a:lstStyle/>
          <a:p>
            <a:pPr algn="ctr" eaLnBrk="0" hangingPunct="0"/>
            <a:r>
              <a:rPr lang="en-GB" b="1" dirty="0">
                <a:latin typeface="Arial Narrow" pitchFamily="34" charset="0"/>
              </a:rPr>
              <a:t>Antibiotic altered,</a:t>
            </a:r>
          </a:p>
          <a:p>
            <a:pPr algn="ctr" eaLnBrk="0" hangingPunct="0"/>
            <a:r>
              <a:rPr lang="en-GB" b="1" dirty="0">
                <a:latin typeface="Arial Narrow" pitchFamily="34" charset="0"/>
              </a:rPr>
              <a:t>binding prevented</a:t>
            </a:r>
          </a:p>
        </p:txBody>
      </p:sp>
      <p:sp>
        <p:nvSpPr>
          <p:cNvPr id="16432" name="Text Box 48"/>
          <p:cNvSpPr txBox="1">
            <a:spLocks noChangeArrowheads="1"/>
          </p:cNvSpPr>
          <p:nvPr/>
        </p:nvSpPr>
        <p:spPr bwMode="auto">
          <a:xfrm>
            <a:off x="881063" y="914400"/>
            <a:ext cx="8031162"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Enzymes destroy antibiotics or prevent binding to target sites</a:t>
            </a:r>
          </a:p>
        </p:txBody>
      </p:sp>
    </p:spTree>
  </p:cSld>
  <p:clrMapOvr>
    <a:masterClrMapping/>
  </p:clrMapOvr>
  <p:transition>
    <p:strip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style>
          <a:lnRef idx="1">
            <a:schemeClr val="accent2"/>
          </a:lnRef>
          <a:fillRef idx="2">
            <a:schemeClr val="accent2"/>
          </a:fillRef>
          <a:effectRef idx="1">
            <a:schemeClr val="accent2"/>
          </a:effectRef>
          <a:fontRef idx="minor">
            <a:schemeClr val="dk1"/>
          </a:fontRef>
        </p:style>
        <p:txBody>
          <a:bodyPr>
            <a:noAutofit/>
          </a:bodyPr>
          <a:lstStyle/>
          <a:p>
            <a:pPr lvl="0"/>
            <a:r>
              <a:rPr lang="en-US" sz="3600" b="1" dirty="0" smtClean="0">
                <a:solidFill>
                  <a:srgbClr val="C00000"/>
                </a:solidFill>
              </a:rPr>
              <a:t/>
            </a:r>
            <a:br>
              <a:rPr lang="en-US" sz="3600" b="1" dirty="0" smtClean="0">
                <a:solidFill>
                  <a:srgbClr val="C00000"/>
                </a:solidFill>
              </a:rPr>
            </a:br>
            <a:r>
              <a:rPr lang="en-US" sz="3600" b="1" dirty="0" smtClean="0">
                <a:solidFill>
                  <a:srgbClr val="C00000"/>
                </a:solidFill>
              </a:rPr>
              <a:t>2-Target Site Modification and protection </a:t>
            </a:r>
            <a:br>
              <a:rPr lang="en-US" sz="3600" b="1" dirty="0" smtClean="0">
                <a:solidFill>
                  <a:srgbClr val="C00000"/>
                </a:solidFill>
              </a:rPr>
            </a:br>
            <a:endParaRPr lang="en-US" sz="3600" dirty="0"/>
          </a:p>
        </p:txBody>
      </p:sp>
      <p:sp>
        <p:nvSpPr>
          <p:cNvPr id="4" name="عنصر نائب للمحتوى 2"/>
          <p:cNvSpPr txBox="1">
            <a:spLocks/>
          </p:cNvSpPr>
          <p:nvPr/>
        </p:nvSpPr>
        <p:spPr>
          <a:xfrm>
            <a:off x="0" y="533400"/>
            <a:ext cx="9144000" cy="6324600"/>
          </a:xfrm>
          <a:prstGeom prst="rect">
            <a:avLst/>
          </a:prstGeom>
        </p:spPr>
        <p:txBody>
          <a:bodyPr>
            <a:normAutofit fontScale="70000" lnSpcReduction="20000"/>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in penicillin-binding protein (PBPs) leading to reduced affinity of beta-</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lactam</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antibiotics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Methicillin</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-Resistant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Staphylococcus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aureus</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pneumoniae</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Neisseria</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gonorrheae</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Group A streptococci,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Listeria</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monocytogenes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Changes in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peptidoglycan</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layer and cell wall thickness resulting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vancomycin</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Vancomycin</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-resistant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S.</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aureus</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Alterations in subunits of DNA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gyrase</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reducing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fluoroquinolones</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in subunits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topoisomerase</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IV leading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fluoroquinolones</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Many Gram positive bacteria, particularly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S.auerus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and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Streptococcus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pneumoniae</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Changes in RNA polymerase leading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rifampicin</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Mycobacterium tuberculosis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of target enzyme due to Spontaneous chromosomal Mutations </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in </a:t>
            </a:r>
            <a:r>
              <a:rPr kumimoji="0" lang="en-US" sz="3200" b="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dihydrofolate</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reductase</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gene </a:t>
            </a:r>
            <a:r>
              <a:rPr kumimoji="0" lang="en-US" sz="32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leading to reduced activity of  </a:t>
            </a:r>
            <a:r>
              <a:rPr kumimoji="0" lang="en-US" sz="320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trimethoprim</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342900" lvl="0" indent="-342900" algn="just">
              <a:spcBef>
                <a:spcPct val="20000"/>
              </a:spcBef>
              <a:buFont typeface="Arial" pitchFamily="34" charset="0"/>
              <a:buChar char="•"/>
            </a:pPr>
            <a:r>
              <a:rPr lang="en-US" sz="3200" b="1" dirty="0" smtClean="0">
                <a:solidFill>
                  <a:srgbClr val="000000"/>
                </a:solidFill>
                <a:latin typeface="Calibri" pitchFamily="34" charset="0"/>
              </a:rPr>
              <a:t>Ribosomal point mutation: resistance of </a:t>
            </a:r>
            <a:r>
              <a:rPr lang="en-US" sz="3200" dirty="0" err="1" smtClean="0">
                <a:solidFill>
                  <a:srgbClr val="000000"/>
                </a:solidFill>
                <a:latin typeface="Calibri" pitchFamily="34" charset="0"/>
              </a:rPr>
              <a:t>Tetracyclines,Macrolides</a:t>
            </a:r>
            <a:r>
              <a:rPr lang="en-US" sz="3200" dirty="0" smtClean="0">
                <a:solidFill>
                  <a:srgbClr val="000000"/>
                </a:solidFill>
                <a:latin typeface="Calibri" pitchFamily="34" charset="0"/>
              </a:rPr>
              <a:t>, </a:t>
            </a:r>
            <a:r>
              <a:rPr lang="en-US" sz="3200" dirty="0" err="1" smtClean="0">
                <a:solidFill>
                  <a:srgbClr val="000000"/>
                </a:solidFill>
                <a:latin typeface="Calibri" pitchFamily="34" charset="0"/>
              </a:rPr>
              <a:t>Clindamycin</a:t>
            </a:r>
            <a:r>
              <a:rPr lang="ar-IQ" sz="3200" dirty="0" smtClean="0">
                <a:solidFill>
                  <a:srgbClr val="000000"/>
                </a:solidFill>
                <a:latin typeface="Calibri" pitchFamily="34" charset="0"/>
              </a:rPr>
              <a:t>  </a:t>
            </a:r>
            <a:r>
              <a:rPr lang="en-US" sz="3200" dirty="0" smtClean="0">
                <a:solidFill>
                  <a:srgbClr val="000000"/>
                </a:solidFill>
                <a:latin typeface="Calibri" pitchFamily="34" charset="0"/>
              </a:rPr>
              <a:t>and </a:t>
            </a:r>
            <a:r>
              <a:rPr lang="en-US" sz="3200" b="1" dirty="0" err="1" smtClean="0">
                <a:solidFill>
                  <a:srgbClr val="000000"/>
                </a:solidFill>
                <a:latin typeface="Calibri" pitchFamily="34" charset="0"/>
              </a:rPr>
              <a:t>methylation</a:t>
            </a:r>
            <a:r>
              <a:rPr lang="en-US" sz="3200" b="1" dirty="0" smtClean="0">
                <a:solidFill>
                  <a:srgbClr val="000000"/>
                </a:solidFill>
                <a:latin typeface="Calibri" pitchFamily="34" charset="0"/>
              </a:rPr>
              <a:t> in 23s </a:t>
            </a:r>
            <a:r>
              <a:rPr lang="en-US" sz="3200" b="1" dirty="0" err="1" smtClean="0">
                <a:solidFill>
                  <a:srgbClr val="000000"/>
                </a:solidFill>
                <a:latin typeface="Calibri" pitchFamily="34" charset="0"/>
              </a:rPr>
              <a:t>rRNA</a:t>
            </a:r>
            <a:r>
              <a:rPr lang="en-US" sz="3200" b="1" dirty="0" smtClean="0">
                <a:solidFill>
                  <a:srgbClr val="000000"/>
                </a:solidFill>
                <a:latin typeface="Calibri" pitchFamily="34" charset="0"/>
              </a:rPr>
              <a:t> causes </a:t>
            </a:r>
            <a:r>
              <a:rPr lang="en-US" sz="3200" dirty="0" err="1" smtClean="0">
                <a:solidFill>
                  <a:srgbClr val="000000"/>
                </a:solidFill>
                <a:latin typeface="Calibri" pitchFamily="34" charset="0"/>
              </a:rPr>
              <a:t>Macrolides</a:t>
            </a:r>
            <a:r>
              <a:rPr lang="en-US" sz="3200" dirty="0" smtClean="0">
                <a:solidFill>
                  <a:srgbClr val="000000"/>
                </a:solidFill>
                <a:latin typeface="Calibri" pitchFamily="34" charset="0"/>
              </a:rPr>
              <a:t> resistance </a:t>
            </a:r>
            <a:endParaRPr lang="en-US" sz="3200" b="1" dirty="0" smtClean="0">
              <a:solidFill>
                <a:srgbClr val="000000"/>
              </a:solidFill>
              <a:latin typeface="Calibri" pitchFamily="34" charset="0"/>
            </a:endParaRPr>
          </a:p>
          <a:p>
            <a:pPr marL="342900" lvl="0" indent="-342900" algn="just">
              <a:spcBef>
                <a:spcPct val="20000"/>
              </a:spcBef>
              <a:buFont typeface="Arial" pitchFamily="34" charset="0"/>
              <a:buChar char="•"/>
            </a:pPr>
            <a:r>
              <a:rPr lang="en-US" sz="3200" b="1" dirty="0" smtClean="0">
                <a:solidFill>
                  <a:srgbClr val="000000"/>
                </a:solidFill>
                <a:latin typeface="Calibri" pitchFamily="34" charset="0"/>
              </a:rPr>
              <a:t>Alteration in 30s </a:t>
            </a:r>
            <a:r>
              <a:rPr lang="en-US" sz="3200" b="1" dirty="0" err="1" smtClean="0">
                <a:solidFill>
                  <a:srgbClr val="000000"/>
                </a:solidFill>
                <a:latin typeface="Calibri" pitchFamily="34" charset="0"/>
              </a:rPr>
              <a:t>rRNA</a:t>
            </a:r>
            <a:r>
              <a:rPr lang="en-US" sz="3200" b="1" dirty="0" smtClean="0">
                <a:solidFill>
                  <a:srgbClr val="000000"/>
                </a:solidFill>
                <a:latin typeface="Calibri" pitchFamily="34" charset="0"/>
              </a:rPr>
              <a:t>  target site  </a:t>
            </a:r>
            <a:r>
              <a:rPr lang="en-US" sz="3200" dirty="0" smtClean="0">
                <a:solidFill>
                  <a:srgbClr val="000000"/>
                </a:solidFill>
                <a:latin typeface="Calibri" pitchFamily="34" charset="0"/>
              </a:rPr>
              <a:t>: resistance against </a:t>
            </a:r>
            <a:r>
              <a:rPr lang="en-US" sz="3200" dirty="0" err="1" smtClean="0">
                <a:solidFill>
                  <a:srgbClr val="000000"/>
                </a:solidFill>
                <a:latin typeface="Calibri" pitchFamily="34" charset="0"/>
              </a:rPr>
              <a:t>Aminoglycoside</a:t>
            </a:r>
            <a:r>
              <a:rPr lang="en-US" sz="3200" dirty="0" smtClean="0">
                <a:solidFill>
                  <a:srgbClr val="000000"/>
                </a:solidFill>
                <a:latin typeface="Calibri" pitchFamily="34" charset="0"/>
              </a:rPr>
              <a:t> group (</a:t>
            </a:r>
            <a:r>
              <a:rPr lang="ar-IQ" sz="3200" dirty="0" smtClean="0">
                <a:solidFill>
                  <a:srgbClr val="000000"/>
                </a:solidFill>
                <a:latin typeface="Calibri" pitchFamily="34" charset="0"/>
              </a:rPr>
              <a:t>في هذه  النقطة عليك معرقه موقع  عمل المضاد  لمعرفة مكان حصول التغيير والمقاومة </a:t>
            </a:r>
            <a:endParaRPr lang="en-US" sz="3200" dirty="0" smtClean="0">
              <a:solidFill>
                <a:srgbClr val="000000"/>
              </a:solidFill>
              <a:latin typeface="Calibri" pitchFamily="34" charset="0"/>
            </a:endParaRPr>
          </a:p>
          <a:p>
            <a:pPr marL="342900" indent="-342900" algn="just">
              <a:spcBef>
                <a:spcPct val="20000"/>
              </a:spcBef>
              <a:buFont typeface="Arial" pitchFamily="34" charset="0"/>
              <a:buChar char="•"/>
            </a:pPr>
            <a:endParaRPr lang="en-US" sz="3200" b="1" dirty="0" smtClean="0">
              <a:solidFill>
                <a:srgbClr val="000000"/>
              </a:solidFill>
              <a:latin typeface="Calibri"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ar-IQ" sz="3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transition>
    <p:circl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8195" name="Rectangle 3"/>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8196"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26629" name="Rectangle 5"/>
          <p:cNvSpPr>
            <a:spLocks noGrp="1" noChangeArrowheads="1"/>
          </p:cNvSpPr>
          <p:nvPr>
            <p:ph type="title"/>
          </p:nvPr>
        </p:nvSpPr>
        <p:spPr>
          <a:xfrm>
            <a:off x="457200" y="76200"/>
            <a:ext cx="8686800" cy="1066800"/>
          </a:xfrm>
        </p:spPr>
        <p:txBody>
          <a:bodyPr/>
          <a:lstStyle/>
          <a:p>
            <a:pPr eaLnBrk="1" fontAlgn="auto" hangingPunct="1">
              <a:spcAft>
                <a:spcPts val="0"/>
              </a:spcAft>
              <a:defRPr/>
            </a:pPr>
            <a:r>
              <a:rPr lang="en-GB" sz="3600" dirty="0" smtClean="0"/>
              <a:t>Structurally modified antibiotic target site</a:t>
            </a:r>
          </a:p>
        </p:txBody>
      </p:sp>
      <p:sp>
        <p:nvSpPr>
          <p:cNvPr id="8198" name="Oval 6"/>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199" name="Oval 7"/>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0"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1" name="Oval 9"/>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2"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3"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4"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5"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6" name="Oval 14"/>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7"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8"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8209" name="Text Box 17"/>
          <p:cNvSpPr txBox="1">
            <a:spLocks noChangeArrowheads="1"/>
          </p:cNvSpPr>
          <p:nvPr/>
        </p:nvSpPr>
        <p:spPr bwMode="auto">
          <a:xfrm>
            <a:off x="6264275"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8210"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8211" name="Text Box 19"/>
          <p:cNvSpPr txBox="1">
            <a:spLocks noChangeArrowheads="1"/>
          </p:cNvSpPr>
          <p:nvPr/>
        </p:nvSpPr>
        <p:spPr bwMode="auto">
          <a:xfrm>
            <a:off x="7775575" y="34020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8212" name="Text Box 20"/>
          <p:cNvSpPr txBox="1">
            <a:spLocks noChangeArrowheads="1"/>
          </p:cNvSpPr>
          <p:nvPr/>
        </p:nvSpPr>
        <p:spPr bwMode="auto">
          <a:xfrm>
            <a:off x="3346450" y="3394075"/>
            <a:ext cx="939800" cy="369888"/>
          </a:xfrm>
          <a:prstGeom prst="rect">
            <a:avLst/>
          </a:prstGeom>
          <a:noFill/>
          <a:ln w="12700">
            <a:solidFill>
              <a:schemeClr val="bg1"/>
            </a:solidFill>
            <a:miter lim="800000"/>
            <a:headEnd/>
            <a:tailEnd/>
          </a:ln>
        </p:spPr>
        <p:txBody>
          <a:bodyPr wrap="none" lIns="0" tIns="0" rIns="0" bIns="0" anchor="ctr">
            <a:spAutoFit/>
          </a:bodyPr>
          <a:lstStyle/>
          <a:p>
            <a:pPr algn="ctr" eaLnBrk="0" hangingPunct="0"/>
            <a:r>
              <a:rPr lang="en-GB" sz="2400" b="1">
                <a:latin typeface="Arial Narrow" pitchFamily="34" charset="0"/>
              </a:rPr>
              <a:t>Binding</a:t>
            </a:r>
            <a:endParaRPr lang="en-GB" b="1">
              <a:latin typeface="Arial Narrow" pitchFamily="34" charset="0"/>
            </a:endParaRPr>
          </a:p>
        </p:txBody>
      </p:sp>
      <p:sp>
        <p:nvSpPr>
          <p:cNvPr id="8213" name="Text Box 21"/>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6646" name="Line 22"/>
          <p:cNvSpPr>
            <a:spLocks noChangeShapeType="1"/>
          </p:cNvSpPr>
          <p:nvPr/>
        </p:nvSpPr>
        <p:spPr bwMode="auto">
          <a:xfrm flipV="1">
            <a:off x="914400" y="2584450"/>
            <a:ext cx="649288" cy="158750"/>
          </a:xfrm>
          <a:prstGeom prst="line">
            <a:avLst/>
          </a:prstGeom>
          <a:noFill/>
          <a:ln w="28575">
            <a:solidFill>
              <a:schemeClr val="tx1"/>
            </a:solidFill>
            <a:round/>
            <a:headEnd/>
            <a:tailEnd type="triangle" w="med" len="med"/>
          </a:ln>
        </p:spPr>
        <p:txBody>
          <a:bodyPr lIns="0" tIns="0" rIns="0" bIns="0" anchor="ctr">
            <a:spAutoFit/>
          </a:bodyPr>
          <a:lstStyle/>
          <a:p>
            <a:pPr>
              <a:defRPr/>
            </a:pPr>
            <a:endParaRPr lang="en-IN">
              <a:ln>
                <a:solidFill>
                  <a:schemeClr val="tx1"/>
                </a:solidFill>
              </a:ln>
              <a:latin typeface="Arial" pitchFamily="34" charset="0"/>
              <a:cs typeface="Arial" pitchFamily="34" charset="0"/>
            </a:endParaRPr>
          </a:p>
        </p:txBody>
      </p:sp>
      <p:sp>
        <p:nvSpPr>
          <p:cNvPr id="8215" name="Line 23"/>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6648" name="Line 24"/>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pPr>
              <a:defRPr/>
            </a:pPr>
            <a:endParaRPr lang="en-IN">
              <a:ln>
                <a:solidFill>
                  <a:schemeClr val="tx1"/>
                </a:solidFill>
              </a:ln>
              <a:latin typeface="Arial" pitchFamily="34" charset="0"/>
              <a:cs typeface="Arial" pitchFamily="34" charset="0"/>
            </a:endParaRPr>
          </a:p>
        </p:txBody>
      </p:sp>
      <p:sp>
        <p:nvSpPr>
          <p:cNvPr id="8217" name="Line 25"/>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8218" name="Text Box 26"/>
          <p:cNvSpPr txBox="1">
            <a:spLocks noChangeArrowheads="1"/>
          </p:cNvSpPr>
          <p:nvPr/>
        </p:nvSpPr>
        <p:spPr bwMode="auto">
          <a:xfrm>
            <a:off x="762000" y="1219200"/>
            <a:ext cx="80010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smtClean="0">
                <a:latin typeface="Arial Narrow" pitchFamily="34" charset="0"/>
              </a:rPr>
              <a:t>1--Antibiotics </a:t>
            </a:r>
            <a:r>
              <a:rPr lang="en-GB" sz="2400" b="1" dirty="0">
                <a:latin typeface="Arial Narrow" pitchFamily="34" charset="0"/>
              </a:rPr>
              <a:t>normally bind to specific binding proteins on the bacterial cell surface</a:t>
            </a:r>
          </a:p>
        </p:txBody>
      </p:sp>
    </p:spTree>
  </p:cSld>
  <p:clrMapOvr>
    <a:masterClrMapping/>
  </p:clrMapOvr>
  <p:transition>
    <p:check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76200"/>
            <a:ext cx="8763000" cy="1066800"/>
          </a:xfrm>
        </p:spPr>
        <p:txBody>
          <a:bodyPr/>
          <a:lstStyle/>
          <a:p>
            <a:pPr eaLnBrk="1" fontAlgn="auto" hangingPunct="1">
              <a:spcAft>
                <a:spcPts val="0"/>
              </a:spcAft>
              <a:defRPr/>
            </a:pPr>
            <a:r>
              <a:rPr lang="en-GB" sz="3200" smtClean="0"/>
              <a:t>Structurally modified antibiotic target site</a:t>
            </a:r>
          </a:p>
        </p:txBody>
      </p:sp>
      <p:sp>
        <p:nvSpPr>
          <p:cNvPr id="9219"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9220" name="Rectangle 4"/>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9221" name="Rectangle 5"/>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9222" name="AutoShape 6"/>
          <p:cNvSpPr>
            <a:spLocks noChangeArrowheads="1"/>
          </p:cNvSpPr>
          <p:nvPr/>
        </p:nvSpPr>
        <p:spPr bwMode="auto">
          <a:xfrm>
            <a:off x="17891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3" name="AutoShape 7"/>
          <p:cNvSpPr>
            <a:spLocks noChangeArrowheads="1"/>
          </p:cNvSpPr>
          <p:nvPr/>
        </p:nvSpPr>
        <p:spPr bwMode="auto">
          <a:xfrm>
            <a:off x="33893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4"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5" name="AutoShape 9"/>
          <p:cNvSpPr>
            <a:spLocks noChangeArrowheads="1"/>
          </p:cNvSpPr>
          <p:nvPr/>
        </p:nvSpPr>
        <p:spPr bwMode="auto">
          <a:xfrm>
            <a:off x="65897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6"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7"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8"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9"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0" name="Oval 14"/>
          <p:cNvSpPr>
            <a:spLocks noChangeArrowheads="1"/>
          </p:cNvSpPr>
          <p:nvPr/>
        </p:nvSpPr>
        <p:spPr bwMode="auto">
          <a:xfrm>
            <a:off x="2100263" y="2894013"/>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1"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2"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9233" name="Text Box 17"/>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9234"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9235" name="Text Box 19"/>
          <p:cNvSpPr txBox="1">
            <a:spLocks noChangeArrowheads="1"/>
          </p:cNvSpPr>
          <p:nvPr/>
        </p:nvSpPr>
        <p:spPr bwMode="auto">
          <a:xfrm>
            <a:off x="7194550" y="3289300"/>
            <a:ext cx="1719263"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Modified target site</a:t>
            </a:r>
          </a:p>
        </p:txBody>
      </p:sp>
      <p:sp>
        <p:nvSpPr>
          <p:cNvPr id="9236" name="Text Box 20"/>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9237" name="Line 21"/>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9238"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9239" name="Text Box 23"/>
          <p:cNvSpPr txBox="1">
            <a:spLocks noChangeArrowheads="1"/>
          </p:cNvSpPr>
          <p:nvPr/>
        </p:nvSpPr>
        <p:spPr bwMode="auto">
          <a:xfrm>
            <a:off x="1392238" y="5994400"/>
            <a:ext cx="3327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00"/>
                </a:solidFill>
                <a:latin typeface="Arial Narrow" pitchFamily="34" charset="0"/>
              </a:rPr>
              <a:t>Changed site: blocked binding</a:t>
            </a:r>
          </a:p>
        </p:txBody>
      </p:sp>
      <p:grpSp>
        <p:nvGrpSpPr>
          <p:cNvPr id="2" name="Group 24"/>
          <p:cNvGrpSpPr>
            <a:grpSpLocks/>
          </p:cNvGrpSpPr>
          <p:nvPr/>
        </p:nvGrpSpPr>
        <p:grpSpPr bwMode="auto">
          <a:xfrm>
            <a:off x="2300288" y="3965575"/>
            <a:ext cx="1381125" cy="1982788"/>
            <a:chOff x="1514" y="2446"/>
            <a:chExt cx="623" cy="1301"/>
          </a:xfrm>
        </p:grpSpPr>
        <p:sp>
          <p:nvSpPr>
            <p:cNvPr id="9242" name="Freeform 25"/>
            <p:cNvSpPr>
              <a:spLocks/>
            </p:cNvSpPr>
            <p:nvPr/>
          </p:nvSpPr>
          <p:spPr bwMode="auto">
            <a:xfrm>
              <a:off x="1514" y="2446"/>
              <a:ext cx="279" cy="1301"/>
            </a:xfrm>
            <a:custGeom>
              <a:avLst/>
              <a:gdLst>
                <a:gd name="T0" fmla="*/ 279 w 279"/>
                <a:gd name="T1" fmla="*/ 1301 h 1301"/>
                <a:gd name="T2" fmla="*/ 279 w 279"/>
                <a:gd name="T3" fmla="*/ 0 h 1301"/>
                <a:gd name="T4" fmla="*/ 0 w 279"/>
                <a:gd name="T5" fmla="*/ 0 h 1301"/>
                <a:gd name="T6" fmla="*/ 0 60000 65536"/>
                <a:gd name="T7" fmla="*/ 0 60000 65536"/>
                <a:gd name="T8" fmla="*/ 0 60000 65536"/>
                <a:gd name="T9" fmla="*/ 0 w 279"/>
                <a:gd name="T10" fmla="*/ 0 h 1301"/>
                <a:gd name="T11" fmla="*/ 279 w 279"/>
                <a:gd name="T12" fmla="*/ 1301 h 1301"/>
              </a:gdLst>
              <a:ahLst/>
              <a:cxnLst>
                <a:cxn ang="T6">
                  <a:pos x="T0" y="T1"/>
                </a:cxn>
                <a:cxn ang="T7">
                  <a:pos x="T2" y="T3"/>
                </a:cxn>
                <a:cxn ang="T8">
                  <a:pos x="T4" y="T5"/>
                </a:cxn>
              </a:cxnLst>
              <a:rect l="T9" t="T10" r="T11" b="T12"/>
              <a:pathLst>
                <a:path w="279" h="1301">
                  <a:moveTo>
                    <a:pt x="279" y="1301"/>
                  </a:moveTo>
                  <a:lnTo>
                    <a:pt x="279" y="0"/>
                  </a:lnTo>
                  <a:lnTo>
                    <a:pt x="0" y="0"/>
                  </a:lnTo>
                </a:path>
              </a:pathLst>
            </a:custGeom>
            <a:noFill/>
            <a:ln w="38100">
              <a:solidFill>
                <a:srgbClr val="FFFF00"/>
              </a:solidFill>
              <a:round/>
              <a:headEnd/>
              <a:tailEnd type="triangle" w="med" len="med"/>
            </a:ln>
          </p:spPr>
          <p:txBody>
            <a:bodyPr wrap="none" lIns="0" tIns="0" rIns="0" bIns="0" anchor="ctr">
              <a:spAutoFit/>
            </a:bodyPr>
            <a:lstStyle/>
            <a:p>
              <a:endParaRPr lang="en-US"/>
            </a:p>
          </p:txBody>
        </p:sp>
        <p:sp>
          <p:nvSpPr>
            <p:cNvPr id="9243" name="Freeform 26"/>
            <p:cNvSpPr>
              <a:spLocks/>
            </p:cNvSpPr>
            <p:nvPr/>
          </p:nvSpPr>
          <p:spPr bwMode="auto">
            <a:xfrm flipH="1">
              <a:off x="1858" y="2446"/>
              <a:ext cx="279" cy="1301"/>
            </a:xfrm>
            <a:custGeom>
              <a:avLst/>
              <a:gdLst>
                <a:gd name="T0" fmla="*/ 279 w 279"/>
                <a:gd name="T1" fmla="*/ 1301 h 1301"/>
                <a:gd name="T2" fmla="*/ 279 w 279"/>
                <a:gd name="T3" fmla="*/ 0 h 1301"/>
                <a:gd name="T4" fmla="*/ 0 w 279"/>
                <a:gd name="T5" fmla="*/ 0 h 1301"/>
                <a:gd name="T6" fmla="*/ 0 60000 65536"/>
                <a:gd name="T7" fmla="*/ 0 60000 65536"/>
                <a:gd name="T8" fmla="*/ 0 60000 65536"/>
                <a:gd name="T9" fmla="*/ 0 w 279"/>
                <a:gd name="T10" fmla="*/ 0 h 1301"/>
                <a:gd name="T11" fmla="*/ 279 w 279"/>
                <a:gd name="T12" fmla="*/ 1301 h 1301"/>
              </a:gdLst>
              <a:ahLst/>
              <a:cxnLst>
                <a:cxn ang="T6">
                  <a:pos x="T0" y="T1"/>
                </a:cxn>
                <a:cxn ang="T7">
                  <a:pos x="T2" y="T3"/>
                </a:cxn>
                <a:cxn ang="T8">
                  <a:pos x="T4" y="T5"/>
                </a:cxn>
              </a:cxnLst>
              <a:rect l="T9" t="T10" r="T11" b="T12"/>
              <a:pathLst>
                <a:path w="279" h="1301">
                  <a:moveTo>
                    <a:pt x="279" y="1301"/>
                  </a:moveTo>
                  <a:lnTo>
                    <a:pt x="279" y="0"/>
                  </a:lnTo>
                  <a:lnTo>
                    <a:pt x="0" y="0"/>
                  </a:lnTo>
                </a:path>
              </a:pathLst>
            </a:custGeom>
            <a:noFill/>
            <a:ln w="38100">
              <a:solidFill>
                <a:srgbClr val="FFFF00"/>
              </a:solidFill>
              <a:round/>
              <a:headEnd/>
              <a:tailEnd type="triangle" w="med" len="med"/>
            </a:ln>
          </p:spPr>
          <p:txBody>
            <a:bodyPr wrap="none" lIns="0" tIns="0" rIns="0" bIns="0" anchor="ctr">
              <a:spAutoFit/>
            </a:bodyPr>
            <a:lstStyle/>
            <a:p>
              <a:endParaRPr lang="en-US"/>
            </a:p>
          </p:txBody>
        </p:sp>
      </p:grpSp>
      <p:sp>
        <p:nvSpPr>
          <p:cNvPr id="9241" name="Text Box 27"/>
          <p:cNvSpPr txBox="1">
            <a:spLocks noChangeArrowheads="1"/>
          </p:cNvSpPr>
          <p:nvPr/>
        </p:nvSpPr>
        <p:spPr bwMode="auto">
          <a:xfrm>
            <a:off x="533400" y="1295400"/>
            <a:ext cx="82296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Antibiotics are no longer able to bind to modified binding proteins on the bacterial cell surface </a:t>
            </a:r>
          </a:p>
        </p:txBody>
      </p:sp>
    </p:spTree>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just"/>
            <a:r>
              <a:rPr lang="ar-IQ" sz="3100" b="1" dirty="0" smtClean="0">
                <a:solidFill>
                  <a:srgbClr val="C00000"/>
                </a:solidFill>
                <a:latin typeface="Calibri" pitchFamily="34" charset="0"/>
              </a:rPr>
              <a:t/>
            </a:r>
            <a:br>
              <a:rPr lang="ar-IQ" sz="3100" b="1" dirty="0" smtClean="0">
                <a:solidFill>
                  <a:srgbClr val="C00000"/>
                </a:solidFill>
                <a:latin typeface="Calibri" pitchFamily="34" charset="0"/>
              </a:rPr>
            </a:br>
            <a:r>
              <a:rPr lang="en-US" sz="3100" b="1" dirty="0" smtClean="0">
                <a:solidFill>
                  <a:srgbClr val="C00000"/>
                </a:solidFill>
                <a:latin typeface="Calibri" pitchFamily="34" charset="0"/>
              </a:rPr>
              <a:t>3-Prevention of drug accumulation in the bacterium(via Efflux pump or permeability barrier </a:t>
            </a:r>
            <a:r>
              <a:rPr lang="en-US" sz="3200" b="1" dirty="0" smtClean="0">
                <a:solidFill>
                  <a:srgbClr val="C00000"/>
                </a:solidFill>
                <a:latin typeface="Calibri" pitchFamily="34" charset="0"/>
              </a:rPr>
              <a:t>)</a:t>
            </a:r>
            <a:br>
              <a:rPr lang="en-US" sz="3200" b="1" dirty="0" smtClean="0">
                <a:solidFill>
                  <a:srgbClr val="C00000"/>
                </a:solidFill>
                <a:latin typeface="Calibri" pitchFamily="34" charset="0"/>
              </a:rPr>
            </a:br>
            <a:endParaRPr lang="en-US" sz="3200" dirty="0">
              <a:latin typeface="Times New Roman" pitchFamily="18" charset="0"/>
              <a:cs typeface="Times New Roman" pitchFamily="18" charset="0"/>
            </a:endParaRPr>
          </a:p>
        </p:txBody>
      </p:sp>
      <p:sp>
        <p:nvSpPr>
          <p:cNvPr id="3" name="Rectangle 2"/>
          <p:cNvSpPr/>
          <p:nvPr/>
        </p:nvSpPr>
        <p:spPr>
          <a:xfrm>
            <a:off x="0" y="685800"/>
            <a:ext cx="9144000" cy="6640330"/>
          </a:xfrm>
          <a:prstGeom prst="rect">
            <a:avLst/>
          </a:prstGeom>
        </p:spPr>
        <p:txBody>
          <a:bodyPr wrap="square">
            <a:spAutoFit/>
          </a:bodyPr>
          <a:lstStyle/>
          <a:p>
            <a:pPr marL="342900" indent="-342900" algn="just">
              <a:spcBef>
                <a:spcPct val="20000"/>
              </a:spcBef>
              <a:buFont typeface="Arial" pitchFamily="34" charset="0"/>
              <a:buChar char="•"/>
              <a:defRPr/>
            </a:pPr>
            <a:r>
              <a:rPr lang="en-US" sz="2800" b="1" dirty="0" smtClean="0">
                <a:solidFill>
                  <a:srgbClr val="C00000"/>
                </a:solidFill>
              </a:rPr>
              <a:t>A- Efflux pumps </a:t>
            </a:r>
            <a:r>
              <a:rPr lang="en-US" sz="2400" dirty="0" smtClean="0"/>
              <a:t>are </a:t>
            </a:r>
            <a:r>
              <a:rPr lang="en-US" sz="2400" dirty="0" err="1" smtClean="0"/>
              <a:t>Cytoplasmic</a:t>
            </a:r>
            <a:r>
              <a:rPr lang="en-US" sz="2400" dirty="0" smtClean="0"/>
              <a:t> membrane transport proteins ( </a:t>
            </a:r>
            <a:r>
              <a:rPr lang="en-US" sz="2400" u="sng" dirty="0" err="1" smtClean="0">
                <a:hlinkClick r:id="rId2" tooltip="Protein"/>
              </a:rPr>
              <a:t>proteinaceous</a:t>
            </a:r>
            <a:r>
              <a:rPr lang="en-US" sz="2400" dirty="0" smtClean="0"/>
              <a:t> transporters)  localized in the </a:t>
            </a:r>
            <a:r>
              <a:rPr lang="en-US" sz="2400" u="sng" dirty="0" err="1" smtClean="0">
                <a:hlinkClick r:id="rId3" tooltip="Cytoplasmic membrane"/>
              </a:rPr>
              <a:t>cytoplasmic</a:t>
            </a:r>
            <a:r>
              <a:rPr lang="en-US" sz="2400" u="sng" dirty="0" smtClean="0">
                <a:hlinkClick r:id="rId3" tooltip="Cytoplasmic membrane"/>
              </a:rPr>
              <a:t> membrane</a:t>
            </a:r>
            <a:r>
              <a:rPr lang="en-US" sz="2400" dirty="0" smtClean="0"/>
              <a:t> of all kinds of cells. They are </a:t>
            </a:r>
            <a:r>
              <a:rPr lang="en-US" sz="2400" u="sng" dirty="0" smtClean="0">
                <a:hlinkClick r:id="rId4" tooltip="Active transport"/>
              </a:rPr>
              <a:t>active transporters</a:t>
            </a:r>
            <a:r>
              <a:rPr lang="en-US" sz="2400" dirty="0" smtClean="0"/>
              <a:t>, meaning that they require a source of chemical energy to perform their function . The </a:t>
            </a:r>
            <a:r>
              <a:rPr lang="en-US" sz="2400" u="sng" dirty="0" smtClean="0">
                <a:hlinkClick r:id="rId5" tooltip="Gene"/>
              </a:rPr>
              <a:t>genetic</a:t>
            </a:r>
            <a:r>
              <a:rPr lang="en-US" sz="2400" dirty="0" smtClean="0"/>
              <a:t> elements encoding efflux pumps may be encoded on </a:t>
            </a:r>
            <a:r>
              <a:rPr lang="en-US" sz="2400" u="sng" dirty="0" smtClean="0">
                <a:hlinkClick r:id="rId6" tooltip="Chromosome"/>
              </a:rPr>
              <a:t>chromosomes</a:t>
            </a:r>
            <a:r>
              <a:rPr lang="en-US" sz="2400" dirty="0" smtClean="0"/>
              <a:t> and/or </a:t>
            </a:r>
            <a:r>
              <a:rPr lang="en-US" sz="2400" u="sng" dirty="0" smtClean="0">
                <a:hlinkClick r:id="rId7" tooltip="Plasmids"/>
              </a:rPr>
              <a:t>plasmids</a:t>
            </a:r>
            <a:r>
              <a:rPr lang="en-US" sz="2400" dirty="0" smtClean="0"/>
              <a:t>( both intrinsic (natural) and acquired resistance respectively).  In many cases, efflux pump genes are part of an </a:t>
            </a:r>
            <a:r>
              <a:rPr lang="en-US" sz="2400" dirty="0" err="1" smtClean="0"/>
              <a:t>operon</a:t>
            </a:r>
            <a:r>
              <a:rPr lang="en-US" sz="2400" dirty="0" smtClean="0"/>
              <a:t>, with a regulatory gene controlling expression. . Expression of several efflux pumps in a given bacterial species may lead to a broad spectrum of resistance Efflux systems that contribute to antibiotic resistance have been described from a number of clinically important bacteria, including </a:t>
            </a:r>
            <a:r>
              <a:rPr lang="en-US" sz="2400" i="1" dirty="0" smtClean="0"/>
              <a:t>Campylobacter </a:t>
            </a:r>
            <a:r>
              <a:rPr lang="en-US" sz="2400" i="1" dirty="0" err="1" smtClean="0"/>
              <a:t>jejuni</a:t>
            </a:r>
            <a:r>
              <a:rPr lang="en-US" sz="2400" dirty="0" smtClean="0"/>
              <a:t> ,</a:t>
            </a:r>
            <a:r>
              <a:rPr lang="en-US" sz="2400" i="1" dirty="0" smtClean="0"/>
              <a:t>E. coli</a:t>
            </a:r>
            <a:r>
              <a:rPr lang="en-US" sz="2400" dirty="0" smtClean="0"/>
              <a:t> , </a:t>
            </a:r>
            <a:r>
              <a:rPr lang="en-US" sz="2400" i="1" dirty="0" smtClean="0"/>
              <a:t>Pseudomonas </a:t>
            </a:r>
            <a:r>
              <a:rPr lang="en-US" sz="2400" i="1" dirty="0" err="1" smtClean="0"/>
              <a:t>aeruginosa</a:t>
            </a:r>
            <a:r>
              <a:rPr lang="en-US" sz="2400" i="1" dirty="0" smtClean="0"/>
              <a:t> ,</a:t>
            </a:r>
            <a:r>
              <a:rPr lang="en-US" sz="2400" i="1" dirty="0" err="1" smtClean="0"/>
              <a:t>Acinitobacter</a:t>
            </a:r>
            <a:r>
              <a:rPr lang="en-US" sz="2400" i="1" dirty="0" smtClean="0"/>
              <a:t> </a:t>
            </a:r>
          </a:p>
          <a:p>
            <a:pPr marL="342900" indent="-342900" algn="just">
              <a:spcBef>
                <a:spcPct val="20000"/>
              </a:spcBef>
              <a:buFont typeface="Arial" pitchFamily="34" charset="0"/>
              <a:buChar char="•"/>
              <a:defRPr/>
            </a:pPr>
            <a:r>
              <a:rPr lang="en-US" sz="2800" b="1" dirty="0" smtClean="0">
                <a:solidFill>
                  <a:srgbClr val="C00000"/>
                </a:solidFill>
              </a:rPr>
              <a:t>B- For the reducing permeability barrier </a:t>
            </a:r>
            <a:r>
              <a:rPr lang="en-US" sz="2400" dirty="0" smtClean="0"/>
              <a:t>: in this case the </a:t>
            </a:r>
            <a:r>
              <a:rPr lang="en-US" sz="2400" dirty="0" err="1" smtClean="0"/>
              <a:t>porin</a:t>
            </a:r>
            <a:r>
              <a:rPr lang="en-US" sz="2400" dirty="0" smtClean="0"/>
              <a:t> channels will change either by reducing number or change the shape  or affinity of binding </a:t>
            </a:r>
          </a:p>
          <a:p>
            <a:endParaRPr lang="en-US" dirty="0"/>
          </a:p>
        </p:txBody>
      </p:sp>
    </p:spTree>
  </p:cSld>
  <p:clrMapOvr>
    <a:masterClrMapping/>
  </p:clrMapOvr>
  <p:transition>
    <p:newsfla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gr2.jpg"/>
          <p:cNvPicPr>
            <a:picLocks noChangeAspect="1"/>
          </p:cNvPicPr>
          <p:nvPr/>
        </p:nvPicPr>
        <p:blipFill>
          <a:blip r:embed="rId2"/>
          <a:stretch>
            <a:fillRect/>
          </a:stretch>
        </p:blipFill>
        <p:spPr>
          <a:xfrm>
            <a:off x="0" y="0"/>
            <a:ext cx="9144000" cy="6857999"/>
          </a:xfrm>
          <a:prstGeom prst="rect">
            <a:avLst/>
          </a:prstGeom>
        </p:spPr>
      </p:pic>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3400" y="0"/>
            <a:ext cx="8610600" cy="1420813"/>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smtClean="0">
                <a:ln>
                  <a:noFill/>
                </a:ln>
                <a:solidFill>
                  <a:schemeClr val="tx1"/>
                </a:solidFill>
                <a:effectLst/>
                <a:uLnTx/>
                <a:uFillTx/>
                <a:latin typeface="+mj-lt"/>
                <a:ea typeface="+mj-ea"/>
                <a:cs typeface="+mj-cs"/>
              </a:rPr>
              <a:t>Decreased permeability: Porin Loss</a:t>
            </a:r>
            <a:endParaRPr kumimoji="0" lang="en-GB" sz="36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4"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5"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6"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7"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0"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1"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2"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3"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 name="Oval 1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 name="Rectangle 15"/>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16" name="Text Box 16"/>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7" name="Text Box 17"/>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8" name="Text Box 18"/>
          <p:cNvSpPr txBox="1">
            <a:spLocks noChangeArrowheads="1"/>
          </p:cNvSpPr>
          <p:nvPr/>
        </p:nvSpPr>
        <p:spPr bwMode="auto">
          <a:xfrm>
            <a:off x="7597775" y="3265488"/>
            <a:ext cx="1293813" cy="549275"/>
          </a:xfrm>
          <a:prstGeom prst="rect">
            <a:avLst/>
          </a:prstGeom>
          <a:noFill/>
          <a:ln w="12700">
            <a:noFill/>
            <a:miter lim="800000"/>
            <a:headEnd/>
            <a:tailEnd/>
          </a:ln>
        </p:spPr>
        <p:txBody>
          <a:bodyPr wrap="none" lIns="0" tIns="0" rIns="0" bIns="0" anchor="ctr">
            <a:spAutoFit/>
          </a:bodyPr>
          <a:lstStyle/>
          <a:p>
            <a:pPr eaLnBrk="0" hangingPunct="0"/>
            <a:r>
              <a:rPr lang="en-GB" b="1">
                <a:latin typeface="Arial Narrow" pitchFamily="34" charset="0"/>
              </a:rPr>
              <a:t>Porin channel </a:t>
            </a:r>
          </a:p>
          <a:p>
            <a:pPr eaLnBrk="0" hangingPunct="0"/>
            <a:r>
              <a:rPr lang="en-GB" b="1">
                <a:latin typeface="Arial Narrow" pitchFamily="34" charset="0"/>
              </a:rPr>
              <a:t>into organism</a:t>
            </a:r>
          </a:p>
        </p:txBody>
      </p:sp>
      <p:sp>
        <p:nvSpPr>
          <p:cNvPr id="19" name="Text Box 19"/>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0" name="Line 20"/>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21" name="Line 21"/>
          <p:cNvSpPr>
            <a:spLocks noChangeShapeType="1"/>
          </p:cNvSpPr>
          <p:nvPr/>
        </p:nvSpPr>
        <p:spPr bwMode="auto">
          <a:xfrm flipH="1">
            <a:off x="7078663" y="3675063"/>
            <a:ext cx="438150" cy="246062"/>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2" name="Oval 22"/>
          <p:cNvSpPr>
            <a:spLocks noChangeArrowheads="1"/>
          </p:cNvSpPr>
          <p:nvPr/>
        </p:nvSpPr>
        <p:spPr bwMode="auto">
          <a:xfrm>
            <a:off x="5942013" y="564673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3" name="Oval 23"/>
          <p:cNvSpPr>
            <a:spLocks noChangeArrowheads="1"/>
          </p:cNvSpPr>
          <p:nvPr/>
        </p:nvSpPr>
        <p:spPr bwMode="auto">
          <a:xfrm>
            <a:off x="4257675" y="5616575"/>
            <a:ext cx="719138"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4" name="Oval 24"/>
          <p:cNvSpPr>
            <a:spLocks noChangeArrowheads="1"/>
          </p:cNvSpPr>
          <p:nvPr/>
        </p:nvSpPr>
        <p:spPr bwMode="auto">
          <a:xfrm>
            <a:off x="1976438" y="5359400"/>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5" name="Rectangle 25"/>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26" name="Text Box 26"/>
          <p:cNvSpPr txBox="1">
            <a:spLocks noChangeArrowheads="1"/>
          </p:cNvSpPr>
          <p:nvPr/>
        </p:nvSpPr>
        <p:spPr bwMode="auto">
          <a:xfrm>
            <a:off x="914400" y="1219200"/>
            <a:ext cx="73914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Antibiotics normally enter bacterial cells via </a:t>
            </a:r>
            <a:r>
              <a:rPr lang="en-GB" sz="2400" b="1" dirty="0" err="1">
                <a:latin typeface="Arial Narrow" pitchFamily="34" charset="0"/>
              </a:rPr>
              <a:t>porin</a:t>
            </a:r>
            <a:r>
              <a:rPr lang="en-GB" sz="2400" b="1" dirty="0">
                <a:latin typeface="Arial Narrow" pitchFamily="34" charset="0"/>
              </a:rPr>
              <a:t> channels in the cell wall </a:t>
            </a:r>
          </a:p>
        </p:txBody>
      </p:sp>
    </p:spTree>
  </p:cSld>
  <p:clrMapOvr>
    <a:masterClrMapping/>
  </p:clrMapOvr>
  <p:transition>
    <p:whee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304800"/>
            <a:ext cx="83820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smtClean="0">
                <a:ln>
                  <a:noFill/>
                </a:ln>
                <a:solidFill>
                  <a:schemeClr val="tx1"/>
                </a:solidFill>
                <a:effectLst/>
                <a:uLnTx/>
                <a:uFillTx/>
                <a:latin typeface="+mj-lt"/>
                <a:ea typeface="+mj-ea"/>
                <a:cs typeface="+mj-cs"/>
              </a:rPr>
              <a:t>Decreased permeability: Porin Loss</a:t>
            </a:r>
            <a:endParaRPr kumimoji="0" lang="en-GB" sz="36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4" name="Rectangle 4"/>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5" name="Rectangle 5"/>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6" name="AutoShape 6"/>
          <p:cNvSpPr>
            <a:spLocks noChangeArrowheads="1"/>
          </p:cNvSpPr>
          <p:nvPr/>
        </p:nvSpPr>
        <p:spPr bwMode="auto">
          <a:xfrm>
            <a:off x="17891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7" name="AutoShape 7"/>
          <p:cNvSpPr>
            <a:spLocks noChangeArrowheads="1"/>
          </p:cNvSpPr>
          <p:nvPr/>
        </p:nvSpPr>
        <p:spPr bwMode="auto">
          <a:xfrm>
            <a:off x="33893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 name="AutoShape 9"/>
          <p:cNvSpPr>
            <a:spLocks noChangeArrowheads="1"/>
          </p:cNvSpPr>
          <p:nvPr/>
        </p:nvSpPr>
        <p:spPr bwMode="auto">
          <a:xfrm>
            <a:off x="65897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0"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1"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2"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3"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 name="Oval 14"/>
          <p:cNvSpPr>
            <a:spLocks noChangeArrowheads="1"/>
          </p:cNvSpPr>
          <p:nvPr/>
        </p:nvSpPr>
        <p:spPr bwMode="auto">
          <a:xfrm>
            <a:off x="2100263" y="2894013"/>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17" name="Text Box 17"/>
          <p:cNvSpPr txBox="1">
            <a:spLocks noChangeArrowheads="1"/>
          </p:cNvSpPr>
          <p:nvPr/>
        </p:nvSpPr>
        <p:spPr bwMode="auto">
          <a:xfrm>
            <a:off x="7081838" y="5994400"/>
            <a:ext cx="1771650"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Interior of organism</a:t>
            </a:r>
          </a:p>
        </p:txBody>
      </p:sp>
      <p:sp>
        <p:nvSpPr>
          <p:cNvPr id="18"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9" name="Text Box 19"/>
          <p:cNvSpPr txBox="1">
            <a:spLocks noChangeArrowheads="1"/>
          </p:cNvSpPr>
          <p:nvPr/>
        </p:nvSpPr>
        <p:spPr bwMode="auto">
          <a:xfrm>
            <a:off x="7173913" y="2986088"/>
            <a:ext cx="1720850" cy="549275"/>
          </a:xfrm>
          <a:prstGeom prst="rect">
            <a:avLst/>
          </a:prstGeom>
          <a:noFill/>
          <a:ln w="12700">
            <a:noFill/>
            <a:miter lim="800000"/>
            <a:headEnd/>
            <a:tailEnd/>
          </a:ln>
        </p:spPr>
        <p:txBody>
          <a:bodyPr wrap="none" lIns="0" tIns="0" rIns="0" bIns="0" anchor="ctr">
            <a:spAutoFit/>
          </a:bodyPr>
          <a:lstStyle/>
          <a:p>
            <a:pPr eaLnBrk="0" hangingPunct="0"/>
            <a:r>
              <a:rPr lang="en-US" b="1">
                <a:latin typeface="Arial Narrow" pitchFamily="34" charset="0"/>
              </a:rPr>
              <a:t>New porin channel </a:t>
            </a:r>
          </a:p>
          <a:p>
            <a:pPr eaLnBrk="0" hangingPunct="0"/>
            <a:r>
              <a:rPr lang="en-US" b="1">
                <a:latin typeface="Arial Narrow" pitchFamily="34" charset="0"/>
              </a:rPr>
              <a:t>into organism</a:t>
            </a:r>
          </a:p>
        </p:txBody>
      </p:sp>
      <p:sp>
        <p:nvSpPr>
          <p:cNvPr id="20" name="Text Box 20"/>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1" name="Line 21"/>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22"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3" name="Oval 23"/>
          <p:cNvSpPr>
            <a:spLocks noChangeArrowheads="1"/>
          </p:cNvSpPr>
          <p:nvPr/>
        </p:nvSpPr>
        <p:spPr bwMode="auto">
          <a:xfrm>
            <a:off x="4621213" y="58435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4" name="Text Box 24"/>
          <p:cNvSpPr txBox="1">
            <a:spLocks noChangeArrowheads="1"/>
          </p:cNvSpPr>
          <p:nvPr/>
        </p:nvSpPr>
        <p:spPr bwMode="auto">
          <a:xfrm>
            <a:off x="838200" y="1219200"/>
            <a:ext cx="73914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New </a:t>
            </a:r>
            <a:r>
              <a:rPr lang="en-GB" sz="2400" b="1" dirty="0" err="1">
                <a:latin typeface="Arial Narrow" pitchFamily="34" charset="0"/>
              </a:rPr>
              <a:t>porin</a:t>
            </a:r>
            <a:r>
              <a:rPr lang="en-GB" sz="2400" b="1" dirty="0">
                <a:latin typeface="Arial Narrow" pitchFamily="34" charset="0"/>
              </a:rPr>
              <a:t> channels in the bacterial cell wall do not allow antibiotics to enter the cells</a:t>
            </a:r>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pSp>
        <p:nvGrpSpPr>
          <p:cNvPr id="4" name="Group 6"/>
          <p:cNvGrpSpPr>
            <a:grpSpLocks noGrp="1"/>
          </p:cNvGrpSpPr>
          <p:nvPr>
            <p:ph idx="1"/>
          </p:nvPr>
        </p:nvGrpSpPr>
        <p:grpSpPr bwMode="auto">
          <a:xfrm>
            <a:off x="-76200" y="228600"/>
            <a:ext cx="8991600" cy="6629400"/>
            <a:chOff x="240" y="144"/>
            <a:chExt cx="5328" cy="3936"/>
          </a:xfrm>
        </p:grpSpPr>
        <p:pic>
          <p:nvPicPr>
            <p:cNvPr id="5" name="Picture 2" descr="h-pylori"/>
            <p:cNvPicPr>
              <a:picLocks noChangeAspect="1" noChangeArrowheads="1"/>
            </p:cNvPicPr>
            <p:nvPr/>
          </p:nvPicPr>
          <p:blipFill>
            <a:blip r:embed="rId2" cstate="print"/>
            <a:srcRect/>
            <a:stretch>
              <a:fillRect/>
            </a:stretch>
          </p:blipFill>
          <p:spPr bwMode="auto">
            <a:xfrm>
              <a:off x="288" y="171"/>
              <a:ext cx="5280" cy="3907"/>
            </a:xfrm>
            <a:prstGeom prst="rect">
              <a:avLst/>
            </a:prstGeom>
            <a:noFill/>
            <a:ln w="9525">
              <a:noFill/>
              <a:miter lim="800000"/>
              <a:headEnd/>
              <a:tailEnd/>
            </a:ln>
          </p:spPr>
        </p:pic>
        <p:sp>
          <p:nvSpPr>
            <p:cNvPr id="6" name="Rectangle 3"/>
            <p:cNvSpPr>
              <a:spLocks noChangeArrowheads="1"/>
            </p:cNvSpPr>
            <p:nvPr/>
          </p:nvSpPr>
          <p:spPr bwMode="auto">
            <a:xfrm>
              <a:off x="432" y="144"/>
              <a:ext cx="1488" cy="480"/>
            </a:xfrm>
            <a:prstGeom prst="rect">
              <a:avLst/>
            </a:prstGeom>
            <a:solidFill>
              <a:schemeClr val="bg1"/>
            </a:solidFill>
            <a:ln w="9525">
              <a:noFill/>
              <a:miter lim="800000"/>
              <a:headEnd/>
              <a:tailEnd/>
            </a:ln>
          </p:spPr>
          <p:txBody>
            <a:bodyPr wrap="none" anchor="ctr"/>
            <a:lstStyle/>
            <a:p>
              <a:endParaRPr lang="en-US"/>
            </a:p>
          </p:txBody>
        </p:sp>
        <p:sp>
          <p:nvSpPr>
            <p:cNvPr id="7" name="Rectangle 4"/>
            <p:cNvSpPr>
              <a:spLocks noChangeArrowheads="1"/>
            </p:cNvSpPr>
            <p:nvPr/>
          </p:nvSpPr>
          <p:spPr bwMode="auto">
            <a:xfrm>
              <a:off x="240" y="3888"/>
              <a:ext cx="1824" cy="192"/>
            </a:xfrm>
            <a:prstGeom prst="rect">
              <a:avLst/>
            </a:prstGeom>
            <a:solidFill>
              <a:schemeClr val="bg1"/>
            </a:solidFill>
            <a:ln w="9525">
              <a:noFill/>
              <a:miter lim="800000"/>
              <a:headEnd/>
              <a:tailEnd/>
            </a:ln>
          </p:spPr>
          <p:txBody>
            <a:bodyPr wrap="none" anchor="ctr"/>
            <a:lstStyle/>
            <a:p>
              <a:endParaRPr lang="en-US"/>
            </a:p>
          </p:txBody>
        </p:sp>
        <p:sp>
          <p:nvSpPr>
            <p:cNvPr id="8" name="Rectangle 5"/>
            <p:cNvSpPr>
              <a:spLocks noChangeArrowheads="1"/>
            </p:cNvSpPr>
            <p:nvPr/>
          </p:nvSpPr>
          <p:spPr bwMode="auto">
            <a:xfrm>
              <a:off x="336" y="2016"/>
              <a:ext cx="1584" cy="192"/>
            </a:xfrm>
            <a:prstGeom prst="rect">
              <a:avLst/>
            </a:prstGeom>
            <a:solidFill>
              <a:schemeClr val="bg1"/>
            </a:solidFill>
            <a:ln w="9525">
              <a:noFill/>
              <a:miter lim="800000"/>
              <a:headEnd/>
              <a:tailEnd/>
            </a:ln>
          </p:spPr>
          <p:txBody>
            <a:bodyPr wrap="none" anchor="ctr"/>
            <a:lstStyle/>
            <a:p>
              <a:endParaRPr lang="en-US"/>
            </a:p>
          </p:txBody>
        </p:sp>
      </p:grpSp>
    </p:spTree>
  </p:cSld>
  <p:clrMapOvr>
    <a:masterClrMapping/>
  </p:clrMapOvr>
  <p:transition>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sz="3600" b="1" dirty="0" smtClean="0">
                <a:solidFill>
                  <a:srgbClr val="C00000"/>
                </a:solidFill>
                <a:latin typeface="Calibri" pitchFamily="34" charset="0"/>
              </a:rPr>
              <a:t>4-Using  an  alternative pathways for </a:t>
            </a:r>
            <a:r>
              <a:rPr lang="en-US" b="1" dirty="0" smtClean="0">
                <a:solidFill>
                  <a:srgbClr val="C00000"/>
                </a:solidFill>
                <a:latin typeface="Calibri" pitchFamily="34" charset="0"/>
              </a:rPr>
              <a:t>metabolic </a:t>
            </a:r>
            <a:r>
              <a:rPr lang="en-US" sz="3600" b="1" dirty="0" smtClean="0">
                <a:solidFill>
                  <a:srgbClr val="C00000"/>
                </a:solidFill>
                <a:latin typeface="Calibri" pitchFamily="34" charset="0"/>
              </a:rPr>
              <a:t>/ growth requirements</a:t>
            </a:r>
            <a:r>
              <a:rPr lang="en-US" sz="2700" b="1" dirty="0" smtClean="0">
                <a:solidFill>
                  <a:srgbClr val="C00000"/>
                </a:solidFill>
                <a:latin typeface="Calibri" pitchFamily="34" charset="0"/>
              </a:rPr>
              <a:t/>
            </a:r>
            <a:br>
              <a:rPr lang="en-US" sz="2700" b="1" dirty="0" smtClean="0">
                <a:solidFill>
                  <a:srgbClr val="C00000"/>
                </a:solidFill>
                <a:latin typeface="Calibri" pitchFamily="34" charset="0"/>
              </a:rPr>
            </a:br>
            <a:endParaRPr lang="en-US" sz="2700" dirty="0"/>
          </a:p>
        </p:txBody>
      </p:sp>
      <p:sp>
        <p:nvSpPr>
          <p:cNvPr id="3" name="Content Placeholder 2"/>
          <p:cNvSpPr>
            <a:spLocks noGrp="1"/>
          </p:cNvSpPr>
          <p:nvPr>
            <p:ph idx="1"/>
          </p:nvPr>
        </p:nvSpPr>
        <p:spPr>
          <a:xfrm>
            <a:off x="0" y="1219200"/>
            <a:ext cx="5105400" cy="5638800"/>
          </a:xfrm>
        </p:spPr>
        <p:txBody>
          <a:bodyPr>
            <a:normAutofit fontScale="77500" lnSpcReduction="20000"/>
          </a:bodyPr>
          <a:lstStyle/>
          <a:p>
            <a:pPr algn="just">
              <a:buNone/>
            </a:pPr>
            <a:r>
              <a:rPr lang="en-US" dirty="0" err="1" smtClean="0"/>
              <a:t>Trimethoprim</a:t>
            </a:r>
            <a:r>
              <a:rPr lang="en-US" dirty="0" smtClean="0"/>
              <a:t> binds to </a:t>
            </a:r>
            <a:r>
              <a:rPr lang="en-US" u="sng" dirty="0" err="1" smtClean="0">
                <a:hlinkClick r:id="rId2" tooltip="Dihydrofolate reductase"/>
              </a:rPr>
              <a:t>dihydrofolate</a:t>
            </a:r>
            <a:r>
              <a:rPr lang="en-US" u="sng" dirty="0" smtClean="0">
                <a:hlinkClick r:id="rId2" tooltip="Dihydrofolate reductase"/>
              </a:rPr>
              <a:t> </a:t>
            </a:r>
            <a:r>
              <a:rPr lang="en-US" u="sng" dirty="0" err="1" smtClean="0">
                <a:hlinkClick r:id="rId2" tooltip="Dihydrofolate reductase"/>
              </a:rPr>
              <a:t>reductase</a:t>
            </a:r>
            <a:r>
              <a:rPr lang="en-US" dirty="0" smtClean="0"/>
              <a:t> and inhibits the reduction of </a:t>
            </a:r>
            <a:r>
              <a:rPr lang="en-US" u="sng" dirty="0" err="1" smtClean="0">
                <a:hlinkClick r:id="rId3" tooltip="Dihydrofolic acid"/>
              </a:rPr>
              <a:t>dihydrofolic</a:t>
            </a:r>
            <a:r>
              <a:rPr lang="en-US" u="sng" dirty="0" smtClean="0">
                <a:hlinkClick r:id="rId3" tooltip="Dihydrofolic acid"/>
              </a:rPr>
              <a:t> acid</a:t>
            </a:r>
            <a:r>
              <a:rPr lang="en-US" dirty="0" smtClean="0"/>
              <a:t> (DHF) to </a:t>
            </a:r>
            <a:r>
              <a:rPr lang="en-US" u="sng" dirty="0" smtClean="0">
                <a:hlinkClick r:id="rId4" tooltip="Tetrahydrofolic acid"/>
              </a:rPr>
              <a:t>tetra </a:t>
            </a:r>
            <a:r>
              <a:rPr lang="en-US" u="sng" dirty="0" err="1" smtClean="0">
                <a:hlinkClick r:id="rId4" tooltip="Tetrahydrofolic acid"/>
              </a:rPr>
              <a:t>hydrofolic</a:t>
            </a:r>
            <a:r>
              <a:rPr lang="en-US" u="sng" dirty="0" smtClean="0">
                <a:hlinkClick r:id="rId4" tooltip="Tetrahydrofolic acid"/>
              </a:rPr>
              <a:t> acid</a:t>
            </a:r>
            <a:r>
              <a:rPr lang="en-US" dirty="0" smtClean="0"/>
              <a:t> (THF).</a:t>
            </a:r>
            <a:r>
              <a:rPr lang="en-US" u="sng" baseline="30000" dirty="0" smtClean="0"/>
              <a:t> </a:t>
            </a:r>
            <a:r>
              <a:rPr lang="en-US" dirty="0" smtClean="0"/>
              <a:t>THF is an essential precursor in the </a:t>
            </a:r>
            <a:r>
              <a:rPr lang="en-US" dirty="0" err="1" smtClean="0"/>
              <a:t>thymidine</a:t>
            </a:r>
            <a:r>
              <a:rPr lang="en-US" dirty="0" smtClean="0"/>
              <a:t> synthesis pathway and interference with this pathway inhibits bacterial DNA synthesis.</a:t>
            </a:r>
            <a:r>
              <a:rPr lang="en-US" u="sng" baseline="30000" dirty="0" smtClean="0"/>
              <a:t> </a:t>
            </a:r>
            <a:r>
              <a:rPr lang="en-US" dirty="0" err="1" smtClean="0"/>
              <a:t>Trimethoprim's</a:t>
            </a:r>
            <a:r>
              <a:rPr lang="en-US" dirty="0" smtClean="0"/>
              <a:t> affinity for bacterial </a:t>
            </a:r>
            <a:r>
              <a:rPr lang="en-US" dirty="0" err="1" smtClean="0"/>
              <a:t>dihydrofolate</a:t>
            </a:r>
            <a:r>
              <a:rPr lang="en-US" dirty="0" smtClean="0"/>
              <a:t> </a:t>
            </a:r>
            <a:r>
              <a:rPr lang="en-US" dirty="0" err="1" smtClean="0"/>
              <a:t>reductase</a:t>
            </a:r>
            <a:r>
              <a:rPr lang="en-US" dirty="0" smtClean="0"/>
              <a:t> is several thousand times greater than its affinity for human </a:t>
            </a:r>
            <a:r>
              <a:rPr lang="en-US" dirty="0" err="1" smtClean="0"/>
              <a:t>dihydrofolate</a:t>
            </a:r>
            <a:r>
              <a:rPr lang="en-US" dirty="0" smtClean="0"/>
              <a:t>  </a:t>
            </a:r>
            <a:r>
              <a:rPr lang="en-US" dirty="0" err="1" smtClean="0"/>
              <a:t>reductase</a:t>
            </a:r>
            <a:r>
              <a:rPr lang="en-US" dirty="0" smtClean="0"/>
              <a:t>.</a:t>
            </a:r>
            <a:r>
              <a:rPr lang="en-US" u="sng" baseline="30000" dirty="0" smtClean="0"/>
              <a:t> </a:t>
            </a:r>
          </a:p>
          <a:p>
            <a:pPr algn="just">
              <a:buNone/>
            </a:pPr>
            <a:r>
              <a:rPr lang="en-US" u="sng" dirty="0" err="1" smtClean="0">
                <a:hlinkClick r:id="rId5" tooltip="Sulfamethoxazole"/>
              </a:rPr>
              <a:t>Sulfamethoxazole</a:t>
            </a:r>
            <a:r>
              <a:rPr lang="en-US" dirty="0" smtClean="0"/>
              <a:t> inhibits</a:t>
            </a:r>
          </a:p>
          <a:p>
            <a:pPr algn="just">
              <a:buNone/>
            </a:pPr>
            <a:r>
              <a:rPr lang="en-US" dirty="0" smtClean="0"/>
              <a:t> </a:t>
            </a:r>
            <a:r>
              <a:rPr lang="en-US" u="sng" dirty="0" err="1" smtClean="0">
                <a:hlinkClick r:id="rId6" tooltip="Dihydropteroate synthase"/>
              </a:rPr>
              <a:t>dihydropteroate</a:t>
            </a:r>
            <a:r>
              <a:rPr lang="en-US" u="sng" dirty="0" smtClean="0">
                <a:hlinkClick r:id="rId6" tooltip="Dihydropteroate synthase"/>
              </a:rPr>
              <a:t> </a:t>
            </a:r>
            <a:r>
              <a:rPr lang="en-US" u="sng" dirty="0" err="1" smtClean="0">
                <a:hlinkClick r:id="rId6" tooltip="Dihydropteroate synthase"/>
              </a:rPr>
              <a:t>synthase</a:t>
            </a:r>
            <a:r>
              <a:rPr lang="en-US" dirty="0" smtClean="0"/>
              <a:t>, an enzyme involved further upstream in the same pathway.</a:t>
            </a:r>
          </a:p>
          <a:p>
            <a:endParaRPr lang="en-US" dirty="0"/>
          </a:p>
        </p:txBody>
      </p:sp>
      <p:pic>
        <p:nvPicPr>
          <p:cNvPr id="4" name="صورة 3" descr="https://upload.wikimedia.org/wikipedia/en/e/e9/THFsynthesispathway.png"/>
          <p:cNvPicPr/>
          <p:nvPr/>
        </p:nvPicPr>
        <p:blipFill>
          <a:blip r:embed="rId7">
            <a:extLst>
              <a:ext uri="{28A0092B-C50C-407E-A947-70E740481C1C}">
                <a14:useLocalDpi xmlns:a14="http://schemas.microsoft.com/office/drawing/2010/main" xmlns="" val="0"/>
              </a:ext>
            </a:extLst>
          </a:blip>
          <a:srcRect/>
          <a:stretch>
            <a:fillRect/>
          </a:stretch>
        </p:blipFill>
        <p:spPr bwMode="auto">
          <a:xfrm>
            <a:off x="5105400" y="1143000"/>
            <a:ext cx="4038600" cy="5715000"/>
          </a:xfrm>
          <a:prstGeom prst="rect">
            <a:avLst/>
          </a:prstGeom>
          <a:noFill/>
          <a:ln>
            <a:noFill/>
          </a:ln>
        </p:spPr>
      </p:pic>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a:bodyPr>
          <a:lstStyle/>
          <a:p>
            <a:pPr algn="just">
              <a:buNone/>
            </a:pPr>
            <a:r>
              <a:rPr lang="en-US" dirty="0" smtClean="0"/>
              <a:t> </a:t>
            </a:r>
            <a:r>
              <a:rPr lang="en-US" sz="2800" dirty="0" smtClean="0"/>
              <a:t>sulfa drugs inhibit a step in the pathway to make folic acid, an essential vitamin that bacteria need for their everyday functions. But some resistant bacteria have developed different metabolic pathways that allow them to make folic acid even in the presence of these drugs . Or some microorganism produce large quantity of PABA (Para Amino Benzoic Acid ) thus overcome the inhibition of sulfa drug to folic acid cycle(Compotation to enter the synthesis pathway </a:t>
            </a:r>
          </a:p>
          <a:p>
            <a:pPr algn="just">
              <a:buNone/>
            </a:pPr>
            <a:r>
              <a:rPr lang="en-US" sz="2800" dirty="0" smtClean="0"/>
              <a:t>Note :folic acid doesn’t synthesis in </a:t>
            </a:r>
          </a:p>
          <a:p>
            <a:pPr algn="just">
              <a:buNone/>
            </a:pPr>
            <a:r>
              <a:rPr lang="en-US" sz="2800" dirty="0" smtClean="0"/>
              <a:t>human thus</a:t>
            </a:r>
          </a:p>
          <a:p>
            <a:pPr algn="just">
              <a:buNone/>
            </a:pPr>
            <a:r>
              <a:rPr lang="en-US" sz="2800" dirty="0" smtClean="0"/>
              <a:t> we take as a tablet and </a:t>
            </a:r>
          </a:p>
          <a:p>
            <a:pPr algn="just">
              <a:buNone/>
            </a:pPr>
            <a:r>
              <a:rPr lang="en-US" sz="2800" dirty="0" smtClean="0"/>
              <a:t>specially given to  pregnant</a:t>
            </a:r>
          </a:p>
          <a:p>
            <a:pPr algn="just">
              <a:buNone/>
            </a:pPr>
            <a:r>
              <a:rPr lang="en-US" sz="2800" dirty="0" smtClean="0"/>
              <a:t> women </a:t>
            </a:r>
            <a:endParaRPr lang="en-US" sz="2800" dirty="0"/>
          </a:p>
        </p:txBody>
      </p:sp>
      <p:pic>
        <p:nvPicPr>
          <p:cNvPr id="4" name="Content Placeholder 3" descr="PABA.gif"/>
          <p:cNvPicPr>
            <a:picLocks noChangeAspect="1"/>
          </p:cNvPicPr>
          <p:nvPr/>
        </p:nvPicPr>
        <p:blipFill>
          <a:blip r:embed="rId2"/>
          <a:stretch>
            <a:fillRect/>
          </a:stretch>
        </p:blipFill>
        <p:spPr>
          <a:xfrm>
            <a:off x="5410200" y="4114800"/>
            <a:ext cx="3478530" cy="2743200"/>
          </a:xfrm>
          <a:prstGeom prst="rect">
            <a:avLst/>
          </a:prstGeom>
        </p:spPr>
      </p:pic>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685800"/>
            <a:ext cx="9144000" cy="6172200"/>
          </a:xfrm>
        </p:spPr>
        <p:txBody>
          <a:bodyPr>
            <a:normAutofit fontScale="85000" lnSpcReduction="10000"/>
          </a:bodyPr>
          <a:lstStyle/>
          <a:p>
            <a:pPr algn="just"/>
            <a:r>
              <a:rPr lang="en-US" dirty="0" smtClean="0"/>
              <a:t>Recently discovered that the microbes </a:t>
            </a:r>
            <a:r>
              <a:rPr lang="en-US" dirty="0" smtClean="0"/>
              <a:t>communicate with each other and exchange signaling chemicals </a:t>
            </a:r>
            <a:r>
              <a:rPr lang="en-US" dirty="0" smtClean="0"/>
              <a:t> or so called </a:t>
            </a:r>
            <a:r>
              <a:rPr lang="en-US" dirty="0" err="1" smtClean="0"/>
              <a:t>Autoinducers</a:t>
            </a:r>
            <a:r>
              <a:rPr lang="en-US" dirty="0" smtClean="0"/>
              <a:t>. when </a:t>
            </a:r>
            <a:r>
              <a:rPr lang="en-US" dirty="0" smtClean="0"/>
              <a:t>its colony reaches a critical density </a:t>
            </a:r>
            <a:r>
              <a:rPr lang="en-US" dirty="0" smtClean="0"/>
              <a:t>, threshold </a:t>
            </a:r>
            <a:r>
              <a:rPr lang="en-US" dirty="0" smtClean="0"/>
              <a:t>of </a:t>
            </a:r>
            <a:r>
              <a:rPr lang="en-US" dirty="0" err="1" smtClean="0"/>
              <a:t>autoinduction</a:t>
            </a:r>
            <a:r>
              <a:rPr lang="en-US" dirty="0" smtClean="0"/>
              <a:t> is reached and gene expression </a:t>
            </a:r>
            <a:r>
              <a:rPr lang="en-US" dirty="0" smtClean="0"/>
              <a:t>starts</a:t>
            </a:r>
            <a:r>
              <a:rPr lang="en-US" dirty="0" smtClean="0"/>
              <a:t> </a:t>
            </a:r>
            <a:endParaRPr lang="en-US" dirty="0" smtClean="0"/>
          </a:p>
          <a:p>
            <a:pPr algn="just"/>
            <a:r>
              <a:rPr lang="en-US" dirty="0" smtClean="0"/>
              <a:t>These </a:t>
            </a:r>
            <a:r>
              <a:rPr lang="en-US" dirty="0" err="1" smtClean="0"/>
              <a:t>autoinducers</a:t>
            </a:r>
            <a:r>
              <a:rPr lang="en-US" dirty="0" smtClean="0"/>
              <a:t> allow bacterial population to coordinate gene expression for virulence, conjugation, apoptosis, mobility and resistance </a:t>
            </a:r>
          </a:p>
          <a:p>
            <a:pPr algn="just"/>
            <a:r>
              <a:rPr lang="en-US" dirty="0" smtClean="0"/>
              <a:t>QS </a:t>
            </a:r>
            <a:r>
              <a:rPr lang="en-US" dirty="0" smtClean="0"/>
              <a:t>signal molecules AHL, AIP, AI-2 &amp; AI-3 have been identified in Gm-</a:t>
            </a:r>
            <a:r>
              <a:rPr lang="en-US" dirty="0" err="1" smtClean="0"/>
              <a:t>ve</a:t>
            </a:r>
            <a:r>
              <a:rPr lang="en-US" dirty="0" smtClean="0"/>
              <a:t> bacteria </a:t>
            </a:r>
          </a:p>
          <a:p>
            <a:pPr algn="just"/>
            <a:r>
              <a:rPr lang="en-US" dirty="0" smtClean="0"/>
              <a:t>AI-2 QS –system is shared by </a:t>
            </a:r>
            <a:r>
              <a:rPr lang="en-US" dirty="0" err="1" smtClean="0"/>
              <a:t>GM+ve</a:t>
            </a:r>
            <a:r>
              <a:rPr lang="en-US" dirty="0" smtClean="0"/>
              <a:t> bacteria </a:t>
            </a:r>
            <a:endParaRPr lang="en-US" dirty="0" smtClean="0"/>
          </a:p>
          <a:p>
            <a:pPr lvl="0">
              <a:buClr>
                <a:srgbClr val="042E14"/>
              </a:buClr>
              <a:buFont typeface="Wingdings" pitchFamily="2" charset="2"/>
              <a:buChar char="§"/>
              <a:defRPr/>
            </a:pPr>
            <a:r>
              <a:rPr lang="en-US" dirty="0" smtClean="0"/>
              <a:t> Several QS  inhibitors molecules has been synthesized  which </a:t>
            </a:r>
            <a:r>
              <a:rPr lang="en-US" dirty="0" smtClean="0"/>
              <a:t>are </a:t>
            </a:r>
            <a:r>
              <a:rPr lang="en-US" dirty="0" smtClean="0"/>
              <a:t>analogues </a:t>
            </a:r>
            <a:r>
              <a:rPr lang="en-US" dirty="0" smtClean="0"/>
              <a:t> to AHL</a:t>
            </a:r>
            <a:r>
              <a:rPr lang="en-US" dirty="0" smtClean="0"/>
              <a:t>, AIP, and </a:t>
            </a:r>
            <a:r>
              <a:rPr lang="en-US" dirty="0" smtClean="0"/>
              <a:t>AI-2</a:t>
            </a:r>
            <a:endParaRPr lang="en-US" dirty="0" smtClean="0"/>
          </a:p>
          <a:p>
            <a:pPr lvl="0" algn="just"/>
            <a:r>
              <a:rPr lang="en-US" dirty="0" smtClean="0"/>
              <a:t>QS inhibitors have been synthesized and have been isolated from several   natural extracts such as garlic extract</a:t>
            </a:r>
            <a:r>
              <a:rPr lang="en-US" dirty="0" smtClean="0"/>
              <a:t>.</a:t>
            </a:r>
            <a:r>
              <a:rPr lang="en-US" dirty="0" smtClean="0"/>
              <a:t> </a:t>
            </a:r>
            <a:endParaRPr lang="en-US" dirty="0" smtClean="0"/>
          </a:p>
          <a:p>
            <a:pPr algn="just">
              <a:buFont typeface="Wingdings" pitchFamily="2" charset="2"/>
              <a:buChar char="v"/>
            </a:pPr>
            <a:endParaRPr lang="en-US" dirty="0">
              <a:solidFill>
                <a:srgbClr val="C00000"/>
              </a:solidFill>
            </a:endParaRPr>
          </a:p>
        </p:txBody>
      </p:sp>
      <p:sp>
        <p:nvSpPr>
          <p:cNvPr id="6" name="Title 1"/>
          <p:cNvSpPr>
            <a:spLocks noGrp="1"/>
          </p:cNvSpPr>
          <p:nvPr>
            <p:ph type="title"/>
          </p:nvPr>
        </p:nvSpPr>
        <p:spPr>
          <a:xfrm>
            <a:off x="0" y="0"/>
            <a:ext cx="9144000" cy="6858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dirty="0" smtClean="0"/>
              <a:t>5- Quorum sensing </a:t>
            </a:r>
            <a:endParaRPr lang="en-US" dirty="0"/>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eaLnBrk="0" hangingPunct="0"/>
            <a:r>
              <a:rPr lang="en-US" sz="2000" b="1" dirty="0" smtClean="0"/>
              <a:t>Sir Alexander Fleming                             </a:t>
            </a:r>
            <a:r>
              <a:rPr lang="en-US" sz="3200" b="1" dirty="0" smtClean="0"/>
              <a:t>introduction to resistance </a:t>
            </a:r>
            <a:r>
              <a:rPr lang="en-US" sz="1600" b="1" dirty="0" smtClean="0"/>
              <a:t/>
            </a:r>
            <a:br>
              <a:rPr lang="en-US" sz="1600" b="1" dirty="0" smtClean="0"/>
            </a:br>
            <a:r>
              <a:rPr lang="en-US" sz="2000" b="1" dirty="0" smtClean="0"/>
              <a:t/>
            </a:r>
            <a:br>
              <a:rPr lang="en-US" sz="2000" b="1" dirty="0" smtClean="0"/>
            </a:br>
            <a:endParaRPr lang="en-US" sz="1000" dirty="0"/>
          </a:p>
        </p:txBody>
      </p:sp>
      <p:sp>
        <p:nvSpPr>
          <p:cNvPr id="3" name="Content Placeholder 2"/>
          <p:cNvSpPr>
            <a:spLocks noGrp="1"/>
          </p:cNvSpPr>
          <p:nvPr>
            <p:ph idx="1"/>
          </p:nvPr>
        </p:nvSpPr>
        <p:spPr>
          <a:xfrm>
            <a:off x="0" y="1371600"/>
            <a:ext cx="9144000" cy="5257800"/>
          </a:xfrm>
        </p:spPr>
        <p:txBody>
          <a:bodyPr>
            <a:normAutofit/>
          </a:bodyPr>
          <a:lstStyle/>
          <a:p>
            <a:pPr lvl="0" algn="just">
              <a:buNone/>
              <a:defRPr/>
            </a:pPr>
            <a:r>
              <a:rPr lang="en-US" sz="2800" b="1" i="1" dirty="0">
                <a:solidFill>
                  <a:srgbClr val="C00000"/>
                </a:solidFill>
                <a:latin typeface="Times New Roman" pitchFamily="18" charset="0"/>
                <a:cs typeface="Times New Roman" pitchFamily="18" charset="0"/>
              </a:rPr>
              <a:t>In his 1945 Nobel Prize lecture, Fleming himself warned of the danger of resistance </a:t>
            </a:r>
            <a:r>
              <a:rPr lang="en-US" sz="2800" dirty="0">
                <a:latin typeface="Times New Roman" pitchFamily="18" charset="0"/>
                <a:cs typeface="Times New Roman" pitchFamily="18" charset="0"/>
              </a:rPr>
              <a:t>–</a:t>
            </a:r>
          </a:p>
          <a:p>
            <a:pPr lvl="0" algn="just">
              <a:buNone/>
              <a:defRPr/>
            </a:pPr>
            <a:r>
              <a:rPr lang="en-US" dirty="0">
                <a:latin typeface="Times New Roman" pitchFamily="18" charset="0"/>
                <a:cs typeface="Times New Roman" pitchFamily="18" charset="0"/>
              </a:rPr>
              <a:t>    “It is not difficult to make microbes resistant to penicillin in the laboratory by exposing them to concentrations not sufficient to kill them, and the same thing has occasionally happened in the body… …and by exposing his microbes to non-lethal quantities of the drug make them resistant.”</a:t>
            </a:r>
          </a:p>
          <a:p>
            <a:endParaRPr lang="en-US" dirty="0"/>
          </a:p>
        </p:txBody>
      </p:sp>
      <p:pic>
        <p:nvPicPr>
          <p:cNvPr id="4" name="Picture 1" descr="Sir Alexander Fleming thumb picture"/>
          <p:cNvPicPr>
            <a:picLocks noChangeAspect="1" noChangeArrowheads="1"/>
          </p:cNvPicPr>
          <p:nvPr/>
        </p:nvPicPr>
        <p:blipFill>
          <a:blip r:embed="rId2" cstate="print"/>
          <a:srcRect/>
          <a:stretch>
            <a:fillRect/>
          </a:stretch>
        </p:blipFill>
        <p:spPr bwMode="auto">
          <a:xfrm>
            <a:off x="2667000" y="228600"/>
            <a:ext cx="783779" cy="1026886"/>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cstate="print"/>
          <a:srcRect/>
          <a:stretch>
            <a:fillRect/>
          </a:stretch>
        </p:blipFill>
        <p:spPr bwMode="auto">
          <a:xfrm>
            <a:off x="0" y="1600200"/>
            <a:ext cx="9144000" cy="5105400"/>
          </a:xfrm>
          <a:prstGeom prst="rect">
            <a:avLst/>
          </a:prstGeom>
          <a:noFill/>
          <a:ln w="9525">
            <a:noFill/>
            <a:miter lim="800000"/>
            <a:headEnd/>
            <a:tailEnd/>
          </a:ln>
        </p:spPr>
      </p:pic>
      <p:sp>
        <p:nvSpPr>
          <p:cNvPr id="5" name="Rectangle 2"/>
          <p:cNvSpPr txBox="1">
            <a:spLocks noGrp="1" noChangeArrowheads="1"/>
          </p:cNvSpPr>
          <p:nvPr>
            <p:ph type="title"/>
          </p:nvPr>
        </p:nvSpPr>
        <p:spPr>
          <a:prstGeom prst="rect">
            <a:avLst/>
          </a:prstGeom>
        </p:spPr>
        <p:style>
          <a:lnRef idx="1">
            <a:schemeClr val="accent2"/>
          </a:lnRef>
          <a:fillRef idx="2">
            <a:schemeClr val="accent2"/>
          </a:fillRef>
          <a:effectRef idx="1">
            <a:schemeClr val="accent2"/>
          </a:effectRef>
          <a:fontRef idx="minor">
            <a:schemeClr val="dk1"/>
          </a:fontRef>
        </p:style>
        <p:txBody>
          <a:bodyPr/>
          <a:lstStyle/>
          <a:p>
            <a:pPr algn="ctr">
              <a:defRPr/>
            </a:pPr>
            <a:r>
              <a:rPr lang="en-US" sz="3600" kern="0" dirty="0">
                <a:solidFill>
                  <a:schemeClr val="tx2"/>
                </a:solidFill>
                <a:latin typeface="+mj-lt"/>
                <a:ea typeface="+mj-ea"/>
                <a:cs typeface="+mj-cs"/>
              </a:rPr>
              <a:t>Timeline of Antibiotic Resistance</a:t>
            </a:r>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normAutofit/>
          </a:bodyPr>
          <a:lstStyle/>
          <a:p>
            <a:r>
              <a:rPr lang="en-US" dirty="0" smtClean="0"/>
              <a:t>Resistant organisms lead to treatment failure </a:t>
            </a:r>
          </a:p>
          <a:p>
            <a:r>
              <a:rPr lang="en-US" dirty="0" smtClean="0"/>
              <a:t>Increased mortality </a:t>
            </a:r>
          </a:p>
          <a:p>
            <a:r>
              <a:rPr lang="en-US" dirty="0" smtClean="0"/>
              <a:t>Resistant bacteria may spread in Community</a:t>
            </a:r>
          </a:p>
          <a:p>
            <a:r>
              <a:rPr lang="en-US" dirty="0" smtClean="0"/>
              <a:t>Low level resistance can go undetected  </a:t>
            </a:r>
          </a:p>
          <a:p>
            <a:r>
              <a:rPr lang="en-US" dirty="0" smtClean="0"/>
              <a:t>Added burden on healthcare costs </a:t>
            </a:r>
          </a:p>
          <a:p>
            <a:r>
              <a:rPr lang="en-US" dirty="0" smtClean="0"/>
              <a:t>Threatens to return to pre-antibiotic era </a:t>
            </a:r>
          </a:p>
          <a:p>
            <a:r>
              <a:rPr lang="en-US" dirty="0" smtClean="0"/>
              <a:t>Selection pressure </a:t>
            </a:r>
          </a:p>
          <a:p>
            <a:r>
              <a:rPr lang="en-US" dirty="0" smtClean="0"/>
              <a:t>Resistance might be directed by bacteria , viruses  ,fungi and even cancer cell can develop resistance </a:t>
            </a:r>
          </a:p>
          <a:p>
            <a:endParaRPr lang="en-US" dirty="0"/>
          </a:p>
        </p:txBody>
      </p:sp>
      <p:sp>
        <p:nvSpPr>
          <p:cNvPr id="4" name="Title 1"/>
          <p:cNvSpPr>
            <a:spLocks noGrp="1"/>
          </p:cNvSpPr>
          <p:nvPr>
            <p:ph type="title"/>
          </p:nvPr>
        </p:nvSpPr>
        <p:spPr>
          <a:xfrm>
            <a:off x="457200" y="274638"/>
            <a:ext cx="8229600" cy="944562"/>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Why resistance is a concern </a:t>
            </a:r>
            <a:endParaRPr lang="en-US" dirty="0"/>
          </a:p>
        </p:txBody>
      </p:sp>
    </p:spTree>
  </p:cSld>
  <p:clrMapOvr>
    <a:masterClrMapping/>
  </p:clrMapOvr>
  <p:transition>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810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smtClean="0">
                <a:ln>
                  <a:noFill/>
                </a:ln>
                <a:solidFill>
                  <a:srgbClr val="C00000"/>
                </a:solidFill>
                <a:effectLst/>
                <a:uLnTx/>
                <a:uFillTx/>
                <a:latin typeface="Arial" charset="0"/>
                <a:ea typeface="+mj-ea"/>
                <a:cs typeface="Arial" charset="0"/>
              </a:rPr>
              <a:t>Mechanism Antibiotic Resistance</a:t>
            </a:r>
          </a:p>
        </p:txBody>
      </p:sp>
      <p:sp>
        <p:nvSpPr>
          <p:cNvPr id="5" name="TextBox 4"/>
          <p:cNvSpPr txBox="1">
            <a:spLocks noChangeArrowheads="1"/>
          </p:cNvSpPr>
          <p:nvPr/>
        </p:nvSpPr>
        <p:spPr bwMode="auto">
          <a:xfrm>
            <a:off x="914400" y="2590800"/>
            <a:ext cx="2819400" cy="523875"/>
          </a:xfrm>
          <a:prstGeom prst="rect">
            <a:avLst/>
          </a:prstGeom>
          <a:noFill/>
          <a:ln w="9525">
            <a:noFill/>
            <a:miter lim="800000"/>
            <a:headEnd/>
            <a:tailEnd/>
          </a:ln>
        </p:spPr>
        <p:txBody>
          <a:bodyPr>
            <a:spAutoFit/>
          </a:bodyPr>
          <a:lstStyle/>
          <a:p>
            <a:r>
              <a:rPr lang="en-US" sz="2800">
                <a:latin typeface="Calibri" pitchFamily="34" charset="0"/>
              </a:rPr>
              <a:t>Intrinsic (Natural)</a:t>
            </a:r>
          </a:p>
        </p:txBody>
      </p:sp>
      <p:sp>
        <p:nvSpPr>
          <p:cNvPr id="6" name="TextBox 5"/>
          <p:cNvSpPr txBox="1">
            <a:spLocks noChangeArrowheads="1"/>
          </p:cNvSpPr>
          <p:nvPr/>
        </p:nvSpPr>
        <p:spPr bwMode="auto">
          <a:xfrm>
            <a:off x="4724400" y="2514600"/>
            <a:ext cx="2590800" cy="523875"/>
          </a:xfrm>
          <a:prstGeom prst="rect">
            <a:avLst/>
          </a:prstGeom>
          <a:noFill/>
          <a:ln w="9525">
            <a:noFill/>
            <a:miter lim="800000"/>
            <a:headEnd/>
            <a:tailEnd/>
          </a:ln>
        </p:spPr>
        <p:txBody>
          <a:bodyPr>
            <a:spAutoFit/>
          </a:bodyPr>
          <a:lstStyle/>
          <a:p>
            <a:r>
              <a:rPr lang="en-US" sz="2800">
                <a:latin typeface="Calibri" pitchFamily="34" charset="0"/>
              </a:rPr>
              <a:t>Acquired</a:t>
            </a:r>
          </a:p>
        </p:txBody>
      </p:sp>
      <p:sp>
        <p:nvSpPr>
          <p:cNvPr id="7" name="TextBox 6"/>
          <p:cNvSpPr txBox="1">
            <a:spLocks noChangeArrowheads="1"/>
          </p:cNvSpPr>
          <p:nvPr/>
        </p:nvSpPr>
        <p:spPr bwMode="auto">
          <a:xfrm>
            <a:off x="4419600" y="3286125"/>
            <a:ext cx="3657600" cy="523875"/>
          </a:xfrm>
          <a:prstGeom prst="rect">
            <a:avLst/>
          </a:prstGeom>
          <a:noFill/>
          <a:ln w="9525">
            <a:noFill/>
            <a:miter lim="800000"/>
            <a:headEnd/>
            <a:tailEnd/>
          </a:ln>
        </p:spPr>
        <p:txBody>
          <a:bodyPr>
            <a:spAutoFit/>
          </a:bodyPr>
          <a:lstStyle/>
          <a:p>
            <a:r>
              <a:rPr lang="en-US" sz="2800" dirty="0">
                <a:latin typeface="Calibri" pitchFamily="34" charset="0"/>
              </a:rPr>
              <a:t>Genetic Methods </a:t>
            </a:r>
          </a:p>
        </p:txBody>
      </p:sp>
      <p:sp>
        <p:nvSpPr>
          <p:cNvPr id="8" name="TextBox 8"/>
          <p:cNvSpPr txBox="1">
            <a:spLocks noChangeArrowheads="1"/>
          </p:cNvSpPr>
          <p:nvPr/>
        </p:nvSpPr>
        <p:spPr bwMode="auto">
          <a:xfrm>
            <a:off x="609600" y="4819650"/>
            <a:ext cx="4035425" cy="954088"/>
          </a:xfrm>
          <a:prstGeom prst="rect">
            <a:avLst/>
          </a:prstGeom>
          <a:noFill/>
          <a:ln w="9525">
            <a:noFill/>
            <a:miter lim="800000"/>
            <a:headEnd/>
            <a:tailEnd/>
          </a:ln>
        </p:spPr>
        <p:txBody>
          <a:bodyPr>
            <a:spAutoFit/>
          </a:bodyPr>
          <a:lstStyle/>
          <a:p>
            <a:pPr algn="ctr"/>
            <a:r>
              <a:rPr lang="en-US" sz="2800" u="sng" dirty="0">
                <a:latin typeface="Calibri" pitchFamily="34" charset="0"/>
              </a:rPr>
              <a:t>Chromosomal Methods  </a:t>
            </a:r>
          </a:p>
          <a:p>
            <a:pPr algn="ctr"/>
            <a:r>
              <a:rPr lang="en-US" sz="2800" dirty="0">
                <a:latin typeface="Calibri" pitchFamily="34" charset="0"/>
              </a:rPr>
              <a:t>Mutations</a:t>
            </a:r>
          </a:p>
        </p:txBody>
      </p:sp>
      <p:sp>
        <p:nvSpPr>
          <p:cNvPr id="9" name="Rectangle 10"/>
          <p:cNvSpPr>
            <a:spLocks noChangeArrowheads="1"/>
          </p:cNvSpPr>
          <p:nvPr/>
        </p:nvSpPr>
        <p:spPr bwMode="auto">
          <a:xfrm>
            <a:off x="4648200" y="4884738"/>
            <a:ext cx="4495800" cy="954087"/>
          </a:xfrm>
          <a:prstGeom prst="rect">
            <a:avLst/>
          </a:prstGeom>
          <a:noFill/>
          <a:ln w="9525">
            <a:noFill/>
            <a:miter lim="800000"/>
            <a:headEnd/>
            <a:tailEnd/>
          </a:ln>
        </p:spPr>
        <p:txBody>
          <a:bodyPr>
            <a:spAutoFit/>
          </a:bodyPr>
          <a:lstStyle/>
          <a:p>
            <a:pPr algn="ctr"/>
            <a:r>
              <a:rPr lang="en-US" sz="2800" u="sng" dirty="0">
                <a:latin typeface="Calibri" pitchFamily="34" charset="0"/>
              </a:rPr>
              <a:t>Extra chromosomal Methods  </a:t>
            </a:r>
          </a:p>
          <a:p>
            <a:pPr algn="ctr"/>
            <a:r>
              <a:rPr lang="en-US" sz="2800" dirty="0">
                <a:latin typeface="Calibri" pitchFamily="34" charset="0"/>
              </a:rPr>
              <a:t>Plasmids</a:t>
            </a:r>
          </a:p>
        </p:txBody>
      </p:sp>
      <p:sp>
        <p:nvSpPr>
          <p:cNvPr id="10" name="Rectangle 9"/>
          <p:cNvSpPr/>
          <p:nvPr/>
        </p:nvSpPr>
        <p:spPr>
          <a:xfrm>
            <a:off x="2209800" y="2133600"/>
            <a:ext cx="3048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1" name="Rectangle 10"/>
          <p:cNvSpPr/>
          <p:nvPr/>
        </p:nvSpPr>
        <p:spPr>
          <a:xfrm>
            <a:off x="3657600" y="4419600"/>
            <a:ext cx="2971800"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2" name="Rectangle 11"/>
          <p:cNvSpPr/>
          <p:nvPr/>
        </p:nvSpPr>
        <p:spPr>
          <a:xfrm>
            <a:off x="2209800" y="2209800"/>
            <a:ext cx="46038"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3" name="Rectangle 12"/>
          <p:cNvSpPr/>
          <p:nvPr/>
        </p:nvSpPr>
        <p:spPr>
          <a:xfrm>
            <a:off x="5181600" y="22098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4" name="Rectangle 13"/>
          <p:cNvSpPr/>
          <p:nvPr/>
        </p:nvSpPr>
        <p:spPr>
          <a:xfrm>
            <a:off x="6583363" y="4419600"/>
            <a:ext cx="46037"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5" name="Rectangle 14"/>
          <p:cNvSpPr/>
          <p:nvPr/>
        </p:nvSpPr>
        <p:spPr>
          <a:xfrm flipH="1">
            <a:off x="3657600" y="4419600"/>
            <a:ext cx="46038"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6" name="Rectangle 15"/>
          <p:cNvSpPr/>
          <p:nvPr/>
        </p:nvSpPr>
        <p:spPr>
          <a:xfrm>
            <a:off x="5211763" y="4267200"/>
            <a:ext cx="46037"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7" name="Rectangle 16"/>
          <p:cNvSpPr/>
          <p:nvPr/>
        </p:nvSpPr>
        <p:spPr>
          <a:xfrm>
            <a:off x="5334000" y="29718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8" name="Rectangle 17"/>
          <p:cNvSpPr/>
          <p:nvPr/>
        </p:nvSpPr>
        <p:spPr>
          <a:xfrm>
            <a:off x="4495800" y="1752600"/>
            <a:ext cx="46038"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lstStyle/>
          <a:p>
            <a:pPr>
              <a:buNone/>
            </a:pPr>
            <a:r>
              <a:rPr lang="en-US" dirty="0" smtClean="0"/>
              <a:t>Intrinsic resistance (</a:t>
            </a:r>
            <a:r>
              <a:rPr lang="ar-IQ" dirty="0" smtClean="0"/>
              <a:t>ذاتية او طبيعية </a:t>
            </a:r>
            <a:r>
              <a:rPr lang="en-US" dirty="0" smtClean="0"/>
              <a:t>)might include </a:t>
            </a:r>
          </a:p>
          <a:p>
            <a:pPr>
              <a:buNone/>
            </a:pPr>
            <a:endParaRPr lang="en-US" dirty="0"/>
          </a:p>
        </p:txBody>
      </p:sp>
      <p:sp>
        <p:nvSpPr>
          <p:cNvPr id="4" name="Title 1"/>
          <p:cNvSpPr txBox="1">
            <a:spLocks noGrp="1"/>
          </p:cNvSpPr>
          <p:nvPr>
            <p:ph type="title"/>
          </p:nvPr>
        </p:nvSpPr>
        <p:spPr>
          <a:xfrm>
            <a:off x="0" y="0"/>
            <a:ext cx="9144000" cy="990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Arial" charset="0"/>
                <a:ea typeface="+mj-ea"/>
                <a:cs typeface="Arial" charset="0"/>
              </a:rPr>
              <a:t>Intrinsic   and acquired  Resistance</a:t>
            </a:r>
            <a:endParaRPr kumimoji="0" lang="en-US" sz="2800" b="0" i="0" u="none" strike="noStrike" kern="1200" cap="none" spc="0" normalizeH="0" baseline="0" noProof="0" dirty="0" smtClean="0">
              <a:ln>
                <a:noFill/>
              </a:ln>
              <a:solidFill>
                <a:schemeClr val="tx1"/>
              </a:solidFill>
              <a:effectLst/>
              <a:uLnTx/>
              <a:uFillTx/>
              <a:latin typeface="Arial" charset="0"/>
              <a:ea typeface="+mj-ea"/>
              <a:cs typeface="Arial" charset="0"/>
            </a:endParaRPr>
          </a:p>
        </p:txBody>
      </p:sp>
      <p:sp>
        <p:nvSpPr>
          <p:cNvPr id="5" name="Content Placeholder 2"/>
          <p:cNvSpPr txBox="1">
            <a:spLocks/>
          </p:cNvSpPr>
          <p:nvPr/>
        </p:nvSpPr>
        <p:spPr>
          <a:xfrm>
            <a:off x="0" y="1752600"/>
            <a:ext cx="8915400" cy="5105400"/>
          </a:xfrm>
          <a:prstGeom prst="rect">
            <a:avLst/>
          </a:prstGeom>
        </p:spPr>
        <p:txBody>
          <a:bodyPr/>
          <a:lstStyle/>
          <a:p>
            <a:pPr marL="514350" marR="0" lvl="0" indent="-514350" algn="just"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 Lack target :</a:t>
            </a:r>
            <a:r>
              <a:rPr kumimoji="0" lang="en-US" sz="2800" i="0" u="none" strike="noStrike" kern="1200" cap="none" spc="0" normalizeH="0" baseline="0" noProof="0" dirty="0" smtClean="0">
                <a:ln>
                  <a:noFill/>
                </a:ln>
                <a:solidFill>
                  <a:schemeClr val="tx1"/>
                </a:solidFill>
                <a:effectLst/>
                <a:uLnTx/>
                <a:uFillTx/>
                <a:latin typeface="+mn-lt"/>
                <a:ea typeface="+mn-ea"/>
                <a:cs typeface="+mn-cs"/>
              </a:rPr>
              <a:t>lacking</a:t>
            </a:r>
            <a:r>
              <a:rPr kumimoji="0" lang="en-US" sz="2800" b="1"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cell wall ex: as in </a:t>
            </a:r>
            <a:r>
              <a:rPr lang="en-US" sz="2800" dirty="0" smtClean="0"/>
              <a:t>M</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ycoplasma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innately resistant to penicillin</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a:t>
            </a:r>
            <a:endParaRPr lang="en-GB" sz="2800" dirty="0" smtClean="0"/>
          </a:p>
          <a:p>
            <a:pPr marL="514350" marR="0" lvl="0" indent="-514350" algn="just"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Innate efflux pumps:</a:t>
            </a:r>
            <a:r>
              <a:rPr kumimoji="0" lang="en-US" sz="2800" b="1"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Drug blocked from entering cell or</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Times New Roman"/>
                <a:cs typeface="Times New Roman"/>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export of drug (does not achieve</a:t>
            </a:r>
            <a:r>
              <a:rPr kumimoji="0" lang="en-US" sz="2800" b="0" i="0" u="none" strike="noStrike" kern="1200" cap="none" spc="0" normalizeH="0" noProof="0" dirty="0" smtClean="0">
                <a:ln>
                  <a:noFill/>
                </a:ln>
                <a:solidFill>
                  <a:schemeClr val="tx1"/>
                </a:solidFill>
                <a:effectLst/>
                <a:uLnTx/>
                <a:uFillTx/>
                <a:latin typeface="+mn-lt"/>
                <a:ea typeface="+mn-ea"/>
                <a:cs typeface="+mn-cs"/>
              </a:rPr>
              <a:t>  in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adequate internal</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concentration). Ex:</a:t>
            </a:r>
            <a:r>
              <a:rPr kumimoji="0" lang="en-US" sz="2800" b="0" i="0" u="none" strike="noStrike" kern="1200" cap="none" spc="0" normalizeH="0" noProof="0" dirty="0" smtClean="0">
                <a:ln>
                  <a:noFill/>
                </a:ln>
                <a:solidFill>
                  <a:schemeClr val="tx1"/>
                </a:solidFill>
                <a:effectLst/>
                <a:uLnTx/>
                <a:uFillTx/>
                <a:latin typeface="+mn-lt"/>
                <a:ea typeface="+mn-ea"/>
                <a:cs typeface="+mn-cs"/>
              </a:rPr>
              <a:t> as it happened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E. coli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P. </a:t>
            </a:r>
            <a:r>
              <a:rPr kumimoji="0" lang="en-US" sz="2800" b="0" i="1" u="none" strike="noStrike" kern="1200" cap="none" spc="0" normalizeH="0" baseline="0" noProof="0" dirty="0" err="1" smtClean="0">
                <a:ln>
                  <a:noFill/>
                </a:ln>
                <a:solidFill>
                  <a:schemeClr val="tx1"/>
                </a:solidFill>
                <a:effectLst/>
                <a:uLnTx/>
                <a:uFillTx/>
                <a:latin typeface="+mn-lt"/>
                <a:ea typeface="+mn-ea"/>
                <a:cs typeface="+mn-cs"/>
              </a:rPr>
              <a:t>aeruginosa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514350" indent="-514350" algn="just">
              <a:spcBef>
                <a:spcPct val="20000"/>
              </a:spcBef>
              <a:buFont typeface="+mj-lt"/>
              <a:buAutoNum type="arabicPeriod"/>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Drug inactivation: </a:t>
            </a:r>
            <a:r>
              <a:rPr kumimoji="0" lang="en-US" sz="2800" b="1" i="0" u="none" strike="noStrike" kern="1200" cap="none" spc="0" normalizeH="0" noProof="0" dirty="0" smtClean="0">
                <a:ln>
                  <a:noFill/>
                </a:ln>
                <a:solidFill>
                  <a:schemeClr val="tx1"/>
                </a:solidFill>
                <a:effectLst/>
                <a:uLnTx/>
                <a:uFillTx/>
                <a:latin typeface="+mn-lt"/>
                <a:ea typeface="+mn-ea"/>
                <a:cs typeface="+mn-cs"/>
              </a:rPr>
              <a:t> ex: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Cephalosporinase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in </a:t>
            </a:r>
            <a:r>
              <a:rPr kumimoji="0" lang="en-US" sz="2800" b="0" i="1" u="none" strike="noStrike" kern="1200" cap="none" spc="0" normalizeH="0" baseline="0" noProof="0" dirty="0" err="1" smtClean="0">
                <a:ln>
                  <a:noFill/>
                </a:ln>
                <a:solidFill>
                  <a:schemeClr val="tx1"/>
                </a:solidFill>
                <a:effectLst/>
                <a:uLnTx/>
                <a:uFillTx/>
                <a:latin typeface="+mn-lt"/>
                <a:ea typeface="+mn-ea"/>
                <a:cs typeface="+mn-cs"/>
              </a:rPr>
              <a:t>Klebsiella</a:t>
            </a:r>
            <a:endParaRPr kumimoji="0" lang="en-US" sz="2800" b="0" i="1" u="none" strike="noStrike" kern="1200" cap="none" spc="0" normalizeH="0" baseline="0" noProof="0" dirty="0" smtClean="0">
              <a:ln>
                <a:noFill/>
              </a:ln>
              <a:solidFill>
                <a:schemeClr val="tx1"/>
              </a:solidFill>
              <a:effectLst/>
              <a:uLnTx/>
              <a:uFillTx/>
              <a:latin typeface="+mn-lt"/>
              <a:ea typeface="+mn-ea"/>
              <a:cs typeface="+mn-cs"/>
            </a:endParaRPr>
          </a:p>
          <a:p>
            <a:pPr marL="514350" indent="-514350" algn="just">
              <a:spcBef>
                <a:spcPct val="20000"/>
              </a:spcBef>
              <a:buFont typeface="+mj-lt"/>
              <a:buAutoNum type="arabicPeriod"/>
              <a:defRPr/>
            </a:pPr>
            <a:r>
              <a:rPr kumimoji="0" lang="en-US" sz="2800" b="1" u="none" strike="noStrike" kern="1200" cap="none" spc="0" normalizeH="0" baseline="0" noProof="0" dirty="0" smtClean="0">
                <a:ln>
                  <a:noFill/>
                </a:ln>
                <a:solidFill>
                  <a:schemeClr val="tx1"/>
                </a:solidFill>
                <a:effectLst/>
                <a:uLnTx/>
                <a:uFillTx/>
                <a:latin typeface="+mn-lt"/>
                <a:ea typeface="+mn-ea"/>
                <a:cs typeface="+mn-cs"/>
              </a:rPr>
              <a:t>Extraordinary</a:t>
            </a:r>
            <a:r>
              <a:rPr kumimoji="0" lang="en-US" sz="2800" b="1" u="none" strike="noStrike" kern="1200" cap="none" spc="0" normalizeH="0" noProof="0" dirty="0" smtClean="0">
                <a:ln>
                  <a:noFill/>
                </a:ln>
                <a:solidFill>
                  <a:schemeClr val="tx1"/>
                </a:solidFill>
                <a:effectLst/>
                <a:uLnTx/>
                <a:uFillTx/>
                <a:latin typeface="+mn-lt"/>
                <a:ea typeface="+mn-ea"/>
                <a:cs typeface="+mn-cs"/>
              </a:rPr>
              <a:t> permeability barrier </a:t>
            </a:r>
            <a:r>
              <a:rPr kumimoji="0" lang="en-US" sz="2800" b="0" u="none" strike="noStrike" kern="1200" cap="none" spc="0" normalizeH="0" noProof="0" dirty="0" smtClean="0">
                <a:ln>
                  <a:noFill/>
                </a:ln>
                <a:solidFill>
                  <a:schemeClr val="tx1"/>
                </a:solidFill>
                <a:effectLst/>
                <a:uLnTx/>
                <a:uFillTx/>
                <a:latin typeface="+mn-lt"/>
                <a:ea typeface="+mn-ea"/>
                <a:cs typeface="+mn-cs"/>
              </a:rPr>
              <a:t>represented by the cell envelop of the gram –</a:t>
            </a:r>
            <a:r>
              <a:rPr kumimoji="0" lang="en-US" sz="2800" b="0" u="none" strike="noStrike" kern="1200" cap="none" spc="0" normalizeH="0" noProof="0" dirty="0" err="1" smtClean="0">
                <a:ln>
                  <a:noFill/>
                </a:ln>
                <a:solidFill>
                  <a:schemeClr val="tx1"/>
                </a:solidFill>
                <a:effectLst/>
                <a:uLnTx/>
                <a:uFillTx/>
                <a:latin typeface="+mn-lt"/>
                <a:ea typeface="+mn-ea"/>
                <a:cs typeface="+mn-cs"/>
              </a:rPr>
              <a:t>ve</a:t>
            </a:r>
            <a:r>
              <a:rPr kumimoji="0" lang="en-US" sz="2800" b="0" u="none" strike="noStrike" kern="1200" cap="none" spc="0" normalizeH="0" noProof="0" dirty="0" smtClean="0">
                <a:ln>
                  <a:noFill/>
                </a:ln>
                <a:solidFill>
                  <a:schemeClr val="tx1"/>
                </a:solidFill>
                <a:effectLst/>
                <a:uLnTx/>
                <a:uFillTx/>
                <a:latin typeface="+mn-lt"/>
                <a:ea typeface="+mn-ea"/>
                <a:cs typeface="+mn-cs"/>
              </a:rPr>
              <a:t> </a:t>
            </a:r>
            <a:r>
              <a:rPr kumimoji="0" lang="en-US" sz="2800" b="0" u="none" strike="noStrike" kern="1200" cap="none" spc="0" normalizeH="0" noProof="0" dirty="0" err="1" smtClean="0">
                <a:ln>
                  <a:noFill/>
                </a:ln>
                <a:solidFill>
                  <a:schemeClr val="tx1"/>
                </a:solidFill>
                <a:effectLst/>
                <a:uLnTx/>
                <a:uFillTx/>
                <a:latin typeface="+mn-lt"/>
                <a:ea typeface="+mn-ea"/>
                <a:cs typeface="+mn-cs"/>
              </a:rPr>
              <a:t>bacyeria</a:t>
            </a:r>
            <a:r>
              <a:rPr kumimoji="0" lang="en-US" sz="2800" b="0" u="none" strike="noStrike" kern="1200" cap="none" spc="0" normalizeH="0" noProof="0" dirty="0" smtClean="0">
                <a:ln>
                  <a:noFill/>
                </a:ln>
                <a:solidFill>
                  <a:schemeClr val="tx1"/>
                </a:solidFill>
                <a:effectLst/>
                <a:uLnTx/>
                <a:uFillTx/>
                <a:latin typeface="+mn-lt"/>
                <a:ea typeface="+mn-ea"/>
                <a:cs typeface="+mn-cs"/>
              </a:rPr>
              <a:t> ex: the envelop of</a:t>
            </a:r>
            <a:r>
              <a:rPr lang="en-US" sz="2800" i="1" dirty="0" smtClean="0"/>
              <a:t> </a:t>
            </a:r>
            <a:r>
              <a:rPr lang="en-US" sz="2800" i="1" dirty="0" err="1" smtClean="0">
                <a:solidFill>
                  <a:srgbClr val="7030A0"/>
                </a:solidFill>
              </a:rPr>
              <a:t>Pseudomonase</a:t>
            </a:r>
            <a:r>
              <a:rPr lang="en-US" sz="2800" i="1" dirty="0" smtClean="0">
                <a:solidFill>
                  <a:srgbClr val="7030A0"/>
                </a:solidFill>
              </a:rPr>
              <a:t>  </a:t>
            </a:r>
            <a:r>
              <a:rPr lang="en-US" sz="2800" i="1" dirty="0" err="1" smtClean="0">
                <a:solidFill>
                  <a:srgbClr val="7030A0"/>
                </a:solidFill>
              </a:rPr>
              <a:t>aeruginosa</a:t>
            </a:r>
            <a:r>
              <a:rPr kumimoji="0" lang="en-US" sz="2800" b="0" u="none" strike="noStrike" kern="1200" cap="none" spc="0" normalizeH="0" noProof="0" dirty="0" smtClean="0">
                <a:ln>
                  <a:noFill/>
                </a:ln>
                <a:solidFill>
                  <a:srgbClr val="7030A0"/>
                </a:solidFill>
                <a:effectLst/>
                <a:uLnTx/>
                <a:uFillTx/>
                <a:latin typeface="+mn-lt"/>
                <a:ea typeface="+mn-ea"/>
                <a:cs typeface="+mn-cs"/>
              </a:rPr>
              <a:t> </a:t>
            </a:r>
            <a:r>
              <a:rPr lang="en-US" sz="2800" dirty="0" err="1" smtClean="0"/>
              <a:t>ables</a:t>
            </a:r>
            <a:r>
              <a:rPr lang="en-US" sz="2800" dirty="0" smtClean="0"/>
              <a:t> </a:t>
            </a:r>
            <a:r>
              <a:rPr kumimoji="0" lang="en-US" sz="2800" b="0" u="none" strike="noStrike" kern="1200" cap="none" spc="0" normalizeH="0" noProof="0" dirty="0" smtClean="0">
                <a:ln>
                  <a:noFill/>
                </a:ln>
                <a:solidFill>
                  <a:schemeClr val="tx1"/>
                </a:solidFill>
                <a:effectLst/>
                <a:uLnTx/>
                <a:uFillTx/>
                <a:latin typeface="+mn-lt"/>
                <a:ea typeface="+mn-ea"/>
                <a:cs typeface="+mn-cs"/>
              </a:rPr>
              <a:t> this bacteria to stand against many chemicals, dyes disinfectants and antibiotics</a:t>
            </a:r>
            <a:endParaRPr kumimoji="0" lang="en-US" sz="2800" b="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0" y="0"/>
            <a:ext cx="9144000" cy="990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Arial" charset="0"/>
                <a:ea typeface="+mj-ea"/>
                <a:cs typeface="Arial" charset="0"/>
              </a:rPr>
              <a:t>Acquired resistance</a:t>
            </a:r>
          </a:p>
        </p:txBody>
      </p:sp>
      <p:sp>
        <p:nvSpPr>
          <p:cNvPr id="5" name="Content Placeholder 2"/>
          <p:cNvSpPr txBox="1">
            <a:spLocks noGrp="1"/>
          </p:cNvSpPr>
          <p:nvPr>
            <p:ph idx="1"/>
          </p:nvPr>
        </p:nvSpPr>
        <p:spPr>
          <a:xfrm>
            <a:off x="0" y="914400"/>
            <a:ext cx="9144000" cy="5943600"/>
          </a:xfrm>
          <a:prstGeom prst="rect">
            <a:avLst/>
          </a:prstGeom>
        </p:spPr>
        <p:style>
          <a:lnRef idx="2">
            <a:schemeClr val="accent2"/>
          </a:lnRef>
          <a:fillRef idx="1">
            <a:schemeClr val="lt1"/>
          </a:fillRef>
          <a:effectRef idx="0">
            <a:schemeClr val="accent2"/>
          </a:effectRef>
          <a:fontRef idx="minor">
            <a:schemeClr val="dk1"/>
          </a:fontRef>
        </p:style>
        <p:txBody>
          <a:bodyPr/>
          <a:lstStyle/>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Either by Mutations within the chromosome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It refers to the change in DNA structure of the gene.</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Occurs at a frequency of one per ten million cells.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Eg.Mycobacterium</a:t>
            </a:r>
            <a:r>
              <a:rPr kumimoji="0" lang="en-US" sz="3200" b="0" i="0" u="none" strike="noStrike" kern="1200" cap="none" spc="0" normalizeH="0" baseline="0" noProof="0" dirty="0" err="1" smtClean="0">
                <a:ln>
                  <a:noFill/>
                </a:ln>
                <a:solidFill>
                  <a:schemeClr val="bg1"/>
                </a:solidFill>
                <a:effectLst/>
                <a:uLnTx/>
                <a:uFillTx/>
                <a:latin typeface="+mn-lt"/>
                <a:ea typeface="+mn-ea"/>
                <a:cs typeface="+mn-cs"/>
              </a:rPr>
              <a: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tuberculosis,Mycobacterium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lepra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Methicillin</a:t>
            </a:r>
            <a:r>
              <a:rPr kumimoji="0" lang="en-US" sz="3200" b="0" i="0" u="none" strike="noStrike" kern="1200" cap="none" spc="0" normalizeH="0" noProof="0" dirty="0" smtClean="0">
                <a:ln>
                  <a:noFill/>
                </a:ln>
                <a:solidFill>
                  <a:schemeClr val="tx1"/>
                </a:solidFill>
                <a:effectLst/>
                <a:uLnTx/>
                <a:uFillTx/>
                <a:latin typeface="+mn-lt"/>
                <a:ea typeface="+mn-ea"/>
                <a:cs typeface="+mn-cs"/>
              </a:rPr>
              <a:t> resistance </a:t>
            </a:r>
            <a:r>
              <a:rPr kumimoji="0" lang="en-US" sz="3200" b="0" i="1" u="none" strike="noStrike" kern="1200" cap="none" spc="0" normalizeH="0" noProof="0" dirty="0" smtClean="0">
                <a:ln>
                  <a:noFill/>
                </a:ln>
                <a:solidFill>
                  <a:schemeClr val="tx1"/>
                </a:solidFill>
                <a:effectLst/>
                <a:uLnTx/>
                <a:uFillTx/>
                <a:latin typeface="+mn-lt"/>
                <a:ea typeface="+mn-ea"/>
                <a:cs typeface="+mn-cs"/>
              </a:rPr>
              <a:t>Staphylococcus </a:t>
            </a:r>
            <a:r>
              <a:rPr kumimoji="0" lang="en-US" sz="3200" b="0" i="1" u="none" strike="noStrike" kern="1200" cap="none" spc="0" normalizeH="0" noProof="0" dirty="0" err="1" smtClean="0">
                <a:ln>
                  <a:noFill/>
                </a:ln>
                <a:solidFill>
                  <a:schemeClr val="tx1"/>
                </a:solidFill>
                <a:effectLst/>
                <a:uLnTx/>
                <a:uFillTx/>
                <a:latin typeface="+mn-lt"/>
                <a:ea typeface="+mn-ea"/>
                <a:cs typeface="+mn-cs"/>
              </a:rPr>
              <a:t>aerus</a:t>
            </a:r>
            <a:r>
              <a:rPr kumimoji="0" lang="en-US" sz="3200" b="0" i="1" u="none" strike="noStrike" kern="1200" cap="none" spc="0" normalizeH="0" noProof="0" dirty="0" smtClean="0">
                <a:ln>
                  <a:noFill/>
                </a:ln>
                <a:solidFill>
                  <a:schemeClr val="tx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None/>
              <a:tabLst/>
              <a:defRPr/>
            </a:pPr>
            <a:r>
              <a:rPr kumimoji="0" lang="en-US" sz="3200" b="0" i="1" u="none" strike="noStrike" kern="1200" cap="none" spc="0" normalizeH="0" noProof="0" dirty="0" smtClean="0">
                <a:ln>
                  <a:noFill/>
                </a:ln>
                <a:solidFill>
                  <a:schemeClr val="tx1"/>
                </a:solidFill>
                <a:effectLst/>
                <a:uLnTx/>
                <a:uFillTx/>
                <a:latin typeface="+mn-lt"/>
                <a:ea typeface="+mn-ea"/>
                <a:cs typeface="+mn-cs"/>
              </a:rPr>
              <a:t>MRSA </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just" defTabSz="91440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Often chromosomal mutants have reduced susceptibility  to different antibiotics  and in most cases the mutation occur due to alteration in the target sit of antibiotic action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1403</TotalTime>
  <Words>1232</Words>
  <Application>Microsoft Office PowerPoint</Application>
  <PresentationFormat>On-screen Show (4:3)</PresentationFormat>
  <Paragraphs>170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    3rd  lecture in Antibiotics   Mechanisms of Action for Antimicrobial Agents: General Principles and Mechanisms  against  Selected  Classes of Antibiotics</vt:lpstr>
      <vt:lpstr>Slide 2</vt:lpstr>
      <vt:lpstr>Slide 3</vt:lpstr>
      <vt:lpstr>Sir Alexander Fleming                             introduction to resistance   </vt:lpstr>
      <vt:lpstr>Timeline of Antibiotic Resistance</vt:lpstr>
      <vt:lpstr>Why resistance is a concern </vt:lpstr>
      <vt:lpstr>Slide 7</vt:lpstr>
      <vt:lpstr>Intrinsic   and acquired  Resistance</vt:lpstr>
      <vt:lpstr>Acquired resistance</vt:lpstr>
      <vt:lpstr>Acquired resistance</vt:lpstr>
      <vt:lpstr>Mechanisms of Resistance Gene Transfer</vt:lpstr>
      <vt:lpstr>mechanisms of antibiotic resistance</vt:lpstr>
      <vt:lpstr>Slide 13</vt:lpstr>
      <vt:lpstr>Slide 14</vt:lpstr>
      <vt:lpstr>Slide 15</vt:lpstr>
      <vt:lpstr>Slide 16</vt:lpstr>
      <vt:lpstr>Slide 17</vt:lpstr>
      <vt:lpstr>Slide 18</vt:lpstr>
      <vt:lpstr>Slide 19</vt:lpstr>
      <vt:lpstr>Step one : Antibiotic inactivation</vt:lpstr>
      <vt:lpstr>Second step :Antibiotic inactivation</vt:lpstr>
      <vt:lpstr>Third step :Antibiotic inactivation</vt:lpstr>
      <vt:lpstr> 2-Target Site Modification and protection  </vt:lpstr>
      <vt:lpstr>Structurally modified antibiotic target site</vt:lpstr>
      <vt:lpstr>Structurally modified antibiotic target site</vt:lpstr>
      <vt:lpstr> 3-Prevention of drug accumulation in the bacterium(via Efflux pump or permeability barrier ) </vt:lpstr>
      <vt:lpstr>Slide 27</vt:lpstr>
      <vt:lpstr>Slide 28</vt:lpstr>
      <vt:lpstr>Slide 29</vt:lpstr>
      <vt:lpstr>4-Using  an  alternative pathways for metabolic / growth requirements </vt:lpstr>
      <vt:lpstr>Slide 31</vt:lpstr>
      <vt:lpstr>5- Quorum sensing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lecture in Antibiotics  Mode and mechanisms of antimicrobial resistance</dc:title>
  <dc:creator>Dr Sawsan</dc:creator>
  <cp:lastModifiedBy>Dr Sawsan</cp:lastModifiedBy>
  <cp:revision>78</cp:revision>
  <dcterms:created xsi:type="dcterms:W3CDTF">2016-03-05T12:36:38Z</dcterms:created>
  <dcterms:modified xsi:type="dcterms:W3CDTF">2016-03-06T12:08:33Z</dcterms:modified>
</cp:coreProperties>
</file>