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94" r:id="rId2"/>
    <p:sldId id="295" r:id="rId3"/>
    <p:sldId id="296" r:id="rId4"/>
    <p:sldId id="302" r:id="rId5"/>
    <p:sldId id="299" r:id="rId6"/>
    <p:sldId id="285" r:id="rId7"/>
    <p:sldId id="288" r:id="rId8"/>
    <p:sldId id="278" r:id="rId9"/>
    <p:sldId id="280" r:id="rId10"/>
    <p:sldId id="281" r:id="rId11"/>
    <p:sldId id="289" r:id="rId12"/>
    <p:sldId id="290" r:id="rId13"/>
    <p:sldId id="291" r:id="rId14"/>
    <p:sldId id="29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33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9BD785-71A8-4722-9178-F94E52285584}" type="datetimeFigureOut">
              <a:rPr lang="en-US" smtClean="0"/>
              <a:pPr/>
              <a:t>30-Mar-18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61BC16-89D4-4E4C-B870-C89D81FAE22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E61BC16-89D4-4E4C-B870-C89D81FAE22E}"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30-Mar-18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30-Mar-18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30-Mar-18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76B674-DF74-4A2A-B1BA-1FB27E868D39}" type="datetimeFigureOut">
              <a:rPr lang="en-US" smtClean="0"/>
              <a:pPr/>
              <a:t>30-Mar-18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76B674-DF74-4A2A-B1BA-1FB27E868D39}" type="datetimeFigureOut">
              <a:rPr lang="en-US" smtClean="0"/>
              <a:pPr/>
              <a:t>30-Mar-18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76B674-DF74-4A2A-B1BA-1FB27E868D39}" type="datetimeFigureOut">
              <a:rPr lang="en-US" smtClean="0"/>
              <a:pPr/>
              <a:t>30-Mar-18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76B674-DF74-4A2A-B1BA-1FB27E868D39}" type="datetimeFigureOut">
              <a:rPr lang="en-US" smtClean="0"/>
              <a:pPr/>
              <a:t>30-Mar-18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76B674-DF74-4A2A-B1BA-1FB27E868D39}" type="datetimeFigureOut">
              <a:rPr lang="en-US" smtClean="0"/>
              <a:pPr/>
              <a:t>30-Mar-18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76B674-DF74-4A2A-B1BA-1FB27E868D39}" type="datetimeFigureOut">
              <a:rPr lang="en-US" smtClean="0"/>
              <a:pPr/>
              <a:t>30-Mar-18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6B674-DF74-4A2A-B1BA-1FB27E868D39}" type="datetimeFigureOut">
              <a:rPr lang="en-US" smtClean="0"/>
              <a:pPr/>
              <a:t>30-Mar-18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76B674-DF74-4A2A-B1BA-1FB27E868D39}" type="datetimeFigureOut">
              <a:rPr lang="en-US" smtClean="0"/>
              <a:pPr/>
              <a:t>30-Mar-18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8EC80E-5E52-4A44-ABC9-43E8EDF0D5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76B674-DF74-4A2A-B1BA-1FB27E868D39}" type="datetimeFigureOut">
              <a:rPr lang="en-US" smtClean="0"/>
              <a:pPr/>
              <a:t>30-Mar-18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EC80E-5E52-4A44-ABC9-43E8EDF0D5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Mycobacteria" TargetMode="External"/><Relationship Id="rId3" Type="http://schemas.openxmlformats.org/officeDocument/2006/relationships/hyperlink" Target="https://en.wikipedia.org/wiki/Aerobic_organism" TargetMode="External"/><Relationship Id="rId7" Type="http://schemas.openxmlformats.org/officeDocument/2006/relationships/hyperlink" Target="https://en.wikipedia.org/wiki/Enterobacte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en.wikipedia.org/wiki/Acinetobacter" TargetMode="External"/><Relationship Id="rId5" Type="http://schemas.openxmlformats.org/officeDocument/2006/relationships/hyperlink" Target="https://en.wikipedia.org/wiki/Pseudomonas" TargetMode="External"/><Relationship Id="rId10" Type="http://schemas.openxmlformats.org/officeDocument/2006/relationships/hyperlink" Target="https://en.wikipedia.org/wiki/Endocarditis" TargetMode="External"/><Relationship Id="rId4" Type="http://schemas.openxmlformats.org/officeDocument/2006/relationships/hyperlink" Target="https://en.wikipedia.org/wiki/Gram-negative" TargetMode="External"/><Relationship Id="rId9" Type="http://schemas.openxmlformats.org/officeDocument/2006/relationships/hyperlink" Target="https://en.wikipedia.org/wiki/Tuberculosi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en.wikipedia.org/wiki/Pneumonia" TargetMode="External"/><Relationship Id="rId3" Type="http://schemas.openxmlformats.org/officeDocument/2006/relationships/hyperlink" Target="https://en.wikipedia.org/wiki/Bacteria" TargetMode="External"/><Relationship Id="rId7" Type="http://schemas.openxmlformats.org/officeDocument/2006/relationships/hyperlink" Target="https://en.wikipedia.org/wiki/Meningitis" TargetMode="External"/><Relationship Id="rId2" Type="http://schemas.openxmlformats.org/officeDocument/2006/relationships/hyperlink" Target="http://en.wikipedia.org/wiki/Autoclave" TargetMode="External"/><Relationship Id="rId1" Type="http://schemas.openxmlformats.org/officeDocument/2006/relationships/slideLayout" Target="../slideLayouts/slideLayout2.xml"/><Relationship Id="rId6" Type="http://schemas.openxmlformats.org/officeDocument/2006/relationships/hyperlink" Target="https://en.wikipedia.org/wiki/Pelvic_inflammatory_disease" TargetMode="External"/><Relationship Id="rId5" Type="http://schemas.openxmlformats.org/officeDocument/2006/relationships/hyperlink" Target="https://en.wikipedia.org/wiki/Endocarditis" TargetMode="External"/><Relationship Id="rId4" Type="http://schemas.openxmlformats.org/officeDocument/2006/relationships/hyperlink" Target="https://en.wikipedia.org/wiki/Osteomyelitis" TargetMode="External"/><Relationship Id="rId9" Type="http://schemas.openxmlformats.org/officeDocument/2006/relationships/hyperlink" Target="https://en.wikipedia.org/wiki/Urinary_tract_infection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Allergic_reaction" TargetMode="External"/><Relationship Id="rId2" Type="http://schemas.openxmlformats.org/officeDocument/2006/relationships/hyperlink" Target="https://en.wikipedia.org/wiki/Pseudomembranous_coliti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Paromomycin" TargetMode="External"/><Relationship Id="rId13" Type="http://schemas.openxmlformats.org/officeDocument/2006/relationships/hyperlink" Target="https://en.wikipedia.org/wiki/Tobramycin" TargetMode="External"/><Relationship Id="rId18" Type="http://schemas.openxmlformats.org/officeDocument/2006/relationships/hyperlink" Target="https://en.wikipedia.org/wiki/Verdamicin" TargetMode="External"/><Relationship Id="rId3" Type="http://schemas.openxmlformats.org/officeDocument/2006/relationships/hyperlink" Target="https://en.wikipedia.org/wiki/Genus" TargetMode="External"/><Relationship Id="rId7" Type="http://schemas.openxmlformats.org/officeDocument/2006/relationships/hyperlink" Target="https://en.wikipedia.org/wiki/Neomycin" TargetMode="External"/><Relationship Id="rId12" Type="http://schemas.openxmlformats.org/officeDocument/2006/relationships/hyperlink" Target="https://en.wikipedia.org/wiki/Bekanamycin" TargetMode="External"/><Relationship Id="rId17" Type="http://schemas.openxmlformats.org/officeDocument/2006/relationships/hyperlink" Target="https://en.wikipedia.org/wiki/Sisomicin" TargetMode="External"/><Relationship Id="rId2" Type="http://schemas.openxmlformats.org/officeDocument/2006/relationships/hyperlink" Target="https://en.wikipedia.org/wiki/Streptomyces" TargetMode="External"/><Relationship Id="rId16" Type="http://schemas.openxmlformats.org/officeDocument/2006/relationships/hyperlink" Target="https://en.wikipedia.org/wiki/Netilmicin" TargetMode="External"/><Relationship Id="rId1" Type="http://schemas.openxmlformats.org/officeDocument/2006/relationships/slideLayout" Target="../slideLayouts/slideLayout2.xml"/><Relationship Id="rId6" Type="http://schemas.openxmlformats.org/officeDocument/2006/relationships/hyperlink" Target="https://en.wikipedia.org/wiki/Dihydrostreptomycin" TargetMode="External"/><Relationship Id="rId11" Type="http://schemas.openxmlformats.org/officeDocument/2006/relationships/hyperlink" Target="https://en.wikipedia.org/wiki/Arbekacin" TargetMode="External"/><Relationship Id="rId5" Type="http://schemas.openxmlformats.org/officeDocument/2006/relationships/hyperlink" Target="https://en.wikipedia.org/wiki/Streptomycin" TargetMode="External"/><Relationship Id="rId15" Type="http://schemas.openxmlformats.org/officeDocument/2006/relationships/hyperlink" Target="https://en.wikipedia.org/wiki/Gentamicin" TargetMode="External"/><Relationship Id="rId10" Type="http://schemas.openxmlformats.org/officeDocument/2006/relationships/hyperlink" Target="https://en.wikipedia.org/wiki/Amikacin" TargetMode="External"/><Relationship Id="rId19" Type="http://schemas.openxmlformats.org/officeDocument/2006/relationships/hyperlink" Target="https://en.wikipedia.org/wiki/Astromicin" TargetMode="External"/><Relationship Id="rId4" Type="http://schemas.openxmlformats.org/officeDocument/2006/relationships/hyperlink" Target="https://en.wikipedia.org/wiki/Micromonospora" TargetMode="External"/><Relationship Id="rId9" Type="http://schemas.openxmlformats.org/officeDocument/2006/relationships/hyperlink" Target="https://en.wikipedia.org/wiki/Kanamycin" TargetMode="External"/><Relationship Id="rId14" Type="http://schemas.openxmlformats.org/officeDocument/2006/relationships/hyperlink" Target="https://en.wikipedia.org/wiki/Spectinomyci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britannica.com/topic/sugar-chemical-compound" TargetMode="External"/><Relationship Id="rId7" Type="http://schemas.openxmlformats.org/officeDocument/2006/relationships/hyperlink" Target="http://www.britannica.com/science/hearing-sense" TargetMode="External"/><Relationship Id="rId2" Type="http://schemas.openxmlformats.org/officeDocument/2006/relationships/hyperlink" Target="http://www.britannica.com/science/glycoside" TargetMode="External"/><Relationship Id="rId1" Type="http://schemas.openxmlformats.org/officeDocument/2006/relationships/slideLayout" Target="../slideLayouts/slideLayout2.xml"/><Relationship Id="rId6" Type="http://schemas.openxmlformats.org/officeDocument/2006/relationships/hyperlink" Target="http://www.britannica.com/science/ototoxic-drug" TargetMode="External"/><Relationship Id="rId5" Type="http://schemas.openxmlformats.org/officeDocument/2006/relationships/hyperlink" Target="http://www.britannica.com/science/kidney" TargetMode="External"/><Relationship Id="rId4" Type="http://schemas.openxmlformats.org/officeDocument/2006/relationships/hyperlink" Target="http://www.britannica.com/science/human-ski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fontScale="90000"/>
          </a:bodyPr>
          <a:lstStyle/>
          <a:p>
            <a:pPr algn="l"/>
            <a:r>
              <a:rPr lang="en-US" sz="3600" b="1" baseline="30000"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 6</a:t>
            </a:r>
            <a:r>
              <a:rPr lang="en-US" sz="3600" b="1" baseline="30000" dirty="0" smtClean="0">
                <a:latin typeface="Times New Roman" pitchFamily="18" charset="0"/>
                <a:cs typeface="Times New Roman" pitchFamily="18" charset="0"/>
              </a:rPr>
              <a:t>th</a:t>
            </a:r>
            <a:r>
              <a:rPr lang="en-US" sz="3600" b="1" dirty="0" smtClean="0">
                <a:latin typeface="Times New Roman" pitchFamily="18" charset="0"/>
                <a:cs typeface="Times New Roman" pitchFamily="18" charset="0"/>
              </a:rPr>
              <a:t> lecture   in  </a:t>
            </a:r>
            <a:r>
              <a:rPr lang="en-US" sz="3600" b="1" dirty="0" smtClean="0">
                <a:latin typeface="Times New Roman" pitchFamily="18" charset="0"/>
                <a:cs typeface="Times New Roman" pitchFamily="18" charset="0"/>
              </a:rPr>
              <a:t>Antibiotics for biotechnology</a:t>
            </a:r>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        </a:t>
            </a:r>
            <a:r>
              <a:rPr lang="en-US" sz="3600" b="1" dirty="0" smtClean="0">
                <a:solidFill>
                  <a:srgbClr val="7030A0"/>
                </a:solidFill>
                <a:latin typeface="Times New Roman" pitchFamily="18" charset="0"/>
                <a:cs typeface="Times New Roman" pitchFamily="18" charset="0"/>
                <a:sym typeface="Symbol" pitchFamily="18" charset="2"/>
              </a:rPr>
              <a:t>Other Cell Wall Inhibitors rather than</a:t>
            </a:r>
            <a:br>
              <a:rPr lang="en-US" sz="3600" b="1" dirty="0" smtClean="0">
                <a:solidFill>
                  <a:srgbClr val="7030A0"/>
                </a:solidFill>
                <a:latin typeface="Times New Roman" pitchFamily="18" charset="0"/>
                <a:cs typeface="Times New Roman" pitchFamily="18" charset="0"/>
                <a:sym typeface="Symbol" pitchFamily="18" charset="2"/>
              </a:rPr>
            </a:br>
            <a:r>
              <a:rPr lang="en-US" sz="3600" b="1" dirty="0" smtClean="0">
                <a:solidFill>
                  <a:srgbClr val="7030A0"/>
                </a:solidFill>
                <a:latin typeface="Times New Roman" pitchFamily="18" charset="0"/>
                <a:cs typeface="Times New Roman" pitchFamily="18" charset="0"/>
                <a:sym typeface="Symbol" pitchFamily="18" charset="2"/>
              </a:rPr>
              <a:t>                 Beta –</a:t>
            </a:r>
            <a:r>
              <a:rPr lang="en-US" sz="3600" b="1" dirty="0" err="1" smtClean="0">
                <a:solidFill>
                  <a:srgbClr val="7030A0"/>
                </a:solidFill>
                <a:latin typeface="Times New Roman" pitchFamily="18" charset="0"/>
                <a:cs typeface="Times New Roman" pitchFamily="18" charset="0"/>
                <a:sym typeface="Symbol" pitchFamily="18" charset="2"/>
              </a:rPr>
              <a:t>Lactam</a:t>
            </a:r>
            <a:r>
              <a:rPr lang="en-US" sz="3600" b="1" dirty="0" smtClean="0">
                <a:solidFill>
                  <a:srgbClr val="7030A0"/>
                </a:solidFill>
                <a:latin typeface="Times New Roman" pitchFamily="18" charset="0"/>
                <a:cs typeface="Times New Roman" pitchFamily="18" charset="0"/>
                <a:sym typeface="Symbol" pitchFamily="18" charset="2"/>
              </a:rPr>
              <a:t> Antibiotics  </a:t>
            </a:r>
            <a:r>
              <a:rPr lang="en-US" sz="3100" b="1" dirty="0" smtClean="0">
                <a:solidFill>
                  <a:srgbClr val="FF3300"/>
                </a:solidFill>
                <a:latin typeface="Times New Roman" pitchFamily="18" charset="0"/>
                <a:cs typeface="Times New Roman" pitchFamily="18" charset="0"/>
                <a:sym typeface="Symbol" pitchFamily="18" charset="2"/>
              </a:rPr>
              <a:t/>
            </a:r>
            <a:br>
              <a:rPr lang="en-US" sz="3100" b="1" dirty="0" smtClean="0">
                <a:solidFill>
                  <a:srgbClr val="FF3300"/>
                </a:solidFill>
                <a:latin typeface="Times New Roman" pitchFamily="18" charset="0"/>
                <a:cs typeface="Times New Roman" pitchFamily="18" charset="0"/>
                <a:sym typeface="Symbol" pitchFamily="18" charset="2"/>
              </a:rPr>
            </a:br>
            <a:r>
              <a:rPr lang="en-US" sz="3600" b="1" dirty="0" smtClean="0">
                <a:solidFill>
                  <a:srgbClr val="0000FF"/>
                </a:solidFill>
                <a:latin typeface="Times New Roman" pitchFamily="18" charset="0"/>
                <a:cs typeface="Times New Roman" pitchFamily="18" charset="0"/>
                <a:sym typeface="Symbol" pitchFamily="18" charset="2"/>
              </a:rPr>
              <a:t/>
            </a:r>
            <a:br>
              <a:rPr lang="en-US" sz="3600" b="1" dirty="0" smtClean="0">
                <a:solidFill>
                  <a:srgbClr val="0000FF"/>
                </a:solidFill>
                <a:latin typeface="Times New Roman" pitchFamily="18" charset="0"/>
                <a:cs typeface="Times New Roman" pitchFamily="18" charset="0"/>
                <a:sym typeface="Symbol" pitchFamily="18" charset="2"/>
              </a:rPr>
            </a:br>
            <a:r>
              <a:rPr lang="en-US" sz="3600" b="1" dirty="0" smtClean="0">
                <a:solidFill>
                  <a:srgbClr val="0000FF"/>
                </a:solidFill>
                <a:effectLst>
                  <a:outerShdw blurRad="38100" dist="38100" dir="2700000" algn="tl">
                    <a:srgbClr val="000000">
                      <a:alpha val="43137"/>
                    </a:srgbClr>
                  </a:outerShdw>
                </a:effectLst>
                <a:latin typeface="Times New Roman" pitchFamily="18" charset="0"/>
                <a:cs typeface="Times New Roman" pitchFamily="18" charset="0"/>
                <a:sym typeface="Symbol" pitchFamily="18" charset="2"/>
              </a:rPr>
              <a:t>(</a:t>
            </a:r>
            <a:r>
              <a:rPr lang="en-US" sz="3100" b="1" dirty="0" smtClean="0">
                <a:solidFill>
                  <a:srgbClr val="0000FF"/>
                </a:solidFill>
                <a:latin typeface="Times New Roman" pitchFamily="18" charset="0"/>
                <a:cs typeface="Times New Roman" pitchFamily="18" charset="0"/>
                <a:sym typeface="Symbol" pitchFamily="18" charset="2"/>
              </a:rPr>
              <a:t>VANCOMYCIN   ,  CYCLOSERINE   , BACITRACIN</a:t>
            </a:r>
            <a:br>
              <a:rPr lang="en-US" sz="3100" b="1" dirty="0" smtClean="0">
                <a:solidFill>
                  <a:srgbClr val="0000FF"/>
                </a:solidFill>
                <a:latin typeface="Times New Roman" pitchFamily="18" charset="0"/>
                <a:cs typeface="Times New Roman" pitchFamily="18" charset="0"/>
                <a:sym typeface="Symbol" pitchFamily="18" charset="2"/>
              </a:rPr>
            </a:br>
            <a:r>
              <a:rPr lang="en-US" sz="3100" b="1" dirty="0" smtClean="0">
                <a:solidFill>
                  <a:srgbClr val="0000FF"/>
                </a:solidFill>
                <a:latin typeface="Times New Roman" pitchFamily="18" charset="0"/>
                <a:cs typeface="Times New Roman" pitchFamily="18" charset="0"/>
                <a:sym typeface="Symbol" pitchFamily="18" charset="2"/>
              </a:rPr>
              <a:t>Anti-tuberculosis agent )</a:t>
            </a:r>
            <a:r>
              <a:rPr lang="en-US" sz="3600" b="1" dirty="0" smtClean="0">
                <a:solidFill>
                  <a:srgbClr val="0000FF"/>
                </a:solidFill>
                <a:latin typeface="Verdana" pitchFamily="34" charset="0"/>
                <a:sym typeface="Symbol" pitchFamily="18" charset="2"/>
              </a:rPr>
              <a:t/>
            </a:r>
            <a:br>
              <a:rPr lang="en-US" sz="3600" b="1" dirty="0" smtClean="0">
                <a:solidFill>
                  <a:srgbClr val="0000FF"/>
                </a:solidFill>
                <a:latin typeface="Verdana" pitchFamily="34" charset="0"/>
                <a:sym typeface="Symbol" pitchFamily="18" charset="2"/>
              </a:rPr>
            </a:br>
            <a:r>
              <a:rPr lang="en-US" sz="3600" b="1" dirty="0" smtClean="0">
                <a:solidFill>
                  <a:srgbClr val="0000FF"/>
                </a:solidFill>
                <a:latin typeface="Verdana" pitchFamily="34" charset="0"/>
                <a:sym typeface="Symbol" pitchFamily="18" charset="2"/>
              </a:rPr>
              <a:t/>
            </a:r>
            <a:br>
              <a:rPr lang="en-US" sz="3600" b="1" dirty="0" smtClean="0">
                <a:solidFill>
                  <a:srgbClr val="0000FF"/>
                </a:solidFill>
                <a:latin typeface="Verdana" pitchFamily="34" charset="0"/>
                <a:sym typeface="Symbol" pitchFamily="18" charset="2"/>
              </a:rPr>
            </a:br>
            <a:r>
              <a:rPr lang="en-US" sz="3600" b="1" dirty="0" smtClean="0">
                <a:solidFill>
                  <a:srgbClr val="C00000"/>
                </a:solidFill>
                <a:latin typeface="Times New Roman" pitchFamily="18" charset="0"/>
                <a:cs typeface="Times New Roman" pitchFamily="18" charset="0"/>
              </a:rPr>
              <a:t/>
            </a:r>
            <a:br>
              <a:rPr lang="en-US" sz="3600" b="1" dirty="0" smtClean="0">
                <a:solidFill>
                  <a:srgbClr val="C00000"/>
                </a:solidFill>
                <a:latin typeface="Times New Roman" pitchFamily="18" charset="0"/>
                <a:cs typeface="Times New Roman" pitchFamily="18" charset="0"/>
              </a:rPr>
            </a:br>
            <a:r>
              <a:rPr lang="en-US" sz="3600" b="1" dirty="0" smtClean="0">
                <a:solidFill>
                  <a:srgbClr val="C00000"/>
                </a:solidFill>
                <a:latin typeface="Times New Roman" pitchFamily="18" charset="0"/>
                <a:cs typeface="Times New Roman" pitchFamily="18" charset="0"/>
              </a:rPr>
              <a:t> </a:t>
            </a:r>
            <a:r>
              <a:rPr lang="en-US" sz="3600" b="1" dirty="0" smtClean="0">
                <a:solidFill>
                  <a:schemeClr val="tx1"/>
                </a:solidFill>
                <a:latin typeface="Times New Roman" pitchFamily="18" charset="0"/>
                <a:cs typeface="Times New Roman" pitchFamily="18" charset="0"/>
              </a:rPr>
              <a:t>Prepared by </a:t>
            </a:r>
            <a:br>
              <a:rPr lang="en-US" sz="3600" b="1" dirty="0" smtClean="0">
                <a:solidFill>
                  <a:schemeClr val="tx1"/>
                </a:solidFill>
                <a:latin typeface="Times New Roman" pitchFamily="18" charset="0"/>
                <a:cs typeface="Times New Roman" pitchFamily="18" charset="0"/>
              </a:rPr>
            </a:br>
            <a:r>
              <a:rPr lang="en-US" sz="3600" b="1" dirty="0" smtClean="0">
                <a:solidFill>
                  <a:schemeClr val="tx1"/>
                </a:solidFill>
                <a:latin typeface="Times New Roman" pitchFamily="18" charset="0"/>
                <a:cs typeface="Times New Roman" pitchFamily="18" charset="0"/>
              </a:rPr>
              <a:t>Dr. </a:t>
            </a:r>
            <a:r>
              <a:rPr lang="en-US" sz="3600" b="1" dirty="0" err="1" smtClean="0">
                <a:solidFill>
                  <a:schemeClr val="tx1"/>
                </a:solidFill>
                <a:latin typeface="Times New Roman" pitchFamily="18" charset="0"/>
                <a:cs typeface="Times New Roman" pitchFamily="18" charset="0"/>
              </a:rPr>
              <a:t>Sawsan</a:t>
            </a:r>
            <a:r>
              <a:rPr lang="en-US" sz="3600" b="1" dirty="0" smtClean="0">
                <a:solidFill>
                  <a:schemeClr val="tx1"/>
                </a:solidFill>
                <a:latin typeface="Times New Roman" pitchFamily="18" charset="0"/>
                <a:cs typeface="Times New Roman" pitchFamily="18" charset="0"/>
              </a:rPr>
              <a:t> </a:t>
            </a:r>
            <a:r>
              <a:rPr lang="en-US" sz="3600" b="1" dirty="0" err="1" smtClean="0">
                <a:solidFill>
                  <a:schemeClr val="tx1"/>
                </a:solidFill>
                <a:latin typeface="Times New Roman" pitchFamily="18" charset="0"/>
                <a:cs typeface="Times New Roman" pitchFamily="18" charset="0"/>
              </a:rPr>
              <a:t>Sajid</a:t>
            </a:r>
            <a:r>
              <a:rPr lang="en-US" sz="3600" b="1" dirty="0" smtClean="0">
                <a:solidFill>
                  <a:schemeClr val="tx1"/>
                </a:solidFill>
                <a:latin typeface="Times New Roman" pitchFamily="18" charset="0"/>
                <a:cs typeface="Times New Roman" pitchFamily="18" charset="0"/>
              </a:rPr>
              <a:t> AL- </a:t>
            </a:r>
            <a:r>
              <a:rPr lang="en-US" sz="3600" b="1" dirty="0" err="1" smtClean="0">
                <a:solidFill>
                  <a:schemeClr val="tx1"/>
                </a:solidFill>
                <a:latin typeface="Times New Roman" pitchFamily="18" charset="0"/>
                <a:cs typeface="Times New Roman" pitchFamily="18" charset="0"/>
              </a:rPr>
              <a:t>Jubori</a:t>
            </a:r>
            <a:r>
              <a:rPr lang="en-US" sz="3600" b="1" dirty="0" smtClean="0">
                <a:solidFill>
                  <a:schemeClr val="tx1"/>
                </a:solidFill>
                <a:latin typeface="Times New Roman" pitchFamily="18" charset="0"/>
                <a:cs typeface="Times New Roman" pitchFamily="18" charset="0"/>
              </a:rPr>
              <a:t> </a:t>
            </a:r>
            <a:br>
              <a:rPr lang="en-US" sz="3600" b="1" dirty="0" smtClean="0">
                <a:solidFill>
                  <a:schemeClr val="tx1"/>
                </a:solidFill>
                <a:latin typeface="Times New Roman" pitchFamily="18" charset="0"/>
                <a:cs typeface="Times New Roman" pitchFamily="18" charset="0"/>
              </a:rPr>
            </a:br>
            <a:r>
              <a:rPr lang="en-US" dirty="0" smtClean="0"/>
              <a:t/>
            </a:r>
            <a:br>
              <a:rPr lang="en-US" dirty="0" smtClean="0"/>
            </a:br>
            <a:endParaRPr lang="en-US" dirty="0"/>
          </a:p>
        </p:txBody>
      </p:sp>
      <p:pic>
        <p:nvPicPr>
          <p:cNvPr id="5" name="Picture 7" descr="images.jpg"/>
          <p:cNvPicPr>
            <a:picLocks noChangeAspect="1"/>
          </p:cNvPicPr>
          <p:nvPr/>
        </p:nvPicPr>
        <p:blipFill>
          <a:blip r:embed="rId2"/>
          <a:srcRect/>
          <a:stretch>
            <a:fillRect/>
          </a:stretch>
        </p:blipFill>
        <p:spPr bwMode="auto">
          <a:xfrm>
            <a:off x="5562600" y="2590800"/>
            <a:ext cx="3352800" cy="25908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0000" lnSpcReduction="20000"/>
          </a:bodyPr>
          <a:lstStyle/>
          <a:p>
            <a:pPr algn="just">
              <a:buNone/>
            </a:pPr>
            <a:r>
              <a:rPr lang="en-US" sz="3400" b="1" dirty="0" err="1" smtClean="0">
                <a:solidFill>
                  <a:srgbClr val="FF0000"/>
                </a:solidFill>
                <a:latin typeface="Times New Roman" pitchFamily="18" charset="0"/>
                <a:cs typeface="Times New Roman" pitchFamily="18" charset="0"/>
              </a:rPr>
              <a:t>Aminoglycosides</a:t>
            </a:r>
            <a:r>
              <a:rPr lang="en-US" sz="3400" b="1" dirty="0" smtClean="0">
                <a:solidFill>
                  <a:srgbClr val="FF0000"/>
                </a:solidFill>
                <a:latin typeface="Times New Roman" pitchFamily="18" charset="0"/>
                <a:cs typeface="Times New Roman" pitchFamily="18" charset="0"/>
              </a:rPr>
              <a:t>: Spectrum of Activity</a:t>
            </a:r>
          </a:p>
          <a:p>
            <a:pPr algn="just"/>
            <a:r>
              <a:rPr lang="en-US" b="1" dirty="0" smtClean="0">
                <a:latin typeface="Times New Roman" pitchFamily="18" charset="0"/>
                <a:cs typeface="Times New Roman" pitchFamily="18" charset="0"/>
              </a:rPr>
              <a:t>Gram-Negative Aerobes (not streptomycin)</a:t>
            </a:r>
            <a:r>
              <a:rPr lang="ar-IQ"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enteric bacilli, </a:t>
            </a:r>
            <a:r>
              <a:rPr lang="en-US" i="1" dirty="0" err="1" smtClean="0">
                <a:latin typeface="Times New Roman" pitchFamily="18" charset="0"/>
                <a:cs typeface="Times New Roman" pitchFamily="18" charset="0"/>
              </a:rPr>
              <a:t>E.coli</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klebsiella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proteus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enterobacter</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are</a:t>
            </a:r>
            <a:r>
              <a:rPr lang="ar-IQ"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highly susceptible</a:t>
            </a:r>
            <a:r>
              <a:rPr lang="en-US" i="1" dirty="0" smtClean="0">
                <a:latin typeface="Times New Roman" pitchFamily="18" charset="0"/>
                <a:cs typeface="Times New Roman" pitchFamily="18" charset="0"/>
              </a:rPr>
              <a:t>;</a:t>
            </a:r>
          </a:p>
          <a:p>
            <a:pPr algn="just">
              <a:buNone/>
            </a:pPr>
            <a:r>
              <a:rPr lang="ar-IQ"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Pseudomonas </a:t>
            </a:r>
            <a:r>
              <a:rPr lang="en-US" i="1" dirty="0" err="1" smtClean="0">
                <a:latin typeface="Times New Roman" pitchFamily="18" charset="0"/>
                <a:cs typeface="Times New Roman" pitchFamily="18" charset="0"/>
              </a:rPr>
              <a:t>aeruginosa</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susceptible to some</a:t>
            </a:r>
            <a:r>
              <a:rPr lang="ar-IQ"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aminoglycosides</a:t>
            </a:r>
            <a:r>
              <a:rPr lang="en-US" dirty="0" smtClean="0">
                <a:latin typeface="Times New Roman" pitchFamily="18" charset="0"/>
                <a:cs typeface="Times New Roman" pitchFamily="18" charset="0"/>
              </a:rPr>
              <a:t> (e.g. </a:t>
            </a:r>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netilmicin</a:t>
            </a:r>
            <a:r>
              <a:rPr lang="en-US" dirty="0" smtClean="0">
                <a:latin typeface="Times New Roman" pitchFamily="18" charset="0"/>
                <a:cs typeface="Times New Roman" pitchFamily="18" charset="0"/>
              </a:rPr>
              <a:t>,</a:t>
            </a:r>
            <a:r>
              <a:rPr lang="ar-IQ"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dirty="0" err="1" smtClean="0">
                <a:latin typeface="Times New Roman" pitchFamily="18" charset="0"/>
                <a:cs typeface="Times New Roman" pitchFamily="18" charset="0"/>
              </a:rPr>
              <a:t>sisomicin</a:t>
            </a:r>
            <a:r>
              <a:rPr lang="en-US" dirty="0" smtClean="0">
                <a:latin typeface="Times New Roman" pitchFamily="18" charset="0"/>
                <a:cs typeface="Times New Roman" pitchFamily="18" charset="0"/>
              </a:rPr>
              <a:t>), in particular </a:t>
            </a:r>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a:t>
            </a:r>
          </a:p>
          <a:p>
            <a:pPr algn="just"/>
            <a:r>
              <a:rPr lang="en-US" b="1" dirty="0" smtClean="0">
                <a:latin typeface="Times New Roman" pitchFamily="18" charset="0"/>
                <a:cs typeface="Times New Roman" pitchFamily="18" charset="0"/>
              </a:rPr>
              <a:t>Gram-Positive Aerobes</a:t>
            </a:r>
            <a:r>
              <a:rPr lang="ar-IQ"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staphylococci, including penicillin-resistant </a:t>
            </a:r>
            <a:r>
              <a:rPr lang="en-US" i="1" dirty="0" err="1" smtClean="0">
                <a:latin typeface="Times New Roman" pitchFamily="18" charset="0"/>
                <a:cs typeface="Times New Roman" pitchFamily="18" charset="0"/>
              </a:rPr>
              <a:t>S.aureus</a:t>
            </a:r>
            <a:endParaRPr lang="en-US" i="1" dirty="0" smtClean="0">
              <a:latin typeface="Times New Roman" pitchFamily="18" charset="0"/>
              <a:cs typeface="Times New Roman" pitchFamily="18" charset="0"/>
            </a:endParaRPr>
          </a:p>
          <a:p>
            <a:pPr algn="just"/>
            <a:r>
              <a:rPr lang="en-US" b="1" i="1" dirty="0" err="1" smtClean="0">
                <a:latin typeface="Times New Roman" pitchFamily="18" charset="0"/>
                <a:cs typeface="Times New Roman" pitchFamily="18" charset="0"/>
              </a:rPr>
              <a:t>Mycobacteria</a:t>
            </a:r>
            <a:r>
              <a:rPr lang="ar-IQ" b="1"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M.tuberculosis</a:t>
            </a:r>
            <a:r>
              <a:rPr lang="en-US" i="1" dirty="0" smtClean="0">
                <a:latin typeface="Times New Roman" pitchFamily="18" charset="0"/>
                <a:cs typeface="Times New Roman" pitchFamily="18" charset="0"/>
              </a:rPr>
              <a:t> - streptomycin, </a:t>
            </a:r>
            <a:r>
              <a:rPr lang="en-US" i="1" dirty="0" err="1" smtClean="0">
                <a:latin typeface="Times New Roman" pitchFamily="18" charset="0"/>
                <a:cs typeface="Times New Roman" pitchFamily="18" charset="0"/>
              </a:rPr>
              <a:t>amikacin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a:t>
            </a:r>
          </a:p>
          <a:p>
            <a:pPr algn="just">
              <a:buNone/>
            </a:pPr>
            <a:endParaRPr lang="en-US" sz="3400" dirty="0" smtClean="0">
              <a:latin typeface="Times New Roman" pitchFamily="18" charset="0"/>
              <a:cs typeface="Times New Roman" pitchFamily="18" charset="0"/>
            </a:endParaRPr>
          </a:p>
          <a:p>
            <a:pPr algn="just"/>
            <a:r>
              <a:rPr lang="en-US" sz="3400" dirty="0" err="1" smtClean="0">
                <a:latin typeface="Times New Roman" pitchFamily="18" charset="0"/>
                <a:cs typeface="Times New Roman" pitchFamily="18" charset="0"/>
              </a:rPr>
              <a:t>Aminoglycosides</a:t>
            </a:r>
            <a:r>
              <a:rPr lang="en-US" sz="3400" dirty="0" smtClean="0">
                <a:latin typeface="Times New Roman" pitchFamily="18" charset="0"/>
                <a:cs typeface="Times New Roman" pitchFamily="18" charset="0"/>
              </a:rPr>
              <a:t> are useful primarily in infections involving </a:t>
            </a:r>
            <a:r>
              <a:rPr lang="en-US" sz="3400" dirty="0" smtClean="0">
                <a:latin typeface="Times New Roman" pitchFamily="18" charset="0"/>
                <a:cs typeface="Times New Roman" pitchFamily="18" charset="0"/>
                <a:hlinkClick r:id="rId3" tooltip="Aerobic organism"/>
              </a:rPr>
              <a:t>aerobic</a:t>
            </a:r>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hlinkClick r:id="rId4" tooltip="Gram-negative"/>
              </a:rPr>
              <a:t>Gram-negative</a:t>
            </a:r>
            <a:r>
              <a:rPr lang="en-US" sz="3400" dirty="0" smtClean="0">
                <a:latin typeface="Times New Roman" pitchFamily="18" charset="0"/>
                <a:cs typeface="Times New Roman" pitchFamily="18" charset="0"/>
              </a:rPr>
              <a:t> bacteria, such as </a:t>
            </a:r>
            <a:r>
              <a:rPr lang="en-US" sz="3400" i="1" dirty="0" smtClean="0">
                <a:latin typeface="Times New Roman" pitchFamily="18" charset="0"/>
                <a:cs typeface="Times New Roman" pitchFamily="18" charset="0"/>
                <a:hlinkClick r:id="rId5" tooltip="Pseudomonas"/>
              </a:rPr>
              <a:t>Pseudomonas</a:t>
            </a:r>
            <a:r>
              <a:rPr lang="en-US" sz="3400" dirty="0" smtClean="0">
                <a:latin typeface="Times New Roman" pitchFamily="18" charset="0"/>
                <a:cs typeface="Times New Roman" pitchFamily="18" charset="0"/>
              </a:rPr>
              <a:t>, </a:t>
            </a:r>
            <a:r>
              <a:rPr lang="en-US" sz="3400" i="1" dirty="0" err="1" smtClean="0">
                <a:latin typeface="Times New Roman" pitchFamily="18" charset="0"/>
                <a:cs typeface="Times New Roman" pitchFamily="18" charset="0"/>
                <a:hlinkClick r:id="rId6" tooltip="Acinetobacter"/>
              </a:rPr>
              <a:t>Acinetobacter</a:t>
            </a:r>
            <a:r>
              <a:rPr lang="en-US" sz="3400" dirty="0" smtClean="0">
                <a:latin typeface="Times New Roman" pitchFamily="18" charset="0"/>
                <a:cs typeface="Times New Roman" pitchFamily="18" charset="0"/>
              </a:rPr>
              <a:t>, and </a:t>
            </a:r>
            <a:r>
              <a:rPr lang="en-US" sz="3400" i="1" dirty="0" err="1" smtClean="0">
                <a:latin typeface="Times New Roman" pitchFamily="18" charset="0"/>
                <a:cs typeface="Times New Roman" pitchFamily="18" charset="0"/>
                <a:hlinkClick r:id="rId7" tooltip="Enterobacter"/>
              </a:rPr>
              <a:t>Enterobacter</a:t>
            </a:r>
            <a:r>
              <a:rPr lang="en-US" sz="3400" dirty="0" smtClean="0">
                <a:latin typeface="Times New Roman" pitchFamily="18" charset="0"/>
                <a:cs typeface="Times New Roman" pitchFamily="18" charset="0"/>
              </a:rPr>
              <a:t>. In addition, </a:t>
            </a:r>
            <a:r>
              <a:rPr lang="en-US" sz="3400" dirty="0" err="1" smtClean="0">
                <a:latin typeface="Times New Roman" pitchFamily="18" charset="0"/>
                <a:cs typeface="Times New Roman" pitchFamily="18" charset="0"/>
              </a:rPr>
              <a:t>some</a:t>
            </a:r>
            <a:r>
              <a:rPr lang="en-US" sz="3400" i="1" dirty="0" err="1" smtClean="0">
                <a:latin typeface="Times New Roman" pitchFamily="18" charset="0"/>
                <a:cs typeface="Times New Roman" pitchFamily="18" charset="0"/>
                <a:hlinkClick r:id="rId8" tooltip="Mycobacteria"/>
              </a:rPr>
              <a:t>Mycobacteria</a:t>
            </a:r>
            <a:r>
              <a:rPr lang="en-US" sz="3400" dirty="0" smtClean="0">
                <a:latin typeface="Times New Roman" pitchFamily="18" charset="0"/>
                <a:cs typeface="Times New Roman" pitchFamily="18" charset="0"/>
              </a:rPr>
              <a:t>, including the bacteria that cause </a:t>
            </a:r>
            <a:r>
              <a:rPr lang="en-US" sz="3400" dirty="0" smtClean="0">
                <a:latin typeface="Times New Roman" pitchFamily="18" charset="0"/>
                <a:cs typeface="Times New Roman" pitchFamily="18" charset="0"/>
                <a:hlinkClick r:id="rId9" tooltip="Tuberculosis"/>
              </a:rPr>
              <a:t>tuberculosis</a:t>
            </a:r>
            <a:r>
              <a:rPr lang="en-US" sz="3400" dirty="0" smtClean="0">
                <a:latin typeface="Times New Roman" pitchFamily="18" charset="0"/>
                <a:cs typeface="Times New Roman" pitchFamily="18" charset="0"/>
              </a:rPr>
              <a:t>,  Streptomycin was the first effective drug in the treatment of </a:t>
            </a:r>
            <a:r>
              <a:rPr lang="en-US" sz="3400" dirty="0" err="1" smtClean="0">
                <a:latin typeface="Times New Roman" pitchFamily="18" charset="0"/>
                <a:cs typeface="Times New Roman" pitchFamily="18" charset="0"/>
              </a:rPr>
              <a:t>tuberculosis,Amikacin</a:t>
            </a:r>
            <a:r>
              <a:rPr lang="en-US" sz="3400" dirty="0" smtClean="0">
                <a:latin typeface="Times New Roman" pitchFamily="18" charset="0"/>
                <a:cs typeface="Times New Roman" pitchFamily="18" charset="0"/>
              </a:rPr>
              <a:t> is The most frequent used  </a:t>
            </a:r>
            <a:r>
              <a:rPr lang="en-US" sz="3400" dirty="0" err="1" smtClean="0">
                <a:latin typeface="Times New Roman" pitchFamily="18" charset="0"/>
                <a:cs typeface="Times New Roman" pitchFamily="18" charset="0"/>
              </a:rPr>
              <a:t>aminoglycosides</a:t>
            </a:r>
            <a:r>
              <a:rPr lang="en-US" sz="3400" dirty="0" smtClean="0">
                <a:latin typeface="Times New Roman" pitchFamily="18" charset="0"/>
                <a:cs typeface="Times New Roman" pitchFamily="18" charset="0"/>
              </a:rPr>
              <a:t>  for serious infections such as septicemia, complicated </a:t>
            </a:r>
            <a:r>
              <a:rPr lang="en-US" sz="3400" dirty="0" err="1" smtClean="0">
                <a:latin typeface="Times New Roman" pitchFamily="18" charset="0"/>
                <a:cs typeface="Times New Roman" pitchFamily="18" charset="0"/>
              </a:rPr>
              <a:t>intraabdominal</a:t>
            </a:r>
            <a:r>
              <a:rPr lang="en-US" sz="3400" dirty="0" smtClean="0">
                <a:latin typeface="Times New Roman" pitchFamily="18" charset="0"/>
                <a:cs typeface="Times New Roman" pitchFamily="18" charset="0"/>
              </a:rPr>
              <a:t> infections, complicated urinary tract infections, and </a:t>
            </a:r>
            <a:r>
              <a:rPr lang="en-US" sz="3400" dirty="0" err="1" smtClean="0">
                <a:latin typeface="Times New Roman" pitchFamily="18" charset="0"/>
                <a:cs typeface="Times New Roman" pitchFamily="18" charset="0"/>
              </a:rPr>
              <a:t>nosocomial</a:t>
            </a:r>
            <a:r>
              <a:rPr lang="en-US" sz="3400" dirty="0" smtClean="0">
                <a:latin typeface="Times New Roman" pitchFamily="18" charset="0"/>
                <a:cs typeface="Times New Roman" pitchFamily="18" charset="0"/>
              </a:rPr>
              <a:t> respiratory tract infections.  </a:t>
            </a:r>
            <a:r>
              <a:rPr lang="en-US" sz="3400" dirty="0" err="1" smtClean="0">
                <a:latin typeface="Times New Roman" pitchFamily="18" charset="0"/>
                <a:cs typeface="Times New Roman" pitchFamily="18" charset="0"/>
              </a:rPr>
              <a:t>aminoglycosides</a:t>
            </a:r>
            <a:r>
              <a:rPr lang="en-US" sz="3400" dirty="0" smtClean="0">
                <a:latin typeface="Times New Roman" pitchFamily="18" charset="0"/>
                <a:cs typeface="Times New Roman" pitchFamily="18" charset="0"/>
              </a:rPr>
              <a:t> </a:t>
            </a:r>
            <a:r>
              <a:rPr lang="en-US" sz="3400" dirty="0" smtClean="0">
                <a:latin typeface="Times New Roman" pitchFamily="18" charset="0"/>
                <a:cs typeface="Times New Roman" pitchFamily="18" charset="0"/>
              </a:rPr>
              <a:t>have been used in conjunction with beta-</a:t>
            </a:r>
            <a:r>
              <a:rPr lang="en-US" sz="3400" dirty="0" err="1" smtClean="0">
                <a:latin typeface="Times New Roman" pitchFamily="18" charset="0"/>
                <a:cs typeface="Times New Roman" pitchFamily="18" charset="0"/>
              </a:rPr>
              <a:t>lactam</a:t>
            </a:r>
            <a:r>
              <a:rPr lang="en-US" sz="3400" dirty="0" smtClean="0">
                <a:latin typeface="Times New Roman" pitchFamily="18" charset="0"/>
                <a:cs typeface="Times New Roman" pitchFamily="18" charset="0"/>
              </a:rPr>
              <a:t> antibiotics in streptococcal infections for their synergistic effects, in particular in </a:t>
            </a:r>
            <a:r>
              <a:rPr lang="en-US" sz="3400" u="sng" dirty="0" err="1" smtClean="0">
                <a:latin typeface="Times New Roman" pitchFamily="18" charset="0"/>
                <a:cs typeface="Times New Roman" pitchFamily="18" charset="0"/>
                <a:hlinkClick r:id="rId10" tooltip="Endocarditis"/>
              </a:rPr>
              <a:t>endocarditis</a:t>
            </a:r>
            <a:endParaRPr lang="en-US" sz="3400"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marL="0" indent="0">
              <a:buNone/>
            </a:pPr>
            <a:r>
              <a:rPr lang="en-US" b="1" dirty="0" smtClean="0">
                <a:solidFill>
                  <a:srgbClr val="FF0000"/>
                </a:solidFill>
              </a:rPr>
              <a:t>Mode of resistance :  </a:t>
            </a:r>
            <a:r>
              <a:rPr lang="ar-IQ" b="1" dirty="0" smtClean="0">
                <a:solidFill>
                  <a:srgbClr val="FF0000"/>
                </a:solidFill>
              </a:rPr>
              <a:t>موجودة سابقا  محاضرة 3</a:t>
            </a:r>
            <a:endParaRPr lang="en-US" b="1" dirty="0" smtClean="0">
              <a:solidFill>
                <a:srgbClr val="FF0000"/>
              </a:solidFill>
            </a:endParaRPr>
          </a:p>
          <a:p>
            <a:pPr marL="0" indent="0" algn="just">
              <a:buNone/>
            </a:pPr>
            <a:r>
              <a:rPr lang="en-US" dirty="0" smtClean="0"/>
              <a:t>1-Decrease uptake into bacterial cell membrane permeability or increase efflux</a:t>
            </a:r>
            <a:r>
              <a:rPr lang="ar-IQ" dirty="0" smtClean="0"/>
              <a:t> </a:t>
            </a:r>
            <a:r>
              <a:rPr lang="en-US" dirty="0" smtClean="0"/>
              <a:t>pump . </a:t>
            </a:r>
          </a:p>
          <a:p>
            <a:pPr marL="0" indent="0" algn="just">
              <a:buNone/>
            </a:pPr>
            <a:r>
              <a:rPr lang="en-US" dirty="0" smtClean="0"/>
              <a:t> 2- Mutations to ribosome A site or to ribosomal protein</a:t>
            </a:r>
          </a:p>
          <a:p>
            <a:pPr marL="0" indent="0" algn="just">
              <a:buNone/>
            </a:pPr>
            <a:r>
              <a:rPr lang="en-US" dirty="0" smtClean="0"/>
              <a:t> 3- Methylation of ribosome particularly at A 1408 which dramatically reduces the binding affinity for most aminoglycosides by </a:t>
            </a:r>
            <a:r>
              <a:rPr lang="en-US" dirty="0" err="1" smtClean="0"/>
              <a:t>methyltransferases</a:t>
            </a:r>
            <a:r>
              <a:rPr lang="en-US" dirty="0" smtClean="0"/>
              <a:t>. This mechanism is essential for aminoglycoside –producing microorganism to protect them from been </a:t>
            </a:r>
            <a:r>
              <a:rPr lang="en-US" dirty="0" err="1" smtClean="0"/>
              <a:t>victm</a:t>
            </a:r>
            <a:r>
              <a:rPr lang="en-US" dirty="0" smtClean="0"/>
              <a:t> to their own toxic product .</a:t>
            </a:r>
          </a:p>
          <a:p>
            <a:pPr marL="0" indent="0" algn="just">
              <a:buNone/>
            </a:pPr>
            <a:r>
              <a:rPr lang="en-US" dirty="0" smtClean="0"/>
              <a:t>4- The production of aminoglycoside modifying enzymes the determinants of these enzymes located at plasmid , </a:t>
            </a:r>
            <a:r>
              <a:rPr lang="en-US" dirty="0" err="1" smtClean="0"/>
              <a:t>transposones</a:t>
            </a:r>
            <a:r>
              <a:rPr lang="en-US" dirty="0" smtClean="0"/>
              <a:t> and </a:t>
            </a:r>
            <a:r>
              <a:rPr lang="en-US" dirty="0" err="1" smtClean="0"/>
              <a:t>integrons</a:t>
            </a:r>
            <a:r>
              <a:rPr lang="en-US" dirty="0" smtClean="0"/>
              <a:t>.</a:t>
            </a:r>
          </a:p>
          <a:p>
            <a:pPr marL="0" indent="0" algn="just">
              <a:buNone/>
            </a:pPr>
            <a:endParaRPr lang="en-US" b="1" dirty="0" smtClean="0">
              <a:solidFill>
                <a:srgbClr val="FF0000"/>
              </a:solidFill>
            </a:endParaRPr>
          </a:p>
          <a:p>
            <a:pPr marL="0" indent="0" algn="just">
              <a:buNone/>
            </a:pPr>
            <a:r>
              <a:rPr lang="en-US" b="1" dirty="0" err="1" smtClean="0">
                <a:solidFill>
                  <a:srgbClr val="FF0000"/>
                </a:solidFill>
              </a:rPr>
              <a:t>Aminoglycosides</a:t>
            </a:r>
            <a:r>
              <a:rPr lang="en-US" b="1" dirty="0" smtClean="0">
                <a:solidFill>
                  <a:srgbClr val="FF0000"/>
                </a:solidFill>
              </a:rPr>
              <a:t>   Adverse Effects:   </a:t>
            </a:r>
          </a:p>
          <a:p>
            <a:pPr algn="just"/>
            <a:r>
              <a:rPr lang="en-US" dirty="0" smtClean="0"/>
              <a:t>① </a:t>
            </a:r>
            <a:r>
              <a:rPr lang="en-US" dirty="0" err="1" smtClean="0"/>
              <a:t>Nephrotoxicit</a:t>
            </a:r>
            <a:r>
              <a:rPr lang="en-US" dirty="0" smtClean="0"/>
              <a:t> – </a:t>
            </a:r>
            <a:r>
              <a:rPr lang="en-US" dirty="0" err="1" smtClean="0"/>
              <a:t>Aminoglycosides</a:t>
            </a:r>
            <a:r>
              <a:rPr lang="en-US" dirty="0" smtClean="0"/>
              <a:t> are mainly excreted by </a:t>
            </a:r>
            <a:r>
              <a:rPr lang="en-US" dirty="0" err="1" smtClean="0"/>
              <a:t>glomerular</a:t>
            </a:r>
            <a:r>
              <a:rPr lang="en-US" dirty="0" smtClean="0"/>
              <a:t> filtration and can be stored up in kidney. It can cause acute renal insufficiency and tubular necrosis. – Neomycin is the most </a:t>
            </a:r>
            <a:r>
              <a:rPr lang="en-US" dirty="0" err="1" smtClean="0"/>
              <a:t>nephrotoxic</a:t>
            </a:r>
            <a:r>
              <a:rPr lang="en-US" dirty="0" smtClean="0"/>
              <a:t> drug, streptomycin  is the least one.</a:t>
            </a:r>
          </a:p>
          <a:p>
            <a:pPr algn="just"/>
            <a:r>
              <a:rPr lang="en-US" dirty="0" smtClean="0"/>
              <a:t>② </a:t>
            </a:r>
            <a:r>
              <a:rPr lang="en-US" dirty="0" err="1" smtClean="0"/>
              <a:t>Ototoxicity</a:t>
            </a:r>
            <a:r>
              <a:rPr lang="en-US" dirty="0" smtClean="0"/>
              <a:t> – the cranial nerve damage - cochlea and ear vestibule   toxicity; irreversible   vestibular: dizziness, vertigo, ataxia  auditory: tinnitus, decreased hearing  – neomycin, </a:t>
            </a:r>
            <a:r>
              <a:rPr lang="en-US" dirty="0" err="1" smtClean="0"/>
              <a:t>kanamycin</a:t>
            </a:r>
            <a:r>
              <a:rPr lang="en-US" dirty="0" smtClean="0"/>
              <a:t>, and </a:t>
            </a:r>
            <a:r>
              <a:rPr lang="en-US" dirty="0" err="1" smtClean="0"/>
              <a:t>amikacin</a:t>
            </a:r>
            <a:r>
              <a:rPr lang="en-US" dirty="0" smtClean="0"/>
              <a:t> are the most </a:t>
            </a:r>
            <a:r>
              <a:rPr lang="en-US" dirty="0" err="1" smtClean="0"/>
              <a:t>ototoxic</a:t>
            </a:r>
            <a:r>
              <a:rPr lang="en-US" dirty="0" smtClean="0"/>
              <a:t> drugs, Streptomycin and </a:t>
            </a:r>
            <a:r>
              <a:rPr lang="en-US" dirty="0" err="1" smtClean="0"/>
              <a:t>gentamicin</a:t>
            </a:r>
            <a:r>
              <a:rPr lang="en-US" dirty="0" smtClean="0"/>
              <a:t> are the most </a:t>
            </a:r>
            <a:r>
              <a:rPr lang="en-US" dirty="0" err="1" smtClean="0"/>
              <a:t>vestibul</a:t>
            </a:r>
            <a:r>
              <a:rPr lang="en-US" dirty="0" smtClean="0"/>
              <a:t> </a:t>
            </a:r>
            <a:r>
              <a:rPr lang="en-US" dirty="0" err="1" smtClean="0"/>
              <a:t>otoxic</a:t>
            </a:r>
            <a:r>
              <a:rPr lang="en-US" dirty="0" smtClean="0"/>
              <a:t>. </a:t>
            </a:r>
            <a:r>
              <a:rPr lang="en-US" dirty="0" err="1" smtClean="0"/>
              <a:t>Netilmicin</a:t>
            </a:r>
            <a:r>
              <a:rPr lang="en-US" dirty="0" smtClean="0"/>
              <a:t> is the least </a:t>
            </a:r>
            <a:r>
              <a:rPr lang="en-US" dirty="0" err="1" smtClean="0"/>
              <a:t>ototoxic</a:t>
            </a:r>
            <a:r>
              <a:rPr lang="en-US" dirty="0" smtClean="0"/>
              <a:t>.</a:t>
            </a:r>
          </a:p>
          <a:p>
            <a:pPr algn="just"/>
            <a:r>
              <a:rPr lang="en-US" dirty="0" smtClean="0"/>
              <a:t>③ Neuromuscular junction blockade may take place at high doses or in combination with </a:t>
            </a:r>
            <a:r>
              <a:rPr lang="en-US" dirty="0" err="1" smtClean="0"/>
              <a:t>curariform</a:t>
            </a:r>
            <a:r>
              <a:rPr lang="en-US" dirty="0" smtClean="0"/>
              <a:t> drugs .</a:t>
            </a:r>
          </a:p>
          <a:p>
            <a:pPr algn="just"/>
            <a:r>
              <a:rPr lang="en-US" dirty="0" smtClean="0"/>
              <a:t>④ Hypersensitivity reactions skin rash, fever, </a:t>
            </a:r>
            <a:r>
              <a:rPr lang="en-US" dirty="0" err="1" smtClean="0"/>
              <a:t>eosinophilia</a:t>
            </a:r>
            <a:r>
              <a:rPr lang="en-US" dirty="0" smtClean="0"/>
              <a:t> and anaphylactic shock can be seen though infrequently.</a:t>
            </a:r>
          </a:p>
          <a:p>
            <a:pPr marL="0" indent="0">
              <a:buNone/>
            </a:pPr>
            <a:endParaRPr lang="ar-IQ" dirty="0"/>
          </a:p>
        </p:txBody>
      </p:sp>
    </p:spTree>
    <p:extLst>
      <p:ext uri="{BB962C8B-B14F-4D97-AF65-F5344CB8AC3E}">
        <p14:creationId xmlns:p14="http://schemas.microsoft.com/office/powerpoint/2010/main" xmlns="" val="493269835"/>
      </p:ext>
    </p:extLst>
  </p:cSld>
  <p:clrMapOvr>
    <a:masterClrMapping/>
  </p:clrMapOvr>
  <p:transition>
    <p:comb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lgn="just">
              <a:buNone/>
            </a:pPr>
            <a:r>
              <a:rPr lang="en-US" b="1" dirty="0" smtClean="0">
                <a:solidFill>
                  <a:srgbClr val="0070C0"/>
                </a:solidFill>
              </a:rPr>
              <a:t>Streptomycin</a:t>
            </a:r>
            <a:r>
              <a:rPr lang="en-US" b="1" dirty="0" smtClean="0"/>
              <a:t> :</a:t>
            </a:r>
            <a:r>
              <a:rPr lang="en-US" dirty="0" smtClean="0"/>
              <a:t>The first antibiotic discovered in the early 1940s  &amp;  The first drug was really effective against tuberculosis in combination with </a:t>
            </a:r>
            <a:r>
              <a:rPr lang="en-US" dirty="0" err="1" smtClean="0"/>
              <a:t>isoniazid</a:t>
            </a:r>
            <a:r>
              <a:rPr lang="en-US" dirty="0" smtClean="0"/>
              <a:t> and </a:t>
            </a:r>
            <a:r>
              <a:rPr lang="en-US" dirty="0" err="1" smtClean="0"/>
              <a:t>rifampicin</a:t>
            </a:r>
            <a:r>
              <a:rPr lang="en-US" dirty="0" smtClean="0"/>
              <a:t>, although it is less commonly used in the treatment of this disease today. In spite of it is broad-spectrum antibiotic, actively  against a range of  Gram-positive and negative bacteria, but still its use is limited  due to several problems, first poorly absorption from the gastrointestinal tract as with other membrane of this group. Second side effects  like deafness, owing to irreversible </a:t>
            </a:r>
            <a:r>
              <a:rPr lang="en-US" b="1" dirty="0" smtClean="0">
                <a:solidFill>
                  <a:srgbClr val="FF0000"/>
                </a:solidFill>
              </a:rPr>
              <a:t>injury to the eighth cranial nerve</a:t>
            </a:r>
            <a:r>
              <a:rPr lang="en-US" dirty="0" smtClean="0"/>
              <a:t>, and may also cause kidney damage , and third, long duration treatment causes emergence of bacterial resistance to this antibiotic Streptomycin has been displaced by </a:t>
            </a:r>
            <a:r>
              <a:rPr lang="en-US" dirty="0" err="1" smtClean="0"/>
              <a:t>gentamicin</a:t>
            </a:r>
            <a:r>
              <a:rPr lang="en-US" dirty="0" smtClean="0"/>
              <a:t> for treatment of Gram negative infections, </a:t>
            </a:r>
            <a:r>
              <a:rPr lang="en-US" dirty="0" smtClean="0"/>
              <a:t>Streptomycin </a:t>
            </a:r>
            <a:r>
              <a:rPr lang="en-US" dirty="0" smtClean="0"/>
              <a:t>is preferred for treatment of and  tularemia and plague</a:t>
            </a:r>
            <a:r>
              <a:rPr lang="ar-IQ" dirty="0" smtClean="0"/>
              <a:t> طاعون </a:t>
            </a:r>
            <a:r>
              <a:rPr lang="en-US" dirty="0" smtClean="0"/>
              <a:t> and is often used (with a tetracycline)for severe  Brucellosis </a:t>
            </a:r>
            <a:r>
              <a:rPr lang="ar-IQ" dirty="0" smtClean="0"/>
              <a:t>حمى مالطا</a:t>
            </a:r>
            <a:r>
              <a:rPr lang="en-US" dirty="0" smtClean="0"/>
              <a:t> </a:t>
            </a:r>
            <a:r>
              <a:rPr lang="en-US" b="1" dirty="0" smtClean="0"/>
              <a:t> </a:t>
            </a:r>
          </a:p>
          <a:p>
            <a:pPr algn="just">
              <a:buNone/>
            </a:pPr>
            <a:r>
              <a:rPr lang="en-US" b="1" dirty="0" smtClean="0">
                <a:solidFill>
                  <a:srgbClr val="0070C0"/>
                </a:solidFill>
              </a:rPr>
              <a:t> Neomycin</a:t>
            </a:r>
            <a:r>
              <a:rPr lang="en-US" dirty="0" smtClean="0"/>
              <a:t>. Neomycin has the same antibacterial spectrum as </a:t>
            </a:r>
            <a:r>
              <a:rPr lang="en-US" dirty="0" err="1" smtClean="0"/>
              <a:t>kanamycin</a:t>
            </a:r>
            <a:r>
              <a:rPr lang="en-US" dirty="0" smtClean="0"/>
              <a:t> and sharing similar properties </a:t>
            </a:r>
            <a:r>
              <a:rPr lang="ar-IQ" dirty="0" smtClean="0"/>
              <a:t> </a:t>
            </a:r>
            <a:r>
              <a:rPr lang="en-US" dirty="0" smtClean="0"/>
              <a:t>.  </a:t>
            </a:r>
            <a:r>
              <a:rPr lang="en-US" dirty="0" err="1" smtClean="0"/>
              <a:t>Parenterally</a:t>
            </a:r>
            <a:r>
              <a:rPr lang="en-US" dirty="0" smtClean="0"/>
              <a:t>  has   not been used because of its toxicity, deafness has also followed topical use over large areas of skin, injection into cavities such as joint.  Neomycin also can cause severe damage to hearing and renal function) </a:t>
            </a:r>
            <a:endParaRPr lang="en-US" dirty="0"/>
          </a:p>
        </p:txBody>
      </p:sp>
    </p:spTree>
  </p:cSld>
  <p:clrMapOvr>
    <a:masterClrMapping/>
  </p:clrMapOvr>
  <p:transition>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just">
              <a:buNone/>
            </a:pPr>
            <a:r>
              <a:rPr lang="en-US" sz="2000" b="1" dirty="0" err="1" smtClean="0">
                <a:latin typeface="Times New Roman" pitchFamily="18" charset="0"/>
                <a:cs typeface="Times New Roman" pitchFamily="18" charset="0"/>
              </a:rPr>
              <a:t>Gentamicin</a:t>
            </a:r>
            <a:r>
              <a:rPr lang="en-US" sz="2000" b="1" dirty="0" smtClean="0">
                <a:latin typeface="Times New Roman" pitchFamily="18" charset="0"/>
                <a:cs typeface="Times New Roman" pitchFamily="18" charset="0"/>
              </a:rPr>
              <a:t>(</a:t>
            </a:r>
            <a:r>
              <a:rPr lang="en-US" sz="2000" b="1" dirty="0" err="1" smtClean="0">
                <a:latin typeface="Times New Roman" pitchFamily="18" charset="0"/>
                <a:cs typeface="Times New Roman" pitchFamily="18" charset="0"/>
              </a:rPr>
              <a:t>Garamicin</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Gentamicin</a:t>
            </a:r>
            <a:r>
              <a:rPr lang="en-US" sz="2000" dirty="0" smtClean="0">
                <a:latin typeface="Times New Roman" pitchFamily="18" charset="0"/>
                <a:cs typeface="Times New Roman" pitchFamily="18" charset="0"/>
              </a:rPr>
              <a:t> is one of the few heat-stable antibiotics that remain active even after </a:t>
            </a:r>
            <a:r>
              <a:rPr lang="en-US" sz="2000" u="sng" dirty="0" smtClean="0">
                <a:latin typeface="Times New Roman" pitchFamily="18" charset="0"/>
                <a:cs typeface="Times New Roman" pitchFamily="18" charset="0"/>
                <a:hlinkClick r:id="rId2" tooltip="Autoclave"/>
              </a:rPr>
              <a:t>autoclaving</a:t>
            </a:r>
            <a:r>
              <a:rPr lang="en-US" sz="2000" dirty="0" smtClean="0">
                <a:latin typeface="Times New Roman" pitchFamily="18" charset="0"/>
                <a:cs typeface="Times New Roman" pitchFamily="18" charset="0"/>
              </a:rPr>
              <a:t>, which makes it particularly useful in the preparation of some microbiological growth media,  It is useful for treatment of many hospital-acquired infections caused by Gram negative bacteria  bacilli which confer resistance to </a:t>
            </a:r>
            <a:r>
              <a:rPr lang="en-US" sz="2000" dirty="0" err="1" smtClean="0">
                <a:latin typeface="Times New Roman" pitchFamily="18" charset="0"/>
                <a:cs typeface="Times New Roman" pitchFamily="18" charset="0"/>
              </a:rPr>
              <a:t>gentamicin</a:t>
            </a:r>
            <a:r>
              <a:rPr lang="en-US" sz="2000" dirty="0" smtClean="0">
                <a:latin typeface="Times New Roman" pitchFamily="18" charset="0"/>
                <a:cs typeface="Times New Roman" pitchFamily="18" charset="0"/>
              </a:rPr>
              <a:t> are often susceptible to </a:t>
            </a:r>
            <a:r>
              <a:rPr lang="en-US" sz="2000" dirty="0" err="1" smtClean="0">
                <a:latin typeface="Times New Roman" pitchFamily="18" charset="0"/>
                <a:cs typeface="Times New Roman" pitchFamily="18" charset="0"/>
              </a:rPr>
              <a:t>amikacin</a:t>
            </a:r>
            <a:r>
              <a:rPr lang="en-US" sz="2000" dirty="0" smtClean="0">
                <a:latin typeface="Times New Roman" pitchFamily="18" charset="0"/>
                <a:cs typeface="Times New Roman" pitchFamily="18" charset="0"/>
              </a:rPr>
              <a:t> or to one of the third generation </a:t>
            </a:r>
            <a:r>
              <a:rPr lang="en-US" sz="2000" dirty="0" err="1" smtClean="0">
                <a:latin typeface="Times New Roman" pitchFamily="18" charset="0"/>
                <a:cs typeface="Times New Roman" pitchFamily="18" charset="0"/>
              </a:rPr>
              <a:t>cephalosporins</a:t>
            </a:r>
            <a:r>
              <a:rPr lang="en-US" sz="2000" dirty="0" smtClean="0">
                <a:latin typeface="Times New Roman" pitchFamily="18" charset="0"/>
                <a:cs typeface="Times New Roman" pitchFamily="18" charset="0"/>
              </a:rPr>
              <a:t>, the fourth generation </a:t>
            </a:r>
            <a:r>
              <a:rPr lang="en-US" sz="2000" dirty="0" err="1" smtClean="0">
                <a:latin typeface="Times New Roman" pitchFamily="18" charset="0"/>
                <a:cs typeface="Times New Roman" pitchFamily="18" charset="0"/>
              </a:rPr>
              <a:t>cefepime</a:t>
            </a:r>
            <a:r>
              <a:rPr lang="en-US" sz="2000" dirty="0" smtClean="0">
                <a:latin typeface="Times New Roman" pitchFamily="18" charset="0"/>
                <a:cs typeface="Times New Roman" pitchFamily="18" charset="0"/>
              </a:rPr>
              <a:t>, or to other β-</a:t>
            </a:r>
            <a:r>
              <a:rPr lang="en-US" sz="2000" dirty="0" err="1" smtClean="0">
                <a:latin typeface="Times New Roman" pitchFamily="18" charset="0"/>
                <a:cs typeface="Times New Roman" pitchFamily="18" charset="0"/>
              </a:rPr>
              <a:t>lactam</a:t>
            </a:r>
            <a:r>
              <a:rPr lang="en-US" sz="2000" dirty="0" smtClean="0">
                <a:latin typeface="Times New Roman" pitchFamily="18" charset="0"/>
                <a:cs typeface="Times New Roman" pitchFamily="18" charset="0"/>
              </a:rPr>
              <a:t> group including </a:t>
            </a:r>
            <a:r>
              <a:rPr lang="en-US" sz="2000" dirty="0" err="1" smtClean="0">
                <a:latin typeface="Times New Roman" pitchFamily="18" charset="0"/>
                <a:cs typeface="Times New Roman" pitchFamily="18" charset="0"/>
              </a:rPr>
              <a:t>Carbapenems</a:t>
            </a:r>
            <a:r>
              <a:rPr lang="en-US" sz="2000" dirty="0" smtClean="0">
                <a:latin typeface="Times New Roman" pitchFamily="18" charset="0"/>
                <a:cs typeface="Times New Roman" pitchFamily="18" charset="0"/>
              </a:rPr>
              <a:t> which including </a:t>
            </a:r>
            <a:r>
              <a:rPr lang="en-US" sz="2000" dirty="0" err="1" smtClean="0">
                <a:latin typeface="Times New Roman" pitchFamily="18" charset="0"/>
                <a:cs typeface="Times New Roman" pitchFamily="18" charset="0"/>
              </a:rPr>
              <a:t>imipenem</a:t>
            </a:r>
            <a:r>
              <a:rPr lang="en-US" sz="2000" dirty="0" smtClean="0">
                <a:latin typeface="Times New Roman" pitchFamily="18" charset="0"/>
                <a:cs typeface="Times New Roman" pitchFamily="18" charset="0"/>
              </a:rPr>
              <a:t> or </a:t>
            </a:r>
            <a:r>
              <a:rPr lang="en-US" sz="2000" dirty="0" err="1" smtClean="0">
                <a:latin typeface="Times New Roman" pitchFamily="18" charset="0"/>
                <a:cs typeface="Times New Roman" pitchFamily="18" charset="0"/>
              </a:rPr>
              <a:t>meropenem</a:t>
            </a:r>
            <a:r>
              <a:rPr lang="en-US" sz="2000" dirty="0" smtClean="0">
                <a:latin typeface="Times New Roman" pitchFamily="18" charset="0"/>
                <a:cs typeface="Times New Roman" pitchFamily="18" charset="0"/>
              </a:rPr>
              <a:t> .  </a:t>
            </a:r>
            <a:r>
              <a:rPr lang="en-US" sz="2000" dirty="0" err="1" smtClean="0">
                <a:latin typeface="Times New Roman" pitchFamily="18" charset="0"/>
                <a:cs typeface="Times New Roman" pitchFamily="18" charset="0"/>
              </a:rPr>
              <a:t>Gentamicin</a:t>
            </a:r>
            <a:r>
              <a:rPr lang="en-US" sz="2000" dirty="0" smtClean="0">
                <a:latin typeface="Times New Roman" pitchFamily="18" charset="0"/>
                <a:cs typeface="Times New Roman" pitchFamily="18" charset="0"/>
              </a:rPr>
              <a:t>  is  also  used in combination with  penicillin  G,  </a:t>
            </a:r>
            <a:r>
              <a:rPr lang="en-US" sz="2000" dirty="0" err="1" smtClean="0">
                <a:latin typeface="Times New Roman" pitchFamily="18" charset="0"/>
                <a:cs typeface="Times New Roman" pitchFamily="18" charset="0"/>
              </a:rPr>
              <a:t>ampicillin</a:t>
            </a:r>
            <a:r>
              <a:rPr lang="en-US" sz="2000" dirty="0" smtClean="0">
                <a:latin typeface="Times New Roman" pitchFamily="18" charset="0"/>
                <a:cs typeface="Times New Roman" pitchFamily="18" charset="0"/>
              </a:rPr>
              <a:t>  or  </a:t>
            </a:r>
            <a:r>
              <a:rPr lang="en-US" sz="2000" dirty="0" err="1" smtClean="0">
                <a:latin typeface="Times New Roman" pitchFamily="18" charset="0"/>
                <a:cs typeface="Times New Roman" pitchFamily="18" charset="0"/>
              </a:rPr>
              <a:t>vancomycin</a:t>
            </a:r>
            <a:r>
              <a:rPr lang="en-US" sz="2000" dirty="0" smtClean="0">
                <a:latin typeface="Times New Roman" pitchFamily="18" charset="0"/>
                <a:cs typeface="Times New Roman" pitchFamily="18" charset="0"/>
              </a:rPr>
              <a:t>  for treatment of </a:t>
            </a:r>
            <a:r>
              <a:rPr lang="en-US" sz="2000" dirty="0" err="1" smtClean="0">
                <a:latin typeface="Times New Roman" pitchFamily="18" charset="0"/>
                <a:cs typeface="Times New Roman" pitchFamily="18" charset="0"/>
              </a:rPr>
              <a:t>endocarditis</a:t>
            </a:r>
            <a:r>
              <a:rPr lang="en-US" sz="2000" dirty="0" smtClean="0">
                <a:latin typeface="Times New Roman" pitchFamily="18" charset="0"/>
                <a:cs typeface="Times New Roman" pitchFamily="18" charset="0"/>
              </a:rPr>
              <a:t> caused by pathogenic </a:t>
            </a:r>
            <a:r>
              <a:rPr lang="en-US" sz="2000" dirty="0" err="1" smtClean="0">
                <a:latin typeface="Times New Roman" pitchFamily="18" charset="0"/>
                <a:cs typeface="Times New Roman" pitchFamily="18" charset="0"/>
              </a:rPr>
              <a:t>enterococci</a:t>
            </a:r>
            <a:r>
              <a:rPr lang="en-US"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buNone/>
            </a:pP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used to treat many types of </a:t>
            </a:r>
            <a:r>
              <a:rPr lang="en-US" sz="2000" dirty="0" smtClean="0">
                <a:latin typeface="Times New Roman" pitchFamily="18" charset="0"/>
                <a:cs typeface="Times New Roman" pitchFamily="18" charset="0"/>
                <a:hlinkClick r:id="rId3"/>
              </a:rPr>
              <a:t>bacterial</a:t>
            </a:r>
            <a:r>
              <a:rPr lang="en-US" sz="2000" dirty="0" smtClean="0">
                <a:latin typeface="Times New Roman" pitchFamily="18" charset="0"/>
                <a:cs typeface="Times New Roman" pitchFamily="18" charset="0"/>
              </a:rPr>
              <a:t> infections  including  </a:t>
            </a:r>
            <a:r>
              <a:rPr lang="en-US" sz="2000" dirty="0" smtClean="0">
                <a:latin typeface="Times New Roman" pitchFamily="18" charset="0"/>
                <a:cs typeface="Times New Roman" pitchFamily="18" charset="0"/>
                <a:hlinkClick r:id="rId4"/>
              </a:rPr>
              <a:t>bone infections</a:t>
            </a:r>
            <a:r>
              <a:rPr lang="en-US" sz="2000" dirty="0" smtClean="0">
                <a:latin typeface="Times New Roman" pitchFamily="18" charset="0"/>
                <a:cs typeface="Times New Roman" pitchFamily="18" charset="0"/>
              </a:rPr>
              <a:t> , </a:t>
            </a:r>
            <a:r>
              <a:rPr lang="en-US" sz="2000" u="sng" dirty="0" smtClean="0">
                <a:solidFill>
                  <a:srgbClr val="3333FF"/>
                </a:solidFill>
                <a:latin typeface="Times New Roman" pitchFamily="18" charset="0"/>
                <a:cs typeface="Times New Roman" pitchFamily="18" charset="0"/>
              </a:rPr>
              <a:t>blood and soft tissue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hlinkClick r:id="rId5"/>
              </a:rPr>
              <a:t>endocarditis</a:t>
            </a:r>
            <a:r>
              <a:rPr lang="en-US" sz="2000"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hlinkClick r:id="rId6"/>
              </a:rPr>
              <a:t>pelvic inflammatory disease</a:t>
            </a:r>
            <a:r>
              <a:rPr lang="en-US" sz="2000"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hlinkClick r:id="rId7"/>
              </a:rPr>
              <a:t>meningitis</a:t>
            </a:r>
            <a:r>
              <a:rPr lang="en-US" sz="2000"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hlinkClick r:id="rId8"/>
              </a:rPr>
              <a:t>pneumonia</a:t>
            </a:r>
            <a:r>
              <a:rPr lang="en-US" sz="2000"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hlinkClick r:id="rId9"/>
              </a:rPr>
              <a:t>urinary tract infections</a:t>
            </a:r>
            <a:r>
              <a:rPr lang="en-US" sz="2000" dirty="0" smtClean="0">
                <a:latin typeface="Times New Roman" pitchFamily="18" charset="0"/>
                <a:cs typeface="Times New Roman" pitchFamily="18" charset="0"/>
              </a:rPr>
              <a:t>,  Topical formulations may be used in burns or for infections of the outside of the eye..</a:t>
            </a:r>
            <a:r>
              <a:rPr lang="en-US" sz="2000" baseline="30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p>
          <a:p>
            <a:pPr algn="just">
              <a:buNone/>
            </a:pPr>
            <a:r>
              <a:rPr lang="en-US" sz="20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Tobramycin</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similar to </a:t>
            </a:r>
            <a:r>
              <a:rPr lang="en-US" sz="2400" dirty="0" err="1" smtClean="0">
                <a:latin typeface="Times New Roman" pitchFamily="18" charset="0"/>
                <a:cs typeface="Times New Roman" pitchFamily="18" charset="0"/>
              </a:rPr>
              <a:t>gentamicin</a:t>
            </a:r>
            <a:r>
              <a:rPr lang="en-US" sz="2400" dirty="0" smtClean="0">
                <a:latin typeface="Times New Roman" pitchFamily="18" charset="0"/>
                <a:cs typeface="Times New Roman" pitchFamily="18" charset="0"/>
              </a:rPr>
              <a:t> but with greater activity against </a:t>
            </a:r>
            <a:r>
              <a:rPr lang="en-US" sz="2400" b="1" i="1" dirty="0" smtClean="0">
                <a:solidFill>
                  <a:srgbClr val="3333FF"/>
                </a:solidFill>
                <a:latin typeface="Times New Roman" pitchFamily="18" charset="0"/>
                <a:cs typeface="Times New Roman" pitchFamily="18" charset="0"/>
              </a:rPr>
              <a:t>P. </a:t>
            </a:r>
            <a:r>
              <a:rPr lang="en-US" sz="2400" b="1" i="1" dirty="0" err="1" smtClean="0">
                <a:solidFill>
                  <a:srgbClr val="3333FF"/>
                </a:solidFill>
                <a:latin typeface="Times New Roman" pitchFamily="18" charset="0"/>
                <a:cs typeface="Times New Roman" pitchFamily="18" charset="0"/>
              </a:rPr>
              <a:t>aeruginosa</a:t>
            </a:r>
            <a:r>
              <a:rPr lang="en-US" sz="2400" b="1" i="1" dirty="0" smtClean="0">
                <a:solidFill>
                  <a:srgbClr val="3333FF"/>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but with less activity against </a:t>
            </a:r>
            <a:r>
              <a:rPr lang="en-US" sz="2400" i="1" dirty="0" err="1" smtClean="0">
                <a:latin typeface="Times New Roman" pitchFamily="18" charset="0"/>
                <a:cs typeface="Times New Roman" pitchFamily="18" charset="0"/>
              </a:rPr>
              <a:t>Serratia</a:t>
            </a:r>
            <a:r>
              <a:rPr lang="en-US" sz="2400" i="1" dirty="0" smtClean="0">
                <a:latin typeface="Times New Roman" pitchFamily="18" charset="0"/>
                <a:cs typeface="Times New Roman" pitchFamily="18" charset="0"/>
              </a:rPr>
              <a:t> </a:t>
            </a:r>
            <a:r>
              <a:rPr lang="en-CA"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is usually given by injection and are valuable in the treatment of  septicemia caused by Gram negative organism, respiratory infections ,while it may given topically as eye drops to treat </a:t>
            </a:r>
            <a:r>
              <a:rPr lang="en-US" sz="2400" i="1" dirty="0" smtClean="0">
                <a:latin typeface="Times New Roman" pitchFamily="18" charset="0"/>
                <a:cs typeface="Times New Roman" pitchFamily="18" charset="0"/>
              </a:rPr>
              <a:t>Pseudomonas</a:t>
            </a:r>
            <a:r>
              <a:rPr lang="en-US" sz="2400" dirty="0" smtClean="0">
                <a:latin typeface="Times New Roman" pitchFamily="18" charset="0"/>
                <a:cs typeface="Times New Roman" pitchFamily="18" charset="0"/>
              </a:rPr>
              <a:t> eye </a:t>
            </a:r>
            <a:r>
              <a:rPr lang="en-US" sz="2400" dirty="0" smtClean="0">
                <a:latin typeface="Times New Roman" pitchFamily="18" charset="0"/>
                <a:cs typeface="Times New Roman" pitchFamily="18" charset="0"/>
              </a:rPr>
              <a:t>infections</a:t>
            </a:r>
            <a:endParaRPr lang="en-US" sz="2400" dirty="0">
              <a:latin typeface="Times New Roman" pitchFamily="18" charset="0"/>
              <a:cs typeface="Times New Roman" pitchFamily="18" charset="0"/>
            </a:endParaRPr>
          </a:p>
        </p:txBody>
      </p:sp>
    </p:spTree>
  </p:cSld>
  <p:clrMapOvr>
    <a:masterClrMapping/>
  </p:clrMapOvr>
  <p:transition>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lgn="just">
              <a:buNone/>
            </a:pPr>
            <a:r>
              <a:rPr lang="en-US" b="1" dirty="0" err="1" smtClean="0">
                <a:latin typeface="Times New Roman" pitchFamily="18" charset="0"/>
                <a:cs typeface="Times New Roman" pitchFamily="18" charset="0"/>
              </a:rPr>
              <a:t>Kanamycin</a:t>
            </a:r>
            <a:r>
              <a:rPr lang="en-US" b="1" dirty="0" smtClean="0">
                <a:latin typeface="Times New Roman" pitchFamily="18" charset="0"/>
                <a:cs typeface="Times New Roman" pitchFamily="18" charset="0"/>
              </a:rPr>
              <a:t> : </a:t>
            </a:r>
            <a:r>
              <a:rPr lang="en-US" dirty="0" smtClean="0">
                <a:latin typeface="Times New Roman" pitchFamily="18" charset="0"/>
                <a:cs typeface="Times New Roman" pitchFamily="18" charset="0"/>
              </a:rPr>
              <a:t>  is a water-soluble broad-spectrum antibiotic . It is active against some Gram negative bacilli except </a:t>
            </a:r>
            <a:r>
              <a:rPr lang="en-US" i="1" dirty="0" smtClean="0">
                <a:latin typeface="Times New Roman" pitchFamily="18" charset="0"/>
                <a:cs typeface="Times New Roman" pitchFamily="18" charset="0"/>
              </a:rPr>
              <a:t>Pseudomonas . </a:t>
            </a:r>
            <a:r>
              <a:rPr lang="en-US" dirty="0" smtClean="0">
                <a:latin typeface="Times New Roman" pitchFamily="18" charset="0"/>
                <a:cs typeface="Times New Roman" pitchFamily="18" charset="0"/>
              </a:rPr>
              <a:t>Resistance toward </a:t>
            </a:r>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is common beside it’s more toxic than </a:t>
            </a:r>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or </a:t>
            </a:r>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 they  it replaced with </a:t>
            </a:r>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 or </a:t>
            </a:r>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could be used  with other drugs for treatment of tuberculosis , and  orally administrated  </a:t>
            </a:r>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are used to eliminate bowel flora before intestinal surgery </a:t>
            </a:r>
          </a:p>
          <a:p>
            <a:pPr algn="just">
              <a:buNone/>
            </a:pPr>
            <a:r>
              <a:rPr lang="en-US" b="1" dirty="0" err="1" smtClean="0">
                <a:latin typeface="Times New Roman" pitchFamily="18" charset="0"/>
                <a:cs typeface="Times New Roman" pitchFamily="18" charset="0"/>
              </a:rPr>
              <a:t>Amikacin</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Amikin</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 semi-synthetic </a:t>
            </a:r>
            <a:r>
              <a:rPr lang="en-US" dirty="0" err="1" smtClean="0">
                <a:latin typeface="Times New Roman" pitchFamily="18" charset="0"/>
                <a:cs typeface="Times New Roman" pitchFamily="18" charset="0"/>
              </a:rPr>
              <a:t>aminoglycoside</a:t>
            </a:r>
            <a:r>
              <a:rPr lang="en-US" dirty="0" smtClean="0">
                <a:latin typeface="Times New Roman" pitchFamily="18" charset="0"/>
                <a:cs typeface="Times New Roman" pitchFamily="18" charset="0"/>
              </a:rPr>
              <a:t> derived from </a:t>
            </a:r>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often effective in treating infections caused by Gram negative strains which are resistant to </a:t>
            </a:r>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 including some strains of </a:t>
            </a:r>
            <a:r>
              <a:rPr lang="en-US" i="1" dirty="0" err="1" smtClean="0">
                <a:latin typeface="Times New Roman" pitchFamily="18" charset="0"/>
                <a:cs typeface="Times New Roman" pitchFamily="18" charset="0"/>
              </a:rPr>
              <a:t>P.aeruginosa</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and </a:t>
            </a:r>
            <a:r>
              <a:rPr lang="en-US" i="1" dirty="0" err="1" smtClean="0">
                <a:latin typeface="Times New Roman" pitchFamily="18" charset="0"/>
                <a:cs typeface="Times New Roman" pitchFamily="18" charset="0"/>
              </a:rPr>
              <a:t>Acinetobacter</a:t>
            </a:r>
            <a:r>
              <a:rPr lang="en-US" dirty="0" smtClean="0">
                <a:latin typeface="Times New Roman" pitchFamily="18" charset="0"/>
                <a:cs typeface="Times New Roman" pitchFamily="18" charset="0"/>
              </a:rPr>
              <a:t> .  It is generally reserved for treatment of serious infections caused by </a:t>
            </a:r>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-susceptible Gram negative bacteria known or suspected to be resistant to the other </a:t>
            </a:r>
            <a:r>
              <a:rPr lang="en-US" dirty="0" err="1" smtClean="0">
                <a:latin typeface="Times New Roman" pitchFamily="18" charset="0"/>
                <a:cs typeface="Times New Roman" pitchFamily="18" charset="0"/>
              </a:rPr>
              <a:t>aminoglycosides</a:t>
            </a:r>
            <a:r>
              <a:rPr lang="en-US" dirty="0" smtClean="0">
                <a:latin typeface="Times New Roman" pitchFamily="18" charset="0"/>
                <a:cs typeface="Times New Roman" pitchFamily="18" charset="0"/>
              </a:rPr>
              <a:t> It has also been used concurrently with other drugs for treating </a:t>
            </a:r>
            <a:r>
              <a:rPr lang="en-US" dirty="0" err="1" smtClean="0">
                <a:latin typeface="Times New Roman" pitchFamily="18" charset="0"/>
                <a:cs typeface="Times New Roman" pitchFamily="18" charset="0"/>
              </a:rPr>
              <a:t>mycobacterial</a:t>
            </a:r>
            <a:r>
              <a:rPr lang="en-US" dirty="0" smtClean="0">
                <a:latin typeface="Times New Roman" pitchFamily="18" charset="0"/>
                <a:cs typeface="Times New Roman" pitchFamily="18" charset="0"/>
              </a:rPr>
              <a:t> infections. It is  usually given by injection and is used in the treatment of bone infections (</a:t>
            </a:r>
            <a:r>
              <a:rPr lang="en-US" dirty="0" err="1" smtClean="0">
                <a:latin typeface="Times New Roman" pitchFamily="18" charset="0"/>
                <a:cs typeface="Times New Roman" pitchFamily="18" charset="0"/>
              </a:rPr>
              <a:t>osteomyelitis</a:t>
            </a:r>
            <a:r>
              <a:rPr lang="en-US" dirty="0" smtClean="0">
                <a:latin typeface="Times New Roman" pitchFamily="18" charset="0"/>
                <a:cs typeface="Times New Roman" pitchFamily="18" charset="0"/>
              </a:rPr>
              <a:t>), Cystic fibrosis and in combination  with </a:t>
            </a:r>
            <a:r>
              <a:rPr lang="en-US" dirty="0" err="1" smtClean="0">
                <a:latin typeface="Times New Roman" pitchFamily="18" charset="0"/>
                <a:cs typeface="Times New Roman" pitchFamily="18" charset="0"/>
              </a:rPr>
              <a:t>vancomycin</a:t>
            </a:r>
            <a:r>
              <a:rPr lang="en-US" dirty="0" smtClean="0">
                <a:latin typeface="Times New Roman" pitchFamily="18" charset="0"/>
                <a:cs typeface="Times New Roman" pitchFamily="18" charset="0"/>
              </a:rPr>
              <a:t> to treat </a:t>
            </a:r>
            <a:r>
              <a:rPr lang="en-US" dirty="0" err="1" smtClean="0">
                <a:latin typeface="Times New Roman" pitchFamily="18" charset="0"/>
                <a:cs typeface="Times New Roman" pitchFamily="18" charset="0"/>
              </a:rPr>
              <a:t>endocarditis</a:t>
            </a:r>
            <a:endParaRPr lang="en-US"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457200" indent="-457200">
              <a:spcBef>
                <a:spcPct val="50000"/>
              </a:spcBef>
              <a:buFont typeface="Wingdings" pitchFamily="2" charset="2"/>
              <a:buNone/>
            </a:pPr>
            <a:r>
              <a:rPr lang="en-US" sz="2400" b="1" dirty="0" smtClean="0">
                <a:solidFill>
                  <a:srgbClr val="0000FF"/>
                </a:solidFill>
                <a:latin typeface="Times New Roman" pitchFamily="18" charset="0"/>
                <a:cs typeface="Times New Roman" pitchFamily="18" charset="0"/>
                <a:sym typeface="Symbol" pitchFamily="18" charset="2"/>
              </a:rPr>
              <a:t>1-VANCOMYCIN   </a:t>
            </a:r>
            <a:r>
              <a:rPr lang="en-US" sz="2400" dirty="0" smtClean="0">
                <a:latin typeface="Times New Roman" pitchFamily="18" charset="0"/>
                <a:cs typeface="Times New Roman" pitchFamily="18" charset="0"/>
                <a:sym typeface="Symbol" pitchFamily="18" charset="2"/>
              </a:rPr>
              <a:t>Source: </a:t>
            </a:r>
            <a:r>
              <a:rPr lang="en-US" sz="2400" b="1" i="1" dirty="0" err="1" smtClean="0">
                <a:solidFill>
                  <a:srgbClr val="000099"/>
                </a:solidFill>
                <a:latin typeface="Times New Roman" pitchFamily="18" charset="0"/>
                <a:cs typeface="Times New Roman" pitchFamily="18" charset="0"/>
                <a:sym typeface="Symbol" pitchFamily="18" charset="2"/>
              </a:rPr>
              <a:t>Streptomyces</a:t>
            </a:r>
            <a:r>
              <a:rPr lang="en-US" sz="2400" b="1" i="1" dirty="0" smtClean="0">
                <a:solidFill>
                  <a:srgbClr val="000099"/>
                </a:solidFill>
                <a:latin typeface="Times New Roman" pitchFamily="18" charset="0"/>
                <a:cs typeface="Times New Roman" pitchFamily="18" charset="0"/>
                <a:sym typeface="Symbol" pitchFamily="18" charset="2"/>
              </a:rPr>
              <a:t> </a:t>
            </a:r>
            <a:r>
              <a:rPr lang="en-US" sz="2400" b="1" i="1" dirty="0" err="1" smtClean="0">
                <a:solidFill>
                  <a:srgbClr val="000099"/>
                </a:solidFill>
                <a:latin typeface="Times New Roman" pitchFamily="18" charset="0"/>
                <a:cs typeface="Times New Roman" pitchFamily="18" charset="0"/>
                <a:sym typeface="Symbol" pitchFamily="18" charset="2"/>
              </a:rPr>
              <a:t>orientalis</a:t>
            </a:r>
            <a:endParaRPr lang="en-US" sz="2400" dirty="0" smtClean="0">
              <a:solidFill>
                <a:srgbClr val="000099"/>
              </a:solidFill>
              <a:latin typeface="Times New Roman" pitchFamily="18" charset="0"/>
              <a:cs typeface="Times New Roman" pitchFamily="18" charset="0"/>
              <a:sym typeface="Symbol" pitchFamily="18" charset="2"/>
            </a:endParaRPr>
          </a:p>
          <a:p>
            <a:pPr marL="457200"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Inhibit 2</a:t>
            </a:r>
            <a:r>
              <a:rPr lang="en-US" sz="2400" baseline="30000" dirty="0" smtClean="0">
                <a:latin typeface="Times New Roman" pitchFamily="18" charset="0"/>
                <a:cs typeface="Times New Roman" pitchFamily="18" charset="0"/>
                <a:sym typeface="Symbol" pitchFamily="18" charset="2"/>
              </a:rPr>
              <a:t>nd</a:t>
            </a:r>
            <a:r>
              <a:rPr lang="en-US" sz="2400" dirty="0" smtClean="0">
                <a:latin typeface="Times New Roman" pitchFamily="18" charset="0"/>
                <a:cs typeface="Times New Roman" pitchFamily="18" charset="0"/>
                <a:sym typeface="Symbol" pitchFamily="18" charset="2"/>
              </a:rPr>
              <a:t> stage of </a:t>
            </a:r>
            <a:r>
              <a:rPr lang="en-US" sz="2400" dirty="0" err="1" smtClean="0">
                <a:latin typeface="Times New Roman" pitchFamily="18" charset="0"/>
                <a:cs typeface="Times New Roman" pitchFamily="18" charset="0"/>
                <a:sym typeface="Symbol" pitchFamily="18" charset="2"/>
              </a:rPr>
              <a:t>peptidoglycan</a:t>
            </a:r>
            <a:r>
              <a:rPr lang="en-US" sz="2400" dirty="0" smtClean="0">
                <a:latin typeface="Times New Roman" pitchFamily="18" charset="0"/>
                <a:cs typeface="Times New Roman" pitchFamily="18" charset="0"/>
                <a:sym typeface="Symbol" pitchFamily="18" charset="2"/>
              </a:rPr>
              <a:t> synthesis by:</a:t>
            </a:r>
          </a:p>
          <a:p>
            <a:pPr marL="457200"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a. binding directly to D-</a:t>
            </a:r>
            <a:r>
              <a:rPr lang="en-US" sz="2400" dirty="0" err="1" smtClean="0">
                <a:latin typeface="Times New Roman" pitchFamily="18" charset="0"/>
                <a:cs typeface="Times New Roman" pitchFamily="18" charset="0"/>
                <a:sym typeface="Symbol" pitchFamily="18" charset="2"/>
              </a:rPr>
              <a:t>alanyl</a:t>
            </a:r>
            <a:r>
              <a:rPr lang="en-US" sz="2400" dirty="0" smtClean="0">
                <a:latin typeface="Times New Roman" pitchFamily="18" charset="0"/>
                <a:cs typeface="Times New Roman" pitchFamily="18" charset="0"/>
                <a:sym typeface="Symbol" pitchFamily="18" charset="2"/>
              </a:rPr>
              <a:t>-D-</a:t>
            </a:r>
            <a:r>
              <a:rPr lang="en-US" sz="2400" dirty="0" err="1" smtClean="0">
                <a:latin typeface="Times New Roman" pitchFamily="18" charset="0"/>
                <a:cs typeface="Times New Roman" pitchFamily="18" charset="0"/>
                <a:sym typeface="Symbol" pitchFamily="18" charset="2"/>
              </a:rPr>
              <a:t>alanine</a:t>
            </a:r>
            <a:r>
              <a:rPr lang="en-US" sz="2400" dirty="0" smtClean="0">
                <a:latin typeface="Times New Roman" pitchFamily="18" charset="0"/>
                <a:cs typeface="Times New Roman" pitchFamily="18" charset="0"/>
                <a:sym typeface="Symbol" pitchFamily="18" charset="2"/>
              </a:rPr>
              <a:t> </a:t>
            </a:r>
            <a:r>
              <a:rPr lang="en-US" sz="2400" dirty="0" smtClean="0">
                <a:latin typeface="Times New Roman" pitchFamily="18" charset="0"/>
                <a:cs typeface="Times New Roman" pitchFamily="18" charset="0"/>
                <a:sym typeface="Wingdings" pitchFamily="2" charset="2"/>
              </a:rPr>
              <a:t> block </a:t>
            </a:r>
            <a:r>
              <a:rPr lang="en-US" sz="2400" dirty="0" err="1" smtClean="0">
                <a:latin typeface="Times New Roman" pitchFamily="18" charset="0"/>
                <a:cs typeface="Times New Roman" pitchFamily="18" charset="0"/>
                <a:sym typeface="Wingdings" pitchFamily="2" charset="2"/>
              </a:rPr>
              <a:t>transpeptidase</a:t>
            </a:r>
            <a:r>
              <a:rPr lang="en-US" sz="2400" dirty="0" smtClean="0">
                <a:latin typeface="Times New Roman" pitchFamily="18" charset="0"/>
                <a:cs typeface="Times New Roman" pitchFamily="18" charset="0"/>
                <a:sym typeface="Wingdings" pitchFamily="2" charset="2"/>
              </a:rPr>
              <a:t> binding      </a:t>
            </a:r>
            <a:endParaRPr lang="en-US" sz="2400" dirty="0" smtClean="0">
              <a:latin typeface="Times New Roman" pitchFamily="18" charset="0"/>
              <a:cs typeface="Times New Roman" pitchFamily="18" charset="0"/>
              <a:sym typeface="Wingdings" pitchFamily="2" charset="2"/>
            </a:endParaRPr>
          </a:p>
          <a:p>
            <a:pPr marL="457200" indent="-457200">
              <a:spcBef>
                <a:spcPct val="50000"/>
              </a:spcBef>
              <a:buFont typeface="Wingdings" pitchFamily="2" charset="2"/>
              <a:buChar char="Ø"/>
            </a:pPr>
            <a:r>
              <a:rPr lang="en-US" sz="2400" dirty="0" smtClean="0">
                <a:latin typeface="Times New Roman" pitchFamily="18" charset="0"/>
                <a:cs typeface="Times New Roman" pitchFamily="18" charset="0"/>
                <a:sym typeface="Wingdings" pitchFamily="2" charset="2"/>
              </a:rPr>
              <a:t>   </a:t>
            </a:r>
            <a:r>
              <a:rPr lang="en-US" sz="2400" dirty="0" smtClean="0">
                <a:latin typeface="Times New Roman" pitchFamily="18" charset="0"/>
                <a:cs typeface="Times New Roman" pitchFamily="18" charset="0"/>
                <a:sym typeface="Wingdings" pitchFamily="2" charset="2"/>
              </a:rPr>
              <a:t>b. inhibiting bacterial </a:t>
            </a:r>
            <a:r>
              <a:rPr lang="en-US" sz="2400" dirty="0" err="1" smtClean="0">
                <a:latin typeface="Times New Roman" pitchFamily="18" charset="0"/>
                <a:cs typeface="Times New Roman" pitchFamily="18" charset="0"/>
                <a:sym typeface="Wingdings" pitchFamily="2" charset="2"/>
              </a:rPr>
              <a:t>transglycosylase</a:t>
            </a:r>
            <a:endParaRPr lang="en-US" sz="2400" dirty="0" smtClean="0">
              <a:latin typeface="Times New Roman" pitchFamily="18" charset="0"/>
              <a:cs typeface="Times New Roman" pitchFamily="18" charset="0"/>
              <a:sym typeface="Symbol" pitchFamily="18" charset="2"/>
            </a:endParaRPr>
          </a:p>
          <a:p>
            <a:pPr marL="457200"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It represent the drug of choice to treat </a:t>
            </a:r>
            <a:r>
              <a:rPr lang="en-US" sz="2400" i="1" dirty="0" smtClean="0">
                <a:latin typeface="Times New Roman" pitchFamily="18" charset="0"/>
                <a:cs typeface="Times New Roman" pitchFamily="18" charset="0"/>
                <a:sym typeface="Symbol" pitchFamily="18" charset="2"/>
              </a:rPr>
              <a:t>S. </a:t>
            </a:r>
            <a:r>
              <a:rPr lang="en-US" sz="2400" i="1" dirty="0" err="1" smtClean="0">
                <a:latin typeface="Times New Roman" pitchFamily="18" charset="0"/>
                <a:cs typeface="Times New Roman" pitchFamily="18" charset="0"/>
                <a:sym typeface="Symbol" pitchFamily="18" charset="2"/>
              </a:rPr>
              <a:t>aureus</a:t>
            </a:r>
            <a:r>
              <a:rPr lang="en-US" sz="2400" i="1" dirty="0" smtClean="0">
                <a:latin typeface="Times New Roman" pitchFamily="18" charset="0"/>
                <a:cs typeface="Times New Roman" pitchFamily="18" charset="0"/>
                <a:sym typeface="Symbol" pitchFamily="18" charset="2"/>
              </a:rPr>
              <a:t> (</a:t>
            </a:r>
            <a:r>
              <a:rPr lang="en-US" sz="2400" dirty="0" smtClean="0">
                <a:latin typeface="Times New Roman" pitchFamily="18" charset="0"/>
                <a:cs typeface="Times New Roman" pitchFamily="18" charset="0"/>
                <a:sym typeface="Symbol" pitchFamily="18" charset="2"/>
              </a:rPr>
              <a:t>MRSA)  &amp; </a:t>
            </a:r>
            <a:r>
              <a:rPr lang="en-US" sz="2400" i="1" dirty="0" smtClean="0">
                <a:latin typeface="Times New Roman" pitchFamily="18" charset="0"/>
                <a:cs typeface="Times New Roman" pitchFamily="18" charset="0"/>
                <a:sym typeface="Symbol" pitchFamily="18" charset="2"/>
              </a:rPr>
              <a:t>S. </a:t>
            </a:r>
            <a:r>
              <a:rPr lang="en-US" sz="2400" i="1" dirty="0" err="1" smtClean="0">
                <a:latin typeface="Times New Roman" pitchFamily="18" charset="0"/>
                <a:cs typeface="Times New Roman" pitchFamily="18" charset="0"/>
                <a:sym typeface="Symbol" pitchFamily="18" charset="2"/>
              </a:rPr>
              <a:t>epidermidis</a:t>
            </a:r>
            <a:r>
              <a:rPr lang="en-US" sz="2400" i="1" dirty="0" smtClean="0">
                <a:latin typeface="Times New Roman" pitchFamily="18" charset="0"/>
                <a:cs typeface="Times New Roman" pitchFamily="18" charset="0"/>
                <a:sym typeface="Symbol" pitchFamily="18" charset="2"/>
              </a:rPr>
              <a:t> </a:t>
            </a:r>
            <a:r>
              <a:rPr lang="en-US" sz="2400" dirty="0" smtClean="0">
                <a:latin typeface="Times New Roman" pitchFamily="18" charset="0"/>
                <a:cs typeface="Times New Roman" pitchFamily="18" charset="0"/>
                <a:sym typeface="Symbol" pitchFamily="18" charset="2"/>
              </a:rPr>
              <a:t>infection resistant to </a:t>
            </a:r>
            <a:r>
              <a:rPr lang="en-US" sz="2400" dirty="0" err="1" smtClean="0">
                <a:latin typeface="Times New Roman" pitchFamily="18" charset="0"/>
                <a:cs typeface="Times New Roman" pitchFamily="18" charset="0"/>
                <a:sym typeface="Symbol" pitchFamily="18" charset="2"/>
              </a:rPr>
              <a:t>penicillinase</a:t>
            </a:r>
            <a:r>
              <a:rPr lang="en-US" sz="2400" dirty="0" smtClean="0">
                <a:latin typeface="Times New Roman" pitchFamily="18" charset="0"/>
                <a:cs typeface="Times New Roman" pitchFamily="18" charset="0"/>
                <a:sym typeface="Symbol" pitchFamily="18" charset="2"/>
              </a:rPr>
              <a:t>-resistant PEN .</a:t>
            </a:r>
            <a:r>
              <a:rPr lang="en-US" sz="2400" dirty="0" smtClean="0"/>
              <a:t> Treatment of  </a:t>
            </a:r>
            <a:r>
              <a:rPr lang="en-US" sz="2400" dirty="0" err="1" smtClean="0">
                <a:hlinkClick r:id="rId2" tooltip="Pseudomembranous colitis"/>
              </a:rPr>
              <a:t>pseudomembranous</a:t>
            </a:r>
            <a:r>
              <a:rPr lang="en-US" sz="2400" dirty="0" smtClean="0">
                <a:hlinkClick r:id="rId2" tooltip="Pseudomembranous colitis"/>
              </a:rPr>
              <a:t>   colitis</a:t>
            </a:r>
            <a:r>
              <a:rPr lang="en-US" sz="2400" dirty="0" smtClean="0"/>
              <a:t> caused by </a:t>
            </a:r>
            <a:r>
              <a:rPr lang="en-US" sz="2400" i="1" dirty="0" smtClean="0"/>
              <a:t>Clostridium </a:t>
            </a:r>
            <a:r>
              <a:rPr lang="en-US" sz="2400" i="1" dirty="0" err="1" smtClean="0"/>
              <a:t>difficile</a:t>
            </a:r>
            <a:r>
              <a:rPr lang="en-US" sz="2400" dirty="0" smtClean="0"/>
              <a:t>; </a:t>
            </a:r>
            <a:r>
              <a:rPr lang="en-US" sz="2400" dirty="0" smtClean="0">
                <a:latin typeface="Times New Roman" pitchFamily="18" charset="0"/>
                <a:cs typeface="Times New Roman" pitchFamily="18" charset="0"/>
                <a:sym typeface="Symbol" pitchFamily="18" charset="2"/>
              </a:rPr>
              <a:t>    </a:t>
            </a:r>
            <a:r>
              <a:rPr lang="en-US" sz="2400" dirty="0" smtClean="0"/>
              <a:t>Common </a:t>
            </a:r>
            <a:r>
              <a:rPr lang="en-US" sz="2400" dirty="0" smtClean="0"/>
              <a:t>side effects include pain in the area of injection&amp; </a:t>
            </a:r>
            <a:r>
              <a:rPr lang="en-US" sz="2400" dirty="0" smtClean="0">
                <a:hlinkClick r:id="rId3" tooltip="Allergic reaction"/>
              </a:rPr>
              <a:t>allergic reactions</a:t>
            </a:r>
            <a:r>
              <a:rPr lang="en-US" sz="2400" dirty="0" smtClean="0"/>
              <a:t>. Occasionally problems with </a:t>
            </a:r>
            <a:r>
              <a:rPr lang="en-US" sz="2400" dirty="0" smtClean="0"/>
              <a:t>hearing</a:t>
            </a:r>
            <a:r>
              <a:rPr lang="en-US" sz="2400" dirty="0" smtClean="0"/>
              <a:t> </a:t>
            </a:r>
            <a:r>
              <a:rPr lang="en-US" sz="2400" dirty="0" smtClean="0"/>
              <a:t> </a:t>
            </a:r>
            <a:endParaRPr lang="en-US" sz="2400" dirty="0" smtClean="0">
              <a:latin typeface="Times New Roman" pitchFamily="18" charset="0"/>
              <a:cs typeface="Times New Roman" pitchFamily="18" charset="0"/>
              <a:sym typeface="Symbol" pitchFamily="18" charset="2"/>
            </a:endParaRPr>
          </a:p>
          <a:p>
            <a:pPr marL="457200" lvl="1" indent="-457200">
              <a:spcBef>
                <a:spcPct val="50000"/>
              </a:spcBef>
              <a:buNone/>
            </a:pPr>
            <a:r>
              <a:rPr lang="en-US" sz="2400" b="1" dirty="0" smtClean="0">
                <a:solidFill>
                  <a:srgbClr val="0000FF"/>
                </a:solidFill>
                <a:latin typeface="Times New Roman" pitchFamily="18" charset="0"/>
                <a:cs typeface="Times New Roman" pitchFamily="18" charset="0"/>
                <a:sym typeface="Symbol" pitchFamily="18" charset="2"/>
              </a:rPr>
              <a:t>2-CYCLOSERINE  </a:t>
            </a:r>
            <a:r>
              <a:rPr lang="en-US" sz="2400" dirty="0" smtClean="0">
                <a:latin typeface="Times New Roman" pitchFamily="18" charset="0"/>
                <a:cs typeface="Times New Roman" pitchFamily="18" charset="0"/>
                <a:sym typeface="Wingdings" pitchFamily="2" charset="2"/>
              </a:rPr>
              <a:t>second line drug in the treatment of TB</a:t>
            </a:r>
            <a:endParaRPr lang="en-US" sz="2400" b="1" dirty="0" smtClean="0">
              <a:solidFill>
                <a:srgbClr val="0000FF"/>
              </a:solidFill>
              <a:latin typeface="Times New Roman" pitchFamily="18" charset="0"/>
              <a:cs typeface="Times New Roman" pitchFamily="18" charset="0"/>
              <a:sym typeface="Symbol" pitchFamily="18" charset="2"/>
            </a:endParaRPr>
          </a:p>
          <a:p>
            <a:pPr marL="457200" indent="-457200">
              <a:spcBef>
                <a:spcPct val="50000"/>
              </a:spcBef>
            </a:pPr>
            <a:r>
              <a:rPr lang="en-US" sz="2400" dirty="0" smtClean="0">
                <a:latin typeface="Times New Roman" pitchFamily="18" charset="0"/>
                <a:cs typeface="Times New Roman" pitchFamily="18" charset="0"/>
                <a:sym typeface="Symbol" pitchFamily="18" charset="2"/>
              </a:rPr>
              <a:t>Inhibit 2 enzymes </a:t>
            </a:r>
            <a:r>
              <a:rPr lang="en-US" sz="2400" dirty="0" smtClean="0">
                <a:latin typeface="Times New Roman" pitchFamily="18" charset="0"/>
                <a:cs typeface="Times New Roman" pitchFamily="18" charset="0"/>
                <a:sym typeface="Wingdings" pitchFamily="2" charset="2"/>
              </a:rPr>
              <a:t> D-</a:t>
            </a:r>
            <a:r>
              <a:rPr lang="en-US" sz="2400" dirty="0" err="1" smtClean="0">
                <a:latin typeface="Times New Roman" pitchFamily="18" charset="0"/>
                <a:cs typeface="Times New Roman" pitchFamily="18" charset="0"/>
                <a:sym typeface="Wingdings" pitchFamily="2" charset="2"/>
              </a:rPr>
              <a:t>alanine</a:t>
            </a:r>
            <a:r>
              <a:rPr lang="en-US" sz="2400" dirty="0" smtClean="0">
                <a:latin typeface="Times New Roman" pitchFamily="18" charset="0"/>
                <a:cs typeface="Times New Roman" pitchFamily="18" charset="0"/>
                <a:sym typeface="Wingdings" pitchFamily="2" charset="2"/>
              </a:rPr>
              <a:t>-D-</a:t>
            </a:r>
            <a:r>
              <a:rPr lang="en-US" sz="2400" dirty="0" err="1" smtClean="0">
                <a:latin typeface="Times New Roman" pitchFamily="18" charset="0"/>
                <a:cs typeface="Times New Roman" pitchFamily="18" charset="0"/>
                <a:sym typeface="Wingdings" pitchFamily="2" charset="2"/>
              </a:rPr>
              <a:t>alanine</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synthetase</a:t>
            </a:r>
            <a:r>
              <a:rPr lang="en-US" sz="2400" dirty="0" smtClean="0">
                <a:latin typeface="Times New Roman" pitchFamily="18" charset="0"/>
                <a:cs typeface="Times New Roman" pitchFamily="18" charset="0"/>
                <a:sym typeface="Wingdings" pitchFamily="2" charset="2"/>
              </a:rPr>
              <a:t> and </a:t>
            </a:r>
            <a:r>
              <a:rPr lang="en-US" sz="2400" dirty="0" err="1" smtClean="0">
                <a:latin typeface="Times New Roman" pitchFamily="18" charset="0"/>
                <a:cs typeface="Times New Roman" pitchFamily="18" charset="0"/>
                <a:sym typeface="Wingdings" pitchFamily="2" charset="2"/>
              </a:rPr>
              <a:t>alanine</a:t>
            </a:r>
            <a:r>
              <a:rPr lang="en-US" sz="2400" dirty="0" smtClean="0">
                <a:latin typeface="Times New Roman" pitchFamily="18" charset="0"/>
                <a:cs typeface="Times New Roman" pitchFamily="18" charset="0"/>
                <a:sym typeface="Wingdings" pitchFamily="2" charset="2"/>
              </a:rPr>
              <a:t> </a:t>
            </a:r>
            <a:r>
              <a:rPr lang="en-US" sz="2400" dirty="0" err="1" smtClean="0">
                <a:latin typeface="Times New Roman" pitchFamily="18" charset="0"/>
                <a:cs typeface="Times New Roman" pitchFamily="18" charset="0"/>
                <a:sym typeface="Wingdings" pitchFamily="2" charset="2"/>
              </a:rPr>
              <a:t>racemase</a:t>
            </a:r>
            <a:r>
              <a:rPr lang="en-US" sz="2400" dirty="0" smtClean="0">
                <a:latin typeface="Times New Roman" pitchFamily="18" charset="0"/>
                <a:cs typeface="Times New Roman" pitchFamily="18" charset="0"/>
                <a:sym typeface="Wingdings" pitchFamily="2" charset="2"/>
              </a:rPr>
              <a:t>  catalyze cell wall </a:t>
            </a:r>
            <a:r>
              <a:rPr lang="en-US" sz="2400" dirty="0" smtClean="0">
                <a:latin typeface="Times New Roman" pitchFamily="18" charset="0"/>
                <a:cs typeface="Times New Roman" pitchFamily="18" charset="0"/>
                <a:sym typeface="Wingdings" pitchFamily="2" charset="2"/>
              </a:rPr>
              <a:t>synthesis</a:t>
            </a:r>
            <a:endParaRPr lang="en-US" sz="2400" b="1" dirty="0" smtClean="0">
              <a:solidFill>
                <a:srgbClr val="99FFCC"/>
              </a:solidFill>
              <a:latin typeface="Times New Roman" pitchFamily="18" charset="0"/>
              <a:cs typeface="Times New Roman" pitchFamily="18" charset="0"/>
              <a:sym typeface="Symbol" pitchFamily="18" charset="2"/>
            </a:endParaRPr>
          </a:p>
          <a:p>
            <a:pPr marL="457200" indent="-457200">
              <a:spcBef>
                <a:spcPct val="50000"/>
              </a:spcBef>
            </a:pPr>
            <a:r>
              <a:rPr lang="en-US" sz="2400" dirty="0" smtClean="0">
                <a:latin typeface="Times New Roman" pitchFamily="18" charset="0"/>
                <a:cs typeface="Times New Roman" pitchFamily="18" charset="0"/>
                <a:sym typeface="Symbol" pitchFamily="18" charset="2"/>
              </a:rPr>
              <a:t>inhibit </a:t>
            </a:r>
            <a:r>
              <a:rPr lang="en-US" sz="2400" dirty="0" smtClean="0">
                <a:latin typeface="Times New Roman" pitchFamily="18" charset="0"/>
                <a:cs typeface="Times New Roman" pitchFamily="18" charset="0"/>
                <a:sym typeface="Symbol" pitchFamily="18" charset="2"/>
              </a:rPr>
              <a:t>1</a:t>
            </a:r>
            <a:r>
              <a:rPr lang="en-US" sz="2400" baseline="30000" dirty="0" smtClean="0">
                <a:latin typeface="Times New Roman" pitchFamily="18" charset="0"/>
                <a:cs typeface="Times New Roman" pitchFamily="18" charset="0"/>
                <a:sym typeface="Symbol" pitchFamily="18" charset="2"/>
              </a:rPr>
              <a:t>st</a:t>
            </a:r>
            <a:r>
              <a:rPr lang="en-US" sz="2400" dirty="0" smtClean="0">
                <a:latin typeface="Times New Roman" pitchFamily="18" charset="0"/>
                <a:cs typeface="Times New Roman" pitchFamily="18" charset="0"/>
                <a:sym typeface="Symbol" pitchFamily="18" charset="2"/>
              </a:rPr>
              <a:t> stage of </a:t>
            </a:r>
            <a:r>
              <a:rPr lang="en-US" sz="2400" dirty="0" err="1" smtClean="0">
                <a:latin typeface="Times New Roman" pitchFamily="18" charset="0"/>
                <a:cs typeface="Times New Roman" pitchFamily="18" charset="0"/>
                <a:sym typeface="Symbol" pitchFamily="18" charset="2"/>
              </a:rPr>
              <a:t>peptidoglycan</a:t>
            </a:r>
            <a:r>
              <a:rPr lang="en-US" sz="2400" dirty="0" smtClean="0">
                <a:latin typeface="Times New Roman" pitchFamily="18" charset="0"/>
                <a:cs typeface="Times New Roman" pitchFamily="18" charset="0"/>
                <a:sym typeface="Symbol" pitchFamily="18" charset="2"/>
              </a:rPr>
              <a:t> </a:t>
            </a:r>
            <a:r>
              <a:rPr lang="en-US" sz="2400" dirty="0" smtClean="0">
                <a:latin typeface="Times New Roman" pitchFamily="18" charset="0"/>
                <a:cs typeface="Times New Roman" pitchFamily="18" charset="0"/>
                <a:sym typeface="Symbol" pitchFamily="18" charset="2"/>
              </a:rPr>
              <a:t>synthesis</a:t>
            </a:r>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457200" indent="-457200">
              <a:spcBef>
                <a:spcPct val="50000"/>
              </a:spcBef>
              <a:buFont typeface="Wingdings" pitchFamily="2" charset="2"/>
              <a:buNone/>
            </a:pPr>
            <a:r>
              <a:rPr lang="en-US" sz="2400" b="1" dirty="0" smtClean="0">
                <a:solidFill>
                  <a:srgbClr val="0000FF"/>
                </a:solidFill>
                <a:latin typeface="Times New Roman" pitchFamily="18" charset="0"/>
                <a:cs typeface="Times New Roman" pitchFamily="18" charset="0"/>
                <a:sym typeface="Symbol" pitchFamily="18" charset="2"/>
              </a:rPr>
              <a:t>3- BACITRACIN</a:t>
            </a: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Source :produced by   the bacteria  </a:t>
            </a:r>
            <a:r>
              <a:rPr lang="en-US" sz="2400" b="1" i="1" dirty="0" smtClean="0">
                <a:solidFill>
                  <a:srgbClr val="0000FF"/>
                </a:solidFill>
                <a:latin typeface="Times New Roman" pitchFamily="18" charset="0"/>
                <a:cs typeface="Times New Roman" pitchFamily="18" charset="0"/>
                <a:sym typeface="Symbol" pitchFamily="18" charset="2"/>
              </a:rPr>
              <a:t>Bacillus </a:t>
            </a:r>
            <a:r>
              <a:rPr lang="en-US" sz="2400" b="1" i="1" dirty="0" err="1" smtClean="0">
                <a:solidFill>
                  <a:srgbClr val="0000FF"/>
                </a:solidFill>
                <a:latin typeface="Times New Roman" pitchFamily="18" charset="0"/>
                <a:cs typeface="Times New Roman" pitchFamily="18" charset="0"/>
                <a:sym typeface="Symbol" pitchFamily="18" charset="2"/>
              </a:rPr>
              <a:t>licheniformis</a:t>
            </a:r>
            <a:endParaRPr lang="en-US" sz="2400" dirty="0" smtClean="0">
              <a:solidFill>
                <a:srgbClr val="0000FF"/>
              </a:solidFill>
              <a:latin typeface="Times New Roman" pitchFamily="18" charset="0"/>
              <a:cs typeface="Times New Roman" pitchFamily="18" charset="0"/>
              <a:sym typeface="Symbol" pitchFamily="18" charset="2"/>
            </a:endParaRP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Action :  Prevent </a:t>
            </a:r>
            <a:r>
              <a:rPr lang="en-US" sz="2400" dirty="0" err="1" smtClean="0">
                <a:latin typeface="Times New Roman" pitchFamily="18" charset="0"/>
                <a:cs typeface="Times New Roman" pitchFamily="18" charset="0"/>
                <a:sym typeface="Symbol" pitchFamily="18" charset="2"/>
              </a:rPr>
              <a:t>dephosphorylation</a:t>
            </a:r>
            <a:r>
              <a:rPr lang="en-US" sz="2400" dirty="0" smtClean="0">
                <a:latin typeface="Times New Roman" pitchFamily="18" charset="0"/>
                <a:cs typeface="Times New Roman" pitchFamily="18" charset="0"/>
                <a:sym typeface="Symbol" pitchFamily="18" charset="2"/>
              </a:rPr>
              <a:t> of the </a:t>
            </a:r>
            <a:r>
              <a:rPr lang="en-US" sz="2400" dirty="0" err="1" smtClean="0">
                <a:latin typeface="Times New Roman" pitchFamily="18" charset="0"/>
                <a:cs typeface="Times New Roman" pitchFamily="18" charset="0"/>
                <a:sym typeface="Symbol" pitchFamily="18" charset="2"/>
              </a:rPr>
              <a:t>phospholipid</a:t>
            </a:r>
            <a:r>
              <a:rPr lang="en-US" sz="2400" dirty="0" smtClean="0">
                <a:latin typeface="Times New Roman" pitchFamily="18" charset="0"/>
                <a:cs typeface="Times New Roman" pitchFamily="18" charset="0"/>
                <a:sym typeface="Symbol" pitchFamily="18" charset="2"/>
              </a:rPr>
              <a:t> that carries the </a:t>
            </a:r>
            <a:r>
              <a:rPr lang="en-US" sz="2400" dirty="0" err="1" smtClean="0">
                <a:latin typeface="Times New Roman" pitchFamily="18" charset="0"/>
                <a:cs typeface="Times New Roman" pitchFamily="18" charset="0"/>
                <a:sym typeface="Symbol" pitchFamily="18" charset="2"/>
              </a:rPr>
              <a:t>peptidoglycan</a:t>
            </a:r>
            <a:r>
              <a:rPr lang="en-US" sz="2400" dirty="0" smtClean="0">
                <a:latin typeface="Times New Roman" pitchFamily="18" charset="0"/>
                <a:cs typeface="Times New Roman" pitchFamily="18" charset="0"/>
                <a:sym typeface="Symbol" pitchFamily="18" charset="2"/>
              </a:rPr>
              <a:t> subunit across the membrane </a:t>
            </a:r>
            <a:r>
              <a:rPr lang="en-US" sz="2400" dirty="0" smtClean="0">
                <a:latin typeface="Times New Roman" pitchFamily="18" charset="0"/>
                <a:cs typeface="Times New Roman" pitchFamily="18" charset="0"/>
                <a:sym typeface="Wingdings" pitchFamily="2" charset="2"/>
              </a:rPr>
              <a:t> block regeneration of the lipid carrier &amp; inhibit cell wall synthesis</a:t>
            </a: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Wingdings" pitchFamily="2" charset="2"/>
              </a:rPr>
              <a:t>Too toxic for systemic use thus it is used for  treating superficial skin infections and in clinical laboratory purposes </a:t>
            </a:r>
          </a:p>
          <a:p>
            <a:pPr marL="914400" lvl="1" indent="-457200">
              <a:spcBef>
                <a:spcPct val="50000"/>
              </a:spcBef>
              <a:buFont typeface="Wingdings" pitchFamily="2" charset="2"/>
              <a:buChar char="Ø"/>
            </a:pPr>
            <a:r>
              <a:rPr lang="en-US" sz="2400" b="1" dirty="0" smtClean="0">
                <a:solidFill>
                  <a:srgbClr val="0000FF"/>
                </a:solidFill>
                <a:latin typeface="Times New Roman" pitchFamily="18" charset="0"/>
                <a:cs typeface="Times New Roman" pitchFamily="18" charset="0"/>
                <a:sym typeface="Symbol" pitchFamily="18" charset="2"/>
              </a:rPr>
              <a:t>4- Anti- tuberculosis agents (used with </a:t>
            </a:r>
            <a:r>
              <a:rPr lang="en-US" sz="2400" b="1" dirty="0" err="1" smtClean="0">
                <a:solidFill>
                  <a:srgbClr val="0000FF"/>
                </a:solidFill>
                <a:latin typeface="Times New Roman" pitchFamily="18" charset="0"/>
                <a:cs typeface="Times New Roman" pitchFamily="18" charset="0"/>
                <a:sym typeface="Symbol" pitchFamily="18" charset="2"/>
              </a:rPr>
              <a:t>Rifampicin</a:t>
            </a:r>
            <a:r>
              <a:rPr lang="en-US" sz="2400" b="1" dirty="0" smtClean="0">
                <a:solidFill>
                  <a:srgbClr val="0000FF"/>
                </a:solidFill>
                <a:latin typeface="Times New Roman" pitchFamily="18" charset="0"/>
                <a:cs typeface="Times New Roman" pitchFamily="18" charset="0"/>
                <a:sym typeface="Symbol" pitchFamily="18" charset="2"/>
              </a:rPr>
              <a:t> as a combination to treat TB.</a:t>
            </a:r>
          </a:p>
          <a:p>
            <a:pPr marL="457200" indent="-457200">
              <a:spcBef>
                <a:spcPct val="50000"/>
              </a:spcBef>
              <a:buFont typeface="Wingdings" pitchFamily="2" charset="2"/>
              <a:buNone/>
            </a:pPr>
            <a:r>
              <a:rPr lang="en-US" sz="2400" b="1" dirty="0" smtClean="0">
                <a:solidFill>
                  <a:srgbClr val="0000FF"/>
                </a:solidFill>
                <a:latin typeface="Times New Roman" pitchFamily="18" charset="0"/>
                <a:cs typeface="Times New Roman" pitchFamily="18" charset="0"/>
                <a:sym typeface="Symbol" pitchFamily="18" charset="2"/>
              </a:rPr>
              <a:t>       4-1  :   ISONIAZID </a:t>
            </a:r>
            <a:r>
              <a:rPr lang="en-US" sz="2400" dirty="0" smtClean="0">
                <a:latin typeface="Times New Roman" pitchFamily="18" charset="0"/>
                <a:cs typeface="Times New Roman" pitchFamily="18" charset="0"/>
                <a:sym typeface="Symbol" pitchFamily="18" charset="2"/>
              </a:rPr>
              <a:t>It a chemical </a:t>
            </a:r>
            <a:r>
              <a:rPr lang="en-US" sz="2400" dirty="0" smtClean="0">
                <a:latin typeface="Times New Roman" pitchFamily="18" charset="0"/>
                <a:cs typeface="Times New Roman" pitchFamily="18" charset="0"/>
                <a:sym typeface="Symbol" pitchFamily="18" charset="2"/>
              </a:rPr>
              <a:t>compound  </a:t>
            </a:r>
            <a:r>
              <a:rPr lang="en-US" sz="2400" dirty="0" smtClean="0">
                <a:latin typeface="Times New Roman" pitchFamily="18" charset="0"/>
                <a:cs typeface="Times New Roman" pitchFamily="18" charset="0"/>
                <a:sym typeface="Symbol" pitchFamily="18" charset="2"/>
              </a:rPr>
              <a:t>specifically Inhibit </a:t>
            </a:r>
            <a:r>
              <a:rPr lang="en-US" sz="2400" dirty="0" err="1" smtClean="0">
                <a:latin typeface="Times New Roman" pitchFamily="18" charset="0"/>
                <a:cs typeface="Times New Roman" pitchFamily="18" charset="0"/>
                <a:sym typeface="Symbol" pitchFamily="18" charset="2"/>
              </a:rPr>
              <a:t>mycolic</a:t>
            </a:r>
            <a:r>
              <a:rPr lang="en-US" sz="2400" dirty="0" smtClean="0">
                <a:latin typeface="Times New Roman" pitchFamily="18" charset="0"/>
                <a:cs typeface="Times New Roman" pitchFamily="18" charset="0"/>
                <a:sym typeface="Symbol" pitchFamily="18" charset="2"/>
              </a:rPr>
              <a:t> acid synthesis the main components of TB cell wall </a:t>
            </a:r>
          </a:p>
          <a:p>
            <a:pPr marL="457200" indent="-457200">
              <a:spcBef>
                <a:spcPct val="50000"/>
              </a:spcBef>
              <a:buFont typeface="Wingdings" pitchFamily="2" charset="2"/>
              <a:buNone/>
            </a:pPr>
            <a:r>
              <a:rPr lang="en-US" sz="2400" b="1" dirty="0" smtClean="0">
                <a:solidFill>
                  <a:srgbClr val="0000FF"/>
                </a:solidFill>
                <a:latin typeface="Times New Roman" pitchFamily="18" charset="0"/>
                <a:cs typeface="Times New Roman" pitchFamily="18" charset="0"/>
                <a:sym typeface="Symbol" pitchFamily="18" charset="2"/>
              </a:rPr>
              <a:t>      4-2:   ETHAMBUTOL</a:t>
            </a:r>
          </a:p>
          <a:p>
            <a:pPr marL="914400" lvl="1" indent="-457200">
              <a:spcBef>
                <a:spcPct val="50000"/>
              </a:spcBef>
              <a:buFont typeface="Wingdings" pitchFamily="2" charset="2"/>
              <a:buChar char="Ø"/>
            </a:pPr>
            <a:r>
              <a:rPr lang="en-US" sz="2400" dirty="0" smtClean="0">
                <a:latin typeface="Times New Roman" pitchFamily="18" charset="0"/>
                <a:cs typeface="Times New Roman" pitchFamily="18" charset="0"/>
                <a:sym typeface="Symbol" pitchFamily="18" charset="2"/>
              </a:rPr>
              <a:t> as with the </a:t>
            </a:r>
            <a:r>
              <a:rPr lang="en-US" sz="2400" dirty="0" smtClean="0">
                <a:latin typeface="Times New Roman" pitchFamily="18" charset="0"/>
                <a:cs typeface="Times New Roman" pitchFamily="18" charset="0"/>
                <a:sym typeface="Symbol" pitchFamily="18" charset="2"/>
              </a:rPr>
              <a:t>previous </a:t>
            </a:r>
            <a:r>
              <a:rPr lang="en-US" sz="2400" dirty="0" smtClean="0">
                <a:latin typeface="Times New Roman" pitchFamily="18" charset="0"/>
                <a:cs typeface="Times New Roman" pitchFamily="18" charset="0"/>
                <a:sym typeface="Symbol" pitchFamily="18" charset="2"/>
              </a:rPr>
              <a:t>component  it Interferes with synthesis of </a:t>
            </a:r>
            <a:r>
              <a:rPr lang="en-US" sz="2400" dirty="0" err="1" smtClean="0">
                <a:latin typeface="Times New Roman" pitchFamily="18" charset="0"/>
                <a:cs typeface="Times New Roman" pitchFamily="18" charset="0"/>
                <a:sym typeface="Symbol" pitchFamily="18" charset="2"/>
              </a:rPr>
              <a:t>arabino</a:t>
            </a:r>
            <a:r>
              <a:rPr lang="en-US" sz="2400" dirty="0" smtClean="0">
                <a:latin typeface="Times New Roman" pitchFamily="18" charset="0"/>
                <a:cs typeface="Times New Roman" pitchFamily="18" charset="0"/>
                <a:sym typeface="Symbol" pitchFamily="18" charset="2"/>
              </a:rPr>
              <a:t> </a:t>
            </a:r>
            <a:r>
              <a:rPr lang="en-US" sz="2400" dirty="0" err="1" smtClean="0">
                <a:latin typeface="Times New Roman" pitchFamily="18" charset="0"/>
                <a:cs typeface="Times New Roman" pitchFamily="18" charset="0"/>
                <a:sym typeface="Symbol" pitchFamily="18" charset="2"/>
              </a:rPr>
              <a:t>galactan</a:t>
            </a:r>
            <a:r>
              <a:rPr lang="en-US" sz="2400" dirty="0" smtClean="0">
                <a:latin typeface="Times New Roman" pitchFamily="18" charset="0"/>
                <a:cs typeface="Times New Roman" pitchFamily="18" charset="0"/>
                <a:sym typeface="Symbol" pitchFamily="18" charset="2"/>
              </a:rPr>
              <a:t> </a:t>
            </a:r>
            <a:r>
              <a:rPr lang="en-US" sz="2400" dirty="0" smtClean="0">
                <a:latin typeface="Times New Roman" pitchFamily="18" charset="0"/>
                <a:cs typeface="Times New Roman" pitchFamily="18" charset="0"/>
                <a:sym typeface="Symbol" pitchFamily="18" charset="2"/>
              </a:rPr>
              <a:t>in the cell wall of TB </a:t>
            </a:r>
          </a:p>
          <a:p>
            <a:pPr marL="914400" lvl="1" indent="-457200">
              <a:spcBef>
                <a:spcPct val="50000"/>
              </a:spcBef>
              <a:buFont typeface="Wingdings" pitchFamily="2" charset="2"/>
              <a:buChar char="Ø"/>
            </a:pPr>
            <a:endParaRPr lang="en-US" sz="2400" dirty="0" smtClean="0">
              <a:latin typeface="Times New Roman" pitchFamily="18" charset="0"/>
              <a:cs typeface="Times New Roman" pitchFamily="18" charset="0"/>
              <a:sym typeface="Symbol" pitchFamily="18" charset="2"/>
            </a:endParaRPr>
          </a:p>
          <a:p>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download (1).jpg"/>
          <p:cNvPicPr>
            <a:picLocks noChangeAspect="1"/>
          </p:cNvPicPr>
          <p:nvPr/>
        </p:nvPicPr>
        <p:blipFill>
          <a:blip r:embed="rId2"/>
          <a:stretch>
            <a:fillRect/>
          </a:stretch>
        </p:blipFill>
        <p:spPr>
          <a:xfrm>
            <a:off x="6172200" y="381000"/>
            <a:ext cx="2590800" cy="2057400"/>
          </a:xfrm>
          <a:prstGeom prst="rect">
            <a:avLst/>
          </a:prstGeom>
        </p:spPr>
      </p:pic>
      <p:pic>
        <p:nvPicPr>
          <p:cNvPr id="6" name="Picture 5" descr="bacitracin.JPG"/>
          <p:cNvPicPr>
            <a:picLocks noChangeAspect="1"/>
          </p:cNvPicPr>
          <p:nvPr/>
        </p:nvPicPr>
        <p:blipFill>
          <a:blip r:embed="rId3"/>
          <a:stretch>
            <a:fillRect/>
          </a:stretch>
        </p:blipFill>
        <p:spPr>
          <a:xfrm>
            <a:off x="3048000" y="381000"/>
            <a:ext cx="2727960" cy="2286000"/>
          </a:xfrm>
          <a:prstGeom prst="rect">
            <a:avLst/>
          </a:prstGeom>
        </p:spPr>
      </p:pic>
      <p:sp>
        <p:nvSpPr>
          <p:cNvPr id="8" name="TextBox 7"/>
          <p:cNvSpPr txBox="1"/>
          <p:nvPr/>
        </p:nvSpPr>
        <p:spPr>
          <a:xfrm>
            <a:off x="1" y="381000"/>
            <a:ext cx="3352800" cy="461665"/>
          </a:xfrm>
          <a:prstGeom prst="rect">
            <a:avLst/>
          </a:prstGeom>
          <a:noFill/>
        </p:spPr>
        <p:txBody>
          <a:bodyPr wrap="square" rtlCol="0">
            <a:spAutoFit/>
          </a:bodyPr>
          <a:lstStyle/>
          <a:p>
            <a:r>
              <a:rPr lang="en-US" sz="2400" dirty="0" err="1" smtClean="0">
                <a:solidFill>
                  <a:srgbClr val="0000FF"/>
                </a:solidFill>
              </a:rPr>
              <a:t>Bacitracin</a:t>
            </a:r>
            <a:r>
              <a:rPr lang="en-US" sz="2400" dirty="0" smtClean="0">
                <a:solidFill>
                  <a:srgbClr val="0000FF"/>
                </a:solidFill>
              </a:rPr>
              <a:t> as ointment</a:t>
            </a:r>
            <a:endParaRPr lang="en-US" sz="2400" dirty="0">
              <a:solidFill>
                <a:srgbClr val="0000FF"/>
              </a:solidFill>
            </a:endParaRPr>
          </a:p>
        </p:txBody>
      </p:sp>
      <p:pic>
        <p:nvPicPr>
          <p:cNvPr id="11" name="Content Placeholder 10" descr="download (2).jpg"/>
          <p:cNvPicPr>
            <a:picLocks noGrp="1" noChangeAspect="1"/>
          </p:cNvPicPr>
          <p:nvPr>
            <p:ph idx="1"/>
          </p:nvPr>
        </p:nvPicPr>
        <p:blipFill>
          <a:blip r:embed="rId4"/>
          <a:stretch>
            <a:fillRect/>
          </a:stretch>
        </p:blipFill>
        <p:spPr>
          <a:xfrm>
            <a:off x="0" y="5334000"/>
            <a:ext cx="3124200" cy="1295400"/>
          </a:xfrm>
        </p:spPr>
      </p:pic>
      <p:pic>
        <p:nvPicPr>
          <p:cNvPr id="12" name="Picture 11" descr="image125.jpg"/>
          <p:cNvPicPr>
            <a:picLocks noChangeAspect="1"/>
          </p:cNvPicPr>
          <p:nvPr/>
        </p:nvPicPr>
        <p:blipFill>
          <a:blip r:embed="rId5"/>
          <a:stretch>
            <a:fillRect/>
          </a:stretch>
        </p:blipFill>
        <p:spPr>
          <a:xfrm>
            <a:off x="3429000" y="4457700"/>
            <a:ext cx="5715000" cy="2400300"/>
          </a:xfrm>
          <a:prstGeom prst="rect">
            <a:avLst/>
          </a:prstGeom>
        </p:spPr>
      </p:pic>
      <p:pic>
        <p:nvPicPr>
          <p:cNvPr id="13" name="Picture 12" descr="images (2).jpg"/>
          <p:cNvPicPr>
            <a:picLocks noChangeAspect="1"/>
          </p:cNvPicPr>
          <p:nvPr/>
        </p:nvPicPr>
        <p:blipFill>
          <a:blip r:embed="rId6"/>
          <a:stretch>
            <a:fillRect/>
          </a:stretch>
        </p:blipFill>
        <p:spPr>
          <a:xfrm>
            <a:off x="304800" y="3505200"/>
            <a:ext cx="2743200" cy="1676400"/>
          </a:xfrm>
          <a:prstGeom prst="rect">
            <a:avLst/>
          </a:prstGeom>
        </p:spPr>
      </p:pic>
      <p:pic>
        <p:nvPicPr>
          <p:cNvPr id="14" name="Picture 13" descr="images (4).jpg"/>
          <p:cNvPicPr>
            <a:picLocks noChangeAspect="1"/>
          </p:cNvPicPr>
          <p:nvPr/>
        </p:nvPicPr>
        <p:blipFill>
          <a:blip r:embed="rId7"/>
          <a:stretch>
            <a:fillRect/>
          </a:stretch>
        </p:blipFill>
        <p:spPr>
          <a:xfrm>
            <a:off x="228600" y="1905000"/>
            <a:ext cx="2743200" cy="1516380"/>
          </a:xfrm>
          <a:prstGeom prst="rect">
            <a:avLst/>
          </a:prstGeom>
        </p:spPr>
      </p:pic>
      <p:sp>
        <p:nvSpPr>
          <p:cNvPr id="15" name="TextBox 14"/>
          <p:cNvSpPr txBox="1"/>
          <p:nvPr/>
        </p:nvSpPr>
        <p:spPr>
          <a:xfrm>
            <a:off x="3352800" y="2743200"/>
            <a:ext cx="5791200" cy="1569660"/>
          </a:xfrm>
          <a:prstGeom prst="rect">
            <a:avLst/>
          </a:prstGeom>
          <a:noFill/>
        </p:spPr>
        <p:txBody>
          <a:bodyPr wrap="square" rtlCol="0">
            <a:spAutoFit/>
          </a:bodyPr>
          <a:lstStyle/>
          <a:p>
            <a:r>
              <a:rPr lang="en-US" sz="2400" dirty="0" smtClean="0">
                <a:latin typeface="Times New Roman" pitchFamily="18" charset="0"/>
                <a:cs typeface="Times New Roman" pitchFamily="18" charset="0"/>
              </a:rPr>
              <a:t>Anti –tuberculosis </a:t>
            </a:r>
          </a:p>
          <a:p>
            <a:r>
              <a:rPr lang="en-US" sz="2400" dirty="0" err="1" smtClean="0">
                <a:latin typeface="Times New Roman" pitchFamily="18" charset="0"/>
                <a:cs typeface="Times New Roman" pitchFamily="18" charset="0"/>
              </a:rPr>
              <a:t>Isoniazide</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ethambutol</a:t>
            </a:r>
            <a:r>
              <a:rPr lang="en-US" sz="2400" dirty="0" smtClean="0">
                <a:latin typeface="Times New Roman" pitchFamily="18" charset="0"/>
                <a:cs typeface="Times New Roman" pitchFamily="18" charset="0"/>
              </a:rPr>
              <a:t> tablet</a:t>
            </a:r>
          </a:p>
          <a:p>
            <a:r>
              <a:rPr lang="en-US" sz="2400" dirty="0" err="1" smtClean="0">
                <a:latin typeface="Times New Roman" pitchFamily="18" charset="0"/>
                <a:cs typeface="Times New Roman" pitchFamily="18" charset="0"/>
              </a:rPr>
              <a:t>Riftar</a:t>
            </a:r>
            <a:r>
              <a:rPr lang="en-US" sz="2400" dirty="0" smtClean="0">
                <a:latin typeface="Times New Roman" pitchFamily="18" charset="0"/>
                <a:cs typeface="Times New Roman" pitchFamily="18" charset="0"/>
              </a:rPr>
              <a:t> : the new combination to treat TB</a:t>
            </a:r>
          </a:p>
          <a:p>
            <a:r>
              <a:rPr lang="en-US" sz="2400" dirty="0" err="1" smtClean="0">
                <a:latin typeface="Times New Roman" pitchFamily="18" charset="0"/>
                <a:cs typeface="Times New Roman" pitchFamily="18" charset="0"/>
              </a:rPr>
              <a:t>Rifampicin</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isoniazid</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pyrazinamide</a:t>
            </a:r>
            <a:r>
              <a:rPr lang="en-US"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l"/>
            <a:r>
              <a:rPr lang="en-US" sz="3200" dirty="0" smtClean="0">
                <a:solidFill>
                  <a:schemeClr val="bg2">
                    <a:lumMod val="10000"/>
                  </a:schemeClr>
                </a:solidFill>
              </a:rPr>
              <a:t> </a:t>
            </a:r>
            <a:r>
              <a:rPr lang="en-US" sz="3200" b="1" dirty="0" smtClean="0">
                <a:solidFill>
                  <a:srgbClr val="C00000"/>
                </a:solidFill>
                <a:latin typeface="Times New Roman" pitchFamily="18" charset="0"/>
                <a:cs typeface="Times New Roman" pitchFamily="18" charset="0"/>
              </a:rPr>
              <a:t>Antibiotics inhibit protein synthesis</a:t>
            </a:r>
            <a:br>
              <a:rPr lang="en-US" sz="3200" b="1" dirty="0" smtClean="0">
                <a:solidFill>
                  <a:srgbClr val="C00000"/>
                </a:solidFill>
                <a:latin typeface="Times New Roman" pitchFamily="18" charset="0"/>
                <a:cs typeface="Times New Roman" pitchFamily="18" charset="0"/>
              </a:rPr>
            </a:br>
            <a:r>
              <a:rPr lang="en-US" sz="3200" b="1" dirty="0" smtClean="0">
                <a:solidFill>
                  <a:srgbClr val="C00000"/>
                </a:solidFill>
                <a:latin typeface="Times New Roman" pitchFamily="18" charset="0"/>
                <a:cs typeface="Times New Roman" pitchFamily="18" charset="0"/>
              </a:rPr>
              <a:t>1- </a:t>
            </a:r>
            <a:r>
              <a:rPr lang="en-US" sz="3200" b="1" dirty="0" err="1" smtClean="0">
                <a:solidFill>
                  <a:srgbClr val="C00000"/>
                </a:solidFill>
                <a:latin typeface="Times New Roman" pitchFamily="18" charset="0"/>
                <a:cs typeface="Times New Roman" pitchFamily="18" charset="0"/>
              </a:rPr>
              <a:t>Aminoglycoside</a:t>
            </a:r>
            <a:r>
              <a:rPr lang="en-US" sz="3200" b="1" dirty="0" smtClean="0">
                <a:solidFill>
                  <a:srgbClr val="C00000"/>
                </a:solidFill>
                <a:latin typeface="Times New Roman" pitchFamily="18" charset="0"/>
                <a:cs typeface="Times New Roman" pitchFamily="18" charset="0"/>
              </a:rPr>
              <a:t> group </a:t>
            </a:r>
            <a:endParaRPr lang="en-US" sz="3200"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19200"/>
            <a:ext cx="9144000" cy="5638800"/>
          </a:xfrm>
        </p:spPr>
        <p:txBody>
          <a:bodyPr/>
          <a:lstStyle/>
          <a:p>
            <a:pPr>
              <a:buNone/>
            </a:pPr>
            <a:r>
              <a:rPr lang="en-US" b="1" dirty="0" smtClean="0">
                <a:solidFill>
                  <a:srgbClr val="C00000"/>
                </a:solidFill>
              </a:rPr>
              <a:t>                               </a:t>
            </a:r>
          </a:p>
          <a:p>
            <a:pPr>
              <a:buNone/>
            </a:pPr>
            <a:endParaRPr lang="en-US" dirty="0"/>
          </a:p>
        </p:txBody>
      </p:sp>
      <p:pic>
        <p:nvPicPr>
          <p:cNvPr id="4" name="Picture 3" descr="tri-otic-otomax-ointment-25g-bottle-6.jpg"/>
          <p:cNvPicPr>
            <a:picLocks noChangeAspect="1"/>
          </p:cNvPicPr>
          <p:nvPr/>
        </p:nvPicPr>
        <p:blipFill>
          <a:blip r:embed="rId2"/>
          <a:stretch>
            <a:fillRect/>
          </a:stretch>
        </p:blipFill>
        <p:spPr>
          <a:xfrm>
            <a:off x="2895600" y="3505200"/>
            <a:ext cx="2514600" cy="3352800"/>
          </a:xfrm>
          <a:prstGeom prst="rect">
            <a:avLst/>
          </a:prstGeom>
        </p:spPr>
      </p:pic>
      <p:pic>
        <p:nvPicPr>
          <p:cNvPr id="5" name="Picture 4" descr="561238.jpeg"/>
          <p:cNvPicPr>
            <a:picLocks noChangeAspect="1"/>
          </p:cNvPicPr>
          <p:nvPr/>
        </p:nvPicPr>
        <p:blipFill>
          <a:blip r:embed="rId3"/>
          <a:stretch>
            <a:fillRect/>
          </a:stretch>
        </p:blipFill>
        <p:spPr>
          <a:xfrm>
            <a:off x="5257800" y="3276600"/>
            <a:ext cx="3886200" cy="3581400"/>
          </a:xfrm>
          <a:prstGeom prst="rect">
            <a:avLst/>
          </a:prstGeom>
        </p:spPr>
      </p:pic>
      <p:pic>
        <p:nvPicPr>
          <p:cNvPr id="6" name="Picture 5" descr="neomycin_ointment_1_30gm_good_effective_antifungal_creams_for_skin.jpg"/>
          <p:cNvPicPr>
            <a:picLocks noChangeAspect="1"/>
          </p:cNvPicPr>
          <p:nvPr/>
        </p:nvPicPr>
        <p:blipFill>
          <a:blip r:embed="rId4"/>
          <a:stretch>
            <a:fillRect/>
          </a:stretch>
        </p:blipFill>
        <p:spPr>
          <a:xfrm>
            <a:off x="0" y="3352800"/>
            <a:ext cx="2971800" cy="3505200"/>
          </a:xfrm>
          <a:prstGeom prst="rect">
            <a:avLst/>
          </a:prstGeom>
        </p:spPr>
      </p:pic>
      <p:sp>
        <p:nvSpPr>
          <p:cNvPr id="7" name="TextBox 6"/>
          <p:cNvSpPr txBox="1"/>
          <p:nvPr/>
        </p:nvSpPr>
        <p:spPr>
          <a:xfrm>
            <a:off x="0" y="1524000"/>
            <a:ext cx="8915400" cy="138499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en-US" sz="2800" dirty="0" smtClean="0">
                <a:latin typeface="Aharoni" pitchFamily="2" charset="-79"/>
                <a:cs typeface="Aharoni" pitchFamily="2" charset="-79"/>
              </a:rPr>
              <a:t>Because its poorly absorbed through gut thus there  are only ointment &amp; injections (with some exceptions).  </a:t>
            </a:r>
            <a:endParaRPr lang="en-US" sz="2800" dirty="0">
              <a:latin typeface="Aharoni" pitchFamily="2" charset="-79"/>
              <a:cs typeface="Aharoni" pitchFamily="2" charset="-79"/>
            </a:endParaRPr>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lgn="just"/>
            <a:r>
              <a:rPr lang="en-US" sz="2400" b="1" dirty="0" smtClean="0">
                <a:solidFill>
                  <a:srgbClr val="FF0000"/>
                </a:solidFill>
                <a:latin typeface="Times New Roman" pitchFamily="18" charset="0"/>
                <a:cs typeface="Times New Roman" pitchFamily="18" charset="0"/>
              </a:rPr>
              <a:t>History and principles </a:t>
            </a:r>
            <a:r>
              <a:rPr lang="ar-IQ" sz="2400" b="1" dirty="0" smtClean="0">
                <a:solidFill>
                  <a:srgbClr val="FF0000"/>
                </a:solidFill>
                <a:latin typeface="Times New Roman" pitchFamily="18" charset="0"/>
                <a:cs typeface="Times New Roman" pitchFamily="18" charset="0"/>
              </a:rPr>
              <a:t> : </a:t>
            </a:r>
            <a:r>
              <a:rPr lang="en-US" sz="2400" dirty="0" err="1" smtClean="0">
                <a:latin typeface="Times New Roman" pitchFamily="18" charset="0"/>
                <a:cs typeface="Times New Roman" pitchFamily="18" charset="0"/>
              </a:rPr>
              <a:t>Aminoglycosides</a:t>
            </a:r>
            <a:r>
              <a:rPr lang="en-US" sz="2400" dirty="0" smtClean="0">
                <a:latin typeface="Times New Roman" pitchFamily="18" charset="0"/>
                <a:cs typeface="Times New Roman" pitchFamily="18" charset="0"/>
              </a:rPr>
              <a:t> was discovered by Selman Waksman (1944) and his coworkers searching for an agent  against TB. They discovered streptomycin which is produced by </a:t>
            </a:r>
            <a:r>
              <a:rPr lang="en-US" sz="2400" dirty="0" err="1" smtClean="0">
                <a:latin typeface="Times New Roman" pitchFamily="18" charset="0"/>
                <a:cs typeface="Times New Roman" pitchFamily="18" charset="0"/>
              </a:rPr>
              <a:t>Actinomycete</a:t>
            </a:r>
            <a:r>
              <a:rPr lang="en-US" sz="2400" dirty="0" smtClean="0">
                <a:latin typeface="Times New Roman" pitchFamily="18" charset="0"/>
                <a:cs typeface="Times New Roman" pitchFamily="18" charset="0"/>
              </a:rPr>
              <a:t> mould,   </a:t>
            </a:r>
            <a:r>
              <a:rPr lang="en-US" sz="2400" i="1" dirty="0" err="1" smtClean="0">
                <a:solidFill>
                  <a:srgbClr val="FF0000"/>
                </a:solidFill>
                <a:latin typeface="Times New Roman" pitchFamily="18" charset="0"/>
                <a:cs typeface="Times New Roman" pitchFamily="18" charset="0"/>
              </a:rPr>
              <a:t>Streptomyces</a:t>
            </a:r>
            <a:r>
              <a:rPr lang="en-US" sz="2400" i="1" dirty="0" smtClean="0">
                <a:solidFill>
                  <a:srgbClr val="FF0000"/>
                </a:solidFill>
                <a:latin typeface="Times New Roman" pitchFamily="18" charset="0"/>
                <a:cs typeface="Times New Roman" pitchFamily="18" charset="0"/>
              </a:rPr>
              <a:t> </a:t>
            </a:r>
            <a:r>
              <a:rPr lang="en-US" sz="2400" i="1" dirty="0" err="1" smtClean="0">
                <a:solidFill>
                  <a:srgbClr val="FF0000"/>
                </a:solidFill>
                <a:latin typeface="Times New Roman" pitchFamily="18" charset="0"/>
                <a:cs typeface="Times New Roman" pitchFamily="18" charset="0"/>
              </a:rPr>
              <a:t>griseus</a:t>
            </a:r>
            <a:r>
              <a:rPr lang="en-US" sz="2400" i="1"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and is active against </a:t>
            </a:r>
            <a:r>
              <a:rPr lang="en-US" sz="2400" i="1" dirty="0" smtClean="0">
                <a:latin typeface="Times New Roman" pitchFamily="18" charset="0"/>
                <a:cs typeface="Times New Roman" pitchFamily="18" charset="0"/>
              </a:rPr>
              <a:t>M. Tuberculosis</a:t>
            </a:r>
            <a:r>
              <a:rPr lang="ar-IQ" sz="2400" i="1"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Aminoglycosides</a:t>
            </a:r>
            <a:r>
              <a:rPr lang="en-US" sz="2400" dirty="0" smtClean="0">
                <a:latin typeface="Times New Roman" pitchFamily="18" charset="0"/>
                <a:cs typeface="Times New Roman" pitchFamily="18" charset="0"/>
              </a:rPr>
              <a:t>  group contain many antibiotics some of them that are derived  from  </a:t>
            </a:r>
            <a:r>
              <a:rPr lang="en-US" sz="2400" i="1" dirty="0" err="1" smtClean="0">
                <a:latin typeface="Times New Roman" pitchFamily="18" charset="0"/>
                <a:cs typeface="Times New Roman" pitchFamily="18" charset="0"/>
                <a:hlinkClick r:id="rId2" tooltip="Streptomyces"/>
              </a:rPr>
              <a:t>Streptomyces</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hlinkClick r:id="rId3" tooltip="Genus"/>
              </a:rPr>
              <a:t>genus</a:t>
            </a:r>
            <a:r>
              <a:rPr lang="en-US" sz="2400" dirty="0" smtClean="0">
                <a:latin typeface="Times New Roman" pitchFamily="18" charset="0"/>
                <a:cs typeface="Times New Roman" pitchFamily="18" charset="0"/>
              </a:rPr>
              <a:t> are named with the suffix </a:t>
            </a:r>
            <a:r>
              <a:rPr lang="en-US" sz="2400" dirty="0" err="1" smtClean="0">
                <a:latin typeface="Times New Roman" pitchFamily="18" charset="0"/>
                <a:cs typeface="Times New Roman" pitchFamily="18" charset="0"/>
              </a:rPr>
              <a:t>mycin</a:t>
            </a:r>
            <a:r>
              <a:rPr lang="en-US" sz="2400" dirty="0" smtClean="0">
                <a:latin typeface="Times New Roman" pitchFamily="18" charset="0"/>
                <a:cs typeface="Times New Roman" pitchFamily="18" charset="0"/>
              </a:rPr>
              <a:t> whereas those that are derived from </a:t>
            </a:r>
            <a:r>
              <a:rPr lang="en-US" sz="2400" dirty="0" err="1" smtClean="0">
                <a:latin typeface="Times New Roman" pitchFamily="18" charset="0"/>
                <a:cs typeface="Times New Roman" pitchFamily="18" charset="0"/>
                <a:hlinkClick r:id="rId4" tooltip="Micromonospora"/>
              </a:rPr>
              <a:t>Micromonospora</a:t>
            </a:r>
            <a:r>
              <a:rPr lang="en-US" sz="2400" dirty="0" smtClean="0">
                <a:latin typeface="Times New Roman" pitchFamily="18" charset="0"/>
                <a:cs typeface="Times New Roman" pitchFamily="18" charset="0"/>
              </a:rPr>
              <a:t>  are named with the suffix </a:t>
            </a:r>
            <a:r>
              <a:rPr lang="en-US" sz="2400" dirty="0" err="1" smtClean="0">
                <a:latin typeface="Times New Roman" pitchFamily="18" charset="0"/>
                <a:cs typeface="Times New Roman" pitchFamily="18" charset="0"/>
              </a:rPr>
              <a:t>micin</a:t>
            </a:r>
            <a:endParaRPr lang="en-US" sz="2400" dirty="0" smtClean="0"/>
          </a:p>
          <a:p>
            <a:pPr algn="just"/>
            <a:r>
              <a:rPr lang="en-US" sz="2000" b="1" dirty="0" smtClean="0"/>
              <a:t>Antibiotics with -</a:t>
            </a:r>
            <a:r>
              <a:rPr lang="en-US" sz="2000" b="1" dirty="0" err="1" smtClean="0"/>
              <a:t>mycin</a:t>
            </a:r>
            <a:r>
              <a:rPr lang="en-US" sz="2000" b="1" dirty="0" smtClean="0"/>
              <a:t> (</a:t>
            </a:r>
            <a:r>
              <a:rPr lang="en-US" sz="2000" b="1" i="1" dirty="0" err="1" smtClean="0">
                <a:hlinkClick r:id="rId2" tooltip="Streptomyces"/>
              </a:rPr>
              <a:t>Streptomyces</a:t>
            </a:r>
            <a:r>
              <a:rPr lang="en-US" sz="2000" b="1" i="1" dirty="0" smtClean="0"/>
              <a:t> </a:t>
            </a:r>
            <a:r>
              <a:rPr lang="en-US" sz="2000" b="1" i="1" dirty="0" err="1" smtClean="0"/>
              <a:t>spp</a:t>
            </a:r>
            <a:r>
              <a:rPr lang="en-US" sz="2000" b="1" dirty="0" smtClean="0"/>
              <a:t>)</a:t>
            </a:r>
            <a:endParaRPr lang="en-US" sz="2000" dirty="0" smtClean="0"/>
          </a:p>
          <a:p>
            <a:pPr lvl="0" algn="just"/>
            <a:r>
              <a:rPr lang="en-US" sz="2000" dirty="0" smtClean="0">
                <a:hlinkClick r:id="rId5" tooltip="Streptomycin"/>
              </a:rPr>
              <a:t>Streptomycin</a:t>
            </a:r>
            <a:r>
              <a:rPr lang="en-US" sz="2000" baseline="30000" dirty="0" smtClean="0"/>
              <a:t> </a:t>
            </a:r>
            <a:r>
              <a:rPr lang="en-US" sz="2000" dirty="0" smtClean="0"/>
              <a:t>   (  </a:t>
            </a:r>
            <a:r>
              <a:rPr lang="en-US" sz="2000" dirty="0" err="1" smtClean="0">
                <a:hlinkClick r:id="rId6" tooltip="Dihydrostreptomycin"/>
              </a:rPr>
              <a:t>Dihydro</a:t>
            </a:r>
            <a:r>
              <a:rPr lang="en-US" sz="2000" dirty="0" smtClean="0">
                <a:hlinkClick r:id="rId6" tooltip="Dihydrostreptomycin"/>
              </a:rPr>
              <a:t> streptomycin</a:t>
            </a:r>
            <a:r>
              <a:rPr lang="en-US" sz="2000" dirty="0" smtClean="0"/>
              <a:t>)</a:t>
            </a:r>
          </a:p>
          <a:p>
            <a:pPr lvl="0" algn="just"/>
            <a:r>
              <a:rPr lang="en-US" sz="2000" dirty="0" smtClean="0">
                <a:hlinkClick r:id="rId7" tooltip="Neomycin"/>
              </a:rPr>
              <a:t>Neomycin</a:t>
            </a:r>
            <a:r>
              <a:rPr lang="en-US" sz="2000" baseline="30000" dirty="0" smtClean="0"/>
              <a:t> </a:t>
            </a:r>
            <a:r>
              <a:rPr lang="en-US" sz="2000" dirty="0" smtClean="0"/>
              <a:t> and  </a:t>
            </a:r>
            <a:r>
              <a:rPr lang="en-US" sz="2000" dirty="0" err="1" smtClean="0">
                <a:hlinkClick r:id="rId8" tooltip="Paromomycin"/>
              </a:rPr>
              <a:t>Paromomycin</a:t>
            </a:r>
            <a:r>
              <a:rPr lang="en-US" sz="2000" dirty="0" smtClean="0"/>
              <a:t> </a:t>
            </a:r>
          </a:p>
          <a:p>
            <a:pPr algn="just"/>
            <a:r>
              <a:rPr lang="en-US" sz="2000" dirty="0" err="1" smtClean="0">
                <a:hlinkClick r:id="rId9" tooltip="Kanamycin"/>
              </a:rPr>
              <a:t>Kanamycin</a:t>
            </a:r>
            <a:r>
              <a:rPr lang="en-US" sz="2000" dirty="0" smtClean="0"/>
              <a:t> (  </a:t>
            </a:r>
            <a:r>
              <a:rPr lang="en-US" sz="2000" dirty="0" err="1" smtClean="0">
                <a:hlinkClick r:id="rId10" tooltip="Amikacin"/>
              </a:rPr>
              <a:t>Amikacin</a:t>
            </a:r>
            <a:r>
              <a:rPr lang="en-US" sz="2000" dirty="0" smtClean="0"/>
              <a:t>   </a:t>
            </a:r>
            <a:r>
              <a:rPr lang="en-US" sz="2000" dirty="0" err="1" smtClean="0">
                <a:hlinkClick r:id="rId11" tooltip="Arbekacin"/>
              </a:rPr>
              <a:t>Arbekacin</a:t>
            </a:r>
            <a:r>
              <a:rPr lang="en-US" sz="2000" dirty="0" smtClean="0"/>
              <a:t>    </a:t>
            </a:r>
            <a:r>
              <a:rPr lang="en-US" sz="2000" dirty="0" smtClean="0">
                <a:hlinkClick r:id="rId12" tooltip="Bekanamycin"/>
              </a:rPr>
              <a:t>Be-</a:t>
            </a:r>
            <a:r>
              <a:rPr lang="en-US" sz="2000" dirty="0" err="1" smtClean="0">
                <a:hlinkClick r:id="rId12" tooltip="Bekanamycin"/>
              </a:rPr>
              <a:t>kanamycin</a:t>
            </a:r>
            <a:r>
              <a:rPr lang="en-US" sz="2000" dirty="0" smtClean="0"/>
              <a:t>)  </a:t>
            </a:r>
          </a:p>
          <a:p>
            <a:pPr algn="just"/>
            <a:r>
              <a:rPr lang="en-US" sz="2000" dirty="0" err="1" smtClean="0">
                <a:hlinkClick r:id="rId13" tooltip="Tobramycin"/>
              </a:rPr>
              <a:t>Tobramycin</a:t>
            </a:r>
            <a:endParaRPr lang="en-US" sz="2000" dirty="0" smtClean="0"/>
          </a:p>
          <a:p>
            <a:pPr lvl="0" algn="just"/>
            <a:r>
              <a:rPr lang="en-US" sz="2000" dirty="0" err="1" smtClean="0">
                <a:hlinkClick r:id="rId14" tooltip="Spectinomycin"/>
              </a:rPr>
              <a:t>Spectinomycin</a:t>
            </a:r>
            <a:endParaRPr lang="en-US" sz="2000" dirty="0" smtClean="0"/>
          </a:p>
          <a:p>
            <a:pPr algn="just"/>
            <a:r>
              <a:rPr lang="en-US" sz="2000" b="1" dirty="0" smtClean="0"/>
              <a:t>Antibiotics with -</a:t>
            </a:r>
            <a:r>
              <a:rPr lang="en-US" sz="2000" b="1" dirty="0" err="1" smtClean="0"/>
              <a:t>micin</a:t>
            </a:r>
            <a:r>
              <a:rPr lang="en-US" sz="2000" b="1" dirty="0" smtClean="0"/>
              <a:t> (</a:t>
            </a:r>
            <a:r>
              <a:rPr lang="en-US" sz="2000" b="1" i="1" dirty="0" err="1" smtClean="0">
                <a:hlinkClick r:id="rId4" tooltip="Micromonospora"/>
              </a:rPr>
              <a:t>Micromonospora</a:t>
            </a:r>
            <a:r>
              <a:rPr lang="en-US" sz="2000" b="1" i="1" dirty="0" smtClean="0"/>
              <a:t> </a:t>
            </a:r>
            <a:r>
              <a:rPr lang="en-US" sz="2000" b="1" i="1" dirty="0" err="1" smtClean="0"/>
              <a:t>spp</a:t>
            </a:r>
            <a:r>
              <a:rPr lang="en-US" sz="2000" b="1" dirty="0" smtClean="0"/>
              <a:t>)</a:t>
            </a:r>
            <a:endParaRPr lang="en-US" sz="2000" dirty="0" smtClean="0"/>
          </a:p>
          <a:p>
            <a:pPr lvl="0" algn="just"/>
            <a:r>
              <a:rPr lang="en-US" sz="2000" dirty="0" err="1" smtClean="0">
                <a:hlinkClick r:id="rId15" tooltip="Gentamicin"/>
              </a:rPr>
              <a:t>Gentamicin</a:t>
            </a:r>
            <a:r>
              <a:rPr lang="en-US" sz="2000" baseline="30000" dirty="0" smtClean="0"/>
              <a:t>#</a:t>
            </a:r>
            <a:r>
              <a:rPr lang="en-US" sz="2000" dirty="0" smtClean="0"/>
              <a:t>    </a:t>
            </a:r>
            <a:r>
              <a:rPr lang="en-US" sz="2000" dirty="0" err="1" smtClean="0">
                <a:hlinkClick r:id="rId16" tooltip="Netilmicin"/>
              </a:rPr>
              <a:t>Netilmicin</a:t>
            </a:r>
            <a:r>
              <a:rPr lang="en-US" sz="2000" dirty="0" smtClean="0"/>
              <a:t>    </a:t>
            </a:r>
            <a:r>
              <a:rPr lang="en-US" sz="2000" dirty="0" err="1" smtClean="0">
                <a:hlinkClick r:id="rId17" tooltip="Sisomicin"/>
              </a:rPr>
              <a:t>Sisomicin</a:t>
            </a:r>
            <a:r>
              <a:rPr lang="en-US" sz="2000" dirty="0" smtClean="0"/>
              <a:t>   </a:t>
            </a:r>
          </a:p>
          <a:p>
            <a:pPr lvl="0" algn="just"/>
            <a:r>
              <a:rPr lang="en-US" sz="2000" dirty="0" err="1" smtClean="0">
                <a:hlinkClick r:id="rId18" tooltip="Verdamicin"/>
              </a:rPr>
              <a:t>Verdamicin</a:t>
            </a:r>
            <a:endParaRPr lang="en-US" sz="2000" dirty="0" smtClean="0"/>
          </a:p>
          <a:p>
            <a:pPr lvl="0" algn="just"/>
            <a:r>
              <a:rPr lang="en-US" sz="2000" dirty="0" err="1" smtClean="0">
                <a:hlinkClick r:id="rId19" tooltip="Astromicin"/>
              </a:rPr>
              <a:t>Astromicin</a:t>
            </a:r>
            <a:endParaRPr lang="en-US" sz="2000" dirty="0" smtClean="0"/>
          </a:p>
          <a:p>
            <a:pPr algn="just"/>
            <a:endParaRPr lang="en-US" sz="2000" dirty="0">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609600"/>
          </a:xfrm>
        </p:spPr>
        <p:txBody>
          <a:bodyPr>
            <a:normAutofit fontScale="90000"/>
          </a:bodyPr>
          <a:lstStyle/>
          <a:p>
            <a:pPr algn="l"/>
            <a:r>
              <a:rPr lang="en-US" sz="2800" b="1" dirty="0" smtClean="0">
                <a:solidFill>
                  <a:srgbClr val="FF0000"/>
                </a:solidFill>
              </a:rPr>
              <a:t>The source and year of isolation of the </a:t>
            </a:r>
            <a:r>
              <a:rPr lang="en-US" sz="2800" b="1" dirty="0" err="1" smtClean="0">
                <a:solidFill>
                  <a:srgbClr val="FF0000"/>
                </a:solidFill>
              </a:rPr>
              <a:t>aminoglycosides</a:t>
            </a:r>
            <a:r>
              <a:rPr lang="en-US" sz="2800" dirty="0" smtClean="0">
                <a:solidFill>
                  <a:srgbClr val="FF0000"/>
                </a:solidFill>
              </a:rPr>
              <a:t/>
            </a:r>
            <a:br>
              <a:rPr lang="en-US" sz="2800" dirty="0" smtClean="0">
                <a:solidFill>
                  <a:srgbClr val="FF0000"/>
                </a:solidFill>
              </a:rPr>
            </a:br>
            <a:endParaRPr lang="en-US" sz="2800" dirty="0">
              <a:solidFill>
                <a:srgbClr val="FF0000"/>
              </a:solidFill>
            </a:endParaRPr>
          </a:p>
        </p:txBody>
      </p:sp>
      <p:sp>
        <p:nvSpPr>
          <p:cNvPr id="3" name="Content Placeholder 2"/>
          <p:cNvSpPr>
            <a:spLocks noGrp="1"/>
          </p:cNvSpPr>
          <p:nvPr>
            <p:ph idx="1"/>
          </p:nvPr>
        </p:nvSpPr>
        <p:spPr>
          <a:xfrm>
            <a:off x="0" y="381000"/>
            <a:ext cx="9144000" cy="6477000"/>
          </a:xfrm>
        </p:spPr>
        <p:txBody>
          <a:bodyPr>
            <a:normAutofit fontScale="85000" lnSpcReduction="10000"/>
          </a:bodyPr>
          <a:lstStyle/>
          <a:p>
            <a:pPr algn="just">
              <a:buNone/>
            </a:pPr>
            <a:r>
              <a:rPr lang="en-US" b="1" dirty="0" err="1" smtClean="0">
                <a:solidFill>
                  <a:srgbClr val="FF0000"/>
                </a:solidFill>
                <a:latin typeface="Times New Roman" pitchFamily="18" charset="0"/>
                <a:cs typeface="Times New Roman" pitchFamily="18" charset="0"/>
              </a:rPr>
              <a:t>Aminoglycoside</a:t>
            </a:r>
            <a:r>
              <a:rPr lang="en-US" b="1" dirty="0" smtClean="0">
                <a:solidFill>
                  <a:srgbClr val="FF0000"/>
                </a:solidFill>
                <a:latin typeface="Times New Roman" pitchFamily="18" charset="0"/>
                <a:cs typeface="Times New Roman" pitchFamily="18" charset="0"/>
              </a:rPr>
              <a:t>   year        Source organism</a:t>
            </a:r>
          </a:p>
          <a:p>
            <a:pPr algn="just"/>
            <a:r>
              <a:rPr lang="en-US" dirty="0" smtClean="0">
                <a:latin typeface="Times New Roman" pitchFamily="18" charset="0"/>
                <a:cs typeface="Times New Roman" pitchFamily="18" charset="0"/>
              </a:rPr>
              <a:t>Streptomycin     1944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griseus</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Neomycin         1949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fradiae</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Kanamycin</a:t>
            </a:r>
            <a:r>
              <a:rPr lang="en-US" dirty="0" smtClean="0">
                <a:latin typeface="Times New Roman" pitchFamily="18" charset="0"/>
                <a:cs typeface="Times New Roman" pitchFamily="18" charset="0"/>
              </a:rPr>
              <a:t>      1957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kanamyceticus</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Paromomycin</a:t>
            </a:r>
            <a:r>
              <a:rPr lang="en-US" dirty="0" smtClean="0">
                <a:latin typeface="Times New Roman" pitchFamily="18" charset="0"/>
                <a:cs typeface="Times New Roman" pitchFamily="18" charset="0"/>
              </a:rPr>
              <a:t>   1959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rimosus</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Spectinomycin</a:t>
            </a:r>
            <a:r>
              <a:rPr lang="en-US" dirty="0" smtClean="0">
                <a:latin typeface="Times New Roman" pitchFamily="18" charset="0"/>
                <a:cs typeface="Times New Roman" pitchFamily="18" charset="0"/>
              </a:rPr>
              <a:t>   1962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spectabilis</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Gentamicin</a:t>
            </a:r>
            <a:r>
              <a:rPr lang="en-US" dirty="0" smtClean="0">
                <a:latin typeface="Times New Roman" pitchFamily="18" charset="0"/>
                <a:cs typeface="Times New Roman" pitchFamily="18" charset="0"/>
              </a:rPr>
              <a:t>       1963    </a:t>
            </a:r>
            <a:r>
              <a:rPr lang="en-US" i="1" dirty="0" err="1" smtClean="0">
                <a:latin typeface="Times New Roman" pitchFamily="18" charset="0"/>
                <a:cs typeface="Times New Roman" pitchFamily="18" charset="0"/>
              </a:rPr>
              <a:t>Micromonospora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purpurea</a:t>
            </a:r>
            <a:endParaRPr lang="en-US" i="1"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Tobramycin</a:t>
            </a:r>
            <a:r>
              <a:rPr lang="en-US" dirty="0" smtClean="0">
                <a:latin typeface="Times New Roman" pitchFamily="18" charset="0"/>
                <a:cs typeface="Times New Roman" pitchFamily="18" charset="0"/>
              </a:rPr>
              <a:t>      1967   </a:t>
            </a:r>
            <a:r>
              <a:rPr lang="en-US" i="1" dirty="0" err="1" smtClean="0">
                <a:latin typeface="Times New Roman" pitchFamily="18" charset="0"/>
                <a:cs typeface="Times New Roman" pitchFamily="18" charset="0"/>
              </a:rPr>
              <a:t>Streptomyces</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tenebrarius</a:t>
            </a:r>
            <a:r>
              <a:rPr lang="en-US" i="1" dirty="0" smtClean="0">
                <a:latin typeface="Times New Roman" pitchFamily="18" charset="0"/>
                <a:cs typeface="Times New Roman" pitchFamily="18" charset="0"/>
              </a:rPr>
              <a:t> </a:t>
            </a:r>
          </a:p>
          <a:p>
            <a:pPr algn="just"/>
            <a:r>
              <a:rPr lang="en-US" dirty="0" err="1" smtClean="0">
                <a:latin typeface="Times New Roman" pitchFamily="18" charset="0"/>
                <a:cs typeface="Times New Roman" pitchFamily="18" charset="0"/>
              </a:rPr>
              <a:t>Sisomicin</a:t>
            </a:r>
            <a:r>
              <a:rPr lang="en-US" dirty="0" smtClean="0">
                <a:latin typeface="Times New Roman" pitchFamily="18" charset="0"/>
                <a:cs typeface="Times New Roman" pitchFamily="18" charset="0"/>
              </a:rPr>
              <a:t>         1970    </a:t>
            </a:r>
            <a:r>
              <a:rPr lang="en-US" i="1" dirty="0" err="1" smtClean="0">
                <a:latin typeface="Times New Roman" pitchFamily="18" charset="0"/>
                <a:cs typeface="Times New Roman" pitchFamily="18" charset="0"/>
              </a:rPr>
              <a:t>Micromonospora</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inyoensis</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Amikacin</a:t>
            </a:r>
            <a:r>
              <a:rPr lang="en-US" dirty="0" smtClean="0">
                <a:latin typeface="Times New Roman" pitchFamily="18" charset="0"/>
                <a:cs typeface="Times New Roman" pitchFamily="18" charset="0"/>
              </a:rPr>
              <a:t>       1972   </a:t>
            </a:r>
            <a:r>
              <a:rPr lang="en-US" dirty="0" err="1" smtClean="0">
                <a:latin typeface="Times New Roman" pitchFamily="18" charset="0"/>
                <a:cs typeface="Times New Roman" pitchFamily="18" charset="0"/>
              </a:rPr>
              <a:t>Semisynthetic</a:t>
            </a:r>
            <a:r>
              <a:rPr lang="en-US" dirty="0" smtClean="0">
                <a:latin typeface="Times New Roman" pitchFamily="18" charset="0"/>
                <a:cs typeface="Times New Roman" pitchFamily="18" charset="0"/>
              </a:rPr>
              <a:t> derivative of </a:t>
            </a:r>
            <a:r>
              <a:rPr lang="en-US" dirty="0" err="1" smtClean="0">
                <a:latin typeface="Times New Roman" pitchFamily="18" charset="0"/>
                <a:cs typeface="Times New Roman" pitchFamily="18" charset="0"/>
              </a:rPr>
              <a:t>kanamycin</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Netilmicin</a:t>
            </a:r>
            <a:r>
              <a:rPr lang="en-US" dirty="0" smtClean="0">
                <a:latin typeface="Times New Roman" pitchFamily="18" charset="0"/>
                <a:cs typeface="Times New Roman" pitchFamily="18" charset="0"/>
              </a:rPr>
              <a:t>     1975    </a:t>
            </a:r>
            <a:r>
              <a:rPr lang="en-US" dirty="0" err="1" smtClean="0">
                <a:latin typeface="Times New Roman" pitchFamily="18" charset="0"/>
                <a:cs typeface="Times New Roman" pitchFamily="18" charset="0"/>
              </a:rPr>
              <a:t>Semisynthetic</a:t>
            </a:r>
            <a:r>
              <a:rPr lang="en-US" dirty="0" smtClean="0">
                <a:latin typeface="Times New Roman" pitchFamily="18" charset="0"/>
                <a:cs typeface="Times New Roman" pitchFamily="18" charset="0"/>
              </a:rPr>
              <a:t> derivative of </a:t>
            </a:r>
            <a:r>
              <a:rPr lang="en-US" dirty="0" err="1" smtClean="0">
                <a:latin typeface="Times New Roman" pitchFamily="18" charset="0"/>
                <a:cs typeface="Times New Roman" pitchFamily="18" charset="0"/>
              </a:rPr>
              <a:t>sisomicin</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Arbekacin</a:t>
            </a:r>
            <a:r>
              <a:rPr lang="en-US" dirty="0" smtClean="0">
                <a:latin typeface="Times New Roman" pitchFamily="18" charset="0"/>
                <a:cs typeface="Times New Roman" pitchFamily="18" charset="0"/>
              </a:rPr>
              <a:t>       1990   </a:t>
            </a:r>
            <a:r>
              <a:rPr lang="en-US" dirty="0" err="1" smtClean="0">
                <a:latin typeface="Times New Roman" pitchFamily="18" charset="0"/>
                <a:cs typeface="Times New Roman" pitchFamily="18" charset="0"/>
              </a:rPr>
              <a:t>Semisynthetic</a:t>
            </a:r>
            <a:r>
              <a:rPr lang="en-US" dirty="0" smtClean="0">
                <a:latin typeface="Times New Roman" pitchFamily="18" charset="0"/>
                <a:cs typeface="Times New Roman" pitchFamily="18" charset="0"/>
              </a:rPr>
              <a:t> derivative of </a:t>
            </a:r>
            <a:r>
              <a:rPr lang="en-US" dirty="0" err="1" smtClean="0">
                <a:latin typeface="Times New Roman" pitchFamily="18" charset="0"/>
                <a:cs typeface="Times New Roman" pitchFamily="18" charset="0"/>
              </a:rPr>
              <a:t>kanamycin</a:t>
            </a:r>
            <a:endParaRPr lang="en-US" dirty="0" smtClean="0">
              <a:latin typeface="Times New Roman" pitchFamily="18" charset="0"/>
              <a:cs typeface="Times New Roman" pitchFamily="18" charset="0"/>
            </a:endParaRPr>
          </a:p>
          <a:p>
            <a:endParaRPr lang="en-US" dirty="0"/>
          </a:p>
        </p:txBody>
      </p:sp>
    </p:spTree>
  </p:cSld>
  <p:clrMapOvr>
    <a:masterClrMapping/>
  </p:clrMapOvr>
  <p:transition>
    <p:strips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Autofit/>
          </a:bodyPr>
          <a:lstStyle/>
          <a:p>
            <a:pPr algn="l"/>
            <a:r>
              <a:rPr lang="en-US" sz="2800" dirty="0" smtClean="0"/>
              <a:t>General characters and properties of </a:t>
            </a:r>
            <a:r>
              <a:rPr lang="en-US" sz="2800" dirty="0" err="1" smtClean="0"/>
              <a:t>aminoglycoside</a:t>
            </a:r>
            <a:r>
              <a:rPr lang="en-US" sz="2800" dirty="0" smtClean="0"/>
              <a:t> group</a:t>
            </a:r>
            <a:endParaRPr lang="en-US" sz="2800" dirty="0"/>
          </a:p>
        </p:txBody>
      </p:sp>
      <p:sp>
        <p:nvSpPr>
          <p:cNvPr id="3" name="Content Placeholder 2"/>
          <p:cNvSpPr>
            <a:spLocks noGrp="1"/>
          </p:cNvSpPr>
          <p:nvPr>
            <p:ph idx="1"/>
          </p:nvPr>
        </p:nvSpPr>
        <p:spPr>
          <a:xfrm>
            <a:off x="0" y="381000"/>
            <a:ext cx="9144000" cy="6477000"/>
          </a:xfrm>
        </p:spPr>
        <p:style>
          <a:lnRef idx="1">
            <a:schemeClr val="accent3"/>
          </a:lnRef>
          <a:fillRef idx="2">
            <a:schemeClr val="accent3"/>
          </a:fillRef>
          <a:effectRef idx="1">
            <a:schemeClr val="accent3"/>
          </a:effectRef>
          <a:fontRef idx="minor">
            <a:schemeClr val="dk1"/>
          </a:fontRef>
        </p:style>
        <p:txBody>
          <a:bodyPr>
            <a:noAutofit/>
          </a:bodyPr>
          <a:lstStyle/>
          <a:p>
            <a:pPr>
              <a:buNone/>
            </a:pPr>
            <a:r>
              <a:rPr lang="en-US" sz="2000" dirty="0" smtClean="0"/>
              <a:t>1-The chemical structures of </a:t>
            </a:r>
            <a:r>
              <a:rPr lang="en-US" sz="2000" dirty="0" err="1" smtClean="0"/>
              <a:t>aminoglycosides</a:t>
            </a:r>
            <a:r>
              <a:rPr lang="en-US" sz="2000" dirty="0" smtClean="0"/>
              <a:t> are </a:t>
            </a:r>
            <a:r>
              <a:rPr lang="en-US" sz="2000" dirty="0" err="1" smtClean="0"/>
              <a:t>similarare</a:t>
            </a:r>
            <a:r>
              <a:rPr lang="en-US" sz="2000" dirty="0" smtClean="0"/>
              <a:t> made up of amino groups (−NH</a:t>
            </a:r>
            <a:r>
              <a:rPr lang="en-US" sz="2000" baseline="-25000" dirty="0" smtClean="0"/>
              <a:t>2</a:t>
            </a:r>
            <a:r>
              <a:rPr lang="en-US" sz="2000" dirty="0" smtClean="0"/>
              <a:t>) attached to </a:t>
            </a:r>
            <a:r>
              <a:rPr lang="en-US" sz="2000" dirty="0" smtClean="0">
                <a:hlinkClick r:id="rId2"/>
              </a:rPr>
              <a:t>glycosides</a:t>
            </a:r>
            <a:r>
              <a:rPr lang="en-US" sz="2000" dirty="0" smtClean="0"/>
              <a:t> (derivatives </a:t>
            </a:r>
            <a:r>
              <a:rPr lang="en-US" sz="2000" dirty="0" err="1" smtClean="0"/>
              <a:t>of</a:t>
            </a:r>
            <a:r>
              <a:rPr lang="en-US" sz="2000" dirty="0" err="1" smtClean="0">
                <a:hlinkClick r:id="rId3"/>
              </a:rPr>
              <a:t>sugar</a:t>
            </a:r>
            <a:r>
              <a:rPr lang="en-US" sz="2000" dirty="0" smtClean="0"/>
              <a:t>).</a:t>
            </a:r>
          </a:p>
          <a:p>
            <a:pPr algn="just">
              <a:buNone/>
            </a:pPr>
            <a:r>
              <a:rPr lang="en-US" sz="2000" dirty="0" smtClean="0"/>
              <a:t>2- All of them are organic alkalis with a high dissociation and low lipid diffusion, and do  not easily transport across membranes.</a:t>
            </a:r>
          </a:p>
          <a:p>
            <a:pPr algn="just">
              <a:buNone/>
            </a:pPr>
            <a:r>
              <a:rPr lang="en-US" sz="2000" dirty="0" smtClean="0"/>
              <a:t>3-Their antimicrobial mechanisms are similar </a:t>
            </a:r>
            <a:r>
              <a:rPr lang="en-US" sz="2000" b="1" dirty="0" smtClean="0">
                <a:solidFill>
                  <a:srgbClr val="FF0000"/>
                </a:solidFill>
              </a:rPr>
              <a:t>inhibiting the synthesis of proteins </a:t>
            </a:r>
            <a:r>
              <a:rPr lang="en-US" sz="2000" b="1" i="1" dirty="0" smtClean="0">
                <a:solidFill>
                  <a:srgbClr val="FF0000"/>
                </a:solidFill>
              </a:rPr>
              <a:t>Bactericidal action</a:t>
            </a:r>
            <a:r>
              <a:rPr lang="en-US" sz="2000" b="1" dirty="0" smtClean="0">
                <a:solidFill>
                  <a:srgbClr val="FF0000"/>
                </a:solidFill>
              </a:rPr>
              <a:t> </a:t>
            </a:r>
            <a:r>
              <a:rPr lang="en-US" sz="2000" dirty="0" smtClean="0"/>
              <a:t>. As a result</a:t>
            </a:r>
            <a:r>
              <a:rPr lang="ar-IQ" sz="2000" dirty="0" smtClean="0"/>
              <a:t> </a:t>
            </a:r>
            <a:r>
              <a:rPr lang="en-US" sz="2000" dirty="0" smtClean="0"/>
              <a:t>the bacterial cell dies </a:t>
            </a:r>
          </a:p>
          <a:p>
            <a:pPr algn="just">
              <a:buNone/>
            </a:pPr>
            <a:r>
              <a:rPr lang="en-US" sz="2000" dirty="0" smtClean="0"/>
              <a:t>4--The </a:t>
            </a:r>
            <a:r>
              <a:rPr lang="en-US" sz="2000" dirty="0" err="1" smtClean="0"/>
              <a:t>aminoglycosides</a:t>
            </a:r>
            <a:r>
              <a:rPr lang="en-US" sz="2000" dirty="0" smtClean="0"/>
              <a:t> are poorly absorbed from the gastrointestinal tract and therefore are given </a:t>
            </a:r>
            <a:r>
              <a:rPr lang="en-US" sz="2000" dirty="0" err="1" smtClean="0"/>
              <a:t>parenterally</a:t>
            </a:r>
            <a:r>
              <a:rPr lang="en-US" sz="2000" dirty="0" smtClean="0"/>
              <a:t>, via intramuscular or intravenous injection, or topically, via application to the </a:t>
            </a:r>
            <a:r>
              <a:rPr lang="en-US" sz="2000" dirty="0" smtClean="0">
                <a:hlinkClick r:id="rId4"/>
              </a:rPr>
              <a:t>skin</a:t>
            </a:r>
            <a:r>
              <a:rPr lang="ar-IQ" sz="2000" dirty="0" smtClean="0"/>
              <a:t> و</a:t>
            </a:r>
            <a:r>
              <a:rPr lang="en-US" sz="2000" dirty="0" smtClean="0"/>
              <a:t>Oral administration(neomycin)  can be used for gut decontamination (e.g., in hepatic encephalopathy</a:t>
            </a:r>
            <a:r>
              <a:rPr lang="ar-IQ" sz="2000" dirty="0" smtClean="0"/>
              <a:t>فقط النيوميسين يستعمل لتنظيف المعي عند اجراء العلميات الجراحية </a:t>
            </a:r>
            <a:endParaRPr lang="en-US" sz="2000" dirty="0" smtClean="0"/>
          </a:p>
          <a:p>
            <a:pPr algn="just">
              <a:buNone/>
            </a:pPr>
            <a:r>
              <a:rPr lang="en-US" sz="2000" dirty="0" smtClean="0"/>
              <a:t>5-Aminoglycosides are selectively active against oxygen-dependent (aerobic), gram-negative bacterial cells, since these cells possess the chemical characteristics that attract </a:t>
            </a:r>
            <a:r>
              <a:rPr lang="en-US" sz="2000" dirty="0" err="1" smtClean="0"/>
              <a:t>aminoglycosides</a:t>
            </a:r>
            <a:r>
              <a:rPr lang="en-US" sz="2000" dirty="0" smtClean="0"/>
              <a:t> and the specific transport mechanisms that facilitate the uptake of the drugs into the cells</a:t>
            </a:r>
            <a:r>
              <a:rPr lang="ar-IQ" sz="2000" dirty="0" smtClean="0"/>
              <a:t>  </a:t>
            </a:r>
            <a:r>
              <a:rPr lang="en-US" sz="2000" dirty="0" smtClean="0"/>
              <a:t>it depend on the </a:t>
            </a:r>
            <a:r>
              <a:rPr lang="en-US" sz="2000" b="1" dirty="0" smtClean="0">
                <a:solidFill>
                  <a:srgbClr val="FF0000"/>
                </a:solidFill>
              </a:rPr>
              <a:t>self promoted uptake pathway </a:t>
            </a:r>
            <a:r>
              <a:rPr lang="en-US" sz="2000" dirty="0" smtClean="0"/>
              <a:t>to enter </a:t>
            </a:r>
            <a:r>
              <a:rPr lang="en-US" sz="2000" dirty="0" err="1" smtClean="0"/>
              <a:t>gr-ve</a:t>
            </a:r>
            <a:r>
              <a:rPr lang="en-US" sz="2000" dirty="0" smtClean="0"/>
              <a:t> cell envelop and this system require energy (ATP) through 3 phases which only exist in </a:t>
            </a:r>
            <a:r>
              <a:rPr lang="en-US" sz="2000" dirty="0" err="1" smtClean="0"/>
              <a:t>arobic</a:t>
            </a:r>
            <a:r>
              <a:rPr lang="en-US" sz="2000" dirty="0" smtClean="0"/>
              <a:t> M.O  .  </a:t>
            </a:r>
            <a:r>
              <a:rPr lang="en-US" sz="2000" dirty="0" smtClean="0">
                <a:solidFill>
                  <a:srgbClr val="FF0000"/>
                </a:solidFill>
              </a:rPr>
              <a:t>n</a:t>
            </a:r>
            <a:r>
              <a:rPr lang="en-US" sz="2000" b="1" dirty="0" smtClean="0">
                <a:solidFill>
                  <a:srgbClr val="FF0000"/>
                </a:solidFill>
              </a:rPr>
              <a:t>on of the anaerobic are susceptible to these drug  </a:t>
            </a:r>
            <a:r>
              <a:rPr lang="ar-IQ" sz="2000" b="1" dirty="0" smtClean="0">
                <a:solidFill>
                  <a:srgbClr val="FF0000"/>
                </a:solidFill>
              </a:rPr>
              <a:t>الاهوائية غير مستجيبة لهذه المضادات </a:t>
            </a:r>
            <a:endParaRPr lang="en-US" sz="2000" b="1" dirty="0" smtClean="0">
              <a:solidFill>
                <a:srgbClr val="FF0000"/>
              </a:solidFill>
            </a:endParaRPr>
          </a:p>
          <a:p>
            <a:pPr algn="just">
              <a:buNone/>
            </a:pPr>
            <a:r>
              <a:rPr lang="en-US" sz="2000" dirty="0" smtClean="0"/>
              <a:t>6-Nephrotoxicity </a:t>
            </a:r>
            <a:r>
              <a:rPr lang="ar-IQ" sz="2000" dirty="0" smtClean="0"/>
              <a:t>سمية للكلية </a:t>
            </a:r>
            <a:r>
              <a:rPr lang="en-US" sz="2000" dirty="0" smtClean="0"/>
              <a:t>(impairment of </a:t>
            </a:r>
            <a:r>
              <a:rPr lang="en-US" sz="2000" dirty="0" smtClean="0">
                <a:hlinkClick r:id="rId5"/>
              </a:rPr>
              <a:t>kidney</a:t>
            </a:r>
            <a:r>
              <a:rPr lang="ar-IQ" sz="2000" dirty="0" smtClean="0"/>
              <a:t>  </a:t>
            </a:r>
            <a:r>
              <a:rPr lang="en-US" sz="2000" dirty="0" smtClean="0"/>
              <a:t>function) and </a:t>
            </a:r>
            <a:r>
              <a:rPr lang="en-US" sz="2000" dirty="0" err="1" smtClean="0">
                <a:hlinkClick r:id="rId6"/>
              </a:rPr>
              <a:t>ototoxicity</a:t>
            </a:r>
            <a:r>
              <a:rPr lang="ar-IQ" sz="2000" dirty="0" smtClean="0"/>
              <a:t> سمية للعصب السمعي  الثامن </a:t>
            </a:r>
            <a:r>
              <a:rPr lang="en-US" sz="2000" dirty="0" smtClean="0"/>
              <a:t> (impairment of</a:t>
            </a:r>
            <a:r>
              <a:rPr lang="ar-IQ" sz="2000" dirty="0" smtClean="0"/>
              <a:t> </a:t>
            </a:r>
            <a:r>
              <a:rPr lang="en-US" sz="2000" dirty="0" smtClean="0">
                <a:hlinkClick r:id="rId7"/>
              </a:rPr>
              <a:t>hearing</a:t>
            </a:r>
            <a:r>
              <a:rPr lang="en-US" sz="2000" dirty="0" smtClean="0"/>
              <a:t> and balance) are the most common side effect</a:t>
            </a:r>
          </a:p>
          <a:p>
            <a:pPr algn="just">
              <a:buNone/>
            </a:pPr>
            <a:endParaRPr lang="en-US" sz="2000" i="1" dirty="0" smtClean="0"/>
          </a:p>
        </p:txBody>
      </p:sp>
    </p:spTree>
  </p:cSld>
  <p:clrMapOvr>
    <a:masterClrMapping/>
  </p:clrMapOvr>
  <p:transition>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pPr algn="just">
              <a:buNone/>
            </a:pPr>
            <a:r>
              <a:rPr lang="en-US" b="1" dirty="0" smtClean="0">
                <a:solidFill>
                  <a:srgbClr val="FF0000"/>
                </a:solidFill>
              </a:rPr>
              <a:t>Mode of Action   </a:t>
            </a:r>
            <a:r>
              <a:rPr lang="ar-IQ" b="1" dirty="0" smtClean="0">
                <a:solidFill>
                  <a:srgbClr val="FF0000"/>
                </a:solidFill>
              </a:rPr>
              <a:t>موجودة سابقا   </a:t>
            </a:r>
            <a:endParaRPr lang="en-US" b="1" dirty="0" smtClean="0">
              <a:solidFill>
                <a:srgbClr val="FF0000"/>
              </a:solidFill>
            </a:endParaRPr>
          </a:p>
          <a:p>
            <a:pPr algn="just">
              <a:buNone/>
            </a:pPr>
            <a:r>
              <a:rPr lang="en-US" dirty="0" err="1" smtClean="0"/>
              <a:t>Aminoglycosides</a:t>
            </a:r>
            <a:r>
              <a:rPr lang="en-US" dirty="0" smtClean="0"/>
              <a:t> binds to specific 30S-subunit</a:t>
            </a:r>
            <a:r>
              <a:rPr lang="ar-IQ" dirty="0" smtClean="0"/>
              <a:t> </a:t>
            </a:r>
            <a:r>
              <a:rPr lang="en-US" dirty="0" smtClean="0"/>
              <a:t>ribosomal proteins. Protein synthesis is</a:t>
            </a:r>
            <a:r>
              <a:rPr lang="ar-IQ" dirty="0" smtClean="0"/>
              <a:t>  </a:t>
            </a:r>
            <a:r>
              <a:rPr lang="en-US" dirty="0" smtClean="0"/>
              <a:t>inhibited by them in at least three ways:</a:t>
            </a:r>
          </a:p>
          <a:p>
            <a:pPr algn="just">
              <a:buNone/>
            </a:pPr>
            <a:r>
              <a:rPr lang="en-US" dirty="0" smtClean="0"/>
              <a:t>①They block the formation of initiation 70S</a:t>
            </a:r>
            <a:r>
              <a:rPr lang="ar-IQ" dirty="0" smtClean="0"/>
              <a:t> </a:t>
            </a:r>
            <a:r>
              <a:rPr lang="en-US" dirty="0" smtClean="0"/>
              <a:t>ribosomal mRNA complex;</a:t>
            </a:r>
          </a:p>
          <a:p>
            <a:pPr algn="just">
              <a:buNone/>
            </a:pPr>
            <a:r>
              <a:rPr lang="en-US" dirty="0" smtClean="0"/>
              <a:t>②They induce misreading of mRNA</a:t>
            </a:r>
            <a:r>
              <a:rPr lang="ar-IQ" dirty="0" smtClean="0"/>
              <a:t> </a:t>
            </a:r>
            <a:r>
              <a:rPr lang="en-US" dirty="0" smtClean="0"/>
              <a:t>causes</a:t>
            </a:r>
            <a:r>
              <a:rPr lang="ar-IQ" dirty="0" smtClean="0"/>
              <a:t> </a:t>
            </a:r>
            <a:r>
              <a:rPr lang="en-US" dirty="0" smtClean="0"/>
              <a:t>incorporation of incorrect amino acids into peptide</a:t>
            </a:r>
            <a:r>
              <a:rPr lang="ar-IQ" dirty="0" smtClean="0"/>
              <a:t>  </a:t>
            </a:r>
            <a:r>
              <a:rPr lang="en-US" dirty="0" smtClean="0"/>
              <a:t>resulting in a nonfunctional or abnormal protein</a:t>
            </a:r>
            <a:r>
              <a:rPr lang="ar-IQ" dirty="0" smtClean="0"/>
              <a:t> </a:t>
            </a:r>
            <a:r>
              <a:rPr lang="en-US" dirty="0" smtClean="0"/>
              <a:t>synthesis .</a:t>
            </a:r>
          </a:p>
          <a:p>
            <a:pPr algn="just">
              <a:buNone/>
            </a:pPr>
            <a:r>
              <a:rPr lang="en-US" dirty="0" smtClean="0"/>
              <a:t>③ They inhibit the combination of the </a:t>
            </a:r>
            <a:r>
              <a:rPr lang="ar-IQ" dirty="0" smtClean="0"/>
              <a:t> </a:t>
            </a:r>
            <a:r>
              <a:rPr lang="en-US" dirty="0" smtClean="0"/>
              <a:t>releasing</a:t>
            </a:r>
            <a:r>
              <a:rPr lang="ar-IQ" dirty="0" smtClean="0"/>
              <a:t> </a:t>
            </a:r>
            <a:r>
              <a:rPr lang="en-US" dirty="0" smtClean="0"/>
              <a:t>factor with the site A on ribosome </a:t>
            </a:r>
            <a:r>
              <a:rPr lang="ar-IQ" dirty="0" smtClean="0"/>
              <a:t> </a:t>
            </a:r>
            <a:r>
              <a:rPr lang="en-US" dirty="0" smtClean="0"/>
              <a:t>prevent</a:t>
            </a:r>
            <a:r>
              <a:rPr lang="ar-IQ" dirty="0" smtClean="0"/>
              <a:t> </a:t>
            </a:r>
            <a:r>
              <a:rPr lang="en-US" dirty="0" smtClean="0"/>
              <a:t>the synthesized peptide chain releasing from</a:t>
            </a:r>
            <a:r>
              <a:rPr lang="ar-IQ" dirty="0" smtClean="0"/>
              <a:t> </a:t>
            </a:r>
            <a:r>
              <a:rPr lang="en-US" dirty="0" smtClean="0"/>
              <a:t>the 70S ribosomal mRNA complex and the 70S</a:t>
            </a:r>
            <a:r>
              <a:rPr lang="ar-IQ" dirty="0" smtClean="0"/>
              <a:t> </a:t>
            </a:r>
            <a:r>
              <a:rPr lang="en-US" dirty="0" smtClean="0"/>
              <a:t>ribosomal mRNA complex dissociating into 30S</a:t>
            </a:r>
            <a:r>
              <a:rPr lang="ar-IQ" dirty="0" smtClean="0"/>
              <a:t> </a:t>
            </a:r>
            <a:r>
              <a:rPr lang="en-US" dirty="0" smtClean="0"/>
              <a:t>and 50S subunits.</a:t>
            </a:r>
          </a:p>
          <a:p>
            <a:pPr algn="just">
              <a:buNone/>
            </a:pPr>
            <a:r>
              <a:rPr lang="en-US" dirty="0" smtClean="0"/>
              <a:t>4- Inhibition of ribosomal translocation   i.e., movement of the </a:t>
            </a:r>
            <a:r>
              <a:rPr lang="en-US" dirty="0" err="1" smtClean="0"/>
              <a:t>peptidyl-tRNA</a:t>
            </a:r>
            <a:r>
              <a:rPr lang="en-US" dirty="0" smtClean="0"/>
              <a:t> from the A- to the P-site—has also been suggested</a:t>
            </a:r>
            <a:r>
              <a:rPr lang="ar-IQ"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467</TotalTime>
  <Words>1206</Words>
  <Application>Microsoft Office PowerPoint</Application>
  <PresentationFormat>On-screen Show (4:3)</PresentationFormat>
  <Paragraphs>88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6th lecture   in  Antibiotics for biotechnology         Other Cell Wall Inhibitors rather than                  Beta –Lactam Antibiotics    (VANCOMYCIN   ,  CYCLOSERINE   , BACITRACIN Anti-tuberculosis agent )    Prepared by  Dr. Sawsan Sajid AL- Jubori   </vt:lpstr>
      <vt:lpstr>Slide 2</vt:lpstr>
      <vt:lpstr>Slide 3</vt:lpstr>
      <vt:lpstr>Slide 4</vt:lpstr>
      <vt:lpstr> Antibiotics inhibit protein synthesis 1- Aminoglycoside group </vt:lpstr>
      <vt:lpstr>Slide 6</vt:lpstr>
      <vt:lpstr>The source and year of isolation of the aminoglycosides </vt:lpstr>
      <vt:lpstr>General characters and properties of aminoglycoside group</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Sawsan</dc:creator>
  <cp:lastModifiedBy>Dr Sawsan</cp:lastModifiedBy>
  <cp:revision>78</cp:revision>
  <dcterms:created xsi:type="dcterms:W3CDTF">2016-04-08T17:21:54Z</dcterms:created>
  <dcterms:modified xsi:type="dcterms:W3CDTF">2018-03-30T18:39:45Z</dcterms:modified>
</cp:coreProperties>
</file>