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6" r:id="rId5"/>
    <p:sldId id="267" r:id="rId6"/>
    <p:sldId id="268" r:id="rId7"/>
    <p:sldId id="271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B034-8A4D-4AE5-BB7D-82F8F6D70510}" type="datetimeFigureOut">
              <a:rPr lang="en-US" smtClean="0"/>
              <a:pPr/>
              <a:t>14-Apr-18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92EB-4DF5-4033-A44A-63859B0C93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B034-8A4D-4AE5-BB7D-82F8F6D70510}" type="datetimeFigureOut">
              <a:rPr lang="en-US" smtClean="0"/>
              <a:pPr/>
              <a:t>14-Apr-18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92EB-4DF5-4033-A44A-63859B0C93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B034-8A4D-4AE5-BB7D-82F8F6D70510}" type="datetimeFigureOut">
              <a:rPr lang="en-US" smtClean="0"/>
              <a:pPr/>
              <a:t>14-Apr-18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92EB-4DF5-4033-A44A-63859B0C93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B034-8A4D-4AE5-BB7D-82F8F6D70510}" type="datetimeFigureOut">
              <a:rPr lang="en-US" smtClean="0"/>
              <a:pPr/>
              <a:t>14-Apr-18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92EB-4DF5-4033-A44A-63859B0C93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B034-8A4D-4AE5-BB7D-82F8F6D70510}" type="datetimeFigureOut">
              <a:rPr lang="en-US" smtClean="0"/>
              <a:pPr/>
              <a:t>14-Apr-18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92EB-4DF5-4033-A44A-63859B0C93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B034-8A4D-4AE5-BB7D-82F8F6D70510}" type="datetimeFigureOut">
              <a:rPr lang="en-US" smtClean="0"/>
              <a:pPr/>
              <a:t>14-Apr-18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92EB-4DF5-4033-A44A-63859B0C93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B034-8A4D-4AE5-BB7D-82F8F6D70510}" type="datetimeFigureOut">
              <a:rPr lang="en-US" smtClean="0"/>
              <a:pPr/>
              <a:t>14-Apr-18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92EB-4DF5-4033-A44A-63859B0C93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B034-8A4D-4AE5-BB7D-82F8F6D70510}" type="datetimeFigureOut">
              <a:rPr lang="en-US" smtClean="0"/>
              <a:pPr/>
              <a:t>14-Apr-18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92EB-4DF5-4033-A44A-63859B0C93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B034-8A4D-4AE5-BB7D-82F8F6D70510}" type="datetimeFigureOut">
              <a:rPr lang="en-US" smtClean="0"/>
              <a:pPr/>
              <a:t>14-Apr-18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92EB-4DF5-4033-A44A-63859B0C93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B034-8A4D-4AE5-BB7D-82F8F6D70510}" type="datetimeFigureOut">
              <a:rPr lang="en-US" smtClean="0"/>
              <a:pPr/>
              <a:t>14-Apr-18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92EB-4DF5-4033-A44A-63859B0C93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B034-8A4D-4AE5-BB7D-82F8F6D70510}" type="datetimeFigureOut">
              <a:rPr lang="en-US" smtClean="0"/>
              <a:pPr/>
              <a:t>14-Apr-18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92EB-4DF5-4033-A44A-63859B0C93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EB034-8A4D-4AE5-BB7D-82F8F6D70510}" type="datetimeFigureOut">
              <a:rPr lang="en-US" smtClean="0"/>
              <a:pPr/>
              <a:t>14-Apr-18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692EB-4DF5-4033-A44A-63859B0C93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Streptomyces_lincolnensi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Bacteroides_fragilis" TargetMode="External"/><Relationship Id="rId3" Type="http://schemas.openxmlformats.org/officeDocument/2006/relationships/hyperlink" Target="https://en.wikipedia.org/wiki/Protozoa" TargetMode="External"/><Relationship Id="rId7" Type="http://schemas.openxmlformats.org/officeDocument/2006/relationships/hyperlink" Target="https://en.wikipedia.org/wiki/Streptococcus" TargetMode="External"/><Relationship Id="rId12" Type="http://schemas.openxmlformats.org/officeDocument/2006/relationships/hyperlink" Target="https://en.wikipedia.org/wiki/Clostridium_difficile_(bacteria)" TargetMode="External"/><Relationship Id="rId2" Type="http://schemas.openxmlformats.org/officeDocument/2006/relationships/hyperlink" Target="https://en.wikipedia.org/wiki/Clindamyci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Staphylococcus" TargetMode="External"/><Relationship Id="rId11" Type="http://schemas.openxmlformats.org/officeDocument/2006/relationships/hyperlink" Target="https://en.wikipedia.org/wiki/Inflammatory_response" TargetMode="External"/><Relationship Id="rId5" Type="http://schemas.openxmlformats.org/officeDocument/2006/relationships/hyperlink" Target="https://en.wikipedia.org/wiki/Malaria" TargetMode="External"/><Relationship Id="rId10" Type="http://schemas.openxmlformats.org/officeDocument/2006/relationships/hyperlink" Target="https://en.wikipedia.org/wiki/M_protein_(Streptococcus)" TargetMode="External"/><Relationship Id="rId4" Type="http://schemas.openxmlformats.org/officeDocument/2006/relationships/hyperlink" Target="https://en.wikipedia.org/wiki/Toxoplasmosis" TargetMode="External"/><Relationship Id="rId9" Type="http://schemas.openxmlformats.org/officeDocument/2006/relationships/hyperlink" Target="https://en.wikipedia.org/wiki/Toxic_shock_syndrome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edicinenet.com/abdominal_pain_causes_remedies_treatment/article.htm" TargetMode="External"/><Relationship Id="rId3" Type="http://schemas.openxmlformats.org/officeDocument/2006/relationships/hyperlink" Target="http://www.medicinenet.com/sprained_ankle/article.htm" TargetMode="External"/><Relationship Id="rId7" Type="http://schemas.openxmlformats.org/officeDocument/2006/relationships/hyperlink" Target="http://www.medicinenet.com/diarrhea/article.htm" TargetMode="External"/><Relationship Id="rId2" Type="http://schemas.openxmlformats.org/officeDocument/2006/relationships/hyperlink" Target="http://www.medicinenet.com/bacterial_infections_101_pictures_slideshow/article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edicinenet.com/nausea_and_vomiting/article.htm" TargetMode="External"/><Relationship Id="rId5" Type="http://schemas.openxmlformats.org/officeDocument/2006/relationships/hyperlink" Target="http://www.medicinenet.com/colitis/article.htm" TargetMode="External"/><Relationship Id="rId10" Type="http://schemas.openxmlformats.org/officeDocument/2006/relationships/hyperlink" Target="http://www.medicinenet.com/itch/article.htm" TargetMode="External"/><Relationship Id="rId4" Type="http://schemas.openxmlformats.org/officeDocument/2006/relationships/hyperlink" Target="http://www.medicinenet.com/allergy/article.htm" TargetMode="External"/><Relationship Id="rId9" Type="http://schemas.openxmlformats.org/officeDocument/2006/relationships/hyperlink" Target="http://www.medicinenet.com/rash/article.htm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healthline.com/drugs/clindamycin/vaginal-suppository" TargetMode="External"/><Relationship Id="rId13" Type="http://schemas.openxmlformats.org/officeDocument/2006/relationships/hyperlink" Target="https://en.wikipedia.org/wiki/Bacteria" TargetMode="External"/><Relationship Id="rId18" Type="http://schemas.openxmlformats.org/officeDocument/2006/relationships/hyperlink" Target="https://en.wikipedia.org/wiki/Aerobic_organism" TargetMode="External"/><Relationship Id="rId3" Type="http://schemas.openxmlformats.org/officeDocument/2006/relationships/hyperlink" Target="http://www.healthline.com/drugs/clindamycin/oral-solution" TargetMode="External"/><Relationship Id="rId7" Type="http://schemas.openxmlformats.org/officeDocument/2006/relationships/hyperlink" Target="http://www.healthline.com/drugs/clindamycin/topical-swab" TargetMode="External"/><Relationship Id="rId12" Type="http://schemas.openxmlformats.org/officeDocument/2006/relationships/hyperlink" Target="https://en.wikipedia.org/wiki/Anaerobic_organism" TargetMode="External"/><Relationship Id="rId17" Type="http://schemas.openxmlformats.org/officeDocument/2006/relationships/hyperlink" Target="https://en.wikipedia.org/wiki/Penicillin" TargetMode="External"/><Relationship Id="rId2" Type="http://schemas.openxmlformats.org/officeDocument/2006/relationships/hyperlink" Target="http://www.healthline.com/drugs/clindamycin/oral-capsule" TargetMode="External"/><Relationship Id="rId16" Type="http://schemas.openxmlformats.org/officeDocument/2006/relationships/hyperlink" Target="https://en.wikipedia.org/wiki/Hypersensitivity" TargetMode="External"/><Relationship Id="rId20" Type="http://schemas.openxmlformats.org/officeDocument/2006/relationships/hyperlink" Target="https://en.wikipedia.org/wiki/Topica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healthline.com/drugs/clindamycin/topical-lotion" TargetMode="External"/><Relationship Id="rId11" Type="http://schemas.openxmlformats.org/officeDocument/2006/relationships/hyperlink" Target="https://en.wikipedia.org/wiki/Anaerobic_infection" TargetMode="External"/><Relationship Id="rId5" Type="http://schemas.openxmlformats.org/officeDocument/2006/relationships/hyperlink" Target="http://www.healthline.com/drugs/clindamycin/topical-gel" TargetMode="External"/><Relationship Id="rId15" Type="http://schemas.openxmlformats.org/officeDocument/2006/relationships/hyperlink" Target="https://en.wikipedia.org/wiki/Soft_tissue" TargetMode="External"/><Relationship Id="rId10" Type="http://schemas.openxmlformats.org/officeDocument/2006/relationships/hyperlink" Target="https://en.wikipedia.org/wiki/Clostridium_difficile_colitis" TargetMode="External"/><Relationship Id="rId19" Type="http://schemas.openxmlformats.org/officeDocument/2006/relationships/hyperlink" Target="https://en.wikipedia.org/wiki/Staphylococcus_aureus" TargetMode="External"/><Relationship Id="rId4" Type="http://schemas.openxmlformats.org/officeDocument/2006/relationships/hyperlink" Target="http://www.healthline.com/drugs/clindamycin/topical-foam" TargetMode="External"/><Relationship Id="rId9" Type="http://schemas.openxmlformats.org/officeDocument/2006/relationships/hyperlink" Target="http://www.healthline.com/drugs/clindamycin/vaginal-cream" TargetMode="External"/><Relationship Id="rId14" Type="http://schemas.openxmlformats.org/officeDocument/2006/relationships/hyperlink" Target="https://en.wikipedia.org/wiki/Respiratory_tract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Pathogens" TargetMode="External"/><Relationship Id="rId3" Type="http://schemas.openxmlformats.org/officeDocument/2006/relationships/hyperlink" Target="https://en.wikipedia.org/wiki/Bacteria" TargetMode="External"/><Relationship Id="rId7" Type="http://schemas.openxmlformats.org/officeDocument/2006/relationships/hyperlink" Target="https://en.wikipedia.org/wiki/Erythromycin" TargetMode="External"/><Relationship Id="rId2" Type="http://schemas.openxmlformats.org/officeDocument/2006/relationships/hyperlink" Target="https://en.wikipedia.org/wiki/Macrolid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Agar" TargetMode="External"/><Relationship Id="rId5" Type="http://schemas.openxmlformats.org/officeDocument/2006/relationships/hyperlink" Target="https://en.wikipedia.org/wiki/Antibiotic_resistance" TargetMode="External"/><Relationship Id="rId4" Type="http://schemas.openxmlformats.org/officeDocument/2006/relationships/hyperlink" Target="https://en.wikipedia.org/wiki/Phenotype" TargetMode="External"/><Relationship Id="rId9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Vancomycin-resistant_Enterococcus" TargetMode="External"/><Relationship Id="rId7" Type="http://schemas.openxmlformats.org/officeDocument/2006/relationships/hyperlink" Target="https://en.wikipedia.org/wiki/Gram_negative_bacteria" TargetMode="External"/><Relationship Id="rId2" Type="http://schemas.openxmlformats.org/officeDocument/2006/relationships/hyperlink" Target="https://en.wikipedia.org/wiki/Vancomycin-resistant_Staphylococcus_aureu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Gram_positive" TargetMode="External"/><Relationship Id="rId5" Type="http://schemas.openxmlformats.org/officeDocument/2006/relationships/hyperlink" Target="https://en.wikipedia.org/wiki/Streptogramin_B" TargetMode="External"/><Relationship Id="rId4" Type="http://schemas.openxmlformats.org/officeDocument/2006/relationships/hyperlink" Target="https://en.wikipedia.org/wiki/Streptogramin_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3048000"/>
            <a:ext cx="7772400" cy="1524000"/>
          </a:xfrm>
        </p:spPr>
        <p:txBody>
          <a:bodyPr>
            <a:normAutofit fontScale="90000"/>
          </a:bodyPr>
          <a:lstStyle/>
          <a:p>
            <a:r>
              <a:rPr lang="ar-IQ" sz="4000" b="1" dirty="0" smtClean="0">
                <a:solidFill>
                  <a:srgbClr val="7030A0"/>
                </a:solidFill>
              </a:rPr>
              <a:t/>
            </a:r>
            <a:br>
              <a:rPr lang="ar-IQ" sz="4000" b="1" dirty="0" smtClean="0">
                <a:solidFill>
                  <a:srgbClr val="7030A0"/>
                </a:solidFill>
              </a:rPr>
            </a:br>
            <a:r>
              <a:rPr lang="en-US" sz="4000" b="1" dirty="0" smtClean="0">
                <a:solidFill>
                  <a:srgbClr val="7030A0"/>
                </a:solidFill>
              </a:rPr>
              <a:t>8</a:t>
            </a:r>
            <a:r>
              <a:rPr lang="en-US" sz="4000" b="1" baseline="30000" dirty="0" smtClean="0">
                <a:solidFill>
                  <a:srgbClr val="7030A0"/>
                </a:solidFill>
              </a:rPr>
              <a:t>th</a:t>
            </a:r>
            <a:r>
              <a:rPr lang="en-US" sz="4000" b="1" dirty="0" smtClean="0">
                <a:solidFill>
                  <a:srgbClr val="7030A0"/>
                </a:solidFill>
              </a:rPr>
              <a:t> lecture in antibiotics : biotechnology </a:t>
            </a:r>
            <a:br>
              <a:rPr lang="en-US" sz="4000" b="1" dirty="0" smtClean="0">
                <a:solidFill>
                  <a:srgbClr val="7030A0"/>
                </a:solidFill>
              </a:rPr>
            </a:br>
            <a:r>
              <a:rPr lang="en-US" sz="4000" b="1" dirty="0" smtClean="0">
                <a:solidFill>
                  <a:srgbClr val="7030A0"/>
                </a:solidFill>
              </a:rPr>
              <a:t> Other </a:t>
            </a:r>
            <a:r>
              <a:rPr lang="en-US" sz="4000" b="1" dirty="0" smtClean="0">
                <a:solidFill>
                  <a:srgbClr val="7030A0"/>
                </a:solidFill>
              </a:rPr>
              <a:t>protein synthesis inhibitors Lincosamides</a:t>
            </a:r>
            <a:r>
              <a:rPr lang="en-US" sz="4000" b="1" dirty="0">
                <a:solidFill>
                  <a:srgbClr val="7030A0"/>
                </a:solidFill>
              </a:rPr>
              <a:t> </a:t>
            </a:r>
            <a:r>
              <a:rPr lang="en-US" sz="4000" b="1" dirty="0" smtClean="0">
                <a:solidFill>
                  <a:srgbClr val="7030A0"/>
                </a:solidFill>
              </a:rPr>
              <a:t>and </a:t>
            </a:r>
            <a:r>
              <a:rPr lang="en-US" sz="4000" b="1" dirty="0" err="1">
                <a:solidFill>
                  <a:srgbClr val="7030A0"/>
                </a:solidFill>
              </a:rPr>
              <a:t>Streptogramins</a:t>
            </a:r>
            <a:r>
              <a:rPr lang="en-US" sz="4000" b="1" dirty="0" smtClean="0">
                <a:solidFill>
                  <a:srgbClr val="7030A0"/>
                </a:solidFill>
              </a:rPr>
              <a:t> </a:t>
            </a:r>
            <a:br>
              <a:rPr lang="en-US" sz="4000" b="1" dirty="0" smtClean="0">
                <a:solidFill>
                  <a:srgbClr val="7030A0"/>
                </a:solidFill>
              </a:rPr>
            </a:br>
            <a:endParaRPr lang="ar-IQ" sz="4000" b="1" dirty="0">
              <a:solidFill>
                <a:srgbClr val="7030A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" y="5257800"/>
            <a:ext cx="8534400" cy="76200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by </a:t>
            </a:r>
            <a:r>
              <a:rPr lang="en-US" sz="4000" dirty="0" err="1" smtClean="0">
                <a:solidFill>
                  <a:srgbClr val="FF0000"/>
                </a:solidFill>
              </a:rPr>
              <a:t>Dr.Sawsan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Sajid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smtClean="0">
                <a:solidFill>
                  <a:srgbClr val="FF0000"/>
                </a:solidFill>
              </a:rPr>
              <a:t>&amp; </a:t>
            </a:r>
            <a:r>
              <a:rPr lang="en-US" sz="4000" dirty="0" smtClean="0">
                <a:solidFill>
                  <a:srgbClr val="FF0000"/>
                </a:solidFill>
              </a:rPr>
              <a:t>  </a:t>
            </a:r>
            <a:r>
              <a:rPr lang="en-US" sz="4000" dirty="0" smtClean="0">
                <a:solidFill>
                  <a:srgbClr val="FF0000"/>
                </a:solidFill>
              </a:rPr>
              <a:t>Ibtesam </a:t>
            </a:r>
            <a:r>
              <a:rPr lang="en-US" sz="4000" dirty="0" err="1" smtClean="0">
                <a:solidFill>
                  <a:srgbClr val="FF0000"/>
                </a:solidFill>
              </a:rPr>
              <a:t>G.Auda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endParaRPr lang="ar-IQ" sz="4000" dirty="0">
              <a:solidFill>
                <a:srgbClr val="FF0000"/>
              </a:solidFill>
            </a:endParaRPr>
          </a:p>
        </p:txBody>
      </p:sp>
      <p:pic>
        <p:nvPicPr>
          <p:cNvPr id="3074" name="Picture 2" descr="http://thumb1.shutterstock.com/display_pic_with_logo/3864725/359522714/stock-photo-different-tablets-mix-heap-drugs-pills-capsules-therapy-doctor-flu-antibiotic-pharmacy-medicine-35952271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80112" y="61912"/>
            <a:ext cx="3350146" cy="2382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thumb1.shutterstock.com/display_pic_with_logo/2335613/312461384/stock-photo-drug-pill-and-capsule-of-antibiotics-in-blister-packaging-31246138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4286250" cy="2255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9790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400050" lvl="1" indent="0" algn="just">
              <a:buNone/>
            </a:pPr>
            <a:r>
              <a:rPr lang="en-US" b="1" dirty="0" err="1" smtClean="0">
                <a:solidFill>
                  <a:srgbClr val="C00000"/>
                </a:solidFill>
              </a:rPr>
              <a:t>Lincosamides</a:t>
            </a:r>
            <a:r>
              <a:rPr lang="en-US" dirty="0" smtClean="0"/>
              <a:t> </a:t>
            </a:r>
            <a:r>
              <a:rPr lang="en-US" dirty="0" smtClean="0"/>
              <a:t>is a </a:t>
            </a:r>
            <a:r>
              <a:rPr lang="en-US" dirty="0" smtClean="0">
                <a:cs typeface="+mj-cs"/>
              </a:rPr>
              <a:t>class </a:t>
            </a:r>
            <a:r>
              <a:rPr lang="en-US" dirty="0">
                <a:cs typeface="+mj-cs"/>
              </a:rPr>
              <a:t>of </a:t>
            </a:r>
            <a:r>
              <a:rPr lang="en-US" dirty="0" err="1">
                <a:cs typeface="+mj-cs"/>
              </a:rPr>
              <a:t>antibacterials</a:t>
            </a:r>
            <a:r>
              <a:rPr lang="en-US" dirty="0">
                <a:cs typeface="+mj-cs"/>
              </a:rPr>
              <a:t> originates from a </a:t>
            </a:r>
            <a:r>
              <a:rPr lang="en-US" dirty="0" smtClean="0">
                <a:cs typeface="+mj-cs"/>
              </a:rPr>
              <a:t>natural product,</a:t>
            </a:r>
            <a:r>
              <a:rPr lang="en-US" dirty="0" smtClean="0">
                <a:cs typeface="+mj-cs"/>
              </a:rPr>
              <a:t> </a:t>
            </a:r>
            <a:r>
              <a:rPr lang="en-US" dirty="0" smtClean="0">
                <a:cs typeface="+mj-cs"/>
              </a:rPr>
              <a:t>and  </a:t>
            </a:r>
            <a:r>
              <a:rPr lang="en-US" dirty="0" smtClean="0">
                <a:cs typeface="+mj-cs"/>
              </a:rPr>
              <a:t>was first characterized in the </a:t>
            </a:r>
            <a:r>
              <a:rPr lang="en-US" dirty="0" smtClean="0">
                <a:cs typeface="+mj-cs"/>
              </a:rPr>
              <a:t>1960s. </a:t>
            </a:r>
          </a:p>
          <a:p>
            <a:pPr marL="400050" lvl="1" indent="0" algn="just">
              <a:buNone/>
            </a:pP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cs typeface="+mj-cs"/>
              </a:rPr>
              <a:t>lincomycin</a:t>
            </a:r>
            <a:r>
              <a:rPr lang="en-US" dirty="0" smtClean="0">
                <a:solidFill>
                  <a:srgbClr val="7030A0"/>
                </a:solidFill>
                <a:cs typeface="+mj-cs"/>
              </a:rPr>
              <a:t> </a:t>
            </a:r>
            <a:r>
              <a:rPr lang="en-US" dirty="0" smtClean="0">
                <a:cs typeface="+mj-cs"/>
              </a:rPr>
              <a:t>is the </a:t>
            </a:r>
            <a:r>
              <a:rPr lang="en-US" dirty="0" smtClean="0">
                <a:cs typeface="+mj-cs"/>
              </a:rPr>
              <a:t>first </a:t>
            </a:r>
            <a:r>
              <a:rPr lang="en-US" dirty="0" err="1" smtClean="0">
                <a:cs typeface="+mj-cs"/>
              </a:rPr>
              <a:t>lincosamide</a:t>
            </a:r>
            <a:r>
              <a:rPr lang="en-US" dirty="0" smtClean="0">
                <a:cs typeface="+mj-cs"/>
              </a:rPr>
              <a:t> to be discovered </a:t>
            </a:r>
            <a:r>
              <a:rPr lang="en-US" dirty="0" smtClean="0">
                <a:cs typeface="+mj-cs"/>
              </a:rPr>
              <a:t>, </a:t>
            </a:r>
            <a:r>
              <a:rPr lang="en-US" dirty="0" smtClean="0">
                <a:cs typeface="+mj-cs"/>
              </a:rPr>
              <a:t>isolated from </a:t>
            </a:r>
            <a:r>
              <a:rPr lang="en-US" i="1" u="sng" dirty="0" err="1" smtClean="0">
                <a:cs typeface="+mj-cs"/>
                <a:hlinkClick r:id="rId2" tooltip="Streptomyces lincolnensis"/>
              </a:rPr>
              <a:t>Streptomyces</a:t>
            </a:r>
            <a:r>
              <a:rPr lang="en-US" i="1" u="sng" dirty="0" smtClean="0">
                <a:cs typeface="+mj-cs"/>
                <a:hlinkClick r:id="rId2" tooltip="Streptomyces lincolnensis"/>
              </a:rPr>
              <a:t> </a:t>
            </a:r>
            <a:r>
              <a:rPr lang="en-US" i="1" u="sng" dirty="0" err="1" smtClean="0">
                <a:cs typeface="+mj-cs"/>
                <a:hlinkClick r:id="rId2" tooltip="Streptomyces lincolnensis"/>
              </a:rPr>
              <a:t>lincolnensis</a:t>
            </a:r>
            <a:r>
              <a:rPr lang="en-US" dirty="0" smtClean="0">
                <a:cs typeface="+mj-cs"/>
              </a:rPr>
              <a:t> in a soil sample </a:t>
            </a:r>
            <a:r>
              <a:rPr lang="en-US" dirty="0" smtClean="0">
                <a:cs typeface="+mj-cs"/>
              </a:rPr>
              <a:t>from </a:t>
            </a:r>
            <a:r>
              <a:rPr lang="en-US" dirty="0" smtClean="0">
                <a:cs typeface="+mj-cs"/>
              </a:rPr>
              <a:t>Lincoln, Nebraska (hence the bacterial name).</a:t>
            </a:r>
            <a:r>
              <a:rPr lang="en-US" dirty="0" smtClean="0">
                <a:cs typeface="+mj-cs"/>
              </a:rPr>
              <a:t> </a:t>
            </a:r>
          </a:p>
          <a:p>
            <a:pPr marL="400050" lvl="1" indent="0" algn="just">
              <a:buNone/>
            </a:pPr>
            <a:r>
              <a:rPr lang="en-US" dirty="0" smtClean="0">
                <a:cs typeface="+mj-cs"/>
              </a:rPr>
              <a:t> </a:t>
            </a:r>
            <a:r>
              <a:rPr lang="en-US" dirty="0" smtClean="0">
                <a:cs typeface="+mj-cs"/>
              </a:rPr>
              <a:t>The </a:t>
            </a:r>
            <a:r>
              <a:rPr lang="en-US" dirty="0" smtClean="0">
                <a:cs typeface="+mj-cs"/>
              </a:rPr>
              <a:t>semi synthetic derivatives are  </a:t>
            </a:r>
            <a:r>
              <a:rPr lang="en-US" dirty="0">
                <a:solidFill>
                  <a:srgbClr val="C00000"/>
                </a:solidFill>
                <a:cs typeface="+mj-cs"/>
              </a:rPr>
              <a:t>clindamycin</a:t>
            </a:r>
            <a:r>
              <a:rPr lang="en-US" dirty="0">
                <a:cs typeface="+mj-cs"/>
              </a:rPr>
              <a:t> and </a:t>
            </a:r>
            <a:r>
              <a:rPr lang="en-US" dirty="0" err="1" smtClean="0">
                <a:solidFill>
                  <a:srgbClr val="C00000"/>
                </a:solidFill>
                <a:cs typeface="+mj-cs"/>
              </a:rPr>
              <a:t>pirlimycin</a:t>
            </a:r>
            <a:r>
              <a:rPr lang="en-US" dirty="0" smtClean="0">
                <a:cs typeface="+mj-cs"/>
              </a:rPr>
              <a:t>. </a:t>
            </a:r>
            <a:r>
              <a:rPr lang="en-US" dirty="0">
                <a:cs typeface="+mj-cs"/>
              </a:rPr>
              <a:t> </a:t>
            </a:r>
            <a:r>
              <a:rPr lang="en-US" sz="2800" dirty="0" smtClean="0">
                <a:cs typeface="+mj-cs"/>
              </a:rPr>
              <a:t>now it is  </a:t>
            </a:r>
            <a:r>
              <a:rPr lang="en-US" sz="2800" dirty="0">
                <a:cs typeface="+mj-cs"/>
              </a:rPr>
              <a:t>used </a:t>
            </a:r>
            <a:r>
              <a:rPr lang="en-US" sz="2800" dirty="0" smtClean="0">
                <a:cs typeface="+mj-cs"/>
              </a:rPr>
              <a:t>to</a:t>
            </a:r>
            <a:r>
              <a:rPr lang="en-US" sz="2800" dirty="0" smtClean="0">
                <a:cs typeface="+mj-cs"/>
              </a:rPr>
              <a:t> treat  </a:t>
            </a:r>
            <a:r>
              <a:rPr lang="en-US" sz="2800" dirty="0">
                <a:cs typeface="+mj-cs"/>
              </a:rPr>
              <a:t>a broad spectrum of </a:t>
            </a:r>
            <a:r>
              <a:rPr lang="en-US" sz="2800" dirty="0" smtClean="0">
                <a:cs typeface="+mj-cs"/>
              </a:rPr>
              <a:t>infections. It </a:t>
            </a:r>
            <a:r>
              <a:rPr lang="en-US" sz="2800" dirty="0">
                <a:cs typeface="+mj-cs"/>
              </a:rPr>
              <a:t>is mostly active against gram-positive organisms, but also finds use against selected gram-negative </a:t>
            </a:r>
            <a:r>
              <a:rPr lang="en-US" sz="2800" dirty="0" smtClean="0">
                <a:cs typeface="+mj-cs"/>
              </a:rPr>
              <a:t>anaerobes and </a:t>
            </a:r>
            <a:r>
              <a:rPr lang="en-US" sz="2800" dirty="0">
                <a:cs typeface="+mj-cs"/>
              </a:rPr>
              <a:t>protozoa</a:t>
            </a:r>
            <a:r>
              <a:rPr lang="en-US" sz="2800" dirty="0" smtClean="0">
                <a:cs typeface="+mj-cs"/>
              </a:rPr>
              <a:t>.</a:t>
            </a:r>
          </a:p>
          <a:p>
            <a:pPr marL="0" indent="0" algn="just">
              <a:buNone/>
            </a:pPr>
            <a:r>
              <a:rPr lang="en-US" sz="2800" b="1" dirty="0" smtClean="0">
                <a:solidFill>
                  <a:srgbClr val="C00000"/>
                </a:solidFill>
                <a:cs typeface="+mj-cs"/>
              </a:rPr>
              <a:t>Mode of action </a:t>
            </a:r>
            <a:r>
              <a:rPr lang="en-US" sz="2800" dirty="0" smtClean="0">
                <a:cs typeface="+mj-cs"/>
              </a:rPr>
              <a:t>:</a:t>
            </a:r>
            <a:r>
              <a:rPr lang="en-US" sz="2800" dirty="0" smtClean="0">
                <a:cs typeface="+mj-cs"/>
              </a:rPr>
              <a:t>These antibiotics function by blocking microbial protein synthesis via binding to the 23S </a:t>
            </a:r>
            <a:r>
              <a:rPr lang="en-US" sz="2800" dirty="0" err="1" smtClean="0">
                <a:cs typeface="+mj-cs"/>
              </a:rPr>
              <a:t>rRNA</a:t>
            </a:r>
            <a:r>
              <a:rPr lang="en-US" sz="2800" dirty="0" smtClean="0">
                <a:cs typeface="+mj-cs"/>
              </a:rPr>
              <a:t> of the 50S subunit and mimicking the intermediate formed in the initial phase of the elongation cycle </a:t>
            </a:r>
            <a:endParaRPr lang="ar-IQ" sz="2800" dirty="0" smtClean="0">
              <a:cs typeface="+mj-cs"/>
            </a:endParaRPr>
          </a:p>
          <a:p>
            <a:pPr marL="0" indent="0" algn="just">
              <a:buNone/>
            </a:pPr>
            <a:endParaRPr lang="ar-IQ" sz="28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292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</a:t>
            </a:r>
            <a:r>
              <a:rPr lang="en-US" dirty="0" err="1" smtClean="0"/>
              <a:t>licncomycines</a:t>
            </a:r>
            <a:r>
              <a:rPr lang="en-US" dirty="0" smtClean="0"/>
              <a:t> </a:t>
            </a:r>
            <a:endParaRPr lang="ar-IQ" dirty="0"/>
          </a:p>
        </p:txBody>
      </p:sp>
      <p:pic>
        <p:nvPicPr>
          <p:cNvPr id="4" name="عنصر نائب للمحتوى 3" descr="Structures of the Common Lincosamide Class AntibioticsFigure was prepared using ...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2060848"/>
            <a:ext cx="8064896" cy="30963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00431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smtClean="0">
                <a:solidFill>
                  <a:srgbClr val="C00000"/>
                </a:solidFill>
              </a:rPr>
              <a:t>Spectrum of activity </a:t>
            </a:r>
            <a:r>
              <a:rPr lang="en-US" dirty="0" smtClean="0"/>
              <a:t>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Usage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lincomycin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has been largely superseded by </a:t>
            </a:r>
            <a:r>
              <a:rPr lang="en-US" u="sng" dirty="0">
                <a:latin typeface="Times New Roman" pitchFamily="18" charset="0"/>
                <a:cs typeface="Times New Roman" pitchFamily="18" charset="0"/>
                <a:hlinkClick r:id="rId2" tooltip="Clindamycin"/>
              </a:rPr>
              <a:t>clindamycin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which exhibits improved antibacterial activity. Clindamycin also exhibits some activity against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parasitic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  <a:hlinkClick r:id="rId3" tooltip="Protozoa"/>
              </a:rPr>
              <a:t>protozoa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and has been used for </a:t>
            </a:r>
            <a:r>
              <a:rPr lang="en-US" u="sng" dirty="0">
                <a:latin typeface="Times New Roman" pitchFamily="18" charset="0"/>
                <a:cs typeface="Times New Roman" pitchFamily="18" charset="0"/>
                <a:hlinkClick r:id="rId4" tooltip="Toxoplasmosis"/>
              </a:rPr>
              <a:t>toxoplasmosis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and 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  <a:hlinkClick r:id="rId5" tooltip="Malaria"/>
              </a:rPr>
              <a:t>malaria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Lincosamides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normally used to treat 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  <a:hlinkClick r:id="rId6" tooltip="Staphylococcus"/>
              </a:rPr>
              <a:t>Staphylococcus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and 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  <a:hlinkClick r:id="rId7" tooltip="Streptococcus"/>
              </a:rPr>
              <a:t>Streptococcus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and have proved useful in treating </a:t>
            </a:r>
            <a:r>
              <a:rPr lang="en-US" i="1" u="sng" dirty="0" err="1">
                <a:latin typeface="Times New Roman" pitchFamily="18" charset="0"/>
                <a:cs typeface="Times New Roman" pitchFamily="18" charset="0"/>
                <a:hlinkClick r:id="rId8" tooltip="Bacteroides fragilis"/>
              </a:rPr>
              <a:t>Bacteroides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  <a:hlinkClick r:id="rId8" tooltip="Bacteroides fragilis"/>
              </a:rPr>
              <a:t> </a:t>
            </a:r>
            <a:r>
              <a:rPr lang="en-US" i="1" u="sng" dirty="0" err="1">
                <a:latin typeface="Times New Roman" pitchFamily="18" charset="0"/>
                <a:cs typeface="Times New Roman" pitchFamily="18" charset="0"/>
                <a:hlinkClick r:id="rId8" tooltip="Bacteroides fragilis"/>
              </a:rPr>
              <a:t>fragilis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and some other anaerobes. They are used in the treatment of </a:t>
            </a:r>
            <a:r>
              <a:rPr lang="en-US" u="sng" dirty="0">
                <a:latin typeface="Times New Roman" pitchFamily="18" charset="0"/>
                <a:cs typeface="Times New Roman" pitchFamily="18" charset="0"/>
                <a:hlinkClick r:id="rId9" tooltip="Toxic shock syndrome"/>
              </a:rPr>
              <a:t>toxic shock syndrome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and thought to directly block the </a:t>
            </a:r>
            <a:r>
              <a:rPr lang="en-US" u="sng" dirty="0">
                <a:latin typeface="Times New Roman" pitchFamily="18" charset="0"/>
                <a:cs typeface="Times New Roman" pitchFamily="18" charset="0"/>
                <a:hlinkClick r:id="rId10" tooltip="M protein (Streptococcus)"/>
              </a:rPr>
              <a:t>M protein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production that leads to the severe </a:t>
            </a:r>
            <a:r>
              <a:rPr lang="en-US" u="sng" dirty="0">
                <a:latin typeface="Times New Roman" pitchFamily="18" charset="0"/>
                <a:cs typeface="Times New Roman" pitchFamily="18" charset="0"/>
                <a:hlinkClick r:id="rId11" tooltip="Inflammatory response"/>
              </a:rPr>
              <a:t>inflammatory response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 rtl="0">
              <a:buNone/>
            </a:pPr>
            <a:r>
              <a:rPr lang="ar-IQ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مهم </a:t>
            </a:r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Lincosamide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antibiotics are one of the classes of antibiotics most associated with pseudomembranous colitis caused by </a:t>
            </a:r>
            <a:r>
              <a:rPr lang="en-US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12" tooltip="Clostridium difficile (bacteria)"/>
              </a:rPr>
              <a:t>Clostridium </a:t>
            </a:r>
            <a:r>
              <a:rPr lang="en-US" i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12" tooltip="Clostridium difficile (bacteria)"/>
              </a:rPr>
              <a:t>difficile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418762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62500" lnSpcReduction="20000"/>
          </a:bodyPr>
          <a:lstStyle/>
          <a:p>
            <a:pPr marL="0" indent="0" algn="just" fontAlgn="base">
              <a:buNone/>
            </a:pPr>
            <a:r>
              <a:rPr lang="en-US" sz="4500" b="1" dirty="0" smtClean="0">
                <a:solidFill>
                  <a:srgbClr val="C00000"/>
                </a:solidFill>
              </a:rPr>
              <a:t>Resistance</a:t>
            </a:r>
            <a:r>
              <a:rPr lang="ar-IQ" sz="4500" b="1" dirty="0" smtClean="0">
                <a:solidFill>
                  <a:srgbClr val="C00000"/>
                </a:solidFill>
              </a:rPr>
              <a:t>: </a:t>
            </a:r>
            <a:r>
              <a:rPr lang="en-US" sz="4000" dirty="0" smtClean="0"/>
              <a:t>increased </a:t>
            </a:r>
            <a:r>
              <a:rPr lang="en-US" sz="4000" dirty="0"/>
              <a:t>antibiotic use leads to the development of resistance. Two of the most common routes of resistance to </a:t>
            </a:r>
            <a:r>
              <a:rPr lang="en-US" sz="4000" dirty="0" err="1"/>
              <a:t>lincosamides</a:t>
            </a:r>
            <a:r>
              <a:rPr lang="en-US" sz="4000" dirty="0"/>
              <a:t> include </a:t>
            </a:r>
            <a:endParaRPr lang="en-US" sz="4000" dirty="0" smtClean="0"/>
          </a:p>
          <a:p>
            <a:pPr marL="0" indent="0" algn="just" rtl="0" fontAlgn="base"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Antibiotic </a:t>
            </a:r>
            <a:r>
              <a:rPr lang="en-US" sz="4000" b="1" dirty="0">
                <a:solidFill>
                  <a:srgbClr val="FF0000"/>
                </a:solidFill>
              </a:rPr>
              <a:t>modification</a:t>
            </a:r>
            <a:r>
              <a:rPr lang="en-US" sz="4000" b="1" dirty="0"/>
              <a:t>, </a:t>
            </a:r>
            <a:r>
              <a:rPr lang="en-US" sz="4000" dirty="0"/>
              <a:t>a route more prevalent in pathogenic gram-positive </a:t>
            </a:r>
            <a:r>
              <a:rPr lang="en-US" sz="4000" dirty="0" err="1" smtClean="0"/>
              <a:t>cocci</a:t>
            </a:r>
            <a:r>
              <a:rPr lang="en-US" sz="4000" dirty="0" smtClean="0"/>
              <a:t>, Organisms </a:t>
            </a:r>
            <a:r>
              <a:rPr lang="en-US" sz="4000" dirty="0"/>
              <a:t>employing the antibiotic modification strategy inactivate </a:t>
            </a:r>
            <a:r>
              <a:rPr lang="en-US" sz="4000" dirty="0" err="1"/>
              <a:t>lincosamides</a:t>
            </a:r>
            <a:r>
              <a:rPr lang="en-US" sz="4000" dirty="0"/>
              <a:t> via </a:t>
            </a:r>
            <a:r>
              <a:rPr lang="en-US" sz="4000" dirty="0" err="1"/>
              <a:t>adenylylation</a:t>
            </a:r>
            <a:r>
              <a:rPr lang="en-US" sz="4000" dirty="0"/>
              <a:t> catalyzed by enzymes encoded by </a:t>
            </a:r>
            <a:r>
              <a:rPr lang="en-US" sz="4000" i="1" dirty="0" err="1"/>
              <a:t>lin</a:t>
            </a:r>
            <a:r>
              <a:rPr lang="en-US" sz="4000" dirty="0"/>
              <a:t> </a:t>
            </a:r>
            <a:r>
              <a:rPr lang="en-US" sz="4000" dirty="0" smtClean="0"/>
              <a:t>genes. These enzymes show </a:t>
            </a:r>
            <a:r>
              <a:rPr lang="en-US" sz="4000" dirty="0"/>
              <a:t>amino acid sequence homology with the aminoglycoside antibiotic </a:t>
            </a:r>
            <a:r>
              <a:rPr lang="en-US" sz="4000" dirty="0" err="1" smtClean="0"/>
              <a:t>nucleotidyltransferase</a:t>
            </a:r>
            <a:endParaRPr lang="en-US" sz="4000" dirty="0" smtClean="0"/>
          </a:p>
          <a:p>
            <a:pPr marL="0" indent="0" algn="just" rtl="0" fontAlgn="base"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Methylation </a:t>
            </a:r>
            <a:r>
              <a:rPr lang="en-US" sz="4000" b="1" dirty="0">
                <a:solidFill>
                  <a:srgbClr val="FF0000"/>
                </a:solidFill>
              </a:rPr>
              <a:t>of the ribosomal 23S </a:t>
            </a:r>
            <a:r>
              <a:rPr lang="en-US" sz="4000" b="1" dirty="0" err="1">
                <a:solidFill>
                  <a:srgbClr val="FF0000"/>
                </a:solidFill>
              </a:rPr>
              <a:t>rRNA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dirty="0"/>
              <a:t>by </a:t>
            </a:r>
            <a:r>
              <a:rPr lang="en-US" sz="4000" dirty="0" err="1"/>
              <a:t>Erm</a:t>
            </a:r>
            <a:r>
              <a:rPr lang="en-US" sz="4000" dirty="0"/>
              <a:t> </a:t>
            </a:r>
            <a:r>
              <a:rPr lang="en-US" sz="4000" dirty="0" err="1"/>
              <a:t>methyltransferases</a:t>
            </a:r>
            <a:r>
              <a:rPr lang="en-US" sz="4000" dirty="0"/>
              <a:t>, observed in many genera and resulting in </a:t>
            </a:r>
            <a:r>
              <a:rPr lang="en-US" sz="4000" dirty="0" smtClean="0"/>
              <a:t>co resistance </a:t>
            </a:r>
            <a:r>
              <a:rPr lang="en-US" sz="4000" dirty="0"/>
              <a:t>to macrolide and type B </a:t>
            </a:r>
            <a:r>
              <a:rPr lang="en-US" sz="4000" dirty="0" err="1"/>
              <a:t>streptogramin</a:t>
            </a:r>
            <a:r>
              <a:rPr lang="en-US" sz="4000" dirty="0"/>
              <a:t> antibiotics. </a:t>
            </a:r>
            <a:endParaRPr lang="en-US" sz="4000" dirty="0" smtClean="0"/>
          </a:p>
          <a:p>
            <a:pPr marL="0" indent="0" algn="just" fontAlgn="base">
              <a:buNone/>
            </a:pPr>
            <a:r>
              <a:rPr lang="en-US" sz="5100" b="1" dirty="0" err="1" smtClean="0">
                <a:solidFill>
                  <a:srgbClr val="C00000"/>
                </a:solidFill>
              </a:rPr>
              <a:t>Lincomycin</a:t>
            </a:r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r>
              <a:rPr lang="en-US" sz="3600" dirty="0" smtClean="0"/>
              <a:t>: is used for treating serious </a:t>
            </a:r>
            <a:r>
              <a:rPr lang="en-US" sz="3600" u="sng" dirty="0" smtClean="0">
                <a:hlinkClick r:id="rId2" tooltip="Educational Slideshow"/>
              </a:rPr>
              <a:t>bacterial infections</a:t>
            </a:r>
            <a:r>
              <a:rPr lang="en-US" sz="3600" dirty="0" smtClean="0"/>
              <a:t> caused by susceptible </a:t>
            </a:r>
            <a:r>
              <a:rPr lang="en-US" sz="3600" u="sng" dirty="0" smtClean="0">
                <a:hlinkClick r:id="rId3"/>
              </a:rPr>
              <a:t>strains</a:t>
            </a:r>
            <a:r>
              <a:rPr lang="en-US" sz="3600" dirty="0" smtClean="0"/>
              <a:t> of </a:t>
            </a:r>
            <a:r>
              <a:rPr lang="en-US" sz="3600" i="1" dirty="0" smtClean="0"/>
              <a:t>streptococci, </a:t>
            </a:r>
            <a:r>
              <a:rPr lang="en-US" sz="3600" i="1" dirty="0" err="1" smtClean="0"/>
              <a:t>pneumococci</a:t>
            </a:r>
            <a:r>
              <a:rPr lang="en-US" sz="3600" dirty="0" smtClean="0"/>
              <a:t>, and</a:t>
            </a:r>
            <a:r>
              <a:rPr lang="ar-IQ" sz="3600" dirty="0" smtClean="0"/>
              <a:t> </a:t>
            </a:r>
            <a:r>
              <a:rPr lang="en-US" sz="3600" i="1" dirty="0" smtClean="0"/>
              <a:t>staphylococci</a:t>
            </a:r>
            <a:r>
              <a:rPr lang="en-US" sz="3600" dirty="0" smtClean="0"/>
              <a:t>. Use of </a:t>
            </a:r>
            <a:r>
              <a:rPr lang="en-US" sz="3600" dirty="0" err="1" smtClean="0"/>
              <a:t>lincomycin</a:t>
            </a:r>
            <a:r>
              <a:rPr lang="en-US" sz="3600" dirty="0" smtClean="0"/>
              <a:t> is reserved for penicillin-</a:t>
            </a:r>
            <a:r>
              <a:rPr lang="en-US" sz="3600" u="sng" dirty="0" smtClean="0">
                <a:hlinkClick r:id="rId4"/>
              </a:rPr>
              <a:t>allergic</a:t>
            </a:r>
            <a:r>
              <a:rPr lang="en-US" sz="3600" dirty="0" smtClean="0"/>
              <a:t> patients or when penicillin-based treatment is not appropriate. This antibiotic should only be used to treat serious infections because of rare but sometimes fatal intestinal problems have occurred (</a:t>
            </a:r>
            <a:r>
              <a:rPr lang="en-US" sz="3600" dirty="0" err="1" smtClean="0"/>
              <a:t>pseudomembranous</a:t>
            </a:r>
            <a:r>
              <a:rPr lang="en-US" sz="3600" dirty="0" smtClean="0"/>
              <a:t> </a:t>
            </a:r>
            <a:r>
              <a:rPr lang="en-US" sz="3600" u="sng" dirty="0" smtClean="0">
                <a:hlinkClick r:id="rId5"/>
              </a:rPr>
              <a:t>colitis</a:t>
            </a:r>
            <a:r>
              <a:rPr lang="en-US" sz="3600" dirty="0" smtClean="0"/>
              <a:t>).</a:t>
            </a:r>
            <a:r>
              <a:rPr lang="ar-IQ" sz="3600" dirty="0" smtClean="0"/>
              <a:t> </a:t>
            </a:r>
            <a:r>
              <a:rPr lang="en-US" sz="3600" dirty="0" smtClean="0"/>
              <a:t>Other  Side effects of </a:t>
            </a:r>
            <a:r>
              <a:rPr lang="en-US" sz="3600" dirty="0" err="1" smtClean="0"/>
              <a:t>lincomycin</a:t>
            </a:r>
            <a:r>
              <a:rPr lang="en-US" sz="3600" dirty="0" smtClean="0"/>
              <a:t> </a:t>
            </a:r>
            <a:r>
              <a:rPr lang="en-US" sz="3600" dirty="0" err="1" smtClean="0"/>
              <a:t>are:</a:t>
            </a:r>
            <a:r>
              <a:rPr lang="en-US" sz="3600" u="sng" dirty="0" err="1" smtClean="0">
                <a:hlinkClick r:id="rId6"/>
              </a:rPr>
              <a:t>nausea</a:t>
            </a:r>
            <a:r>
              <a:rPr lang="en-US" sz="3600" dirty="0" err="1" smtClean="0"/>
              <a:t>,</a:t>
            </a:r>
            <a:r>
              <a:rPr lang="en-US" sz="3600" u="sng" dirty="0" err="1" smtClean="0">
                <a:hlinkClick r:id="rId6"/>
              </a:rPr>
              <a:t>vomiting</a:t>
            </a:r>
            <a:r>
              <a:rPr lang="en-US" sz="3600" dirty="0" err="1" smtClean="0"/>
              <a:t>,</a:t>
            </a:r>
            <a:r>
              <a:rPr lang="en-US" sz="3600" u="sng" dirty="0" err="1" smtClean="0">
                <a:hlinkClick r:id="rId7"/>
              </a:rPr>
              <a:t>diarrhea</a:t>
            </a:r>
            <a:r>
              <a:rPr lang="en-US" sz="3600" dirty="0" err="1" smtClean="0"/>
              <a:t>,</a:t>
            </a:r>
            <a:r>
              <a:rPr lang="en-US" sz="3600" u="sng" dirty="0" err="1" smtClean="0">
                <a:hlinkClick r:id="rId8"/>
              </a:rPr>
              <a:t>abdominal</a:t>
            </a:r>
            <a:r>
              <a:rPr lang="en-US" sz="3600" u="sng" dirty="0" smtClean="0">
                <a:hlinkClick r:id="rId8"/>
              </a:rPr>
              <a:t> </a:t>
            </a:r>
            <a:r>
              <a:rPr lang="en-US" sz="3600" u="sng" dirty="0" err="1" smtClean="0">
                <a:hlinkClick r:id="rId8"/>
              </a:rPr>
              <a:t>pain</a:t>
            </a:r>
            <a:r>
              <a:rPr lang="en-US" sz="3600" dirty="0" err="1" smtClean="0"/>
              <a:t>,</a:t>
            </a:r>
            <a:r>
              <a:rPr lang="en-US" sz="3600" u="sng" dirty="0" err="1" smtClean="0">
                <a:hlinkClick r:id="rId9"/>
              </a:rPr>
              <a:t>rash</a:t>
            </a:r>
            <a:r>
              <a:rPr lang="en-US" sz="3600" dirty="0" smtClean="0"/>
              <a:t>, and</a:t>
            </a:r>
            <a:r>
              <a:rPr lang="ar-IQ" sz="3600" dirty="0" smtClean="0"/>
              <a:t> </a:t>
            </a:r>
            <a:r>
              <a:rPr lang="en-US" sz="3600" u="sng" dirty="0" smtClean="0">
                <a:hlinkClick r:id="rId10"/>
              </a:rPr>
              <a:t>itching</a:t>
            </a:r>
            <a:r>
              <a:rPr lang="en-US" sz="3600" dirty="0" smtClean="0"/>
              <a:t>.</a:t>
            </a:r>
            <a:endParaRPr lang="en-US" sz="4000" dirty="0"/>
          </a:p>
          <a:p>
            <a:pPr marL="0" indent="0" algn="ctr" rtl="0" fontAlgn="base">
              <a:buNone/>
            </a:pPr>
            <a:r>
              <a:rPr lang="en-US" dirty="0" smtClean="0"/>
              <a:t> </a:t>
            </a: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261144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pPr marL="0" indent="0" algn="just" rtl="0">
              <a:buNone/>
            </a:pPr>
            <a:r>
              <a:rPr lang="en-US" b="1" dirty="0">
                <a:solidFill>
                  <a:srgbClr val="C00000"/>
                </a:solidFill>
              </a:rPr>
              <a:t> </a:t>
            </a:r>
            <a:r>
              <a:rPr lang="en-US" b="1" dirty="0" smtClean="0">
                <a:solidFill>
                  <a:srgbClr val="C00000"/>
                </a:solidFill>
                <a:cs typeface="+mj-cs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cs typeface="+mj-cs"/>
              </a:rPr>
              <a:t>Clindamycin</a:t>
            </a:r>
            <a:r>
              <a:rPr lang="en-US" b="1" dirty="0" smtClean="0">
                <a:solidFill>
                  <a:srgbClr val="C00000"/>
                </a:solidFill>
                <a:cs typeface="+mj-cs"/>
              </a:rPr>
              <a:t> </a:t>
            </a:r>
            <a:r>
              <a:rPr lang="en-US" dirty="0" smtClean="0">
                <a:cs typeface="+mj-cs"/>
              </a:rPr>
              <a:t>: </a:t>
            </a:r>
            <a:r>
              <a:rPr lang="en-US" dirty="0" smtClean="0">
                <a:cs typeface="+mj-cs"/>
              </a:rPr>
              <a:t>is frequently used to treat infections caused by streptococci and </a:t>
            </a:r>
            <a:r>
              <a:rPr lang="en-US" dirty="0" smtClean="0">
                <a:cs typeface="+mj-cs"/>
              </a:rPr>
              <a:t>staphylococci</a:t>
            </a:r>
            <a:r>
              <a:rPr lang="en-US" dirty="0" smtClean="0">
                <a:cs typeface="+mj-cs"/>
              </a:rPr>
              <a:t> </a:t>
            </a:r>
            <a:r>
              <a:rPr lang="en-US" dirty="0" smtClean="0">
                <a:cs typeface="+mj-cs"/>
              </a:rPr>
              <a:t>. </a:t>
            </a:r>
            <a:r>
              <a:rPr lang="en-US" dirty="0" err="1" smtClean="0">
                <a:cs typeface="+mj-cs"/>
              </a:rPr>
              <a:t>Clindamycin</a:t>
            </a:r>
            <a:r>
              <a:rPr lang="en-US" dirty="0" smtClean="0">
                <a:cs typeface="+mj-cs"/>
              </a:rPr>
              <a:t> treatments have been limited in the past because of rapid development of resistance and gastrointestinal side </a:t>
            </a:r>
            <a:r>
              <a:rPr lang="en-US" dirty="0" smtClean="0">
                <a:cs typeface="+mj-cs"/>
              </a:rPr>
              <a:t>effects. Recently</a:t>
            </a:r>
            <a:r>
              <a:rPr lang="en-US" dirty="0" smtClean="0">
                <a:cs typeface="+mj-cs"/>
              </a:rPr>
              <a:t>, as the emergence of multidrug-resistant pathogens has become a grave concern, </a:t>
            </a:r>
            <a:r>
              <a:rPr lang="en-US" dirty="0" err="1" smtClean="0">
                <a:cs typeface="+mj-cs"/>
              </a:rPr>
              <a:t>lincosamide</a:t>
            </a:r>
            <a:r>
              <a:rPr lang="en-US" dirty="0" smtClean="0">
                <a:cs typeface="+mj-cs"/>
              </a:rPr>
              <a:t> use has been revisited. In particular, </a:t>
            </a:r>
            <a:r>
              <a:rPr lang="en-US" dirty="0" err="1" smtClean="0">
                <a:cs typeface="+mj-cs"/>
              </a:rPr>
              <a:t>clindamycin</a:t>
            </a:r>
            <a:r>
              <a:rPr lang="en-US" dirty="0" smtClean="0">
                <a:cs typeface="+mj-cs"/>
              </a:rPr>
              <a:t> has been found to be potent in treating </a:t>
            </a:r>
            <a:r>
              <a:rPr lang="en-US" dirty="0" err="1" smtClean="0">
                <a:cs typeface="+mj-cs"/>
              </a:rPr>
              <a:t>methicillin</a:t>
            </a:r>
            <a:r>
              <a:rPr lang="en-US" dirty="0" smtClean="0">
                <a:cs typeface="+mj-cs"/>
              </a:rPr>
              <a:t>-resistant </a:t>
            </a:r>
            <a:r>
              <a:rPr lang="en-US" i="1" dirty="0" smtClean="0">
                <a:cs typeface="+mj-cs"/>
              </a:rPr>
              <a:t>Staphylococcus </a:t>
            </a:r>
            <a:r>
              <a:rPr lang="en-US" i="1" dirty="0" err="1" smtClean="0">
                <a:cs typeface="+mj-cs"/>
              </a:rPr>
              <a:t>aureus</a:t>
            </a:r>
            <a:r>
              <a:rPr lang="en-US" dirty="0" smtClean="0">
                <a:cs typeface="+mj-cs"/>
              </a:rPr>
              <a:t> (MRSA), a pathogen causing worldwide concern because of its increasing rate of incidence and </a:t>
            </a:r>
            <a:r>
              <a:rPr lang="en-US" smtClean="0">
                <a:cs typeface="+mj-cs"/>
              </a:rPr>
              <a:t>limited </a:t>
            </a:r>
            <a:r>
              <a:rPr lang="en-US" smtClean="0">
                <a:cs typeface="+mj-cs"/>
              </a:rPr>
              <a:t>treatments .This </a:t>
            </a:r>
            <a:r>
              <a:rPr lang="en-US" dirty="0" smtClean="0">
                <a:cs typeface="+mj-cs"/>
              </a:rPr>
              <a:t>drug is available in many forms. It comes as an </a:t>
            </a:r>
            <a:r>
              <a:rPr lang="en-US" dirty="0" smtClean="0">
                <a:cs typeface="+mj-cs"/>
                <a:hlinkClick r:id="rId2"/>
              </a:rPr>
              <a:t>oral capsule</a:t>
            </a:r>
            <a:r>
              <a:rPr lang="en-US" dirty="0" smtClean="0">
                <a:cs typeface="+mj-cs"/>
              </a:rPr>
              <a:t>, </a:t>
            </a:r>
            <a:r>
              <a:rPr lang="en-US" dirty="0" smtClean="0">
                <a:cs typeface="+mj-cs"/>
                <a:hlinkClick r:id="rId3"/>
              </a:rPr>
              <a:t>oral solution</a:t>
            </a:r>
            <a:r>
              <a:rPr lang="en-US" dirty="0" smtClean="0">
                <a:cs typeface="+mj-cs"/>
              </a:rPr>
              <a:t>, </a:t>
            </a:r>
            <a:r>
              <a:rPr lang="en-US" u="sng" dirty="0" smtClean="0">
                <a:cs typeface="+mj-cs"/>
                <a:hlinkClick r:id="rId4"/>
              </a:rPr>
              <a:t>topical foam</a:t>
            </a:r>
            <a:r>
              <a:rPr lang="en-US" dirty="0" smtClean="0">
                <a:cs typeface="+mj-cs"/>
              </a:rPr>
              <a:t>, </a:t>
            </a:r>
            <a:r>
              <a:rPr lang="en-US" dirty="0" smtClean="0">
                <a:cs typeface="+mj-cs"/>
                <a:hlinkClick r:id="rId5"/>
              </a:rPr>
              <a:t>topical gel</a:t>
            </a:r>
            <a:r>
              <a:rPr lang="en-US" dirty="0" smtClean="0">
                <a:cs typeface="+mj-cs"/>
              </a:rPr>
              <a:t>, </a:t>
            </a:r>
            <a:r>
              <a:rPr lang="en-US" dirty="0" smtClean="0">
                <a:cs typeface="+mj-cs"/>
                <a:hlinkClick r:id="rId6"/>
              </a:rPr>
              <a:t>topical lotion</a:t>
            </a:r>
            <a:r>
              <a:rPr lang="en-US" dirty="0" smtClean="0">
                <a:cs typeface="+mj-cs"/>
              </a:rPr>
              <a:t>, </a:t>
            </a:r>
            <a:r>
              <a:rPr lang="en-US" dirty="0" smtClean="0">
                <a:cs typeface="+mj-cs"/>
                <a:hlinkClick r:id="rId7"/>
              </a:rPr>
              <a:t>topical swab</a:t>
            </a:r>
            <a:r>
              <a:rPr lang="en-US" dirty="0" smtClean="0">
                <a:cs typeface="+mj-cs"/>
              </a:rPr>
              <a:t>, topical solution, </a:t>
            </a:r>
            <a:r>
              <a:rPr lang="en-US" dirty="0" smtClean="0">
                <a:cs typeface="+mj-cs"/>
                <a:hlinkClick r:id="rId8"/>
              </a:rPr>
              <a:t>vaginal suppository</a:t>
            </a:r>
            <a:r>
              <a:rPr lang="en-US" dirty="0" smtClean="0">
                <a:cs typeface="+mj-cs"/>
              </a:rPr>
              <a:t>, and </a:t>
            </a:r>
            <a:r>
              <a:rPr lang="en-US" dirty="0" smtClean="0">
                <a:cs typeface="+mj-cs"/>
                <a:hlinkClick r:id="rId9"/>
              </a:rPr>
              <a:t>vaginal cream</a:t>
            </a:r>
            <a:r>
              <a:rPr lang="en-US" dirty="0" smtClean="0">
                <a:cs typeface="+mj-cs"/>
              </a:rPr>
              <a:t>. It’s also available as an intravenous (IV) </a:t>
            </a:r>
            <a:r>
              <a:rPr lang="en-US" dirty="0" smtClean="0">
                <a:cs typeface="+mj-cs"/>
              </a:rPr>
              <a:t>drug </a:t>
            </a:r>
            <a:r>
              <a:rPr lang="en-US" dirty="0" smtClean="0">
                <a:cs typeface="+mj-cs"/>
              </a:rPr>
              <a:t>Common side effects include nausea, diarrhea, rash, and pain at the site of </a:t>
            </a:r>
            <a:r>
              <a:rPr lang="en-US" dirty="0" smtClean="0">
                <a:cs typeface="+mj-cs"/>
              </a:rPr>
              <a:t>injection</a:t>
            </a:r>
            <a:r>
              <a:rPr lang="en-US" b="1" dirty="0" smtClean="0">
                <a:solidFill>
                  <a:srgbClr val="C00000"/>
                </a:solidFill>
                <a:cs typeface="+mj-cs"/>
              </a:rPr>
              <a:t>.</a:t>
            </a:r>
            <a:r>
              <a:rPr lang="ar-IQ" b="1" baseline="30000" dirty="0" smtClean="0">
                <a:solidFill>
                  <a:srgbClr val="C00000"/>
                </a:solidFill>
                <a:cs typeface="+mj-cs"/>
              </a:rPr>
              <a:t> </a:t>
            </a:r>
            <a:r>
              <a:rPr lang="en-US" b="1" dirty="0" smtClean="0">
                <a:solidFill>
                  <a:srgbClr val="C00000"/>
                </a:solidFill>
                <a:cs typeface="+mj-cs"/>
              </a:rPr>
              <a:t>It </a:t>
            </a:r>
            <a:r>
              <a:rPr lang="en-US" b="1" dirty="0" smtClean="0">
                <a:solidFill>
                  <a:srgbClr val="C00000"/>
                </a:solidFill>
                <a:cs typeface="+mj-cs"/>
              </a:rPr>
              <a:t>increases the risk of hospital-acquired </a:t>
            </a:r>
            <a:r>
              <a:rPr lang="en-US" b="1" i="1" dirty="0" smtClean="0">
                <a:solidFill>
                  <a:srgbClr val="C00000"/>
                </a:solidFill>
                <a:cs typeface="+mj-cs"/>
                <a:hlinkClick r:id="rId10" tooltip="Clostridium difficile colitis"/>
              </a:rPr>
              <a:t>Clostridium </a:t>
            </a:r>
            <a:r>
              <a:rPr lang="en-US" b="1" i="1" dirty="0" err="1" smtClean="0">
                <a:solidFill>
                  <a:srgbClr val="C00000"/>
                </a:solidFill>
                <a:cs typeface="+mj-cs"/>
                <a:hlinkClick r:id="rId10" tooltip="Clostridium difficile colitis"/>
              </a:rPr>
              <a:t>difficile</a:t>
            </a:r>
            <a:r>
              <a:rPr lang="en-US" b="1" dirty="0" smtClean="0">
                <a:solidFill>
                  <a:srgbClr val="C00000"/>
                </a:solidFill>
                <a:cs typeface="+mj-cs"/>
                <a:hlinkClick r:id="rId10" tooltip="Clostridium difficile colitis"/>
              </a:rPr>
              <a:t> colitis</a:t>
            </a:r>
            <a:r>
              <a:rPr lang="en-US" b="1" dirty="0" smtClean="0">
                <a:solidFill>
                  <a:srgbClr val="C00000"/>
                </a:solidFill>
                <a:cs typeface="+mj-cs"/>
              </a:rPr>
              <a:t> about </a:t>
            </a:r>
            <a:r>
              <a:rPr lang="en-US" b="1" dirty="0" smtClean="0">
                <a:solidFill>
                  <a:srgbClr val="C00000"/>
                </a:solidFill>
                <a:cs typeface="+mj-cs"/>
              </a:rPr>
              <a:t>fourfold</a:t>
            </a:r>
          </a:p>
          <a:p>
            <a:pPr algn="just"/>
            <a:r>
              <a:rPr lang="en-US" dirty="0" err="1" smtClean="0"/>
              <a:t>Clindamycin</a:t>
            </a:r>
            <a:r>
              <a:rPr lang="en-US" dirty="0" smtClean="0"/>
              <a:t> is used primarily to treat </a:t>
            </a:r>
            <a:r>
              <a:rPr lang="en-US" dirty="0" smtClean="0">
                <a:hlinkClick r:id="rId11" tooltip="Anaerobic infection"/>
              </a:rPr>
              <a:t>anaerobic infections</a:t>
            </a:r>
            <a:r>
              <a:rPr lang="en-US" dirty="0" smtClean="0"/>
              <a:t> caused by susceptible </a:t>
            </a:r>
            <a:r>
              <a:rPr lang="en-US" dirty="0" err="1" smtClean="0">
                <a:hlinkClick r:id="rId12" tooltip="Anaerobic organism"/>
              </a:rPr>
              <a:t>anaerobic</a:t>
            </a:r>
            <a:r>
              <a:rPr lang="en-US" dirty="0" err="1" smtClean="0">
                <a:hlinkClick r:id="rId13" tooltip="Bacteria"/>
              </a:rPr>
              <a:t>bacteria</a:t>
            </a:r>
            <a:r>
              <a:rPr lang="en-US" dirty="0" smtClean="0"/>
              <a:t>, including dental infections</a:t>
            </a:r>
            <a:r>
              <a:rPr lang="en-US" dirty="0" smtClean="0"/>
              <a:t>,</a:t>
            </a:r>
            <a:r>
              <a:rPr lang="en-US" dirty="0" smtClean="0"/>
              <a:t> and infections of the </a:t>
            </a:r>
            <a:r>
              <a:rPr lang="en-US" dirty="0" smtClean="0">
                <a:hlinkClick r:id="rId14" tooltip="Respiratory tract"/>
              </a:rPr>
              <a:t>respiratory tract</a:t>
            </a:r>
            <a:r>
              <a:rPr lang="en-US" dirty="0" smtClean="0"/>
              <a:t>, skin, and </a:t>
            </a:r>
            <a:r>
              <a:rPr lang="en-US" dirty="0" smtClean="0">
                <a:hlinkClick r:id="rId15" tooltip="Soft tissue"/>
              </a:rPr>
              <a:t>soft </a:t>
            </a:r>
            <a:r>
              <a:rPr lang="en-US" dirty="0" smtClean="0">
                <a:hlinkClick r:id="rId15" tooltip="Soft tissue"/>
              </a:rPr>
              <a:t>tissue</a:t>
            </a:r>
            <a:r>
              <a:rPr lang="en-US" dirty="0" smtClean="0"/>
              <a:t> </a:t>
            </a:r>
            <a:endParaRPr lang="ar-IQ" dirty="0" smtClean="0"/>
          </a:p>
          <a:p>
            <a:pPr algn="just"/>
            <a:r>
              <a:rPr lang="en-US" dirty="0" smtClean="0"/>
              <a:t>In people with</a:t>
            </a:r>
            <a:r>
              <a:rPr lang="en-US" dirty="0" smtClean="0"/>
              <a:t> </a:t>
            </a:r>
            <a:r>
              <a:rPr lang="en-US" dirty="0" smtClean="0">
                <a:hlinkClick r:id="rId16" tooltip="Hypersensitivity"/>
              </a:rPr>
              <a:t>hypersensitivity</a:t>
            </a:r>
            <a:r>
              <a:rPr lang="en-US" dirty="0" smtClean="0"/>
              <a:t> to </a:t>
            </a:r>
            <a:r>
              <a:rPr lang="en-US" dirty="0" err="1" smtClean="0">
                <a:hlinkClick r:id="rId17" tooltip="Penicillin"/>
              </a:rPr>
              <a:t>penicillins</a:t>
            </a:r>
            <a:r>
              <a:rPr lang="en-US" dirty="0" smtClean="0"/>
              <a:t>, </a:t>
            </a:r>
            <a:r>
              <a:rPr lang="en-US" dirty="0" err="1" smtClean="0"/>
              <a:t>clindamycin</a:t>
            </a:r>
            <a:r>
              <a:rPr lang="en-US" dirty="0" smtClean="0"/>
              <a:t> may be used to treat infections caused by susceptible </a:t>
            </a:r>
            <a:r>
              <a:rPr lang="en-US" dirty="0" smtClean="0">
                <a:hlinkClick r:id="rId18" tooltip="Aerobic organism"/>
              </a:rPr>
              <a:t>aerobic</a:t>
            </a:r>
            <a:r>
              <a:rPr lang="en-US" dirty="0" smtClean="0"/>
              <a:t> bacteria, as well. It is also used to treat bone and joint infections, particularly those caused by </a:t>
            </a:r>
            <a:r>
              <a:rPr lang="en-US" i="1" dirty="0" smtClean="0">
                <a:hlinkClick r:id="rId19" tooltip="Staphylococcus aureus"/>
              </a:rPr>
              <a:t>Staphylococcus </a:t>
            </a:r>
            <a:r>
              <a:rPr lang="en-US" i="1" dirty="0" err="1" smtClean="0">
                <a:hlinkClick r:id="rId19" tooltip="Staphylococcus aureus"/>
              </a:rPr>
              <a:t>aureus</a:t>
            </a:r>
            <a:r>
              <a:rPr lang="en-US" dirty="0" err="1" smtClean="0"/>
              <a:t>.</a:t>
            </a:r>
            <a:r>
              <a:rPr lang="en-US" dirty="0" err="1" smtClean="0">
                <a:hlinkClick r:id="rId20" tooltip="Topical"/>
              </a:rPr>
              <a:t>Topical</a:t>
            </a:r>
            <a:r>
              <a:rPr lang="en-US" dirty="0" smtClean="0"/>
              <a:t> application of </a:t>
            </a:r>
            <a:r>
              <a:rPr lang="en-US" dirty="0" err="1" smtClean="0"/>
              <a:t>clindamycin</a:t>
            </a:r>
            <a:r>
              <a:rPr lang="en-US" dirty="0" smtClean="0"/>
              <a:t> phosphate can be used to treat mild to moderate </a:t>
            </a:r>
            <a:r>
              <a:rPr lang="en-US" dirty="0" smtClean="0"/>
              <a:t>acne.</a:t>
            </a:r>
            <a:r>
              <a:rPr lang="ar-IQ" dirty="0" smtClean="0"/>
              <a:t>افضل علاج لحاله حب الشباب </a:t>
            </a:r>
            <a:endParaRPr lang="en-US" dirty="0" smtClean="0"/>
          </a:p>
          <a:p>
            <a:r>
              <a:rPr lang="en-US" b="1" dirty="0" smtClean="0"/>
              <a:t>Acne </a:t>
            </a:r>
            <a:r>
              <a:rPr lang="en-US" dirty="0" smtClean="0"/>
              <a:t>The </a:t>
            </a:r>
            <a:r>
              <a:rPr lang="en-US" dirty="0" smtClean="0"/>
              <a:t>use of </a:t>
            </a:r>
            <a:r>
              <a:rPr lang="en-US" dirty="0" err="1" smtClean="0"/>
              <a:t>clindamycin</a:t>
            </a:r>
            <a:r>
              <a:rPr lang="en-US" dirty="0" smtClean="0"/>
              <a:t> in conjunction with </a:t>
            </a:r>
            <a:r>
              <a:rPr lang="en-US" dirty="0" err="1" smtClean="0"/>
              <a:t>benzoyl</a:t>
            </a:r>
            <a:r>
              <a:rPr lang="en-US" dirty="0" smtClean="0"/>
              <a:t> peroxide is more effective in the treatment of acne than the use of either product by itself</a:t>
            </a:r>
            <a:r>
              <a:rPr lang="en-US" dirty="0" smtClean="0"/>
              <a:t>.</a:t>
            </a:r>
            <a:endParaRPr lang="en-US" dirty="0" smtClean="0"/>
          </a:p>
          <a:p>
            <a:pPr marL="0" indent="0" algn="just" rtl="0">
              <a:buNone/>
            </a:pPr>
            <a:endParaRPr lang="en-US" dirty="0"/>
          </a:p>
          <a:p>
            <a:pPr marL="0" indent="0" algn="l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292787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D-Test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testing a Gram-positive culture for sensitivity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clindamycin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it is common to perform a "D-Test" to determine if there is a 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hlinkClick r:id="rId2" tooltip="Macrolide"/>
              </a:rPr>
              <a:t>macrolide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-resistant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sub-population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3" tooltip="Bacteria"/>
              </a:rPr>
              <a:t>bacteria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present. This test is necessary because some bacteria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express 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4" tooltip="Phenotype"/>
              </a:rPr>
              <a:t>phenotype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known as MLS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>
                <a:solidFill>
                  <a:srgbClr val="54545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Macrolide-lincosamide-streptogramin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resistance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phenotypes in clinical Staphylococcus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isolates]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which susceptibility tests will indicate the bacteria are susceptible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clindamycin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but 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in vitro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the pathogen displays inducible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5" tooltip="Antibiotic resistance"/>
              </a:rPr>
              <a:t>resistance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perform a D-test, an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6" tooltip="Agar"/>
              </a:rPr>
              <a:t>agar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plate is inoculated with the bacteria in question and two drug-impregnated disks (one with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7" tooltip="Erythromycin"/>
              </a:rPr>
              <a:t>erythromycin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clindamycin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are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placed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15–20 mm apart on the plate.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area of inhibition around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clindamycin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disk is "D" shaped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test result is positive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clindamycin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should not be used due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possibility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resistant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8" tooltip="Pathogens"/>
              </a:rPr>
              <a:t>pathogens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therapy failure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the area of inhibition around the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clindamycin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disk is circular, the test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result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negative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clindamycin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can be used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Dr Sawsan\Desktop\D_test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791200" y="4191000"/>
            <a:ext cx="3352800" cy="266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Streptogramins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en-US" sz="4000" dirty="0" smtClean="0"/>
              <a:t>The </a:t>
            </a:r>
            <a:r>
              <a:rPr lang="en-US" sz="4000" dirty="0" err="1" smtClean="0"/>
              <a:t>streptogramin</a:t>
            </a:r>
            <a:r>
              <a:rPr lang="en-US" sz="4000" dirty="0" smtClean="0"/>
              <a:t> antibiotics were identified almost 50 years ago, but have only recently found clinical use as a consequence of the increase in multidrug-resistant bacteria</a:t>
            </a:r>
            <a:r>
              <a:rPr lang="en-US" sz="3800" dirty="0" smtClean="0"/>
              <a:t> </a:t>
            </a:r>
            <a:r>
              <a:rPr lang="en-US" sz="3800" dirty="0"/>
              <a:t>irreversibly  bind to the 50S ribosomal subunit.  Group A </a:t>
            </a:r>
            <a:r>
              <a:rPr lang="en-US" sz="3800" dirty="0" err="1"/>
              <a:t>streptogramins</a:t>
            </a:r>
            <a:r>
              <a:rPr lang="en-US" sz="3800" dirty="0"/>
              <a:t> prevent peptide bond formation during chain elongation step, while group B components cause the release of incomplete peptide chains from the 50S ribosomal </a:t>
            </a:r>
            <a:r>
              <a:rPr lang="en-US" sz="3800" dirty="0" smtClean="0"/>
              <a:t>subunit.</a:t>
            </a:r>
            <a:r>
              <a:rPr lang="ar-IQ" sz="3800" dirty="0" smtClean="0"/>
              <a:t> </a:t>
            </a:r>
            <a:r>
              <a:rPr lang="en-US" sz="3800" dirty="0" err="1" smtClean="0"/>
              <a:t>Streptogramins</a:t>
            </a:r>
            <a:r>
              <a:rPr lang="en-US" sz="3800" dirty="0" smtClean="0"/>
              <a:t> </a:t>
            </a:r>
            <a:r>
              <a:rPr lang="en-US" sz="3800" dirty="0"/>
              <a:t>are effective in the treatment of </a:t>
            </a:r>
            <a:r>
              <a:rPr lang="en-US" sz="3800" dirty="0" err="1">
                <a:hlinkClick r:id="rId2" tooltip="Vancomycin-resistant Staphylococcus aureus"/>
              </a:rPr>
              <a:t>vancomycin</a:t>
            </a:r>
            <a:r>
              <a:rPr lang="en-US" sz="3800" dirty="0">
                <a:hlinkClick r:id="rId2" tooltip="Vancomycin-resistant Staphylococcus aureus"/>
              </a:rPr>
              <a:t>-resistant </a:t>
            </a:r>
            <a:r>
              <a:rPr lang="en-US" sz="3800" i="1" dirty="0">
                <a:hlinkClick r:id="rId2" tooltip="Vancomycin-resistant Staphylococcus aureus"/>
              </a:rPr>
              <a:t>Staphylococcus </a:t>
            </a:r>
            <a:r>
              <a:rPr lang="en-US" sz="3800" i="1" dirty="0" err="1">
                <a:hlinkClick r:id="rId2" tooltip="Vancomycin-resistant Staphylococcus aureus"/>
              </a:rPr>
              <a:t>aureus</a:t>
            </a:r>
            <a:r>
              <a:rPr lang="en-US" sz="3800" dirty="0"/>
              <a:t> (VRSA) and </a:t>
            </a:r>
            <a:r>
              <a:rPr lang="en-US" sz="3800" dirty="0" err="1">
                <a:hlinkClick r:id="rId3" tooltip="Vancomycin-resistant Enterococcus"/>
              </a:rPr>
              <a:t>vancomycin</a:t>
            </a:r>
            <a:r>
              <a:rPr lang="en-US" sz="3800" dirty="0">
                <a:hlinkClick r:id="rId3" tooltip="Vancomycin-resistant Enterococcus"/>
              </a:rPr>
              <a:t>-resistant </a:t>
            </a:r>
            <a:r>
              <a:rPr lang="en-US" sz="3800" i="1" dirty="0">
                <a:hlinkClick r:id="rId3" tooltip="Vancomycin-resistant Enterococcus"/>
              </a:rPr>
              <a:t>Enterococcus</a:t>
            </a:r>
            <a:r>
              <a:rPr lang="en-US" sz="3800" dirty="0"/>
              <a:t> (VRE), two of the most rapidly growing strains of multidrug-resistant bacteria</a:t>
            </a:r>
            <a:r>
              <a:rPr lang="en-US" sz="3800" dirty="0" smtClean="0"/>
              <a:t>.</a:t>
            </a:r>
          </a:p>
          <a:p>
            <a:pPr marL="0" indent="0" algn="just">
              <a:buNone/>
            </a:pPr>
            <a:r>
              <a:rPr lang="en-US" sz="3800" dirty="0" smtClean="0"/>
              <a:t> </a:t>
            </a:r>
            <a:r>
              <a:rPr lang="en-US" sz="3800" dirty="0"/>
              <a:t>They fall into two groups: </a:t>
            </a:r>
            <a:r>
              <a:rPr lang="en-US" sz="3800" dirty="0" err="1">
                <a:hlinkClick r:id="rId4" tooltip="Streptogramin A"/>
              </a:rPr>
              <a:t>streptogramin</a:t>
            </a:r>
            <a:r>
              <a:rPr lang="en-US" sz="3800" dirty="0">
                <a:hlinkClick r:id="rId4" tooltip="Streptogramin A"/>
              </a:rPr>
              <a:t> A</a:t>
            </a:r>
            <a:r>
              <a:rPr lang="en-US" sz="3800" dirty="0"/>
              <a:t> and </a:t>
            </a:r>
            <a:r>
              <a:rPr lang="en-US" sz="3800" dirty="0" err="1">
                <a:hlinkClick r:id="rId5" tooltip="Streptogramin B"/>
              </a:rPr>
              <a:t>streptogramin</a:t>
            </a:r>
            <a:r>
              <a:rPr lang="en-US" sz="3800" dirty="0">
                <a:hlinkClick r:id="rId5" tooltip="Streptogramin B"/>
              </a:rPr>
              <a:t> </a:t>
            </a:r>
            <a:r>
              <a:rPr lang="en-US" sz="3800" dirty="0" smtClean="0">
                <a:hlinkClick r:id="rId5" tooltip="Streptogramin B"/>
              </a:rPr>
              <a:t>B</a:t>
            </a:r>
            <a:r>
              <a:rPr lang="en-US" sz="3800" dirty="0" smtClean="0"/>
              <a:t>. </a:t>
            </a:r>
            <a:r>
              <a:rPr lang="en-US" sz="3800" dirty="0" err="1" smtClean="0"/>
              <a:t>Streptogramin</a:t>
            </a:r>
            <a:r>
              <a:rPr lang="ar-IQ" sz="3800" dirty="0" smtClean="0"/>
              <a:t> </a:t>
            </a:r>
            <a:r>
              <a:rPr lang="en-US" sz="3800" dirty="0" smtClean="0"/>
              <a:t>is used in </a:t>
            </a:r>
            <a:r>
              <a:rPr lang="en-US" sz="3800" dirty="0" smtClean="0"/>
              <a:t> </a:t>
            </a:r>
            <a:r>
              <a:rPr lang="en-US" sz="3800" dirty="0"/>
              <a:t>the treatment of respiratory tract </a:t>
            </a:r>
            <a:r>
              <a:rPr lang="en-US" sz="3800" dirty="0" smtClean="0"/>
              <a:t>infections </a:t>
            </a:r>
            <a:r>
              <a:rPr lang="en-US" sz="3600" dirty="0" err="1" smtClean="0"/>
              <a:t>Streptogramins</a:t>
            </a:r>
            <a:r>
              <a:rPr lang="en-US" sz="3600" dirty="0" smtClean="0"/>
              <a:t> </a:t>
            </a:r>
            <a:r>
              <a:rPr lang="en-US" sz="3600" dirty="0" smtClean="0"/>
              <a:t>A and B </a:t>
            </a:r>
            <a:r>
              <a:rPr lang="en-US" sz="3600" dirty="0" err="1" smtClean="0"/>
              <a:t>synergically</a:t>
            </a:r>
            <a:r>
              <a:rPr lang="en-US" sz="3600" dirty="0" smtClean="0"/>
              <a:t> inhibit cell growth of </a:t>
            </a:r>
            <a:r>
              <a:rPr lang="en-US" sz="3600" dirty="0" smtClean="0">
                <a:hlinkClick r:id="rId6" tooltip="Gram positive"/>
              </a:rPr>
              <a:t>gram positive</a:t>
            </a:r>
            <a:r>
              <a:rPr lang="en-US" sz="3600" dirty="0" smtClean="0"/>
              <a:t>, less so </a:t>
            </a:r>
            <a:r>
              <a:rPr lang="en-US" sz="3600" dirty="0" smtClean="0">
                <a:hlinkClick r:id="rId7" tooltip="Gram negative bacteria"/>
              </a:rPr>
              <a:t>gram negative bacteria</a:t>
            </a:r>
            <a:r>
              <a:rPr lang="en-US" sz="3600" dirty="0" smtClean="0"/>
              <a:t> by inhibiting protein synthesis, but separately they are </a:t>
            </a:r>
            <a:r>
              <a:rPr lang="en-US" sz="3600" dirty="0" err="1" smtClean="0"/>
              <a:t>bacteriostatic</a:t>
            </a:r>
            <a:r>
              <a:rPr lang="en-US" sz="3600" dirty="0" smtClean="0"/>
              <a:t>. The molecular target of </a:t>
            </a:r>
            <a:r>
              <a:rPr lang="en-US" sz="3600" dirty="0" err="1" smtClean="0"/>
              <a:t>streptogramins</a:t>
            </a:r>
            <a:r>
              <a:rPr lang="en-US" sz="3600" dirty="0" smtClean="0"/>
              <a:t> is the 23S </a:t>
            </a:r>
            <a:r>
              <a:rPr lang="en-US" sz="3600" dirty="0" err="1" smtClean="0"/>
              <a:t>rRNA</a:t>
            </a:r>
            <a:r>
              <a:rPr lang="en-US" sz="3600" dirty="0" smtClean="0"/>
              <a:t>. Both </a:t>
            </a:r>
            <a:r>
              <a:rPr lang="en-US" sz="3600" dirty="0" err="1" smtClean="0"/>
              <a:t>streptogramin</a:t>
            </a:r>
            <a:r>
              <a:rPr lang="en-US" sz="3600" dirty="0" smtClean="0"/>
              <a:t> A and B bind to the P binding site of the 50S ribosome subunit. The type A </a:t>
            </a:r>
            <a:r>
              <a:rPr lang="en-US" sz="3600" dirty="0" err="1" smtClean="0"/>
              <a:t>streptogramin</a:t>
            </a:r>
            <a:r>
              <a:rPr lang="en-US" sz="3600" dirty="0" smtClean="0"/>
              <a:t> binding causes a conformational change to the 50S subunit, which increases the activity of the type B </a:t>
            </a:r>
            <a:r>
              <a:rPr lang="en-US" sz="3600" dirty="0" err="1" smtClean="0"/>
              <a:t>streptogramin</a:t>
            </a:r>
            <a:r>
              <a:rPr lang="en-US" sz="3600" dirty="0" smtClean="0"/>
              <a:t> by a 100-fold. </a:t>
            </a:r>
            <a:r>
              <a:rPr lang="en-US" sz="3600" dirty="0" err="1" smtClean="0"/>
              <a:t>Streptogramin</a:t>
            </a:r>
            <a:r>
              <a:rPr lang="en-US" sz="3600" dirty="0" smtClean="0"/>
              <a:t> B prevents the elongation of protein chains and causes the release of incomplete </a:t>
            </a:r>
            <a:r>
              <a:rPr lang="en-US" sz="3600" dirty="0" smtClean="0"/>
              <a:t>peptides</a:t>
            </a:r>
            <a:endParaRPr lang="en-US" sz="3800" dirty="0"/>
          </a:p>
          <a:p>
            <a:pPr algn="just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362328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157</Words>
  <Application>Microsoft Office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8th lecture in antibiotics : biotechnology   Other protein synthesis inhibitors Lincosamides and Streptogramins  </vt:lpstr>
      <vt:lpstr>Slide 2</vt:lpstr>
      <vt:lpstr>Structure of licncomycines </vt:lpstr>
      <vt:lpstr>Slide 4</vt:lpstr>
      <vt:lpstr>Slide 5</vt:lpstr>
      <vt:lpstr>Slide 6</vt:lpstr>
      <vt:lpstr>Slide 7</vt:lpstr>
      <vt:lpstr>Streptogramins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Other protein synthesis inhibitors Lincosamides and Streptogramins  </dc:title>
  <dc:creator>Dr Sawsan</dc:creator>
  <cp:lastModifiedBy>Dr Sawsan</cp:lastModifiedBy>
  <cp:revision>12</cp:revision>
  <dcterms:created xsi:type="dcterms:W3CDTF">2018-04-14T19:06:31Z</dcterms:created>
  <dcterms:modified xsi:type="dcterms:W3CDTF">2018-04-14T20:21:32Z</dcterms:modified>
</cp:coreProperties>
</file>