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82" r:id="rId8"/>
    <p:sldId id="284" r:id="rId9"/>
    <p:sldId id="262" r:id="rId10"/>
    <p:sldId id="265" r:id="rId11"/>
    <p:sldId id="266" r:id="rId12"/>
    <p:sldId id="267" r:id="rId13"/>
    <p:sldId id="272" r:id="rId14"/>
    <p:sldId id="283" r:id="rId15"/>
    <p:sldId id="268" r:id="rId16"/>
    <p:sldId id="273" r:id="rId17"/>
    <p:sldId id="274" r:id="rId18"/>
    <p:sldId id="270" r:id="rId19"/>
    <p:sldId id="271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356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20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909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03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29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716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370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180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68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11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845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6A4D-8D04-4FBE-81FB-9A4801BF4282}" type="datetimeFigureOut">
              <a:rPr lang="ar-IQ" smtClean="0"/>
              <a:t>01/08/1439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CE59-85B7-42BB-B43E-17A0DF91EB4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587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843" y="551473"/>
            <a:ext cx="11046941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Mustansiriyah University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College of science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Biology Dept.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Zoology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b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4th class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Zoonoses lab. </a:t>
            </a: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ar-IQ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5" y="417054"/>
            <a:ext cx="5085000" cy="318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41" y="391299"/>
            <a:ext cx="4916306" cy="3209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5645" y="4160793"/>
            <a:ext cx="1038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Mouse small intestine infected </a:t>
            </a:r>
            <a:r>
              <a:rPr lang="en-US" sz="2400" dirty="0" smtClean="0">
                <a:latin typeface="Comic Sans MS" panose="030F0702030302020204" pitchFamily="66" charset="0"/>
              </a:rPr>
              <a:t>with Cryptosporidium. </a:t>
            </a:r>
            <a:r>
              <a:rPr lang="en-US" sz="2400" dirty="0">
                <a:latin typeface="Comic Sans MS" panose="030F0702030302020204" pitchFamily="66" charset="0"/>
              </a:rPr>
              <a:t>Small bodies </a:t>
            </a:r>
            <a:r>
              <a:rPr lang="en-US" sz="2400" dirty="0" smtClean="0">
                <a:latin typeface="Comic Sans MS" panose="030F0702030302020204" pitchFamily="66" charset="0"/>
              </a:rPr>
              <a:t>seem to </a:t>
            </a:r>
            <a:r>
              <a:rPr lang="en-US" sz="2400" dirty="0">
                <a:latin typeface="Comic Sans MS" panose="030F0702030302020204" pitchFamily="66" charset="0"/>
              </a:rPr>
              <a:t>be on the surface of epithelial cells </a:t>
            </a:r>
            <a:r>
              <a:rPr lang="en-US" sz="2400" dirty="0" smtClean="0">
                <a:latin typeface="Comic Sans MS" panose="030F0702030302020204" pitchFamily="66" charset="0"/>
              </a:rPr>
              <a:t>are various </a:t>
            </a:r>
            <a:r>
              <a:rPr lang="en-US" sz="2400" dirty="0">
                <a:latin typeface="Comic Sans MS" panose="030F0702030302020204" pitchFamily="66" charset="0"/>
              </a:rPr>
              <a:t>developmental stages of C. </a:t>
            </a:r>
            <a:r>
              <a:rPr lang="en-US" sz="2400" dirty="0" err="1" smtClean="0">
                <a:latin typeface="Comic Sans MS" panose="030F0702030302020204" pitchFamily="66" charset="0"/>
              </a:rPr>
              <a:t>parvum</a:t>
            </a:r>
            <a:r>
              <a:rPr lang="en-US" sz="2400" dirty="0" smtClean="0">
                <a:latin typeface="Comic Sans MS" panose="030F0702030302020204" pitchFamily="66" charset="0"/>
              </a:rPr>
              <a:t> enveloped </a:t>
            </a:r>
            <a:r>
              <a:rPr lang="en-US" sz="2400" dirty="0">
                <a:latin typeface="Comic Sans MS" panose="030F0702030302020204" pitchFamily="66" charset="0"/>
              </a:rPr>
              <a:t>by host cell membrane. H &amp; E stain.</a:t>
            </a:r>
            <a:endParaRPr lang="ar-IQ" sz="2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78227" y="2644346"/>
            <a:ext cx="1631092" cy="1977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22822" y="1680519"/>
            <a:ext cx="4226011" cy="2582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763" y="439340"/>
            <a:ext cx="489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Echinococcus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granulosus</a:t>
            </a:r>
            <a:endParaRPr lang="ar-IQ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9177" y="1429424"/>
            <a:ext cx="104538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Echinococcus </a:t>
            </a:r>
            <a:r>
              <a:rPr lang="en-US" sz="2800" dirty="0" err="1">
                <a:latin typeface="Comic Sans MS" panose="030F0702030302020204" pitchFamily="66" charset="0"/>
              </a:rPr>
              <a:t>granulosus</a:t>
            </a:r>
            <a:r>
              <a:rPr lang="en-US" sz="2800" dirty="0">
                <a:latin typeface="Comic Sans MS" panose="030F0702030302020204" pitchFamily="66" charset="0"/>
              </a:rPr>
              <a:t>, also called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hydatid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worm</a:t>
            </a:r>
            <a:r>
              <a:rPr lang="en-US" sz="2800" dirty="0" smtClean="0">
                <a:latin typeface="Comic Sans MS" panose="030F0702030302020204" pitchFamily="66" charset="0"/>
              </a:rPr>
              <a:t> belongs </a:t>
            </a:r>
            <a:r>
              <a:rPr lang="en-US" sz="2800" dirty="0">
                <a:latin typeface="Comic Sans MS" panose="030F0702030302020204" pitchFamily="66" charset="0"/>
              </a:rPr>
              <a:t>to class </a:t>
            </a:r>
            <a:r>
              <a:rPr lang="en-US" sz="2800" dirty="0" err="1">
                <a:latin typeface="Comic Sans MS" panose="030F0702030302020204" pitchFamily="66" charset="0"/>
              </a:rPr>
              <a:t>Cestoda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It </a:t>
            </a:r>
            <a:r>
              <a:rPr lang="en-US" sz="2800" dirty="0">
                <a:latin typeface="Comic Sans MS" panose="030F0702030302020204" pitchFamily="66" charset="0"/>
              </a:rPr>
              <a:t>causes cystic echinococcosis in livestock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humans </a:t>
            </a:r>
            <a:r>
              <a:rPr lang="en-U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being intermediate hosts </a:t>
            </a:r>
            <a:r>
              <a:rPr lang="en-US" sz="2800" dirty="0">
                <a:latin typeface="Comic Sans MS" panose="030F0702030302020204" pitchFamily="66" charset="0"/>
              </a:rPr>
              <a:t>and parasitize </a:t>
            </a:r>
            <a:r>
              <a:rPr lang="en-US" sz="2800" dirty="0" smtClean="0">
                <a:latin typeface="Comic Sans MS" panose="030F0702030302020204" pitchFamily="66" charset="0"/>
              </a:rPr>
              <a:t>the small </a:t>
            </a:r>
            <a:r>
              <a:rPr lang="en-US" sz="2800" dirty="0">
                <a:latin typeface="Comic Sans MS" panose="030F0702030302020204" pitchFamily="66" charset="0"/>
              </a:rPr>
              <a:t>intestines of adult canids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It </a:t>
            </a:r>
            <a:r>
              <a:rPr lang="en-US" sz="2800" dirty="0">
                <a:latin typeface="Comic Sans MS" panose="030F0702030302020204" pitchFamily="66" charset="0"/>
              </a:rPr>
              <a:t>is a zoonotic disease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Definitive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hosts are carnivorous predators like dogs,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wolves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, foxes and lions</a:t>
            </a:r>
            <a:r>
              <a:rPr lang="en-US" sz="2800" dirty="0">
                <a:latin typeface="Comic Sans MS" panose="030F0702030302020204" pitchFamily="66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While sheep, goat, cattle, pigs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and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rodents are intermediate hosts.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Birds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and arthropods act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as mechanical vectors</a:t>
            </a:r>
            <a:endParaRPr lang="ar-IQ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843" y="892935"/>
            <a:ext cx="114176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Morphology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>
                <a:latin typeface="Comic Sans MS" panose="030F0702030302020204" pitchFamily="66" charset="0"/>
              </a:rPr>
              <a:t>adult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tapeworm</a:t>
            </a:r>
            <a:r>
              <a:rPr lang="en-US" sz="2800" dirty="0">
                <a:latin typeface="Comic Sans MS" panose="030F0702030302020204" pitchFamily="66" charset="0"/>
              </a:rPr>
              <a:t> ranges in length from 2 mm </a:t>
            </a:r>
            <a:r>
              <a:rPr lang="en-US" sz="2800" dirty="0" smtClean="0">
                <a:latin typeface="Comic Sans MS" panose="030F0702030302020204" pitchFamily="66" charset="0"/>
              </a:rPr>
              <a:t>to 7 </a:t>
            </a:r>
            <a:r>
              <a:rPr lang="en-US" sz="2800" dirty="0">
                <a:latin typeface="Comic Sans MS" panose="030F0702030302020204" pitchFamily="66" charset="0"/>
              </a:rPr>
              <a:t>mm and has three </a:t>
            </a:r>
            <a:r>
              <a:rPr lang="en-US" sz="2800" dirty="0" err="1">
                <a:latin typeface="Comic Sans MS" panose="030F0702030302020204" pitchFamily="66" charset="0"/>
              </a:rPr>
              <a:t>proglottids</a:t>
            </a:r>
            <a:r>
              <a:rPr lang="en-US" sz="2800" dirty="0">
                <a:latin typeface="Comic Sans MS" panose="030F0702030302020204" pitchFamily="66" charset="0"/>
              </a:rPr>
              <a:t> when intact — </a:t>
            </a:r>
            <a:r>
              <a:rPr lang="en-US" sz="2800" dirty="0" smtClean="0">
                <a:latin typeface="Comic Sans MS" panose="030F0702030302020204" pitchFamily="66" charset="0"/>
              </a:rPr>
              <a:t>an immature </a:t>
            </a:r>
            <a:r>
              <a:rPr lang="en-US" sz="2800" dirty="0" err="1">
                <a:latin typeface="Comic Sans MS" panose="030F0702030302020204" pitchFamily="66" charset="0"/>
              </a:rPr>
              <a:t>proglottid</a:t>
            </a:r>
            <a:r>
              <a:rPr lang="en-US" sz="2800" dirty="0">
                <a:latin typeface="Comic Sans MS" panose="030F0702030302020204" pitchFamily="66" charset="0"/>
              </a:rPr>
              <a:t>, mature </a:t>
            </a:r>
            <a:r>
              <a:rPr lang="en-US" sz="2800" dirty="0" err="1">
                <a:latin typeface="Comic Sans MS" panose="030F0702030302020204" pitchFamily="66" charset="0"/>
              </a:rPr>
              <a:t>proglottid</a:t>
            </a:r>
            <a:r>
              <a:rPr lang="en-US" sz="2800" dirty="0">
                <a:latin typeface="Comic Sans MS" panose="030F0702030302020204" pitchFamily="66" charset="0"/>
              </a:rPr>
              <a:t> and a </a:t>
            </a:r>
            <a:r>
              <a:rPr lang="en-US" sz="2800" dirty="0" smtClean="0">
                <a:latin typeface="Comic Sans MS" panose="030F0702030302020204" pitchFamily="66" charset="0"/>
              </a:rPr>
              <a:t>gravid </a:t>
            </a:r>
            <a:r>
              <a:rPr lang="en-US" sz="2800" dirty="0" err="1" smtClean="0">
                <a:latin typeface="Comic Sans MS" panose="030F0702030302020204" pitchFamily="66" charset="0"/>
              </a:rPr>
              <a:t>proglottid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It </a:t>
            </a:r>
            <a:r>
              <a:rPr lang="en-US" sz="2800" dirty="0">
                <a:latin typeface="Comic Sans MS" panose="030F0702030302020204" pitchFamily="66" charset="0"/>
              </a:rPr>
              <a:t>has scolex with four suckers and also has a </a:t>
            </a:r>
            <a:r>
              <a:rPr lang="en-US" sz="2800" dirty="0" err="1" smtClean="0">
                <a:latin typeface="Comic Sans MS" panose="030F0702030302020204" pitchFamily="66" charset="0"/>
              </a:rPr>
              <a:t>rostellum</a:t>
            </a:r>
            <a:r>
              <a:rPr lang="en-US" sz="2800" dirty="0" smtClean="0">
                <a:latin typeface="Comic Sans MS" panose="030F0702030302020204" pitchFamily="66" charset="0"/>
              </a:rPr>
              <a:t> with </a:t>
            </a:r>
            <a:r>
              <a:rPr lang="en-US" sz="2800" dirty="0">
                <a:latin typeface="Comic Sans MS" panose="030F0702030302020204" pitchFamily="66" charset="0"/>
              </a:rPr>
              <a:t>hooks.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Echinococcus </a:t>
            </a:r>
            <a:r>
              <a:rPr lang="en-US" sz="2800" dirty="0">
                <a:latin typeface="Comic Sans MS" panose="030F0702030302020204" pitchFamily="66" charset="0"/>
              </a:rPr>
              <a:t>is triploblastic, anus is absent and it </a:t>
            </a:r>
            <a:r>
              <a:rPr lang="en-US" sz="2800" dirty="0" smtClean="0">
                <a:latin typeface="Comic Sans MS" panose="030F0702030302020204" pitchFamily="66" charset="0"/>
              </a:rPr>
              <a:t>has no </a:t>
            </a:r>
            <a:r>
              <a:rPr lang="en-US" sz="2800" dirty="0">
                <a:latin typeface="Comic Sans MS" panose="030F0702030302020204" pitchFamily="66" charset="0"/>
              </a:rPr>
              <a:t>digestive system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4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13" y="457200"/>
            <a:ext cx="4042798" cy="6005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59" y="234778"/>
            <a:ext cx="490563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6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630195"/>
            <a:ext cx="9947189" cy="58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840" y="562911"/>
            <a:ext cx="269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Transmission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205" y="1268786"/>
            <a:ext cx="11009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Adult E. </a:t>
            </a:r>
            <a:r>
              <a:rPr lang="en-US" sz="2800" dirty="0" err="1">
                <a:latin typeface="Comic Sans MS" panose="030F0702030302020204" pitchFamily="66" charset="0"/>
              </a:rPr>
              <a:t>granulosus</a:t>
            </a:r>
            <a:r>
              <a:rPr lang="en-US" sz="2800" dirty="0">
                <a:latin typeface="Comic Sans MS" panose="030F0702030302020204" pitchFamily="66" charset="0"/>
              </a:rPr>
              <a:t> release eggs within the intestine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which </a:t>
            </a:r>
            <a:r>
              <a:rPr lang="en-US" sz="2800" dirty="0">
                <a:latin typeface="Comic Sans MS" panose="030F0702030302020204" pitchFamily="66" charset="0"/>
              </a:rPr>
              <a:t>will be transported out of the body via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feces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When </a:t>
            </a:r>
            <a:r>
              <a:rPr lang="en-US" sz="2800" dirty="0">
                <a:latin typeface="Comic Sans MS" panose="030F0702030302020204" pitchFamily="66" charset="0"/>
              </a:rPr>
              <a:t>contaminated waste is excreted into the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environment</a:t>
            </a:r>
            <a:r>
              <a:rPr lang="en-US" sz="2800" dirty="0">
                <a:latin typeface="Comic Sans MS" panose="030F0702030302020204" pitchFamily="66" charset="0"/>
              </a:rPr>
              <a:t>, intermediate host has the potential to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contract </a:t>
            </a:r>
            <a:r>
              <a:rPr lang="en-US" sz="2800" dirty="0">
                <a:latin typeface="Comic Sans MS" panose="030F0702030302020204" pitchFamily="66" charset="0"/>
              </a:rPr>
              <a:t>the parasite by grazing in contaminated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pasture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It </a:t>
            </a:r>
            <a:r>
              <a:rPr lang="en-US" sz="2800" dirty="0">
                <a:latin typeface="Comic Sans MS" panose="030F0702030302020204" pitchFamily="66" charset="0"/>
              </a:rPr>
              <a:t>is transmitted from the intermediate host (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sheep</a:t>
            </a:r>
            <a:r>
              <a:rPr lang="en-US" sz="2800" dirty="0">
                <a:latin typeface="Comic Sans MS" panose="030F0702030302020204" pitchFamily="66" charset="0"/>
              </a:rPr>
              <a:t>) to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the </a:t>
            </a:r>
            <a:r>
              <a:rPr lang="en-US" sz="2800" dirty="0">
                <a:latin typeface="Comic Sans MS" panose="030F0702030302020204" pitchFamily="66" charset="0"/>
              </a:rPr>
              <a:t>definitive host (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dogs</a:t>
            </a:r>
            <a:r>
              <a:rPr lang="en-US" sz="2800" dirty="0">
                <a:latin typeface="Comic Sans MS" panose="030F0702030302020204" pitchFamily="66" charset="0"/>
              </a:rPr>
              <a:t>) by frequent feeding of offal.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Consuming </a:t>
            </a:r>
            <a:r>
              <a:rPr lang="en-US" sz="2800" dirty="0">
                <a:latin typeface="Comic Sans MS" panose="030F0702030302020204" pitchFamily="66" charset="0"/>
              </a:rPr>
              <a:t>offal containing </a:t>
            </a:r>
            <a:r>
              <a:rPr lang="en-US" sz="2800" dirty="0" smtClean="0">
                <a:latin typeface="Comic Sans MS" panose="030F0702030302020204" pitchFamily="66" charset="0"/>
              </a:rPr>
              <a:t>Echinococcus </a:t>
            </a:r>
            <a:r>
              <a:rPr lang="en-US" sz="2800" dirty="0" err="1" smtClean="0">
                <a:latin typeface="Comic Sans MS" panose="030F0702030302020204" pitchFamily="66" charset="0"/>
              </a:rPr>
              <a:t>granulosus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can lead to </a:t>
            </a:r>
            <a:r>
              <a:rPr lang="en-US" sz="2800" dirty="0" smtClean="0">
                <a:latin typeface="Comic Sans MS" panose="030F0702030302020204" pitchFamily="66" charset="0"/>
              </a:rPr>
              <a:t> infection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4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9523" y="464055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LIFE CYCLE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053" y="1251279"/>
            <a:ext cx="11294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The adult is in the small intestines of </a:t>
            </a:r>
            <a:r>
              <a:rPr lang="en-US" sz="2800" dirty="0" smtClean="0">
                <a:latin typeface="Comic Sans MS" panose="030F0702030302020204" pitchFamily="66" charset="0"/>
              </a:rPr>
              <a:t>the definitive host(dogs</a:t>
            </a:r>
            <a:r>
              <a:rPr lang="en-US" sz="2800" dirty="0">
                <a:latin typeface="Comic Sans MS" panose="030F0702030302020204" pitchFamily="66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Gravid </a:t>
            </a:r>
            <a:r>
              <a:rPr lang="en-US" sz="2800" dirty="0" err="1">
                <a:latin typeface="Comic Sans MS" panose="030F0702030302020204" pitchFamily="66" charset="0"/>
              </a:rPr>
              <a:t>proglottids</a:t>
            </a:r>
            <a:r>
              <a:rPr lang="en-US" sz="2800" dirty="0">
                <a:latin typeface="Comic Sans MS" panose="030F0702030302020204" pitchFamily="66" charset="0"/>
              </a:rPr>
              <a:t> release eggs that </a:t>
            </a:r>
            <a:r>
              <a:rPr lang="en-US" sz="2800" dirty="0" smtClean="0">
                <a:latin typeface="Comic Sans MS" panose="030F0702030302020204" pitchFamily="66" charset="0"/>
              </a:rPr>
              <a:t>are passed </a:t>
            </a:r>
            <a:r>
              <a:rPr lang="en-US" sz="2800" dirty="0">
                <a:latin typeface="Comic Sans MS" panose="030F0702030302020204" pitchFamily="66" charset="0"/>
              </a:rPr>
              <a:t>in the feces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>
                <a:latin typeface="Comic Sans MS" panose="030F0702030302020204" pitchFamily="66" charset="0"/>
              </a:rPr>
              <a:t>intermediate hosts are infected </a:t>
            </a:r>
            <a:r>
              <a:rPr lang="en-US" sz="2800" dirty="0" smtClean="0">
                <a:latin typeface="Comic Sans MS" panose="030F0702030302020204" pitchFamily="66" charset="0"/>
              </a:rPr>
              <a:t>by ingesting </a:t>
            </a:r>
            <a:r>
              <a:rPr lang="en-US" sz="2800" dirty="0">
                <a:latin typeface="Comic Sans MS" panose="030F0702030302020204" pitchFamily="66" charset="0"/>
              </a:rPr>
              <a:t>eggs, the egg hatches in the </a:t>
            </a:r>
            <a:r>
              <a:rPr lang="en-US" sz="2800" dirty="0" smtClean="0">
                <a:latin typeface="Comic Sans MS" panose="030F0702030302020204" pitchFamily="66" charset="0"/>
              </a:rPr>
              <a:t>small bowel </a:t>
            </a:r>
            <a:r>
              <a:rPr lang="en-US" sz="2800" dirty="0">
                <a:latin typeface="Comic Sans MS" panose="030F0702030302020204" pitchFamily="66" charset="0"/>
              </a:rPr>
              <a:t>and releases an oncosphere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>
                <a:latin typeface="Comic Sans MS" panose="030F0702030302020204" pitchFamily="66" charset="0"/>
              </a:rPr>
              <a:t>oncosphere penetrates the </a:t>
            </a:r>
            <a:r>
              <a:rPr lang="en-US" sz="2800" dirty="0" smtClean="0">
                <a:latin typeface="Comic Sans MS" panose="030F0702030302020204" pitchFamily="66" charset="0"/>
              </a:rPr>
              <a:t>intestinal wall </a:t>
            </a:r>
            <a:r>
              <a:rPr lang="en-US" sz="2800" dirty="0">
                <a:latin typeface="Comic Sans MS" panose="030F0702030302020204" pitchFamily="66" charset="0"/>
              </a:rPr>
              <a:t>and moves through the </a:t>
            </a:r>
            <a:r>
              <a:rPr lang="en-US" sz="2800" dirty="0" smtClean="0">
                <a:latin typeface="Comic Sans MS" panose="030F0702030302020204" pitchFamily="66" charset="0"/>
              </a:rPr>
              <a:t>circulatory system </a:t>
            </a:r>
            <a:r>
              <a:rPr lang="en-US" sz="2800" dirty="0">
                <a:latin typeface="Comic Sans MS" panose="030F0702030302020204" pitchFamily="66" charset="0"/>
              </a:rPr>
              <a:t>to various organs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In </a:t>
            </a:r>
            <a:r>
              <a:rPr lang="en-US" sz="2800" dirty="0">
                <a:latin typeface="Comic Sans MS" panose="030F0702030302020204" pitchFamily="66" charset="0"/>
              </a:rPr>
              <a:t>the organs they develop into cysts </a:t>
            </a:r>
            <a:r>
              <a:rPr lang="en-US" sz="2800" dirty="0" smtClean="0">
                <a:latin typeface="Comic Sans MS" panose="030F0702030302020204" pitchFamily="66" charset="0"/>
              </a:rPr>
              <a:t>and enlarge </a:t>
            </a:r>
            <a:r>
              <a:rPr lang="en-US" sz="2800" dirty="0">
                <a:latin typeface="Comic Sans MS" panose="030F0702030302020204" pitchFamily="66" charset="0"/>
              </a:rPr>
              <a:t>gradually</a:t>
            </a:r>
            <a:endParaRPr lang="ar-IQ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627" y="2274838"/>
            <a:ext cx="11108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The cysts produce </a:t>
            </a:r>
            <a:r>
              <a:rPr lang="en-US" sz="2800" dirty="0" err="1">
                <a:latin typeface="Comic Sans MS" panose="030F0702030302020204" pitchFamily="66" charset="0"/>
              </a:rPr>
              <a:t>protoscolices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and daughter </a:t>
            </a:r>
            <a:r>
              <a:rPr lang="en-US" sz="2800" dirty="0">
                <a:latin typeface="Comic Sans MS" panose="030F0702030302020204" pitchFamily="66" charset="0"/>
              </a:rPr>
              <a:t>cysts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Definitive </a:t>
            </a:r>
            <a:r>
              <a:rPr lang="en-US" sz="2800" dirty="0">
                <a:latin typeface="Comic Sans MS" panose="030F0702030302020204" pitchFamily="66" charset="0"/>
              </a:rPr>
              <a:t>host eats the </a:t>
            </a:r>
            <a:r>
              <a:rPr lang="en-US" sz="2800" dirty="0" smtClean="0">
                <a:latin typeface="Comic Sans MS" panose="030F0702030302020204" pitchFamily="66" charset="0"/>
              </a:rPr>
              <a:t>infected organs </a:t>
            </a:r>
            <a:r>
              <a:rPr lang="en-US" sz="2800" dirty="0">
                <a:latin typeface="Comic Sans MS" panose="030F0702030302020204" pitchFamily="66" charset="0"/>
              </a:rPr>
              <a:t>and becomes infected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After </a:t>
            </a:r>
            <a:r>
              <a:rPr lang="en-US" sz="2800" dirty="0">
                <a:latin typeface="Comic Sans MS" panose="030F0702030302020204" pitchFamily="66" charset="0"/>
              </a:rPr>
              <a:t>ingestion, the </a:t>
            </a:r>
            <a:r>
              <a:rPr lang="en-US" sz="2800" dirty="0" err="1" smtClean="0">
                <a:latin typeface="Comic Sans MS" panose="030F0702030302020204" pitchFamily="66" charset="0"/>
              </a:rPr>
              <a:t>protoscolices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evaginate</a:t>
            </a:r>
            <a:r>
              <a:rPr lang="en-US" sz="2800" dirty="0">
                <a:latin typeface="Comic Sans MS" panose="030F0702030302020204" pitchFamily="66" charset="0"/>
              </a:rPr>
              <a:t>, attach to the </a:t>
            </a:r>
            <a:r>
              <a:rPr lang="en-US" sz="2800" dirty="0" smtClean="0">
                <a:latin typeface="Comic Sans MS" panose="030F0702030302020204" pitchFamily="66" charset="0"/>
              </a:rPr>
              <a:t>intestinal mucosa </a:t>
            </a:r>
            <a:r>
              <a:rPr lang="en-US" sz="2800" dirty="0">
                <a:latin typeface="Comic Sans MS" panose="030F0702030302020204" pitchFamily="66" charset="0"/>
              </a:rPr>
              <a:t>and develop into adult </a:t>
            </a:r>
            <a:r>
              <a:rPr lang="en-US" sz="2800" dirty="0" smtClean="0">
                <a:latin typeface="Comic Sans MS" panose="030F0702030302020204" pitchFamily="66" charset="0"/>
              </a:rPr>
              <a:t>stages In </a:t>
            </a:r>
            <a:r>
              <a:rPr lang="en-US" sz="2800" dirty="0">
                <a:latin typeface="Comic Sans MS" panose="030F0702030302020204" pitchFamily="66" charset="0"/>
              </a:rPr>
              <a:t>32-80 days, cycle starts over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1834" y="714683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LIFE CYCLE</a:t>
            </a:r>
            <a:endParaRPr lang="ar-IQ" sz="3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333632"/>
            <a:ext cx="10404389" cy="6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5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8" y="876941"/>
            <a:ext cx="5634037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02" y="687959"/>
            <a:ext cx="5491800" cy="54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906" y="2040058"/>
            <a:ext cx="64487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Cryptosporidium</a:t>
            </a:r>
            <a:r>
              <a:rPr lang="en-US" sz="3200" dirty="0">
                <a:latin typeface="Comic Sans MS" panose="030F0702030302020204" pitchFamily="66" charset="0"/>
              </a:rPr>
              <a:t> is </a:t>
            </a:r>
            <a:r>
              <a:rPr lang="en-US" sz="3200" dirty="0" smtClean="0">
                <a:latin typeface="Comic Sans MS" panose="030F0702030302020204" pitchFamily="66" charset="0"/>
              </a:rPr>
              <a:t>a spore </a:t>
            </a:r>
            <a:r>
              <a:rPr lang="en-US" sz="3200" dirty="0">
                <a:latin typeface="Comic Sans MS" panose="030F0702030302020204" pitchFamily="66" charset="0"/>
              </a:rPr>
              <a:t>producing </a:t>
            </a:r>
            <a:r>
              <a:rPr lang="en-US" sz="3200" dirty="0" smtClean="0">
                <a:latin typeface="Comic Sans MS" panose="030F0702030302020204" pitchFamily="66" charset="0"/>
              </a:rPr>
              <a:t>parasite found </a:t>
            </a:r>
            <a:r>
              <a:rPr lang="en-US" sz="3200" dirty="0">
                <a:latin typeface="Comic Sans MS" panose="030F0702030302020204" pitchFamily="66" charset="0"/>
              </a:rPr>
              <a:t>in the intestine </a:t>
            </a:r>
            <a:r>
              <a:rPr lang="en-US" sz="3200" dirty="0" smtClean="0">
                <a:latin typeface="Comic Sans MS" panose="030F0702030302020204" pitchFamily="66" charset="0"/>
              </a:rPr>
              <a:t>of infected </a:t>
            </a:r>
            <a:r>
              <a:rPr lang="en-US" sz="3200" dirty="0">
                <a:latin typeface="Comic Sans MS" panose="030F0702030302020204" pitchFamily="66" charset="0"/>
              </a:rPr>
              <a:t>people </a:t>
            </a:r>
            <a:r>
              <a:rPr lang="en-US" sz="3200" dirty="0" smtClean="0">
                <a:latin typeface="Comic Sans MS" panose="030F0702030302020204" pitchFamily="66" charset="0"/>
              </a:rPr>
              <a:t>and animals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Cryptosporidium </a:t>
            </a:r>
            <a:r>
              <a:rPr lang="en-US" sz="3200" dirty="0">
                <a:latin typeface="Comic Sans MS" panose="030F0702030302020204" pitchFamily="66" charset="0"/>
              </a:rPr>
              <a:t>spp. </a:t>
            </a:r>
            <a:r>
              <a:rPr lang="en-US" sz="3200" dirty="0" smtClean="0">
                <a:latin typeface="Comic Sans MS" panose="030F0702030302020204" pitchFamily="66" charset="0"/>
              </a:rPr>
              <a:t>Is the </a:t>
            </a:r>
            <a:r>
              <a:rPr lang="en-US" sz="3200" dirty="0">
                <a:latin typeface="Comic Sans MS" panose="030F0702030302020204" pitchFamily="66" charset="0"/>
              </a:rPr>
              <a:t>most common </a:t>
            </a:r>
            <a:r>
              <a:rPr lang="en-US" sz="3200" dirty="0" smtClean="0">
                <a:latin typeface="Comic Sans MS" panose="030F0702030302020204" pitchFamily="66" charset="0"/>
              </a:rPr>
              <a:t>cause of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Cryptosporidiosis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7577" y="1066962"/>
            <a:ext cx="3696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Cryptosporidium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70" y="2071170"/>
            <a:ext cx="3051000" cy="27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48" y="1930623"/>
            <a:ext cx="6152850" cy="4479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3581" y="508334"/>
            <a:ext cx="7636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growth rate of cysts is highly variable and may depend on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strain differences and cyst location. Estimates of the average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increase of cyst diameter vary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6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4" y="862639"/>
            <a:ext cx="5222947" cy="34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27" y="581066"/>
            <a:ext cx="4403532" cy="4096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295" y="4632926"/>
            <a:ext cx="5222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Gross pathology </a:t>
            </a:r>
            <a:r>
              <a:rPr lang="en-US" sz="2000" dirty="0" smtClean="0">
                <a:latin typeface="Comic Sans MS" panose="030F0702030302020204" pitchFamily="66" charset="0"/>
              </a:rPr>
              <a:t>of membrane </a:t>
            </a:r>
            <a:r>
              <a:rPr lang="en-US" sz="2000" dirty="0">
                <a:latin typeface="Comic Sans MS" panose="030F0702030302020204" pitchFamily="66" charset="0"/>
              </a:rPr>
              <a:t>and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hydatid daughter </a:t>
            </a:r>
            <a:r>
              <a:rPr lang="en-US" sz="2000" dirty="0" smtClean="0">
                <a:latin typeface="Comic Sans MS" panose="030F0702030302020204" pitchFamily="66" charset="0"/>
              </a:rPr>
              <a:t>cysts from </a:t>
            </a:r>
            <a:r>
              <a:rPr lang="en-US" sz="2000" dirty="0">
                <a:latin typeface="Comic Sans MS" panose="030F0702030302020204" pitchFamily="66" charset="0"/>
              </a:rPr>
              <a:t>human lung</a:t>
            </a:r>
            <a:endParaRPr lang="ar-IQ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4972" y="5082921"/>
            <a:ext cx="4094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Pathologically hydatid liver cyst has </a:t>
            </a:r>
            <a:r>
              <a:rPr lang="en-US" sz="2000" dirty="0" smtClean="0">
                <a:latin typeface="Comic Sans MS" panose="030F0702030302020204" pitchFamily="66" charset="0"/>
              </a:rPr>
              <a:t>three distinct </a:t>
            </a:r>
            <a:r>
              <a:rPr lang="en-US" sz="2000" dirty="0">
                <a:latin typeface="Comic Sans MS" panose="030F0702030302020204" pitchFamily="66" charset="0"/>
              </a:rPr>
              <a:t>layers: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3" y="813136"/>
            <a:ext cx="4627350" cy="3477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435" y="772910"/>
            <a:ext cx="5149591" cy="3539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4022" y="4741562"/>
            <a:ext cx="7549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Histopathology of Echinococcus </a:t>
            </a:r>
            <a:r>
              <a:rPr lang="en-US" sz="2000" dirty="0" err="1">
                <a:latin typeface="Comic Sans MS" panose="030F0702030302020204" pitchFamily="66" charset="0"/>
              </a:rPr>
              <a:t>granulosus</a:t>
            </a:r>
            <a:r>
              <a:rPr lang="en-US" sz="2000" dirty="0">
                <a:latin typeface="Comic Sans MS" panose="030F0702030302020204" pitchFamily="66" charset="0"/>
              </a:rPr>
              <a:t> hydatid cyst in a sheep. </a:t>
            </a:r>
            <a:r>
              <a:rPr lang="en-US" sz="2000" dirty="0" smtClean="0">
                <a:latin typeface="Comic Sans MS" panose="030F0702030302020204" pitchFamily="66" charset="0"/>
              </a:rPr>
              <a:t>Thick fibrous </a:t>
            </a:r>
            <a:r>
              <a:rPr lang="en-US" sz="2000" dirty="0" err="1">
                <a:latin typeface="Comic Sans MS" panose="030F0702030302020204" pitchFamily="66" charset="0"/>
              </a:rPr>
              <a:t>pericyst</a:t>
            </a:r>
            <a:r>
              <a:rPr lang="en-US" sz="2000" dirty="0">
                <a:latin typeface="Comic Sans MS" panose="030F0702030302020204" pitchFamily="66" charset="0"/>
              </a:rPr>
              <a:t>, hyaline </a:t>
            </a:r>
            <a:r>
              <a:rPr lang="en-US" sz="2000" dirty="0" err="1">
                <a:latin typeface="Comic Sans MS" panose="030F0702030302020204" pitchFamily="66" charset="0"/>
              </a:rPr>
              <a:t>ectocyst</a:t>
            </a:r>
            <a:r>
              <a:rPr lang="en-US" sz="2000" dirty="0">
                <a:latin typeface="Comic Sans MS" panose="030F0702030302020204" pitchFamily="66" charset="0"/>
              </a:rPr>
              <a:t>, and brood capsules filled </a:t>
            </a:r>
            <a:r>
              <a:rPr lang="en-US" sz="2000" dirty="0" smtClean="0">
                <a:latin typeface="Comic Sans MS" panose="030F0702030302020204" pitchFamily="66" charset="0"/>
              </a:rPr>
              <a:t>with </a:t>
            </a:r>
            <a:r>
              <a:rPr lang="en-US" sz="2000" dirty="0" err="1" smtClean="0">
                <a:latin typeface="Comic Sans MS" panose="030F0702030302020204" pitchFamily="66" charset="0"/>
              </a:rPr>
              <a:t>protoscolices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are visible.</a:t>
            </a:r>
            <a:endParaRPr lang="ar-IQ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4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4" y="586655"/>
            <a:ext cx="4616378" cy="3210881"/>
          </a:xfrm>
          <a:prstGeom prst="rect">
            <a:avLst/>
          </a:prstGeom>
        </p:spPr>
      </p:pic>
      <p:pic>
        <p:nvPicPr>
          <p:cNvPr id="3" name="Picture 5" descr="rat-hydat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90" y="744883"/>
            <a:ext cx="4959178" cy="33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6108" y="4887786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Hydatid cysts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0" y="468012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5815" y="686479"/>
            <a:ext cx="2739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DIAGNOSIS</a:t>
            </a:r>
            <a:endParaRPr lang="ar-IQ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346" y="1392355"/>
            <a:ext cx="10713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Diagnosis in the definitive host, the </a:t>
            </a:r>
            <a:r>
              <a:rPr lang="en-US" sz="2800" dirty="0" smtClean="0">
                <a:latin typeface="Comic Sans MS" panose="030F0702030302020204" pitchFamily="66" charset="0"/>
              </a:rPr>
              <a:t>dog, is </a:t>
            </a:r>
            <a:r>
              <a:rPr lang="en-US" sz="2800" dirty="0">
                <a:latin typeface="Comic Sans MS" panose="030F0702030302020204" pitchFamily="66" charset="0"/>
              </a:rPr>
              <a:t>difficult by ordinary microscopy as </a:t>
            </a:r>
            <a:r>
              <a:rPr lang="en-US" sz="2800" dirty="0" smtClean="0">
                <a:latin typeface="Comic Sans MS" panose="030F0702030302020204" pitchFamily="66" charset="0"/>
              </a:rPr>
              <a:t>it cannot </a:t>
            </a:r>
            <a:r>
              <a:rPr lang="en-US" sz="2800" dirty="0">
                <a:latin typeface="Comic Sans MS" panose="030F0702030302020204" pitchFamily="66" charset="0"/>
              </a:rPr>
              <a:t>demarcate between </a:t>
            </a:r>
            <a:r>
              <a:rPr lang="en-US" sz="2800" dirty="0" err="1">
                <a:latin typeface="Comic Sans MS" panose="030F0702030302020204" pitchFamily="66" charset="0"/>
              </a:rPr>
              <a:t>Taenia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and Echinococcus </a:t>
            </a:r>
            <a:r>
              <a:rPr lang="en-US" sz="2800" dirty="0">
                <a:latin typeface="Comic Sans MS" panose="030F0702030302020204" pitchFamily="66" charset="0"/>
              </a:rPr>
              <a:t>eggs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Detection </a:t>
            </a:r>
            <a:r>
              <a:rPr lang="en-US" sz="2800" dirty="0">
                <a:latin typeface="Comic Sans MS" panose="030F0702030302020204" pitchFamily="66" charset="0"/>
              </a:rPr>
              <a:t>of antigens in feces by </a:t>
            </a:r>
            <a:r>
              <a:rPr lang="en-US" sz="2800" dirty="0" smtClean="0">
                <a:latin typeface="Comic Sans MS" panose="030F0702030302020204" pitchFamily="66" charset="0"/>
              </a:rPr>
              <a:t>ELISA is </a:t>
            </a:r>
            <a:r>
              <a:rPr lang="en-US" sz="2800" dirty="0">
                <a:latin typeface="Comic Sans MS" panose="030F0702030302020204" pitchFamily="66" charset="0"/>
              </a:rPr>
              <a:t>currently the best available </a:t>
            </a:r>
            <a:r>
              <a:rPr lang="en-US" sz="2800" dirty="0" smtClean="0">
                <a:latin typeface="Comic Sans MS" panose="030F0702030302020204" pitchFamily="66" charset="0"/>
              </a:rPr>
              <a:t>technique Other </a:t>
            </a:r>
            <a:r>
              <a:rPr lang="en-US" sz="2800" dirty="0">
                <a:latin typeface="Comic Sans MS" panose="030F0702030302020204" pitchFamily="66" charset="0"/>
              </a:rPr>
              <a:t>techniques are;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Imaging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Serologic </a:t>
            </a:r>
            <a:r>
              <a:rPr lang="en-US" sz="2800" dirty="0">
                <a:latin typeface="Comic Sans MS" panose="030F0702030302020204" pitchFamily="66" charset="0"/>
              </a:rPr>
              <a:t>testing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Examination </a:t>
            </a:r>
            <a:r>
              <a:rPr lang="en-US" sz="2800" dirty="0">
                <a:latin typeface="Comic Sans MS" panose="030F0702030302020204" pitchFamily="66" charset="0"/>
              </a:rPr>
              <a:t>of cyst fluid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65" y="3578821"/>
            <a:ext cx="4238375" cy="3068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7553" y="5999900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Echinococcus eggs in </a:t>
            </a:r>
            <a:r>
              <a:rPr lang="en-US" b="1" dirty="0" err="1">
                <a:latin typeface="Comic Sans MS" panose="030F0702030302020204" pitchFamily="66" charset="0"/>
              </a:rPr>
              <a:t>feaces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9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013" y="575266"/>
            <a:ext cx="3696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Cryptosporidium</a:t>
            </a:r>
            <a:endParaRPr lang="ar-IQ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162" y="1440241"/>
            <a:ext cx="10412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History and </a:t>
            </a:r>
            <a:r>
              <a:rPr lang="en-US" sz="3200" b="1" dirty="0" smtClean="0">
                <a:latin typeface="Comic Sans MS" panose="030F0702030302020204" pitchFamily="66" charset="0"/>
              </a:rPr>
              <a:t>Distribution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First observed in the gastric </a:t>
            </a:r>
            <a:r>
              <a:rPr lang="en-US" sz="2800" dirty="0" smtClean="0">
                <a:latin typeface="Comic Sans MS" panose="030F0702030302020204" pitchFamily="66" charset="0"/>
              </a:rPr>
              <a:t>mucosal crypts </a:t>
            </a:r>
            <a:r>
              <a:rPr lang="en-US" sz="2800" dirty="0">
                <a:latin typeface="Comic Sans MS" panose="030F0702030302020204" pitchFamily="66" charset="0"/>
              </a:rPr>
              <a:t>of laboratory mice </a:t>
            </a:r>
            <a:r>
              <a:rPr lang="en-US" sz="2800" dirty="0" err="1">
                <a:latin typeface="Comic Sans MS" panose="030F0702030302020204" pitchFamily="66" charset="0"/>
              </a:rPr>
              <a:t>Tyzzer</a:t>
            </a:r>
            <a:r>
              <a:rPr lang="en-US" sz="2800" dirty="0">
                <a:latin typeface="Comic Sans MS" panose="030F0702030302020204" pitchFamily="66" charset="0"/>
              </a:rPr>
              <a:t> in 1907.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Causes </a:t>
            </a:r>
            <a:r>
              <a:rPr lang="en-US" sz="2800" dirty="0">
                <a:latin typeface="Comic Sans MS" panose="030F0702030302020204" pitchFamily="66" charset="0"/>
              </a:rPr>
              <a:t>diarrhea in humans and animals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Worldwide </a:t>
            </a:r>
            <a:r>
              <a:rPr lang="en-US" sz="2800" dirty="0">
                <a:latin typeface="Comic Sans MS" panose="030F0702030302020204" pitchFamily="66" charset="0"/>
              </a:rPr>
              <a:t>distribution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C.parvum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and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C.hominis</a:t>
            </a:r>
            <a:r>
              <a:rPr lang="en-US" sz="2800" dirty="0">
                <a:latin typeface="Comic Sans MS" panose="030F0702030302020204" pitchFamily="66" charset="0"/>
              </a:rPr>
              <a:t> causes </a:t>
            </a:r>
            <a:r>
              <a:rPr lang="en-US" sz="2800" dirty="0" smtClean="0">
                <a:latin typeface="Comic Sans MS" panose="030F0702030302020204" pitchFamily="66" charset="0"/>
              </a:rPr>
              <a:t>human infections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One of the three most common </a:t>
            </a:r>
            <a:r>
              <a:rPr lang="en-US" sz="2800" dirty="0" smtClean="0">
                <a:latin typeface="Comic Sans MS" panose="030F0702030302020204" pitchFamily="66" charset="0"/>
              </a:rPr>
              <a:t>diarrhea causing pathogens </a:t>
            </a:r>
            <a:r>
              <a:rPr lang="en-US" sz="2800" dirty="0">
                <a:latin typeface="Comic Sans MS" panose="030F0702030302020204" pitchFamily="66" charset="0"/>
              </a:rPr>
              <a:t>in the world.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One </a:t>
            </a:r>
            <a:r>
              <a:rPr lang="en-US" sz="2800" dirty="0">
                <a:latin typeface="Comic Sans MS" panose="030F0702030302020204" pitchFamily="66" charset="0"/>
              </a:rPr>
              <a:t>of the most common causes </a:t>
            </a:r>
            <a:r>
              <a:rPr lang="en-US" sz="2800" dirty="0" smtClean="0">
                <a:latin typeface="Comic Sans MS" panose="030F0702030302020204" pitchFamily="66" charset="0"/>
              </a:rPr>
              <a:t>of waterborne </a:t>
            </a:r>
            <a:r>
              <a:rPr lang="en-US" sz="2800" dirty="0">
                <a:latin typeface="Comic Sans MS" panose="030F0702030302020204" pitchFamily="66" charset="0"/>
              </a:rPr>
              <a:t>illness in the world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4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761" y="1301231"/>
            <a:ext cx="9835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Comic Sans MS" panose="030F0702030302020204" pitchFamily="66" charset="0"/>
              </a:rPr>
              <a:t>Definitive Host: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Human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Reservoir </a:t>
            </a:r>
            <a:r>
              <a:rPr lang="en-US" sz="3200" dirty="0">
                <a:latin typeface="Comic Sans MS" panose="030F0702030302020204" pitchFamily="66" charset="0"/>
              </a:rPr>
              <a:t>Hosts: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kittens, puppies, 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goats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calves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, mice, …. Etc.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Disease</a:t>
            </a:r>
            <a:r>
              <a:rPr lang="en-US" sz="3200" dirty="0">
                <a:latin typeface="Comic Sans MS" panose="030F0702030302020204" pitchFamily="66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Cryptosporidiosis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Habitat</a:t>
            </a:r>
            <a:r>
              <a:rPr lang="en-US" sz="3200" dirty="0">
                <a:latin typeface="Comic Sans MS" panose="030F0702030302020204" pitchFamily="66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Epithelial cells of </a:t>
            </a:r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gastrointestinal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tract, mainly jejunum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anose="030F0702030302020204" pitchFamily="66" charset="0"/>
              </a:rPr>
              <a:t>Transmission</a:t>
            </a:r>
            <a:r>
              <a:rPr lang="en-US" sz="3200" dirty="0">
                <a:latin typeface="Comic Sans MS" panose="030F0702030302020204" pitchFamily="66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Fecal-oral route.</a:t>
            </a:r>
            <a:endParaRPr lang="ar-IQ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5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8974" y="723548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Morphology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497" y="1863972"/>
            <a:ext cx="55770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Infective form- oocyst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Spherical</a:t>
            </a:r>
            <a:r>
              <a:rPr lang="en-US" sz="2800" dirty="0">
                <a:latin typeface="Comic Sans MS" panose="030F0702030302020204" pitchFamily="66" charset="0"/>
              </a:rPr>
              <a:t>, oval, 5μm in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diameter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Does </a:t>
            </a:r>
            <a:r>
              <a:rPr lang="en-US" sz="2800" dirty="0">
                <a:latin typeface="Comic Sans MS" panose="030F0702030302020204" pitchFamily="66" charset="0"/>
              </a:rPr>
              <a:t>not stain with iodine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and is acid fast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Thick </a:t>
            </a:r>
            <a:r>
              <a:rPr lang="en-US" sz="2800" dirty="0">
                <a:latin typeface="Comic Sans MS" panose="030F0702030302020204" pitchFamily="66" charset="0"/>
              </a:rPr>
              <a:t>walled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Very </a:t>
            </a:r>
            <a:r>
              <a:rPr lang="en-US" sz="2800" dirty="0">
                <a:latin typeface="Comic Sans MS" panose="030F0702030302020204" pitchFamily="66" charset="0"/>
              </a:rPr>
              <a:t>hard and resistant.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Temperature-60ºC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38" y="1599641"/>
            <a:ext cx="4678200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0825" y="46405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Transmission</a:t>
            </a:r>
            <a:endParaRPr lang="ar-IQ" sz="32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411" y="1555572"/>
            <a:ext cx="96506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Food and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contamination </a:t>
            </a:r>
            <a:r>
              <a:rPr lang="en-US" sz="2800" dirty="0">
                <a:latin typeface="Comic Sans MS" panose="030F0702030302020204" pitchFamily="66" charset="0"/>
              </a:rPr>
              <a:t>of drinking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Swimming </a:t>
            </a:r>
            <a:r>
              <a:rPr lang="en-US" sz="2800" dirty="0">
                <a:latin typeface="Comic Sans MS" panose="030F0702030302020204" pitchFamily="66" charset="0"/>
              </a:rPr>
              <a:t>pools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untreated </a:t>
            </a:r>
            <a:r>
              <a:rPr lang="en-US" sz="2800" dirty="0">
                <a:latin typeface="Comic Sans MS" panose="030F0702030302020204" pitchFamily="66" charset="0"/>
              </a:rPr>
              <a:t>groundwater or well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an </a:t>
            </a:r>
            <a:r>
              <a:rPr lang="en-US" sz="2800" dirty="0">
                <a:latin typeface="Comic Sans MS" panose="030F0702030302020204" pitchFamily="66" charset="0"/>
              </a:rPr>
              <a:t>infected person or an asymptomatic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   carrier </a:t>
            </a:r>
            <a:r>
              <a:rPr lang="en-US" sz="2800" dirty="0">
                <a:latin typeface="Comic Sans MS" panose="030F0702030302020204" pitchFamily="66" charset="0"/>
              </a:rPr>
              <a:t>contaminates a food supply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Animal-person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transmission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Person-person </a:t>
            </a:r>
            <a:r>
              <a:rPr 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transmission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omic Sans MS" panose="030F0702030302020204" pitchFamily="66" charset="0"/>
              </a:rPr>
              <a:t>Incubation </a:t>
            </a:r>
            <a:r>
              <a:rPr lang="en-US" sz="2800" dirty="0">
                <a:latin typeface="Comic Sans MS" panose="030F0702030302020204" pitchFamily="66" charset="0"/>
              </a:rPr>
              <a:t>period 2-14 days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73" y="1795329"/>
            <a:ext cx="4762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7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1552303"/>
            <a:ext cx="11924270" cy="3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70" y="0"/>
            <a:ext cx="848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5478" y="451695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Diagnosis</a:t>
            </a:r>
            <a:endParaRPr lang="ar-IQ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069" y="1294011"/>
            <a:ext cx="11310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Comic Sans MS" panose="030F0702030302020204" pitchFamily="66" charset="0"/>
              </a:rPr>
              <a:t>Microscopy with an acid fast stained stool </a:t>
            </a:r>
            <a:r>
              <a:rPr lang="en-US" sz="2800" dirty="0" err="1" smtClean="0">
                <a:latin typeface="Comic Sans MS" panose="030F0702030302020204" pitchFamily="66" charset="0"/>
              </a:rPr>
              <a:t>smear,which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will stain the oocysts bright red.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Another </a:t>
            </a:r>
            <a:r>
              <a:rPr lang="en-US" sz="2800" dirty="0">
                <a:latin typeface="Comic Sans MS" panose="030F0702030302020204" pitchFamily="66" charset="0"/>
              </a:rPr>
              <a:t>form of microscopy is </a:t>
            </a:r>
            <a:r>
              <a:rPr lang="en-US" sz="2800" dirty="0" smtClean="0">
                <a:latin typeface="Comic Sans MS" panose="030F0702030302020204" pitchFamily="66" charset="0"/>
              </a:rPr>
              <a:t>fluorescent microscopy </a:t>
            </a:r>
            <a:r>
              <a:rPr lang="en-US" sz="2800" dirty="0">
                <a:latin typeface="Comic Sans MS" panose="030F0702030302020204" pitchFamily="66" charset="0"/>
              </a:rPr>
              <a:t>using monoclonal antibody to </a:t>
            </a:r>
            <a:r>
              <a:rPr lang="en-US" sz="2800" dirty="0" smtClean="0">
                <a:latin typeface="Comic Sans MS" panose="030F0702030302020204" pitchFamily="66" charset="0"/>
              </a:rPr>
              <a:t>oocyst wall</a:t>
            </a:r>
            <a:endParaRPr lang="ar-IQ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331" y="3160891"/>
            <a:ext cx="2542500" cy="206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773" y="3245380"/>
            <a:ext cx="3915450" cy="222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8755" y="5527765"/>
            <a:ext cx="325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Direct immunofluorescence</a:t>
            </a:r>
          </a:p>
          <a:p>
            <a:r>
              <a:rPr lang="en-US" dirty="0">
                <a:latin typeface="Comic Sans MS" panose="030F0702030302020204" pitchFamily="66" charset="0"/>
              </a:rPr>
              <a:t>antibody stain</a:t>
            </a:r>
            <a:endParaRPr lang="ar-IQ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742" y="5577197"/>
            <a:ext cx="3078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acid-fast </a:t>
            </a:r>
            <a:r>
              <a:rPr lang="en-US" dirty="0" smtClean="0">
                <a:latin typeface="Comic Sans MS" panose="030F0702030302020204" pitchFamily="66" charset="0"/>
              </a:rPr>
              <a:t>oocyst stain</a:t>
            </a:r>
            <a:endParaRPr lang="ar-IQ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717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Samal</dc:creator>
  <cp:lastModifiedBy>Samal</cp:lastModifiedBy>
  <cp:revision>18</cp:revision>
  <dcterms:created xsi:type="dcterms:W3CDTF">2018-04-06T21:37:49Z</dcterms:created>
  <dcterms:modified xsi:type="dcterms:W3CDTF">2018-04-16T20:49:26Z</dcterms:modified>
</cp:coreProperties>
</file>