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4" r:id="rId3"/>
    <p:sldId id="285" r:id="rId4"/>
    <p:sldId id="282" r:id="rId5"/>
    <p:sldId id="257" r:id="rId6"/>
    <p:sldId id="258" r:id="rId7"/>
    <p:sldId id="263" r:id="rId8"/>
    <p:sldId id="259" r:id="rId9"/>
    <p:sldId id="260" r:id="rId10"/>
    <p:sldId id="261" r:id="rId11"/>
    <p:sldId id="264" r:id="rId12"/>
    <p:sldId id="286" r:id="rId13"/>
    <p:sldId id="266" r:id="rId14"/>
    <p:sldId id="267" r:id="rId15"/>
    <p:sldId id="278" r:id="rId16"/>
    <p:sldId id="277" r:id="rId17"/>
    <p:sldId id="275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2" autoAdjust="0"/>
    <p:restoredTop sz="94660"/>
  </p:normalViewPr>
  <p:slideViewPr>
    <p:cSldViewPr>
      <p:cViewPr varScale="1">
        <p:scale>
          <a:sx n="50" d="100"/>
          <a:sy n="50" d="100"/>
        </p:scale>
        <p:origin x="-130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3D44-21EF-427F-BFAB-D850AFC3DEE6}" type="datetimeFigureOut">
              <a:rPr lang="en-US" smtClean="0"/>
              <a:pPr/>
              <a:t>07-Apr-18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75A-5025-4336-A7D1-9BD9AC2EB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3D44-21EF-427F-BFAB-D850AFC3DEE6}" type="datetimeFigureOut">
              <a:rPr lang="en-US" smtClean="0"/>
              <a:pPr/>
              <a:t>07-Apr-18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75A-5025-4336-A7D1-9BD9AC2EB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3D44-21EF-427F-BFAB-D850AFC3DEE6}" type="datetimeFigureOut">
              <a:rPr lang="en-US" smtClean="0"/>
              <a:pPr/>
              <a:t>07-Apr-18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75A-5025-4336-A7D1-9BD9AC2EB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3D44-21EF-427F-BFAB-D850AFC3DEE6}" type="datetimeFigureOut">
              <a:rPr lang="en-US" smtClean="0"/>
              <a:pPr/>
              <a:t>07-Apr-18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75A-5025-4336-A7D1-9BD9AC2EB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3D44-21EF-427F-BFAB-D850AFC3DEE6}" type="datetimeFigureOut">
              <a:rPr lang="en-US" smtClean="0"/>
              <a:pPr/>
              <a:t>07-Apr-18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75A-5025-4336-A7D1-9BD9AC2EB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3D44-21EF-427F-BFAB-D850AFC3DEE6}" type="datetimeFigureOut">
              <a:rPr lang="en-US" smtClean="0"/>
              <a:pPr/>
              <a:t>07-Apr-18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75A-5025-4336-A7D1-9BD9AC2EB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3D44-21EF-427F-BFAB-D850AFC3DEE6}" type="datetimeFigureOut">
              <a:rPr lang="en-US" smtClean="0"/>
              <a:pPr/>
              <a:t>07-Apr-18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75A-5025-4336-A7D1-9BD9AC2EB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3D44-21EF-427F-BFAB-D850AFC3DEE6}" type="datetimeFigureOut">
              <a:rPr lang="en-US" smtClean="0"/>
              <a:pPr/>
              <a:t>07-Apr-18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75A-5025-4336-A7D1-9BD9AC2EB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3D44-21EF-427F-BFAB-D850AFC3DEE6}" type="datetimeFigureOut">
              <a:rPr lang="en-US" smtClean="0"/>
              <a:pPr/>
              <a:t>07-Apr-18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75A-5025-4336-A7D1-9BD9AC2EB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3D44-21EF-427F-BFAB-D850AFC3DEE6}" type="datetimeFigureOut">
              <a:rPr lang="en-US" smtClean="0"/>
              <a:pPr/>
              <a:t>07-Apr-18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75A-5025-4336-A7D1-9BD9AC2EB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3D44-21EF-427F-BFAB-D850AFC3DEE6}" type="datetimeFigureOut">
              <a:rPr lang="en-US" smtClean="0"/>
              <a:pPr/>
              <a:t>07-Apr-18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DB75A-5025-4336-A7D1-9BD9AC2EB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3D44-21EF-427F-BFAB-D850AFC3DEE6}" type="datetimeFigureOut">
              <a:rPr lang="en-US" smtClean="0"/>
              <a:pPr/>
              <a:t>07-Apr-18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DB75A-5025-4336-A7D1-9BD9AC2EBA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itannica.com/science/erythromycin" TargetMode="External"/><Relationship Id="rId2" Type="http://schemas.openxmlformats.org/officeDocument/2006/relationships/hyperlink" Target="http://www.britannica.com/science/lacton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ycoplasma_pneumoniae" TargetMode="External"/><Relationship Id="rId13" Type="http://schemas.openxmlformats.org/officeDocument/2006/relationships/hyperlink" Target="https://en.wikipedia.org/wiki/Bordetella_pertussis" TargetMode="External"/><Relationship Id="rId3" Type="http://schemas.openxmlformats.org/officeDocument/2006/relationships/hyperlink" Target="https://en.wikipedia.org/wiki/Staphylococcus_aureus" TargetMode="External"/><Relationship Id="rId7" Type="http://schemas.openxmlformats.org/officeDocument/2006/relationships/hyperlink" Target="https://en.wikipedia.org/wiki/Chlamydia_pneumoniae" TargetMode="External"/><Relationship Id="rId12" Type="http://schemas.openxmlformats.org/officeDocument/2006/relationships/hyperlink" Target="https://en.wikipedia.org/wiki/Streptococcus" TargetMode="External"/><Relationship Id="rId17" Type="http://schemas.openxmlformats.org/officeDocument/2006/relationships/hyperlink" Target="https://en.wikipedia.org/wiki/Propionibacterium_acnes" TargetMode="External"/><Relationship Id="rId2" Type="http://schemas.openxmlformats.org/officeDocument/2006/relationships/hyperlink" Target="https://en.wikipedia.org/wiki/Erythromycin" TargetMode="External"/><Relationship Id="rId16" Type="http://schemas.openxmlformats.org/officeDocument/2006/relationships/hyperlink" Target="https://en.wikipedia.org/wiki/Clostridium_perfringe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aemophilus_influenzae" TargetMode="External"/><Relationship Id="rId11" Type="http://schemas.openxmlformats.org/officeDocument/2006/relationships/hyperlink" Target="https://en.wikipedia.org/wiki/Mycobacterium_intracellulare" TargetMode="External"/><Relationship Id="rId5" Type="http://schemas.openxmlformats.org/officeDocument/2006/relationships/hyperlink" Target="https://en.wikipedia.org/wiki/Streptococcus_pyogenes" TargetMode="External"/><Relationship Id="rId15" Type="http://schemas.openxmlformats.org/officeDocument/2006/relationships/hyperlink" Target="https://en.wikipedia.org/wiki/Pasteurella_multocida" TargetMode="External"/><Relationship Id="rId10" Type="http://schemas.openxmlformats.org/officeDocument/2006/relationships/hyperlink" Target="https://en.wikipedia.org/wiki/Mycobacterium_avium_avium" TargetMode="External"/><Relationship Id="rId4" Type="http://schemas.openxmlformats.org/officeDocument/2006/relationships/hyperlink" Target="https://en.wikipedia.org/wiki/Streptococcus_pneumoniae" TargetMode="External"/><Relationship Id="rId9" Type="http://schemas.openxmlformats.org/officeDocument/2006/relationships/hyperlink" Target="https://en.wikipedia.org/wiki/Helicobacter_pylori" TargetMode="External"/><Relationship Id="rId14" Type="http://schemas.openxmlformats.org/officeDocument/2006/relationships/hyperlink" Target="https://en.wikipedia.org/wiki/Legionella_pneumophil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tabolites-antibiotics-by-fermentation-4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962400"/>
          </a:xfrm>
        </p:spPr>
      </p:pic>
      <p:pic>
        <p:nvPicPr>
          <p:cNvPr id="6" name="Picture 5" descr="metabolites-antibiotics-by-fermentation-6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81400"/>
            <a:ext cx="9144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Tetracycline side effects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Get emergency medical help if you have any of these signs of an allergic reaction: hives; difficulty breathing; swelling of your face, lips, tongue, or throat. Stop using tetracycline and call your doctor at once if you have any of these serious side effects: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severe headache, dizziness, blurred vision; fever, chills, body aches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severe blistering, peeling, and red skin rash; , flu symptoms;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pale or yellowed skin, dark colored urine, fever, confusion or weakness;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severe pain in your upper stomach spreading to your back, nausea and vomiting, fast heart rate; 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خاصة اذا على معدة فارغة صباحا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loss of appetite, jaundice (yellowing of the skin or eyes)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ar-IQ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3400" b="1" u="sng" dirty="0" smtClean="0"/>
              <a:t>Tetracycline  Uses</a:t>
            </a:r>
            <a:r>
              <a:rPr lang="en-US" sz="3400" b="1" dirty="0" smtClean="0"/>
              <a:t>:  </a:t>
            </a:r>
            <a:r>
              <a:rPr lang="en-US" sz="3400" dirty="0" smtClean="0"/>
              <a:t>Tetracycline's primary use is for the treatment of  a very wide range of infections including upper and lower respiratory  tract infections </a:t>
            </a:r>
            <a:r>
              <a:rPr lang="en-US" sz="3400" b="1" u="sng" dirty="0" smtClean="0">
                <a:solidFill>
                  <a:srgbClr val="C00000"/>
                </a:solidFill>
              </a:rPr>
              <a:t>but not for UTI </a:t>
            </a:r>
            <a:r>
              <a:rPr lang="en-US" sz="3400" dirty="0" smtClean="0"/>
              <a:t>.</a:t>
            </a:r>
          </a:p>
          <a:p>
            <a:pPr algn="just">
              <a:lnSpc>
                <a:spcPct val="80000"/>
              </a:lnSpc>
              <a:buNone/>
            </a:pPr>
            <a:r>
              <a:rPr lang="en-US" sz="3400" b="1" u="sng" dirty="0" smtClean="0"/>
              <a:t>Chlortetracycline</a:t>
            </a:r>
            <a:r>
              <a:rPr lang="en-US" sz="3400" dirty="0" smtClean="0"/>
              <a:t> used as antibacterial and anti </a:t>
            </a:r>
            <a:r>
              <a:rPr lang="en-US" sz="3400" dirty="0" err="1" smtClean="0"/>
              <a:t>protozoal</a:t>
            </a:r>
            <a:r>
              <a:rPr lang="en-US" sz="3400" dirty="0" smtClean="0"/>
              <a:t> agent. In veterinary medicine, it is commonly used to treat conjunctivitis in cats</a:t>
            </a:r>
          </a:p>
          <a:p>
            <a:pPr algn="just">
              <a:buNone/>
            </a:pPr>
            <a:r>
              <a:rPr lang="en-US" sz="3400" b="1" u="sng" dirty="0" err="1" smtClean="0"/>
              <a:t>Doxycyclines</a:t>
            </a:r>
            <a:r>
              <a:rPr lang="en-US" sz="3400" dirty="0" smtClean="0"/>
              <a:t> used in the treatment of chronic adult </a:t>
            </a:r>
            <a:r>
              <a:rPr lang="en-US" sz="3400" dirty="0" err="1" smtClean="0"/>
              <a:t>periodontitis</a:t>
            </a:r>
            <a:r>
              <a:rPr lang="en-US" sz="3400" dirty="0" smtClean="0"/>
              <a:t>. Brucellosis</a:t>
            </a:r>
          </a:p>
          <a:p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What 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should I avoid?</a:t>
            </a:r>
          </a:p>
          <a:p>
            <a:pPr algn="just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Avoid exposure to sunlight or artificial UV rays . Tetracycline can make your skin more sensitive to sunlight and sunburn may result. </a:t>
            </a:r>
          </a:p>
          <a:p>
            <a:pPr algn="just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Do not take iron supplements, multivitamins, calcium supplements, antacids, or laxatives within 2 hours before or after taking tetracycline. They will delay the absorption. </a:t>
            </a:r>
            <a:endParaRPr lang="ar-IQ" sz="3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Do not take tetracycline with milk or other dairy products, unless your doctor has told you to. Dairy products can make it harder for your body to absorb the medicine.</a:t>
            </a:r>
          </a:p>
          <a:p>
            <a:pPr algn="just"/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Shake the oral suspension (liquid) well just before use </a:t>
            </a:r>
          </a:p>
          <a:p>
            <a:pPr algn="just">
              <a:lnSpc>
                <a:spcPct val="90000"/>
              </a:lnSpc>
            </a:pP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Avoid giving the drug to pregnant  women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yellowish-grayish-brown discoloration of the teeth.</a:t>
            </a:r>
            <a:r>
              <a:rPr lang="en-US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↓</a:t>
            </a:r>
            <a:r>
              <a:rPr lang="en-US" sz="3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220px-Tetracycline-HCl_substance_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4953000"/>
            <a:ext cx="2095500" cy="1676400"/>
          </a:xfrm>
          <a:prstGeom prst="rect">
            <a:avLst/>
          </a:prstGeom>
        </p:spPr>
      </p:pic>
      <p:pic>
        <p:nvPicPr>
          <p:cNvPr id="5" name="Picture 4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953000"/>
            <a:ext cx="1767840" cy="1676400"/>
          </a:xfrm>
          <a:prstGeom prst="rect">
            <a:avLst/>
          </a:prstGeom>
        </p:spPr>
      </p:pic>
      <p:pic>
        <p:nvPicPr>
          <p:cNvPr id="6" name="Picture 5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953000"/>
            <a:ext cx="4458323" cy="1905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lide_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2400"/>
            <a:ext cx="8839199" cy="6705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 inhibitor Antibiotics:</a:t>
            </a:r>
          </a:p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Macolides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characterized by their large 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lactone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ring structures and by their growth-inhibiting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bacteriostatic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They </a:t>
            </a:r>
            <a:r>
              <a:rPr lang="en-US" sz="2000" dirty="0" smtClean="0"/>
              <a:t>have large hydrophobic molecules and cannot penetrate both the inner and outer membranes of Gram-negative bacteria.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macrolides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were first discovered in the 1950s, when scientists isolated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erythromycin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from the soil bacterium 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Streptomyces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erythraeus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In the 1970s and 1980s synthetic derivatives of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erythromycin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including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clarithromycin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azithromycin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were developed.</a:t>
            </a:r>
          </a:p>
          <a:p>
            <a:pPr algn="just" fontAlgn="base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Macrolide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antibiotics have a spectrum of activity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only  to gram-positive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(mainly staphylococci and streptococci)  to gram-negative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cocci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and intracellular bacteria 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Chlamydia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and 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Rickettsia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species). Gram-negative bacilli are generally resistant, with some important exceptions (i.e., 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Bordetella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pertussis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Campylobacter, Chlamydia, Helicobacter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and 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Legionella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species).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/>
              <a:t>Macrolides</a:t>
            </a:r>
            <a:r>
              <a:rPr lang="en-US" sz="2000" dirty="0" smtClean="0"/>
              <a:t> are useful in treating respiratory, skin, soft tissue, sexually transmitted, </a:t>
            </a:r>
            <a:r>
              <a:rPr lang="en-US" sz="2000" i="1" dirty="0" smtClean="0"/>
              <a:t>H. pylori</a:t>
            </a:r>
            <a:r>
              <a:rPr lang="en-US" sz="2000" dirty="0" smtClean="0"/>
              <a:t> and atypical </a:t>
            </a:r>
            <a:r>
              <a:rPr lang="en-US" sz="2000" dirty="0" err="1" smtClean="0"/>
              <a:t>mycobacterial</a:t>
            </a:r>
            <a:r>
              <a:rPr lang="en-US" sz="2000" dirty="0" smtClean="0"/>
              <a:t> infections. </a:t>
            </a:r>
            <a:r>
              <a:rPr lang="en-US" sz="2000" dirty="0" err="1" smtClean="0"/>
              <a:t>Macrolides</a:t>
            </a:r>
            <a:r>
              <a:rPr lang="en-US" sz="2000" dirty="0" smtClean="0"/>
              <a:t> share a similar spectrum of antimicrobial activity with </a:t>
            </a:r>
            <a:r>
              <a:rPr lang="en-US" sz="2000" b="1" dirty="0" err="1" smtClean="0">
                <a:solidFill>
                  <a:srgbClr val="C00000"/>
                </a:solidFill>
              </a:rPr>
              <a:t>benzylpenicillin</a:t>
            </a:r>
            <a:r>
              <a:rPr lang="en-US" sz="2000" b="1" dirty="0" smtClean="0">
                <a:solidFill>
                  <a:srgbClr val="C00000"/>
                </a:solidFill>
              </a:rPr>
              <a:t> making them useful alternatives for people with a history of penicillin (and cephalosporin) allergy. </a:t>
            </a:r>
            <a:endParaRPr lang="en-US" sz="2000" dirty="0" smtClean="0"/>
          </a:p>
          <a:p>
            <a:pPr algn="just" fontAlgn="base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Mode of action</a:t>
            </a:r>
            <a:r>
              <a:rPr lang="en-US" dirty="0" smtClean="0">
                <a:solidFill>
                  <a:srgbClr val="C00000"/>
                </a:solidFill>
              </a:rPr>
              <a:t>:  </a:t>
            </a:r>
          </a:p>
          <a:p>
            <a:pPr algn="just">
              <a:buNone/>
            </a:pPr>
            <a:r>
              <a:rPr lang="en-US" dirty="0" smtClean="0"/>
              <a:t> </a:t>
            </a:r>
            <a:r>
              <a:rPr lang="en-US" dirty="0" err="1" smtClean="0"/>
              <a:t>Macrolides</a:t>
            </a:r>
            <a:r>
              <a:rPr lang="en-US" dirty="0" smtClean="0"/>
              <a:t> inhibit RNA-dependent protein synthesis by reversibly binding to the 50 S ribosomal subunits of susceptible microorganisms. They induce dissociation of </a:t>
            </a:r>
            <a:r>
              <a:rPr lang="en-US" b="1" u="sng" dirty="0" err="1" smtClean="0">
                <a:solidFill>
                  <a:srgbClr val="C00000"/>
                </a:solidFill>
              </a:rPr>
              <a:t>peptidyl</a:t>
            </a:r>
            <a:r>
              <a:rPr lang="en-US" b="1" u="sng" dirty="0" smtClean="0">
                <a:solidFill>
                  <a:srgbClr val="C00000"/>
                </a:solidFill>
              </a:rPr>
              <a:t> transfer RNA (</a:t>
            </a:r>
            <a:r>
              <a:rPr lang="en-US" b="1" u="sng" dirty="0" err="1" smtClean="0">
                <a:solidFill>
                  <a:srgbClr val="C00000"/>
                </a:solidFill>
              </a:rPr>
              <a:t>tRNA</a:t>
            </a:r>
            <a:r>
              <a:rPr lang="en-US" b="1" u="sng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from the ribosome during the elongation phase. Thus, RNA-dependent protein synthesis is suppressed, and bacterial growth is inhibited. </a:t>
            </a:r>
            <a:r>
              <a:rPr lang="en-US" dirty="0" err="1" smtClean="0"/>
              <a:t>Macrolides</a:t>
            </a:r>
            <a:r>
              <a:rPr lang="en-US" dirty="0" smtClean="0"/>
              <a:t> are mainly </a:t>
            </a:r>
            <a:r>
              <a:rPr lang="en-US" dirty="0" err="1" smtClean="0"/>
              <a:t>bacteriostatic</a:t>
            </a:r>
            <a:r>
              <a:rPr lang="en-US" dirty="0" smtClean="0"/>
              <a:t> but can be </a:t>
            </a:r>
            <a:r>
              <a:rPr lang="en-US" dirty="0" err="1" smtClean="0"/>
              <a:t>bacteriocidal</a:t>
            </a:r>
            <a:r>
              <a:rPr lang="en-US" dirty="0" smtClean="0"/>
              <a:t> depending on bacterial sensitivity and antibiotic concentration.</a:t>
            </a:r>
          </a:p>
          <a:p>
            <a:pPr algn="just"/>
            <a:r>
              <a:rPr lang="en-US" b="1" dirty="0" smtClean="0">
                <a:solidFill>
                  <a:srgbClr val="C00000"/>
                </a:solidFill>
              </a:rPr>
              <a:t>Mode of resistance:</a:t>
            </a:r>
            <a:r>
              <a:rPr lang="en-US" dirty="0" smtClean="0"/>
              <a:t> Mechanisms of Resistance to  </a:t>
            </a:r>
            <a:r>
              <a:rPr lang="en-US" dirty="0" err="1" smtClean="0"/>
              <a:t>macrolide</a:t>
            </a:r>
            <a:r>
              <a:rPr lang="en-US" dirty="0" smtClean="0"/>
              <a:t> and </a:t>
            </a:r>
            <a:r>
              <a:rPr lang="en-US" dirty="0" err="1" smtClean="0"/>
              <a:t>lincosamides</a:t>
            </a:r>
            <a:r>
              <a:rPr lang="en-US" dirty="0" smtClean="0"/>
              <a:t> antibiotics in 3 ways: (1) through target-site modification by Ribosomal </a:t>
            </a:r>
            <a:r>
              <a:rPr lang="en-US" dirty="0" err="1" smtClean="0"/>
              <a:t>Methylation</a:t>
            </a:r>
            <a:r>
              <a:rPr lang="en-US" dirty="0" smtClean="0"/>
              <a:t>  of 23S </a:t>
            </a:r>
            <a:r>
              <a:rPr lang="en-US" dirty="0" err="1" smtClean="0"/>
              <a:t>rRNA</a:t>
            </a:r>
            <a:r>
              <a:rPr lang="en-US" dirty="0" smtClean="0"/>
              <a:t>(1956) soon after the introduction of erythromycin into therapy, resistance emerged in staphylococci .  which leads to cross-resistance to </a:t>
            </a:r>
            <a:r>
              <a:rPr lang="en-US" dirty="0" err="1" smtClean="0"/>
              <a:t>macrolides</a:t>
            </a:r>
            <a:r>
              <a:rPr lang="en-US" dirty="0" smtClean="0"/>
              <a:t>, </a:t>
            </a:r>
            <a:r>
              <a:rPr lang="en-US" dirty="0" err="1" smtClean="0"/>
              <a:t>lincosamides</a:t>
            </a:r>
            <a:r>
              <a:rPr lang="en-US" dirty="0" smtClean="0"/>
              <a:t>, and </a:t>
            </a:r>
            <a:r>
              <a:rPr lang="en-US" dirty="0" err="1" smtClean="0"/>
              <a:t>streptogramins</a:t>
            </a:r>
            <a:r>
              <a:rPr lang="en-US" dirty="0" smtClean="0"/>
              <a:t> B or mutation that prevents the binding of the antibiotic to its ribosomal target, (2) through efflux of the antibiotic,  (3)drug inactivation. 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C00000"/>
                </a:solidFill>
              </a:rPr>
              <a:t>Adverse effects of </a:t>
            </a:r>
            <a:r>
              <a:rPr lang="en-US" dirty="0" err="1" smtClean="0">
                <a:solidFill>
                  <a:srgbClr val="C00000"/>
                </a:solidFill>
              </a:rPr>
              <a:t>Macrolides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marL="0" indent="0" algn="just"/>
            <a:r>
              <a:rPr lang="en-US" dirty="0" smtClean="0"/>
              <a:t>gastrointestinal, such as abdominal discomfort and cramp, nausea, vomiting and diarrhea. upper stomach pain</a:t>
            </a:r>
          </a:p>
          <a:p>
            <a:pPr marL="0" indent="0" algn="just"/>
            <a:r>
              <a:rPr lang="en-US" dirty="0" smtClean="0"/>
              <a:t> difficult breathing; swelling of your face, lips, tongue, or throat. </a:t>
            </a:r>
          </a:p>
          <a:p>
            <a:pPr marL="0" indent="0" algn="just"/>
            <a:r>
              <a:rPr lang="en-US" dirty="0" smtClean="0"/>
              <a:t>headache with chest pain and severe dizziness</a:t>
            </a:r>
          </a:p>
          <a:p>
            <a:pPr marL="0" indent="0" algn="just"/>
            <a:r>
              <a:rPr lang="en-US" dirty="0" smtClean="0"/>
              <a:t>itching, tired feeling, loss of appetite, dark urine, clay-colored stools, jaundice  </a:t>
            </a:r>
          </a:p>
          <a:p>
            <a:pPr marL="0" indent="0" algn="just"/>
            <a:r>
              <a:rPr lang="en-US" dirty="0" smtClean="0"/>
              <a:t>fever, sore throat, swelling in face or tongue, burning in eyes, skin pain, followed by a red or purple skin rash that spreads (especially in the face or upper body) and causes blistering and peeling.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Erythromycin: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Erythromycin comes as a capsule, tablet, long-acting capsule, long-acting tablet, chewable tablet, liquid, and pediatric drops to take by mouth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it 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used to treat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Pneumonia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Nongonococcal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Urethritis,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Otitis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Media,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Pharyngitis,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Pneumonia,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Skin or Soft Tissue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Syphilis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Early,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Upper Respiratory Tract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Bronchitis,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Chlamydia Infection,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Legionella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Pneumonia,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Bacterial Endocarditis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Prophylaxis,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Erythromycin was previously recommended by the American Heart Association for prophylaxis prior to dental, oral and upper respiratory tract procedures in at-risk,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penicillin-allergic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Erythromycin Ophthalmic Ointment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prophylaxis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ophthalmia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neonatorum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due to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N.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gonorrhoeae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or 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C. trachomatis</a:t>
            </a:r>
            <a:r>
              <a:rPr lang="en-US" dirty="0"/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xmlns="" val="295642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Azythromycin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usually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given orally (capsule, tablet or suspension), intravenous and ophthalmic.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Spectrum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bacterial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susceptibility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Azithromycin has relatively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broad.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inhibits some Gram-positive bacteria, some Gram-negative bacteria, and many atypical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bacteria.. </a:t>
            </a:r>
          </a:p>
          <a:p>
            <a:pPr marL="0" indent="0"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Aerobic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and facultative Gram-positive microorganisms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Streptococcus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agalactiae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Methicillin-sensitive only),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Streptococcus pneumonia Streptococcus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pyogenes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Aerobic and facultative Gram-negative microorganisms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Haemophilus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influenzae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Moraxella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catarrhalis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Neisseria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gonorrhoeae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Bordetella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pertussis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Legionella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pneumophila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microorganisms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Chlamydia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Chlamydia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trachomatis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pneumoniae</a:t>
            </a:r>
            <a:r>
              <a:rPr lang="en-US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69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Clarithromycin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 It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is made from 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2" tooltip="Erythromycin"/>
              </a:rPr>
              <a:t>erythromycin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Clarithromycin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acid-stable, so can be taken orally without having to be protected from gastric acids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Spectrum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bacterial susceptibility</a:t>
            </a:r>
          </a:p>
          <a:p>
            <a:pPr marL="0" indent="0" algn="just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Aerobic Gram-positive bacteria,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hlinkClick r:id="rId3" tooltip="Staphylococcus aureus"/>
              </a:rPr>
              <a:t>Staphylococcus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hlinkClick r:id="rId3" tooltip="Staphylococcus aureus"/>
              </a:rPr>
              <a:t>aureus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hlinkClick r:id="rId4" tooltip="Streptococcus pneumoniae"/>
              </a:rPr>
              <a:t>Streptococcus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hlinkClick r:id="rId4" tooltip="Streptococcus pneumoniae"/>
              </a:rPr>
              <a:t>pneumoniae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hlinkClick r:id="rId5" tooltip="Streptococcus pyogenes"/>
              </a:rPr>
              <a:t>Streptococcus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hlinkClick r:id="rId5" tooltip="Streptococcus pyogenes"/>
              </a:rPr>
              <a:t>pyogenes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Aerobic Gram-negative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 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Haemophilus</a:t>
            </a:r>
            <a:r>
              <a:rPr lang="en-US" sz="20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parainfluenzae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 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hlinkClick r:id="rId6" tooltip="Haemophilus influenzae"/>
              </a:rPr>
              <a:t>Haemophilus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hlinkClick r:id="rId6" tooltip="Haemophilus influenzae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hlinkClick r:id="rId6" tooltip="Haemophilus influenzae"/>
              </a:rPr>
              <a:t>influenzae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Moraxella</a:t>
            </a:r>
            <a:r>
              <a: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catarrhali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Other bacteria</a:t>
            </a:r>
          </a:p>
          <a:p>
            <a:pPr marL="0" indent="0" algn="just">
              <a:buNone/>
            </a:pPr>
            <a:r>
              <a:rPr lang="en-US" sz="2000" i="1" dirty="0">
                <a:latin typeface="Times New Roman" pitchFamily="18" charset="0"/>
                <a:cs typeface="Times New Roman" pitchFamily="18" charset="0"/>
                <a:hlinkClick r:id="rId7" tooltip="Chlamydia pneumoniae"/>
              </a:rPr>
              <a:t>Chlamydia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hlinkClick r:id="rId7" tooltip="Chlamydia pneumoniae"/>
              </a:rPr>
              <a:t>pneumoniae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  <a:hlinkClick r:id="rId8" tooltip="Mycoplasma pneumoniae"/>
              </a:rPr>
              <a:t>Mycoplasma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  <a:hlinkClick r:id="rId8" tooltip="Mycoplasma pneumoniae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  <a:hlinkClick r:id="rId8" tooltip="Mycoplasma pneumoniae"/>
              </a:rPr>
              <a:t>pneumoniae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9" tooltip="Helicobacter pylori"/>
              </a:rPr>
              <a:t>Helicobacter pylori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 tooltip="Mycobacterium avium avium"/>
              </a:rPr>
              <a:t>Mycobacterium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0" tooltip="Mycobacterium avium avium"/>
              </a:rPr>
              <a:t>avium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0" tooltip="Mycobacterium avium avium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0" tooltip="Mycobacterium avium avium"/>
              </a:rPr>
              <a:t>avium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1" tooltip="Mycobacterium intracellulare"/>
              </a:rPr>
              <a:t>Mycobacterium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1" tooltip="Mycobacterium intracellulare"/>
              </a:rPr>
              <a:t>intracellulare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Aerobic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Gram-Positive </a:t>
            </a: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bacteria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12" tooltip="Streptococcus"/>
              </a:rPr>
              <a:t>Streptococcus (Groups C, F, G)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Viridans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group streptococci</a:t>
            </a:r>
          </a:p>
          <a:p>
            <a:pPr marL="0" indent="0" algn="just"/>
            <a:endParaRPr lang="en-US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Aerobic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Gram-Negative bacteria</a:t>
            </a:r>
          </a:p>
          <a:p>
            <a:pPr marL="0" indent="0" algn="just">
              <a:buNone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13" tooltip="Bordetella pertussis"/>
              </a:rPr>
              <a:t>Bordetella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13" tooltip="Bordetella pertussis"/>
              </a:rPr>
              <a:t> pertussis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14" tooltip="Legionella pneumophila"/>
              </a:rPr>
              <a:t>Legionella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14" tooltip="Legionella pneumophila"/>
              </a:rPr>
              <a:t>pneumophila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15" tooltip="Pasteurella multocida"/>
              </a:rPr>
              <a:t>Pasteurella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15" tooltip="Pasteurella multocida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15" tooltip="Pasteurella multocida"/>
              </a:rPr>
              <a:t>multocida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en-US" sz="2000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en-US" sz="2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Anaerobic 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Gram-Positive bacteria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  <a:hlinkClick r:id="rId16" tooltip="Clostridium perfringens"/>
              </a:rPr>
              <a:t>Clostridium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  <a:hlinkClick r:id="rId16" tooltip="Clostridium perfringens"/>
              </a:rPr>
              <a:t>perfringens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Peptococcus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niger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  <a:hlinkClick r:id="rId17" tooltip="Propionibacterium acnes"/>
              </a:rPr>
              <a:t>Propionibacterium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17" tooltip="Propionibacterium acnes"/>
              </a:rPr>
              <a:t> acnes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62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_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4724400"/>
          </a:xfrm>
        </p:spPr>
      </p:pic>
      <p:pic>
        <p:nvPicPr>
          <p:cNvPr id="5" name="Content Placeholder 3" descr="big_thu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2400" dirty="0" smtClean="0"/>
              <a:t>Streptomycin production :during fermentation glucose fermentation reduce by time </a:t>
            </a:r>
            <a:r>
              <a:rPr lang="en-US" sz="2400" dirty="0" err="1" smtClean="0"/>
              <a:t>streptomyces</a:t>
            </a:r>
            <a:r>
              <a:rPr lang="en-US" sz="2400" dirty="0" smtClean="0"/>
              <a:t> mass increase then reduce from the other hand streptomycin start to increase then stop</a:t>
            </a:r>
            <a:endParaRPr lang="en-US" sz="2400" dirty="0"/>
          </a:p>
        </p:txBody>
      </p:sp>
      <p:pic>
        <p:nvPicPr>
          <p:cNvPr id="4" name="Content Placeholder 3" descr="metabolites-antibiotics-by-fermentation-5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002060"/>
                </a:solidFill>
              </a:rPr>
              <a:t>7</a:t>
            </a:r>
            <a:r>
              <a:rPr lang="en-US" baseline="30000" dirty="0" smtClean="0">
                <a:solidFill>
                  <a:srgbClr val="002060"/>
                </a:solidFill>
              </a:rPr>
              <a:t>th</a:t>
            </a:r>
            <a:r>
              <a:rPr lang="en-US" dirty="0" smtClean="0">
                <a:solidFill>
                  <a:srgbClr val="002060"/>
                </a:solidFill>
              </a:rPr>
              <a:t> lecture in antibiotics </a:t>
            </a:r>
            <a:r>
              <a:rPr lang="en-US" dirty="0" err="1" smtClean="0">
                <a:solidFill>
                  <a:srgbClr val="002060"/>
                </a:solidFill>
              </a:rPr>
              <a:t>Macrolides</a:t>
            </a:r>
            <a:r>
              <a:rPr lang="en-US" dirty="0" smtClean="0">
                <a:solidFill>
                  <a:srgbClr val="002060"/>
                </a:solidFill>
              </a:rPr>
              <a:t> and </a:t>
            </a:r>
            <a:r>
              <a:rPr lang="en-US" dirty="0" err="1" smtClean="0">
                <a:solidFill>
                  <a:srgbClr val="002060"/>
                </a:solidFill>
              </a:rPr>
              <a:t>Tetracyclins</a:t>
            </a:r>
            <a:endParaRPr lang="en-US" dirty="0" smtClean="0">
              <a:solidFill>
                <a:srgbClr val="002060"/>
              </a:solidFill>
            </a:endParaRPr>
          </a:p>
          <a:p>
            <a:pPr algn="l"/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Prepared by  Prof </a:t>
            </a:r>
            <a:r>
              <a:rPr lang="en-US" sz="2800" dirty="0" err="1" smtClean="0">
                <a:solidFill>
                  <a:srgbClr val="FF0000"/>
                </a:solidFill>
              </a:rPr>
              <a:t>Sawsan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Sajid</a:t>
            </a:r>
            <a:r>
              <a:rPr lang="en-US" sz="2800" dirty="0" smtClean="0">
                <a:solidFill>
                  <a:srgbClr val="FF0000"/>
                </a:solidFill>
              </a:rPr>
              <a:t> Al- </a:t>
            </a:r>
            <a:r>
              <a:rPr lang="en-US" sz="2800" dirty="0" err="1" smtClean="0">
                <a:solidFill>
                  <a:srgbClr val="FF0000"/>
                </a:solidFill>
              </a:rPr>
              <a:t>Jubori</a:t>
            </a:r>
            <a:r>
              <a:rPr lang="en-US" sz="2800" dirty="0" smtClean="0">
                <a:solidFill>
                  <a:srgbClr val="FF0000"/>
                </a:solidFill>
              </a:rPr>
              <a:t>  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tetracyclines-p-ravisankar-130609203946-phpapp02-thumbnail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562600"/>
            <a:ext cx="3886200" cy="1295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Protein inhibitor Antibiotics</a:t>
            </a:r>
          </a:p>
          <a:p>
            <a:pPr marL="342900" lvl="1" indent="-34290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Tetracyclines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Source: </a:t>
            </a:r>
            <a:r>
              <a:rPr lang="en-US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Streptomyces</a:t>
            </a:r>
            <a:r>
              <a:rPr lang="en-US" sz="2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rimosus</a:t>
            </a:r>
            <a:endParaRPr lang="en-US" sz="2400" b="1" i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broad-spectrum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antibiotics. The first of these compounds was chlortetracycline followed by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oxytetracycline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tetracycline.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The term "tetracycline" is also used to denote the four-ring system of this compound; "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tetracyclines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" are related substances that contain the same four-ring system. </a:t>
            </a:r>
          </a:p>
          <a:p>
            <a:pPr algn="just">
              <a:lnSpc>
                <a:spcPct val="9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None/>
            </a:pPr>
            <a:endParaRPr lang="en-US" sz="2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lick for 3D stru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438400"/>
            <a:ext cx="44195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2819400"/>
            <a:ext cx="44958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According to there nature it divided to </a:t>
            </a:r>
          </a:p>
          <a:p>
            <a:pPr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Naturally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Tetracyclines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r-S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1-tetracycline   2-chlortetracycline 3-oxytetracycline4-demeclocycline</a:t>
            </a:r>
          </a:p>
          <a:p>
            <a:pPr algn="just">
              <a:lnSpc>
                <a:spcPct val="90000"/>
              </a:lnSpc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B-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Semisynthetic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occurring: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1-doxycycline   2-minocycline 3-meclocycline 4-lymecycline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0600" y="4572000"/>
            <a:ext cx="4343401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drugs are </a:t>
            </a:r>
            <a:r>
              <a:rPr lang="en-US" sz="2400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amphoteric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meaning they will form salts with both strong acids and bases. Thus, they may exist as salts of sodium or chloride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sz="2200" dirty="0" smtClean="0">
                <a:latin typeface="Verdana" pitchFamily="34" charset="0"/>
                <a:sym typeface="Symbol" pitchFamily="18" charset="2"/>
              </a:rPr>
              <a:t>  </a:t>
            </a:r>
            <a:endParaRPr lang="en-US" sz="2200" dirty="0" smtClean="0">
              <a:latin typeface="Verdana" pitchFamily="34" charset="0"/>
              <a:sym typeface="Wingdings" pitchFamily="2" charset="2"/>
            </a:endParaRPr>
          </a:p>
        </p:txBody>
      </p:sp>
      <p:pic>
        <p:nvPicPr>
          <p:cNvPr id="4" name="Picture 3" descr="tetracyclin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810001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Quickly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bacteriostatic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drugs, but at high dosage they are also bactericidal. They reversibly bind to the 30S ribosomal subunit of bacteria,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blocking the binding of</a:t>
            </a:r>
          </a:p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aminoacyl-tRNA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to the site A on the mRNA ribosome complex. This prevents addition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amino acids to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Block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aminoacyl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transfer RNA from entering the acceptor site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prevent introduction of new amino acid to nascent peptide chain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2000" i="1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There are three types of tetracycline resistance</a:t>
            </a:r>
            <a:r>
              <a:rPr lang="en-US" dirty="0" smtClean="0"/>
              <a:t>: </a:t>
            </a:r>
            <a:r>
              <a:rPr lang="ar-IQ" dirty="0" smtClean="0"/>
              <a:t>راجع محاضرة 3</a:t>
            </a:r>
            <a:endParaRPr lang="en-US" dirty="0" smtClean="0"/>
          </a:p>
          <a:p>
            <a:r>
              <a:rPr lang="en-US" dirty="0" smtClean="0"/>
              <a:t>Bacterial resistance to </a:t>
            </a:r>
            <a:r>
              <a:rPr lang="en-US" dirty="0" err="1" smtClean="0"/>
              <a:t>tetracyclines</a:t>
            </a:r>
            <a:r>
              <a:rPr lang="en-US" dirty="0" smtClean="0"/>
              <a:t> is mainly</a:t>
            </a:r>
          </a:p>
          <a:p>
            <a:pPr>
              <a:buNone/>
            </a:pPr>
            <a:r>
              <a:rPr lang="en-US" dirty="0" smtClean="0"/>
              <a:t>due to the follow three mechanisms:</a:t>
            </a:r>
          </a:p>
          <a:p>
            <a:pPr>
              <a:buNone/>
            </a:pPr>
            <a:r>
              <a:rPr lang="en-US" dirty="0" smtClean="0"/>
              <a:t>① Decreased intracellular accumulation</a:t>
            </a:r>
            <a:r>
              <a:rPr lang="ar-IQ" dirty="0" smtClean="0"/>
              <a:t> </a:t>
            </a:r>
            <a:r>
              <a:rPr lang="en-US" dirty="0" smtClean="0"/>
              <a:t>owning to either </a:t>
            </a:r>
            <a:r>
              <a:rPr lang="en-US" i="1" dirty="0" smtClean="0"/>
              <a:t>impaired influx or increased</a:t>
            </a:r>
            <a:r>
              <a:rPr lang="ar-IQ" i="1" dirty="0" smtClean="0"/>
              <a:t> </a:t>
            </a:r>
            <a:r>
              <a:rPr lang="en-US" i="1" dirty="0" smtClean="0"/>
              <a:t>efflux by an active transport protein pump;</a:t>
            </a:r>
          </a:p>
          <a:p>
            <a:pPr>
              <a:buNone/>
            </a:pPr>
            <a:r>
              <a:rPr lang="en-US" dirty="0" smtClean="0"/>
              <a:t>② Ribosome protection owning to production of</a:t>
            </a:r>
            <a:r>
              <a:rPr lang="ar-IQ" dirty="0" smtClean="0"/>
              <a:t> </a:t>
            </a:r>
            <a:r>
              <a:rPr lang="en-US" dirty="0" smtClean="0"/>
              <a:t>proteins that </a:t>
            </a:r>
            <a:r>
              <a:rPr lang="en-US" i="1" dirty="0" smtClean="0"/>
              <a:t>interfere with tetracycline</a:t>
            </a:r>
            <a:r>
              <a:rPr lang="ar-IQ" i="1" dirty="0" smtClean="0"/>
              <a:t> </a:t>
            </a:r>
            <a:r>
              <a:rPr lang="en-US" i="1" dirty="0" smtClean="0"/>
              <a:t>binding to the target site.</a:t>
            </a:r>
          </a:p>
          <a:p>
            <a:pPr>
              <a:buNone/>
            </a:pPr>
            <a:r>
              <a:rPr lang="en-US" dirty="0" smtClean="0"/>
              <a:t>③ Enzymatic inactivation of </a:t>
            </a:r>
            <a:r>
              <a:rPr lang="en-US" dirty="0" err="1" smtClean="0"/>
              <a:t>tetracyclines</a:t>
            </a:r>
            <a:r>
              <a:rPr lang="en-US" dirty="0" smtClean="0"/>
              <a:t>..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Spectrum of activity</a:t>
            </a:r>
          </a:p>
          <a:p>
            <a:pPr algn="just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Tetracyclines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are effective against G+ and G-. They are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weaker than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penicilins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and</a:t>
            </a:r>
          </a:p>
          <a:p>
            <a:pPr algn="just"/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cephalosporins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against G+ organisms.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But they are active against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Rickettsiae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Chlamydiae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Spirochete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ar-IQ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They are effective against some</a:t>
            </a:r>
            <a:r>
              <a:rPr lang="ar-IQ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protozoa </a:t>
            </a:r>
            <a:endParaRPr lang="ar-IQ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Clinical Uses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① First choice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rickettsial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infections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(typhus),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chlamydial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infections, and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Mycoplasma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pneumonia.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② They are effective for many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spirochetal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infections, including relapsing fever (first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choice),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leptospirosis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Lyme diseases, and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syphilis.</a:t>
            </a:r>
            <a:endParaRPr lang="ar-IQ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③ They are also effective for treatment of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various G+ and G- bacterial infections.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Brucellosis, cholera, and tularemia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can be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treated with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tetracyclines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 the first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choice.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④ Other uses: intestinal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amebiasis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acne and</a:t>
            </a:r>
            <a:r>
              <a:rPr lang="ar-IQ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actinomycosis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wnloa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1981200"/>
          </a:xfrm>
        </p:spPr>
      </p:pic>
      <p:pic>
        <p:nvPicPr>
          <p:cNvPr id="5" name="Picture 4" descr="acn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10000"/>
            <a:ext cx="9144000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9050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Cases   :"Tetracycline was a miracle for me. I've had severe acne for 7 years and tried every medicine on the market, most of them made me sick or didn't work. I'm now 99% acne free. It is weird to wake up and not see a cyst or pimple on my face every day. I just hope it stays like this forever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1147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Streptomycin production :during fermentation glucose fermentation reduce by time streptomyces mass increase then reduce from the other hand streptomycin start to increase then stop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Sawsan</dc:creator>
  <cp:lastModifiedBy>Dr Sawsan</cp:lastModifiedBy>
  <cp:revision>79</cp:revision>
  <dcterms:created xsi:type="dcterms:W3CDTF">2016-04-16T08:01:30Z</dcterms:created>
  <dcterms:modified xsi:type="dcterms:W3CDTF">2018-04-07T18:39:14Z</dcterms:modified>
</cp:coreProperties>
</file>