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69" r:id="rId3"/>
    <p:sldId id="270" r:id="rId4"/>
    <p:sldId id="261" r:id="rId5"/>
    <p:sldId id="273" r:id="rId6"/>
    <p:sldId id="274" r:id="rId7"/>
    <p:sldId id="275" r:id="rId8"/>
    <p:sldId id="276" r:id="rId9"/>
    <p:sldId id="277" r:id="rId10"/>
    <p:sldId id="280" r:id="rId11"/>
    <p:sldId id="281" r:id="rId12"/>
    <p:sldId id="282" r:id="rId13"/>
    <p:sldId id="283" r:id="rId14"/>
    <p:sldId id="284" r:id="rId15"/>
    <p:sldId id="285" r:id="rId16"/>
    <p:sldId id="286" r:id="rId17"/>
    <p:sldId id="288" r:id="rId18"/>
    <p:sldId id="290" r:id="rId19"/>
    <p:sldId id="292" r:id="rId20"/>
    <p:sldId id="293" r:id="rId21"/>
    <p:sldId id="294" r:id="rId22"/>
    <p:sldId id="295" r:id="rId23"/>
    <p:sldId id="296" r:id="rId24"/>
    <p:sldId id="297" r:id="rId25"/>
    <p:sldId id="299" r:id="rId26"/>
    <p:sldId id="300" r:id="rId27"/>
    <p:sldId id="29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91C5B5-451F-4CC0-A634-45DC12AA50C0}" type="datetimeFigureOut">
              <a:rPr lang="en-US" smtClean="0"/>
              <a:pPr/>
              <a:t>3/31/2018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07A9F-63CE-4516-B214-C4A0E5CA75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19F0A2-E8D2-437F-8B8B-E31853FBEAB4}" type="slidenum">
              <a:rPr lang="en-US" smtClean="0"/>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8ABB62-CFCF-4B52-823B-94E6D8861F7D}" type="datetimeFigureOut">
              <a:rPr lang="en-US" smtClean="0"/>
              <a:pPr/>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ABB62-CFCF-4B52-823B-94E6D8861F7D}" type="datetimeFigureOut">
              <a:rPr lang="en-US" smtClean="0"/>
              <a:pPr/>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ABB62-CFCF-4B52-823B-94E6D8861F7D}" type="datetimeFigureOut">
              <a:rPr lang="en-US" smtClean="0"/>
              <a:pPr/>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ABB62-CFCF-4B52-823B-94E6D8861F7D}" type="datetimeFigureOut">
              <a:rPr lang="en-US" smtClean="0"/>
              <a:pPr/>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ABB62-CFCF-4B52-823B-94E6D8861F7D}" type="datetimeFigureOut">
              <a:rPr lang="en-US" smtClean="0"/>
              <a:pPr/>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8ABB62-CFCF-4B52-823B-94E6D8861F7D}" type="datetimeFigureOut">
              <a:rPr lang="en-US" smtClean="0"/>
              <a:pPr/>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8ABB62-CFCF-4B52-823B-94E6D8861F7D}" type="datetimeFigureOut">
              <a:rPr lang="en-US" smtClean="0"/>
              <a:pPr/>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8ABB62-CFCF-4B52-823B-94E6D8861F7D}" type="datetimeFigureOut">
              <a:rPr lang="en-US" smtClean="0"/>
              <a:pPr/>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ABB62-CFCF-4B52-823B-94E6D8861F7D}" type="datetimeFigureOut">
              <a:rPr lang="en-US" smtClean="0"/>
              <a:pPr/>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ABB62-CFCF-4B52-823B-94E6D8861F7D}" type="datetimeFigureOut">
              <a:rPr lang="en-US" smtClean="0"/>
              <a:pPr/>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ABB62-CFCF-4B52-823B-94E6D8861F7D}" type="datetimeFigureOut">
              <a:rPr lang="en-US" smtClean="0"/>
              <a:pPr/>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39E5C-468E-44A9-ACE6-B299FB8E68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ABB62-CFCF-4B52-823B-94E6D8861F7D}" type="datetimeFigureOut">
              <a:rPr lang="en-US" smtClean="0"/>
              <a:pPr/>
              <a:t>3/31/2018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39E5C-468E-44A9-ACE6-B299FB8E68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Chromobacterium_violaceum" TargetMode="External"/><Relationship Id="rId7"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hyperlink" Target="https://en.wikipedia.org/wiki/Nebulizer" TargetMode="External"/><Relationship Id="rId5" Type="http://schemas.openxmlformats.org/officeDocument/2006/relationships/hyperlink" Target="https://en.wikipedia.org/wiki/Intramuscular" TargetMode="External"/><Relationship Id="rId4" Type="http://schemas.openxmlformats.org/officeDocument/2006/relationships/hyperlink" Target="https://en.wikipedia.org/wiki/Intravenou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Cefoperazone" TargetMode="External"/><Relationship Id="rId13" Type="http://schemas.openxmlformats.org/officeDocument/2006/relationships/hyperlink" Target="https://en.wikipedia.org/wiki/Avibactam" TargetMode="External"/><Relationship Id="rId3" Type="http://schemas.openxmlformats.org/officeDocument/2006/relationships/hyperlink" Target="https://en.wikipedia.org/wiki/Ticarcillin" TargetMode="External"/><Relationship Id="rId7" Type="http://schemas.openxmlformats.org/officeDocument/2006/relationships/hyperlink" Target="https://en.wikipedia.org/wiki/Unasyn" TargetMode="External"/><Relationship Id="rId12" Type="http://schemas.openxmlformats.org/officeDocument/2006/relationships/hyperlink" Target="https://en.wikipedia.org/wiki/Tazocin" TargetMode="External"/><Relationship Id="rId17" Type="http://schemas.openxmlformats.org/officeDocument/2006/relationships/image" Target="../media/image29.jpeg"/><Relationship Id="rId2" Type="http://schemas.openxmlformats.org/officeDocument/2006/relationships/hyperlink" Target="https://en.wikipedia.org/wiki/Augmentin" TargetMode="External"/><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s://en.wikipedia.org/wiki/Ampicillin" TargetMode="External"/><Relationship Id="rId11" Type="http://schemas.openxmlformats.org/officeDocument/2006/relationships/hyperlink" Target="https://en.wikipedia.org/wiki/Piperacillin" TargetMode="External"/><Relationship Id="rId5" Type="http://schemas.openxmlformats.org/officeDocument/2006/relationships/hyperlink" Target="https://en.wikipedia.org/wiki/Sulbactam" TargetMode="External"/><Relationship Id="rId15" Type="http://schemas.openxmlformats.org/officeDocument/2006/relationships/image" Target="../media/image7.png"/><Relationship Id="rId10" Type="http://schemas.openxmlformats.org/officeDocument/2006/relationships/hyperlink" Target="https://en.wikipedia.org/wiki/Tazobactam" TargetMode="External"/><Relationship Id="rId4" Type="http://schemas.openxmlformats.org/officeDocument/2006/relationships/hyperlink" Target="https://en.wikipedia.org/wiki/Timentin" TargetMode="External"/><Relationship Id="rId9" Type="http://schemas.openxmlformats.org/officeDocument/2006/relationships/hyperlink" Target="https://en.wikipedia.org/w/index.php?title=Sulperazon&amp;action=edit&amp;redlink=1" TargetMode="External"/><Relationship Id="rId14" Type="http://schemas.openxmlformats.org/officeDocument/2006/relationships/hyperlink" Target="https://en.wikipedia.org/wiki/Ceftazidim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Lysine" TargetMode="External"/><Relationship Id="rId13" Type="http://schemas.openxmlformats.org/officeDocument/2006/relationships/hyperlink" Target="https://en.wikipedia.org/wiki/PH" TargetMode="External"/><Relationship Id="rId3" Type="http://schemas.openxmlformats.org/officeDocument/2006/relationships/hyperlink" Target="https://en.wikipedia.org/wiki/Penicillium" TargetMode="External"/><Relationship Id="rId7" Type="http://schemas.openxmlformats.org/officeDocument/2006/relationships/hyperlink" Target="https://en.wikipedia.org/wiki/Alpha-Aminoadipic_acid" TargetMode="External"/><Relationship Id="rId12" Type="http://schemas.openxmlformats.org/officeDocument/2006/relationships/hyperlink" Target="https://en.wikipedia.org/wiki/Lactose" TargetMode="External"/><Relationship Id="rId2" Type="http://schemas.openxmlformats.org/officeDocument/2006/relationships/hyperlink" Target="https://en.wikipedia.org/wiki/Secondary_metabolism" TargetMode="External"/><Relationship Id="rId16" Type="http://schemas.openxmlformats.org/officeDocument/2006/relationships/hyperlink" Target="https://en.wikipedia.org/wiki/6-APA" TargetMode="External"/><Relationship Id="rId1" Type="http://schemas.openxmlformats.org/officeDocument/2006/relationships/slideLayout" Target="../slideLayouts/slideLayout2.xml"/><Relationship Id="rId6" Type="http://schemas.openxmlformats.org/officeDocument/2006/relationships/hyperlink" Target="https://en.wikipedia.org/wiki/Homocitric_acid" TargetMode="External"/><Relationship Id="rId11" Type="http://schemas.openxmlformats.org/officeDocument/2006/relationships/hyperlink" Target="https://en.wikipedia.org/wiki/Glucose" TargetMode="External"/><Relationship Id="rId5" Type="http://schemas.openxmlformats.org/officeDocument/2006/relationships/hyperlink" Target="https://en.wikipedia.org/wiki/Acetyl-CoA" TargetMode="External"/><Relationship Id="rId15" Type="http://schemas.openxmlformats.org/officeDocument/2006/relationships/hyperlink" Target="https://en.wikipedia.org/wiki/Directed_evolution" TargetMode="External"/><Relationship Id="rId10" Type="http://schemas.openxmlformats.org/officeDocument/2006/relationships/hyperlink" Target="https://en.wikipedia.org/wiki/Fed-batch" TargetMode="External"/><Relationship Id="rId4" Type="http://schemas.openxmlformats.org/officeDocument/2006/relationships/hyperlink" Target="https://en.wikipedia.org/wiki/Alpha-Ketoglutaric_acid" TargetMode="External"/><Relationship Id="rId9" Type="http://schemas.openxmlformats.org/officeDocument/2006/relationships/hyperlink" Target="https://en.wikipedia.org/wiki/Beta-lactam" TargetMode="External"/><Relationship Id="rId14" Type="http://schemas.openxmlformats.org/officeDocument/2006/relationships/hyperlink" Target="https://en.wikipedia.org/wiki/Biotechnolog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 Box 6"/>
          <p:cNvSpPr txBox="1">
            <a:spLocks noChangeArrowheads="1"/>
          </p:cNvSpPr>
          <p:nvPr/>
        </p:nvSpPr>
        <p:spPr bwMode="auto">
          <a:xfrm>
            <a:off x="228600" y="0"/>
            <a:ext cx="8915400" cy="1077218"/>
          </a:xfrm>
          <a:prstGeom prst="rect">
            <a:avLst/>
          </a:prstGeom>
          <a:noFill/>
          <a:ln w="9525">
            <a:noFill/>
            <a:miter lim="800000"/>
            <a:headEnd/>
            <a:tailEnd/>
          </a:ln>
        </p:spPr>
        <p:txBody>
          <a:bodyPr wrap="square">
            <a:spAutoFit/>
          </a:bodyPr>
          <a:lstStyle/>
          <a:p>
            <a:pPr eaLnBrk="0" hangingPunct="0">
              <a:defRPr/>
            </a:pPr>
            <a:r>
              <a:rPr lang="en-US" sz="3200" dirty="0">
                <a:solidFill>
                  <a:srgbClr val="0000FF"/>
                </a:solidFill>
                <a:effectLst>
                  <a:outerShdw blurRad="38100" dist="38100" dir="2700000" algn="tl">
                    <a:srgbClr val="000000">
                      <a:alpha val="43137"/>
                    </a:srgbClr>
                  </a:outerShdw>
                </a:effectLst>
                <a:latin typeface="Arial Narrow" pitchFamily="34" charset="0"/>
              </a:rPr>
              <a:t>5</a:t>
            </a:r>
            <a:r>
              <a:rPr lang="en-US" sz="3200" baseline="30000" dirty="0">
                <a:solidFill>
                  <a:srgbClr val="0000FF"/>
                </a:solidFill>
                <a:effectLst>
                  <a:outerShdw blurRad="38100" dist="38100" dir="2700000" algn="tl">
                    <a:srgbClr val="000000">
                      <a:alpha val="43137"/>
                    </a:srgbClr>
                  </a:outerShdw>
                </a:effectLst>
                <a:latin typeface="Arial Narrow" pitchFamily="34" charset="0"/>
              </a:rPr>
              <a:t>th</a:t>
            </a:r>
            <a:r>
              <a:rPr lang="en-US" sz="3200" dirty="0">
                <a:solidFill>
                  <a:srgbClr val="0000FF"/>
                </a:solidFill>
                <a:effectLst>
                  <a:outerShdw blurRad="38100" dist="38100" dir="2700000" algn="tl">
                    <a:srgbClr val="000000">
                      <a:alpha val="43137"/>
                    </a:srgbClr>
                  </a:outerShdw>
                </a:effectLst>
                <a:latin typeface="Arial Narrow" pitchFamily="34" charset="0"/>
              </a:rPr>
              <a:t> lecture in Antibiotics </a:t>
            </a:r>
            <a:r>
              <a:rPr lang="en-US" sz="3200" dirty="0" smtClean="0">
                <a:solidFill>
                  <a:srgbClr val="0000FF"/>
                </a:solidFill>
                <a:effectLst>
                  <a:outerShdw blurRad="38100" dist="38100" dir="2700000" algn="tl">
                    <a:srgbClr val="000000">
                      <a:alpha val="43137"/>
                    </a:srgbClr>
                  </a:outerShdw>
                </a:effectLst>
                <a:latin typeface="Arial Narrow" pitchFamily="34" charset="0"/>
              </a:rPr>
              <a:t>for biotechnology </a:t>
            </a:r>
            <a:endParaRPr lang="en-US" sz="3200" dirty="0">
              <a:solidFill>
                <a:srgbClr val="0000FF"/>
              </a:solidFill>
              <a:effectLst>
                <a:outerShdw blurRad="38100" dist="38100" dir="2700000" algn="tl">
                  <a:srgbClr val="000000">
                    <a:alpha val="43137"/>
                  </a:srgbClr>
                </a:outerShdw>
              </a:effectLst>
              <a:latin typeface="Arial Narrow" pitchFamily="34" charset="0"/>
            </a:endParaRPr>
          </a:p>
          <a:p>
            <a:pPr eaLnBrk="0" hangingPunct="0">
              <a:defRPr/>
            </a:pPr>
            <a:r>
              <a:rPr lang="en-US" sz="3200" dirty="0">
                <a:solidFill>
                  <a:srgbClr val="0000FF"/>
                </a:solidFill>
                <a:effectLst>
                  <a:outerShdw blurRad="38100" dist="38100" dir="2700000" algn="tl">
                    <a:srgbClr val="000000">
                      <a:alpha val="43137"/>
                    </a:srgbClr>
                  </a:outerShdw>
                </a:effectLst>
                <a:latin typeface="Arial Narrow" pitchFamily="34" charset="0"/>
              </a:rPr>
              <a:t>BETA-LACTAM    </a:t>
            </a:r>
            <a:r>
              <a:rPr lang="en-US" sz="3200" smtClean="0">
                <a:solidFill>
                  <a:srgbClr val="0000FF"/>
                </a:solidFill>
                <a:effectLst>
                  <a:outerShdw blurRad="38100" dist="38100" dir="2700000" algn="tl">
                    <a:srgbClr val="000000">
                      <a:alpha val="43137"/>
                    </a:srgbClr>
                  </a:outerShdw>
                </a:effectLst>
                <a:latin typeface="Arial Narrow" pitchFamily="34" charset="0"/>
              </a:rPr>
              <a:t>ANTIBIOTICS</a:t>
            </a:r>
            <a:r>
              <a:rPr lang="en-US" sz="3200" smtClean="0">
                <a:solidFill>
                  <a:srgbClr val="0000FF"/>
                </a:solidFill>
                <a:effectLst>
                  <a:outerShdw blurRad="38100" dist="38100" dir="2700000" algn="tl">
                    <a:srgbClr val="000000">
                      <a:alpha val="43137"/>
                    </a:srgbClr>
                  </a:outerShdw>
                </a:effectLst>
                <a:latin typeface="Arial Narrow" pitchFamily="34" charset="0"/>
              </a:rPr>
              <a:t>:</a:t>
            </a:r>
            <a:endParaRPr lang="en-US" sz="3200" dirty="0">
              <a:solidFill>
                <a:srgbClr val="0000FF"/>
              </a:solidFill>
              <a:effectLst>
                <a:outerShdw blurRad="38100" dist="38100" dir="2700000" algn="tl">
                  <a:srgbClr val="000000">
                    <a:alpha val="43137"/>
                  </a:srgbClr>
                </a:outerShdw>
              </a:effectLst>
            </a:endParaRPr>
          </a:p>
        </p:txBody>
      </p:sp>
      <p:sp>
        <p:nvSpPr>
          <p:cNvPr id="3076" name="Text Box 11"/>
          <p:cNvSpPr txBox="1">
            <a:spLocks noChangeArrowheads="1"/>
          </p:cNvSpPr>
          <p:nvPr/>
        </p:nvSpPr>
        <p:spPr bwMode="auto">
          <a:xfrm>
            <a:off x="669925" y="2170113"/>
            <a:ext cx="184150" cy="366712"/>
          </a:xfrm>
          <a:prstGeom prst="rect">
            <a:avLst/>
          </a:prstGeom>
          <a:noFill/>
          <a:ln w="9525">
            <a:noFill/>
            <a:miter lim="800000"/>
            <a:headEnd/>
            <a:tailEnd/>
          </a:ln>
        </p:spPr>
        <p:txBody>
          <a:bodyPr wrap="none">
            <a:spAutoFit/>
          </a:bodyPr>
          <a:lstStyle/>
          <a:p>
            <a:endParaRPr lang="bg-BG" sz="1800"/>
          </a:p>
        </p:txBody>
      </p:sp>
      <p:pic>
        <p:nvPicPr>
          <p:cNvPr id="3077" name="Picture 5" descr="download.jpg"/>
          <p:cNvPicPr>
            <a:picLocks noChangeAspect="1"/>
          </p:cNvPicPr>
          <p:nvPr/>
        </p:nvPicPr>
        <p:blipFill>
          <a:blip r:embed="rId2" cstate="print"/>
          <a:srcRect/>
          <a:stretch>
            <a:fillRect/>
          </a:stretch>
        </p:blipFill>
        <p:spPr bwMode="auto">
          <a:xfrm>
            <a:off x="0" y="3352800"/>
            <a:ext cx="2667000" cy="3505200"/>
          </a:xfrm>
          <a:prstGeom prst="rect">
            <a:avLst/>
          </a:prstGeom>
          <a:noFill/>
          <a:ln w="9525">
            <a:noFill/>
            <a:miter lim="800000"/>
            <a:headEnd/>
            <a:tailEnd/>
          </a:ln>
        </p:spPr>
      </p:pic>
      <p:sp>
        <p:nvSpPr>
          <p:cNvPr id="9" name="TextBox 7"/>
          <p:cNvSpPr txBox="1">
            <a:spLocks noChangeArrowheads="1"/>
          </p:cNvSpPr>
          <p:nvPr/>
        </p:nvSpPr>
        <p:spPr bwMode="auto">
          <a:xfrm>
            <a:off x="0" y="990600"/>
            <a:ext cx="8686800" cy="3046988"/>
          </a:xfrm>
          <a:prstGeom prst="rect">
            <a:avLst/>
          </a:prstGeom>
          <a:noFill/>
          <a:ln w="9525">
            <a:noFill/>
            <a:miter lim="800000"/>
            <a:headEnd/>
            <a:tailEnd/>
          </a:ln>
        </p:spPr>
        <p:txBody>
          <a:bodyPr wrap="square">
            <a:spAutoFit/>
          </a:bodyPr>
          <a:lstStyle/>
          <a:p>
            <a:pPr algn="just"/>
            <a:r>
              <a:rPr lang="en-US" sz="2400" b="1" dirty="0" smtClean="0">
                <a:solidFill>
                  <a:srgbClr val="FF0000"/>
                </a:solidFill>
                <a:latin typeface="Times New Roman" pitchFamily="18" charset="0"/>
                <a:cs typeface="Times New Roman" pitchFamily="18" charset="0"/>
              </a:rPr>
              <a:t>BETA-LACTAMS </a:t>
            </a:r>
            <a:r>
              <a:rPr lang="en-US" sz="2400" b="1" dirty="0" smtClean="0">
                <a:latin typeface="Times New Roman" pitchFamily="18" charset="0"/>
                <a:cs typeface="Times New Roman" pitchFamily="18" charset="0"/>
              </a:rPr>
              <a:t>is the </a:t>
            </a:r>
            <a:r>
              <a:rPr lang="en-US" sz="2400" b="1" dirty="0" smtClean="0">
                <a:latin typeface="Times New Roman" pitchFamily="18" charset="0"/>
                <a:cs typeface="Times New Roman" pitchFamily="18" charset="0"/>
              </a:rPr>
              <a:t>first group related to antibiotics, and represent the most successfully widely  and safely used ever it is available  as injections ,syrup, capsule and either coated or none coated tablets .It contain large number of antibiotics sharing the same B-</a:t>
            </a:r>
            <a:r>
              <a:rPr lang="en-US" sz="2400" b="1" dirty="0" err="1" smtClean="0">
                <a:latin typeface="Times New Roman" pitchFamily="18" charset="0"/>
                <a:cs typeface="Times New Roman" pitchFamily="18" charset="0"/>
              </a:rPr>
              <a:t>Lactam</a:t>
            </a:r>
            <a:r>
              <a:rPr lang="en-US" sz="2400" b="1" dirty="0" smtClean="0">
                <a:latin typeface="Times New Roman" pitchFamily="18" charset="0"/>
                <a:cs typeface="Times New Roman" pitchFamily="18" charset="0"/>
              </a:rPr>
              <a:t> ring  and divided to 5 major subgroup which re-divided according to different criteria .</a:t>
            </a:r>
            <a:endParaRPr lang="en-US" sz="2400" b="1" dirty="0" smtClean="0">
              <a:solidFill>
                <a:schemeClr val="accent2"/>
              </a:solidFill>
              <a:latin typeface="Times New Roman" pitchFamily="18" charset="0"/>
              <a:cs typeface="Times New Roman" pitchFamily="18" charset="0"/>
            </a:endParaRPr>
          </a:p>
          <a:p>
            <a:endParaRPr lang="en-US" sz="2400" dirty="0" smtClean="0"/>
          </a:p>
          <a:p>
            <a:endParaRPr lang="en-US" sz="2400" dirty="0"/>
          </a:p>
        </p:txBody>
      </p:sp>
      <p:pic>
        <p:nvPicPr>
          <p:cNvPr id="10" name="Picture 3" descr="cephalosporins-other-lactam-antibiotics-cell-wall-destructors-7-638.jpg"/>
          <p:cNvPicPr>
            <a:picLocks noChangeAspect="1"/>
          </p:cNvPicPr>
          <p:nvPr/>
        </p:nvPicPr>
        <p:blipFill>
          <a:blip r:embed="rId3" cstate="print">
            <a:lum bright="-20000" contrast="-10000"/>
          </a:blip>
          <a:srcRect/>
          <a:stretch>
            <a:fillRect/>
          </a:stretch>
        </p:blipFill>
        <p:spPr bwMode="auto">
          <a:xfrm>
            <a:off x="2667000" y="3276600"/>
            <a:ext cx="6477000"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1" y="0"/>
            <a:ext cx="8991600" cy="830263"/>
          </a:xfrm>
          <a:prstGeom prst="rect">
            <a:avLst/>
          </a:prstGeom>
          <a:noFill/>
          <a:ln w="9525">
            <a:noFill/>
            <a:miter lim="800000"/>
            <a:headEnd/>
            <a:tailEnd/>
          </a:ln>
          <a:effectLst/>
        </p:spPr>
        <p:txBody>
          <a:bodyPr wrap="square">
            <a:spAutoFit/>
          </a:bodyPr>
          <a:lstStyle/>
          <a:p>
            <a:pPr algn="just">
              <a:defRPr/>
            </a:pPr>
            <a:r>
              <a:rPr lang="en-US" sz="2400" b="1" dirty="0">
                <a:solidFill>
                  <a:srgbClr val="00B050"/>
                </a:solidFill>
                <a:effectLst>
                  <a:outerShdw blurRad="38100" dist="38100" dir="2700000" algn="tl">
                    <a:srgbClr val="000000">
                      <a:alpha val="43137"/>
                    </a:srgbClr>
                  </a:outerShdw>
                </a:effectLst>
                <a:latin typeface="Arial Narrow" pitchFamily="34" charset="0"/>
                <a:sym typeface="Wingdings 3" pitchFamily="18" charset="2"/>
              </a:rPr>
              <a:t>D- Final classification :Mostly according to activity and bacterial grouping   and resistance to </a:t>
            </a:r>
            <a:r>
              <a:rPr lang="el-GR" sz="2400" b="1" dirty="0">
                <a:solidFill>
                  <a:srgbClr val="00B050"/>
                </a:solidFill>
                <a:effectLst>
                  <a:outerShdw blurRad="38100" dist="38100" dir="2700000" algn="tl">
                    <a:srgbClr val="000000">
                      <a:alpha val="43137"/>
                    </a:srgbClr>
                  </a:outerShdw>
                </a:effectLst>
                <a:latin typeface="Times New Roman"/>
                <a:cs typeface="Times New Roman"/>
                <a:sym typeface="Wingdings 3" pitchFamily="18" charset="2"/>
              </a:rPr>
              <a:t>β</a:t>
            </a:r>
            <a:r>
              <a:rPr lang="en-US" sz="2400" b="1" dirty="0" smtClean="0">
                <a:solidFill>
                  <a:srgbClr val="00B050"/>
                </a:solidFill>
                <a:effectLst>
                  <a:outerShdw blurRad="38100" dist="38100" dir="2700000" algn="tl">
                    <a:srgbClr val="000000">
                      <a:alpha val="43137"/>
                    </a:srgbClr>
                  </a:outerShdw>
                </a:effectLst>
                <a:latin typeface="Times New Roman"/>
                <a:cs typeface="Times New Roman"/>
                <a:sym typeface="Wingdings 3" pitchFamily="18" charset="2"/>
              </a:rPr>
              <a:t>-</a:t>
            </a:r>
            <a:r>
              <a:rPr lang="en-US" sz="2400" b="1" dirty="0" err="1" smtClean="0">
                <a:solidFill>
                  <a:srgbClr val="00B050"/>
                </a:solidFill>
                <a:effectLst>
                  <a:outerShdw blurRad="38100" dist="38100" dir="2700000" algn="tl">
                    <a:srgbClr val="000000">
                      <a:alpha val="43137"/>
                    </a:srgbClr>
                  </a:outerShdw>
                </a:effectLst>
                <a:latin typeface="Times New Roman"/>
                <a:cs typeface="Times New Roman"/>
                <a:sym typeface="Wingdings 3" pitchFamily="18" charset="2"/>
              </a:rPr>
              <a:t>Lactemase</a:t>
            </a:r>
            <a:r>
              <a:rPr lang="en-US" sz="2400" b="1" dirty="0" smtClean="0">
                <a:solidFill>
                  <a:srgbClr val="00B050"/>
                </a:solidFill>
                <a:effectLst>
                  <a:outerShdw blurRad="38100" dist="38100" dir="2700000" algn="tl">
                    <a:srgbClr val="000000">
                      <a:alpha val="43137"/>
                    </a:srgbClr>
                  </a:outerShdw>
                </a:effectLst>
                <a:latin typeface="Times New Roman"/>
                <a:cs typeface="Times New Roman"/>
                <a:sym typeface="Wingdings 3" pitchFamily="18" charset="2"/>
              </a:rPr>
              <a:t>  hydrolysis </a:t>
            </a:r>
            <a:r>
              <a:rPr lang="en-US" sz="2400" b="1" dirty="0" smtClean="0">
                <a:solidFill>
                  <a:srgbClr val="00B050"/>
                </a:solidFill>
                <a:effectLst>
                  <a:outerShdw blurRad="38100" dist="38100" dir="2700000" algn="tl">
                    <a:srgbClr val="000000">
                      <a:alpha val="43137"/>
                    </a:srgbClr>
                  </a:outerShdw>
                </a:effectLst>
                <a:latin typeface="Arial Narrow" pitchFamily="34" charset="0"/>
                <a:sym typeface="Wingdings 3" pitchFamily="18" charset="2"/>
              </a:rPr>
              <a:t> </a:t>
            </a:r>
            <a:endParaRPr lang="bg-BG" sz="2400" dirty="0">
              <a:solidFill>
                <a:srgbClr val="00B050"/>
              </a:solidFill>
              <a:effectLst>
                <a:outerShdw blurRad="38100" dist="38100" dir="2700000" algn="tl">
                  <a:srgbClr val="000000">
                    <a:alpha val="43137"/>
                  </a:srgbClr>
                </a:outerShdw>
              </a:effectLst>
              <a:latin typeface="Arial Narrow" pitchFamily="34" charset="0"/>
              <a:sym typeface="Wingdings 3" pitchFamily="18" charset="2"/>
            </a:endParaRPr>
          </a:p>
        </p:txBody>
      </p:sp>
      <p:sp>
        <p:nvSpPr>
          <p:cNvPr id="15363" name="Rectangle 2"/>
          <p:cNvSpPr>
            <a:spLocks noChangeArrowheads="1"/>
          </p:cNvSpPr>
          <p:nvPr/>
        </p:nvSpPr>
        <p:spPr bwMode="auto">
          <a:xfrm>
            <a:off x="0" y="838200"/>
            <a:ext cx="9144000" cy="5262563"/>
          </a:xfrm>
          <a:prstGeom prst="rect">
            <a:avLst/>
          </a:prstGeom>
          <a:noFill/>
          <a:ln w="9525">
            <a:noFill/>
            <a:miter lim="800000"/>
            <a:headEnd/>
            <a:tailEnd/>
          </a:ln>
        </p:spPr>
        <p:txBody>
          <a:bodyPr>
            <a:spAutoFit/>
          </a:bodyPr>
          <a:lstStyle/>
          <a:p>
            <a:pPr algn="just"/>
            <a:r>
              <a:rPr lang="en-US" sz="2400" b="1" dirty="0">
                <a:solidFill>
                  <a:srgbClr val="0033CC"/>
                </a:solidFill>
                <a:latin typeface="Times New Roman" pitchFamily="18" charset="0"/>
                <a:cs typeface="Times New Roman" pitchFamily="18" charset="0"/>
              </a:rPr>
              <a:t>D-1- Narrow spectrum  PENICILLINS(Natural &amp;</a:t>
            </a:r>
            <a:r>
              <a:rPr lang="en-US" sz="2400" b="1" dirty="0" err="1">
                <a:solidFill>
                  <a:srgbClr val="0033CC"/>
                </a:solidFill>
                <a:latin typeface="Times New Roman" pitchFamily="18" charset="0"/>
                <a:cs typeface="Times New Roman" pitchFamily="18" charset="0"/>
              </a:rPr>
              <a:t>phenoxy</a:t>
            </a:r>
            <a:r>
              <a:rPr lang="en-US" sz="2400" b="1" dirty="0">
                <a:solidFill>
                  <a:srgbClr val="0033CC"/>
                </a:solidFill>
                <a:latin typeface="Times New Roman" pitchFamily="18" charset="0"/>
                <a:cs typeface="Times New Roman" pitchFamily="18" charset="0"/>
              </a:rPr>
              <a:t> penicillin  </a:t>
            </a:r>
          </a:p>
          <a:p>
            <a:pPr algn="just"/>
            <a:r>
              <a:rPr lang="en-US" sz="2400" b="1" dirty="0">
                <a:solidFill>
                  <a:srgbClr val="0033CC"/>
                </a:solidFill>
                <a:latin typeface="Times New Roman" pitchFamily="18" charset="0"/>
                <a:cs typeface="Times New Roman" pitchFamily="18" charset="0"/>
              </a:rPr>
              <a:t>D-2 : Extend spectrum penicillin including ,  </a:t>
            </a:r>
            <a:r>
              <a:rPr lang="en-US" sz="2400" b="1" dirty="0" err="1">
                <a:solidFill>
                  <a:srgbClr val="0033CC"/>
                </a:solidFill>
                <a:latin typeface="Times New Roman" pitchFamily="18" charset="0"/>
                <a:cs typeface="Times New Roman" pitchFamily="18" charset="0"/>
              </a:rPr>
              <a:t>Aminopenicillin</a:t>
            </a:r>
            <a:r>
              <a:rPr lang="en-US" sz="2400" b="1" dirty="0">
                <a:solidFill>
                  <a:srgbClr val="0033CC"/>
                </a:solidFill>
                <a:latin typeface="Times New Roman" pitchFamily="18" charset="0"/>
                <a:cs typeface="Times New Roman" pitchFamily="18" charset="0"/>
              </a:rPr>
              <a:t> </a:t>
            </a:r>
          </a:p>
          <a:p>
            <a:pPr algn="just"/>
            <a:r>
              <a:rPr lang="en-US" sz="2400" b="1" dirty="0">
                <a:solidFill>
                  <a:srgbClr val="0033CC"/>
                </a:solidFill>
                <a:latin typeface="Times New Roman" pitchFamily="18" charset="0"/>
                <a:cs typeface="Times New Roman" pitchFamily="18" charset="0"/>
              </a:rPr>
              <a:t>D-3:Antistaphylococcal </a:t>
            </a:r>
            <a:r>
              <a:rPr lang="en-US" sz="2400" b="1" dirty="0" err="1">
                <a:solidFill>
                  <a:srgbClr val="0033CC"/>
                </a:solidFill>
                <a:latin typeface="Times New Roman" pitchFamily="18" charset="0"/>
                <a:cs typeface="Times New Roman" pitchFamily="18" charset="0"/>
              </a:rPr>
              <a:t>penicillins</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Isoxazolyl</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penicillins</a:t>
            </a:r>
            <a:r>
              <a:rPr lang="en-US" sz="2400" b="1" dirty="0">
                <a:solidFill>
                  <a:srgbClr val="0033CC"/>
                </a:solidFill>
                <a:latin typeface="Times New Roman" pitchFamily="18" charset="0"/>
                <a:cs typeface="Times New Roman" pitchFamily="18" charset="0"/>
              </a:rPr>
              <a:t> - </a:t>
            </a:r>
            <a:r>
              <a:rPr lang="en-US" sz="2400" b="1" dirty="0" err="1">
                <a:solidFill>
                  <a:srgbClr val="0033CC"/>
                </a:solidFill>
                <a:latin typeface="Times New Roman" pitchFamily="18" charset="0"/>
                <a:cs typeface="Times New Roman" pitchFamily="18" charset="0"/>
              </a:rPr>
              <a:t>Cloxacillin</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Dicloxacilli</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Flucloxacillin</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Oxacillin</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Methicillin</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Nafcillin</a:t>
            </a:r>
            <a:r>
              <a:rPr lang="ar-IQ" sz="2400" b="1" dirty="0">
                <a:solidFill>
                  <a:srgbClr val="0033CC"/>
                </a:solidFill>
                <a:latin typeface="Times New Roman" pitchFamily="18" charset="0"/>
                <a:cs typeface="Times New Roman" pitchFamily="18" charset="0"/>
              </a:rPr>
              <a:t>هذه المجموعة تضم كل المضادات العاملة على بكتريا المكورات العنقودية </a:t>
            </a:r>
            <a:endParaRPr lang="en-US" sz="2400" b="1" dirty="0">
              <a:solidFill>
                <a:srgbClr val="0033CC"/>
              </a:solidFill>
              <a:latin typeface="Times New Roman" pitchFamily="18" charset="0"/>
              <a:cs typeface="Times New Roman" pitchFamily="18" charset="0"/>
            </a:endParaRPr>
          </a:p>
          <a:p>
            <a:pPr algn="just"/>
            <a:endParaRPr lang="en-US" sz="2400" b="1" dirty="0">
              <a:solidFill>
                <a:srgbClr val="0033CC"/>
              </a:solidFill>
              <a:latin typeface="Times New Roman" pitchFamily="18" charset="0"/>
              <a:cs typeface="Times New Roman" pitchFamily="18" charset="0"/>
            </a:endParaRPr>
          </a:p>
          <a:p>
            <a:r>
              <a:rPr lang="en-US" sz="2400" b="1" dirty="0">
                <a:solidFill>
                  <a:srgbClr val="0033CC"/>
                </a:solidFill>
                <a:latin typeface="Times New Roman" pitchFamily="18" charset="0"/>
                <a:cs typeface="Times New Roman" pitchFamily="18" charset="0"/>
              </a:rPr>
              <a:t>D-4:Antipseudomonasl </a:t>
            </a:r>
            <a:r>
              <a:rPr lang="en-US" sz="2400" b="1" dirty="0" err="1">
                <a:solidFill>
                  <a:srgbClr val="0033CC"/>
                </a:solidFill>
                <a:latin typeface="Times New Roman" pitchFamily="18" charset="0"/>
                <a:cs typeface="Times New Roman" pitchFamily="18" charset="0"/>
              </a:rPr>
              <a:t>penicillins</a:t>
            </a:r>
            <a:r>
              <a:rPr lang="en-US" sz="2400" b="1" dirty="0">
                <a:solidFill>
                  <a:srgbClr val="0033CC"/>
                </a:solidFill>
                <a:latin typeface="Times New Roman" pitchFamily="18" charset="0"/>
                <a:cs typeface="Times New Roman" pitchFamily="18" charset="0"/>
              </a:rPr>
              <a:t> (including </a:t>
            </a:r>
            <a:r>
              <a:rPr lang="en-US" sz="2400" b="1" dirty="0" err="1">
                <a:solidFill>
                  <a:srgbClr val="0033CC"/>
                </a:solidFill>
              </a:rPr>
              <a:t>carboxypenicillin</a:t>
            </a:r>
            <a:r>
              <a:rPr lang="en-US" sz="2400" dirty="0"/>
              <a:t>, </a:t>
            </a:r>
            <a:r>
              <a:rPr lang="en-US" sz="2400" b="1" dirty="0" err="1">
                <a:solidFill>
                  <a:srgbClr val="0033CC"/>
                </a:solidFill>
              </a:rPr>
              <a:t>ureidopenicillins</a:t>
            </a:r>
            <a:r>
              <a:rPr lang="en-US" sz="2400" dirty="0">
                <a:solidFill>
                  <a:schemeClr val="accent2"/>
                </a:solidFill>
              </a:rPr>
              <a:t> </a:t>
            </a:r>
            <a:r>
              <a:rPr lang="en-US" sz="2400" dirty="0"/>
              <a:t>These drugs retain activity against streptococci and</a:t>
            </a:r>
            <a:r>
              <a:rPr lang="ar-IQ" sz="2400" dirty="0"/>
              <a:t> </a:t>
            </a:r>
            <a:r>
              <a:rPr lang="en-US" sz="2400" dirty="0"/>
              <a:t>possess additional effects against Gram-negative</a:t>
            </a:r>
            <a:r>
              <a:rPr lang="ar-IQ" sz="2400" dirty="0"/>
              <a:t> </a:t>
            </a:r>
            <a:r>
              <a:rPr lang="en-US" sz="2400" dirty="0"/>
              <a:t>organisms, including various </a:t>
            </a:r>
            <a:r>
              <a:rPr lang="en-US" sz="2400" i="1" dirty="0" err="1"/>
              <a:t>Enterobacteriaceae</a:t>
            </a:r>
            <a:r>
              <a:rPr lang="ar-IQ" sz="2400" i="1" dirty="0"/>
              <a:t> </a:t>
            </a:r>
            <a:r>
              <a:rPr lang="en-US" sz="2400" i="1" dirty="0"/>
              <a:t>and Pseudomonas</a:t>
            </a:r>
            <a:r>
              <a:rPr lang="en-US" sz="2400" b="1" dirty="0">
                <a:latin typeface="Times New Roman" pitchFamily="18" charset="0"/>
                <a:cs typeface="Times New Roman" pitchFamily="18" charset="0"/>
              </a:rPr>
              <a:t>  </a:t>
            </a:r>
          </a:p>
          <a:p>
            <a:pPr algn="just" rtl="1"/>
            <a:r>
              <a:rPr lang="en-US" sz="2400" b="1" dirty="0">
                <a:solidFill>
                  <a:srgbClr val="0033CC"/>
                </a:solidFill>
                <a:latin typeface="Times New Roman" pitchFamily="18" charset="0"/>
                <a:cs typeface="Times New Roman" pitchFamily="18" charset="0"/>
              </a:rPr>
              <a:t> </a:t>
            </a:r>
            <a:r>
              <a:rPr lang="ar-IQ" sz="2400" b="1" dirty="0">
                <a:solidFill>
                  <a:srgbClr val="0033CC"/>
                </a:solidFill>
                <a:latin typeface="Times New Roman" pitchFamily="18" charset="0"/>
                <a:cs typeface="Times New Roman" pitchFamily="18" charset="0"/>
              </a:rPr>
              <a:t>راجع  المعلومات الخاصة بكل مجموعه مما سبق من سلايدات كونها المعلومات نفسها ولكن تم تصنيفها بشكل اخر غير انها تحمل الخواص والصفات نفسه كضم  مجموعتي ا</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rPr>
              <a:t>carboxypenicillin</a:t>
            </a:r>
            <a:r>
              <a:rPr lang="en-US" sz="2400" dirty="0"/>
              <a:t>, </a:t>
            </a:r>
            <a:r>
              <a:rPr lang="en-US" sz="2400" b="1" dirty="0" err="1">
                <a:solidFill>
                  <a:srgbClr val="0033CC"/>
                </a:solidFill>
              </a:rPr>
              <a:t>ureidopenicillins</a:t>
            </a:r>
            <a:r>
              <a:rPr lang="ar-IQ" sz="2400" b="1" dirty="0">
                <a:solidFill>
                  <a:srgbClr val="0033CC"/>
                </a:solidFill>
                <a:latin typeface="Times New Roman" pitchFamily="18" charset="0"/>
                <a:cs typeface="Times New Roman" pitchFamily="18" charset="0"/>
              </a:rPr>
              <a:t> </a:t>
            </a:r>
            <a:r>
              <a:rPr lang="en-US" sz="2400" b="1" dirty="0">
                <a:solidFill>
                  <a:srgbClr val="0033CC"/>
                </a:solidFill>
                <a:latin typeface="Times New Roman" pitchFamily="18" charset="0"/>
                <a:cs typeface="Times New Roman" pitchFamily="18" charset="0"/>
              </a:rPr>
              <a:t> </a:t>
            </a:r>
            <a:r>
              <a:rPr lang="ar-IQ" sz="2400" b="1" dirty="0">
                <a:solidFill>
                  <a:srgbClr val="0033CC"/>
                </a:solidFill>
                <a:latin typeface="Times New Roman" pitchFamily="18" charset="0"/>
                <a:cs typeface="Times New Roman" pitchFamily="18" charset="0"/>
              </a:rPr>
              <a:t>ضمن مجموعة واحده هي المجموعة العاملة على بكتريا </a:t>
            </a:r>
            <a:r>
              <a:rPr lang="en-US" sz="2400" b="1" i="1" dirty="0" err="1">
                <a:solidFill>
                  <a:srgbClr val="0033CC"/>
                </a:solidFill>
                <a:latin typeface="Times New Roman" pitchFamily="18" charset="0"/>
                <a:cs typeface="Times New Roman" pitchFamily="18" charset="0"/>
              </a:rPr>
              <a:t>Pseudomonase</a:t>
            </a:r>
            <a:r>
              <a:rPr lang="en-US" sz="2400" b="1" i="1" dirty="0">
                <a:solidFill>
                  <a:srgbClr val="0033CC"/>
                </a:solidFill>
                <a:latin typeface="Times New Roman" pitchFamily="18" charset="0"/>
                <a:cs typeface="Times New Roman" pitchFamily="18" charset="0"/>
              </a:rPr>
              <a:t> </a:t>
            </a:r>
            <a:r>
              <a:rPr lang="en-US" sz="2400" b="1" i="1" dirty="0" err="1">
                <a:solidFill>
                  <a:srgbClr val="0033CC"/>
                </a:solidFill>
                <a:latin typeface="Times New Roman" pitchFamily="18" charset="0"/>
                <a:cs typeface="Times New Roman" pitchFamily="18" charset="0"/>
              </a:rPr>
              <a:t>aeruginosa</a:t>
            </a:r>
            <a:r>
              <a:rPr lang="en-US" sz="2400" b="1" i="1" dirty="0">
                <a:solidFill>
                  <a:srgbClr val="0033CC"/>
                </a:solidFill>
                <a:latin typeface="Times New Roman" pitchFamily="18" charset="0"/>
                <a:cs typeface="Times New Roman" pitchFamily="18" charset="0"/>
              </a:rPr>
              <a:t> </a:t>
            </a:r>
            <a:r>
              <a:rPr lang="ar-IQ" sz="2400" b="1" i="1" dirty="0">
                <a:solidFill>
                  <a:srgbClr val="0033CC"/>
                </a:solidFill>
                <a:latin typeface="Times New Roman" pitchFamily="18" charset="0"/>
                <a:cs typeface="Times New Roman" pitchFamily="18" charset="0"/>
              </a:rPr>
              <a:t> </a:t>
            </a:r>
            <a:endParaRPr lang="en-US" sz="2400" i="1" dirty="0">
              <a:solidFill>
                <a:srgbClr val="0033CC"/>
              </a:solidFill>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t5.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1" descr="antibiotics-18-728.jpg"/>
          <p:cNvPicPr>
            <a:picLocks noChangeAspect="1"/>
          </p:cNvPicPr>
          <p:nvPr/>
        </p:nvPicPr>
        <p:blipFill>
          <a:blip r:embed="rId3" cstate="print"/>
          <a:srcRect/>
          <a:stretch>
            <a:fillRect/>
          </a:stretch>
        </p:blipFill>
        <p:spPr bwMode="auto">
          <a:xfrm>
            <a:off x="0" y="0"/>
            <a:ext cx="8915400" cy="6705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r>
              <a:rPr lang="en-US" sz="2400" b="1">
                <a:solidFill>
                  <a:srgbClr val="0033CC"/>
                </a:solidFill>
              </a:rPr>
              <a:t>2. CEPHALOSPORINS</a:t>
            </a:r>
            <a:r>
              <a:rPr lang="ar-IQ" sz="2400" b="1">
                <a:solidFill>
                  <a:srgbClr val="0033CC"/>
                </a:solidFill>
              </a:rPr>
              <a:t>)</a:t>
            </a:r>
            <a:r>
              <a:rPr lang="en-US" sz="2400" b="1">
                <a:solidFill>
                  <a:srgbClr val="0033CC"/>
                </a:solidFill>
              </a:rPr>
              <a:t>Cephems)</a:t>
            </a:r>
            <a:r>
              <a:rPr lang="en-US" sz="2400" b="1"/>
              <a:t> Cephalosporin C by </a:t>
            </a:r>
            <a:r>
              <a:rPr lang="en-US" sz="2400" b="1" i="1"/>
              <a:t>Acremonium chrysogenum</a:t>
            </a:r>
            <a:endParaRPr lang="en-US" sz="2400" b="1">
              <a:solidFill>
                <a:srgbClr val="0033CC"/>
              </a:solidFill>
            </a:endParaRPr>
          </a:p>
        </p:txBody>
      </p:sp>
      <p:sp>
        <p:nvSpPr>
          <p:cNvPr id="26627" name="Text Box 6"/>
          <p:cNvSpPr txBox="1">
            <a:spLocks noChangeArrowheads="1"/>
          </p:cNvSpPr>
          <p:nvPr/>
        </p:nvSpPr>
        <p:spPr bwMode="auto">
          <a:xfrm>
            <a:off x="76200" y="762000"/>
            <a:ext cx="9067800" cy="6556375"/>
          </a:xfrm>
          <a:prstGeom prst="rect">
            <a:avLst/>
          </a:prstGeom>
          <a:noFill/>
          <a:ln w="9525">
            <a:noFill/>
            <a:miter lim="800000"/>
            <a:headEnd/>
            <a:tailEnd/>
          </a:ln>
        </p:spPr>
        <p:txBody>
          <a:bodyPr>
            <a:spAutoFit/>
          </a:bodyPr>
          <a:lstStyle/>
          <a:p>
            <a:pPr algn="just">
              <a:defRPr/>
            </a:pPr>
            <a:r>
              <a:rPr lang="en-US" sz="2000" dirty="0"/>
              <a:t>The nucleus is </a:t>
            </a:r>
            <a:r>
              <a:rPr lang="en-US" sz="1800" dirty="0">
                <a:solidFill>
                  <a:srgbClr val="0033CC"/>
                </a:solidFill>
              </a:rPr>
              <a:t>7-aminocephalo-sporanic acid </a:t>
            </a:r>
            <a:r>
              <a:rPr lang="en-US" sz="1800" dirty="0"/>
              <a:t>natural </a:t>
            </a:r>
            <a:r>
              <a:rPr lang="en-US" sz="1800" dirty="0" err="1"/>
              <a:t>cephalosporins</a:t>
            </a:r>
            <a:r>
              <a:rPr lang="en-US" sz="1800" dirty="0"/>
              <a:t>  is low activity , but the attachment of various </a:t>
            </a:r>
            <a:r>
              <a:rPr lang="en-US" sz="1800" b="1" dirty="0">
                <a:solidFill>
                  <a:srgbClr val="0033CC"/>
                </a:solidFill>
              </a:rPr>
              <a:t>R</a:t>
            </a:r>
            <a:r>
              <a:rPr lang="en-US" sz="1800" b="1" baseline="-25000" dirty="0">
                <a:solidFill>
                  <a:srgbClr val="0033CC"/>
                </a:solidFill>
              </a:rPr>
              <a:t>1</a:t>
            </a:r>
            <a:r>
              <a:rPr lang="en-US" sz="1800" b="1" dirty="0">
                <a:solidFill>
                  <a:srgbClr val="0033CC"/>
                </a:solidFill>
              </a:rPr>
              <a:t> and R</a:t>
            </a:r>
            <a:r>
              <a:rPr lang="en-US" sz="1800" b="1" baseline="-25000" dirty="0">
                <a:solidFill>
                  <a:srgbClr val="0033CC"/>
                </a:solidFill>
              </a:rPr>
              <a:t>2</a:t>
            </a:r>
            <a:r>
              <a:rPr lang="en-US" sz="1800" b="1" dirty="0">
                <a:solidFill>
                  <a:srgbClr val="0033CC"/>
                </a:solidFill>
              </a:rPr>
              <a:t> groups</a:t>
            </a:r>
            <a:r>
              <a:rPr lang="en-US" sz="1800" dirty="0"/>
              <a:t> has yielded highly active potent compounds of low toxicity. </a:t>
            </a:r>
            <a:r>
              <a:rPr lang="en-US" sz="1800" dirty="0" err="1"/>
              <a:t>Cephalosporins</a:t>
            </a:r>
            <a:r>
              <a:rPr lang="en-US" sz="1800" dirty="0"/>
              <a:t> can be classified into five  major groups or </a:t>
            </a:r>
            <a:r>
              <a:rPr lang="en-US" sz="2000" dirty="0"/>
              <a:t>generations, depending mainly on the spectrum of their antimicrobial activity</a:t>
            </a:r>
          </a:p>
          <a:p>
            <a:pPr algn="just">
              <a:defRPr/>
            </a:pPr>
            <a:r>
              <a:rPr lang="en-US" sz="2000" dirty="0"/>
              <a:t> </a:t>
            </a:r>
          </a:p>
          <a:p>
            <a:pPr algn="just">
              <a:defRPr/>
            </a:pPr>
            <a:r>
              <a:rPr lang="en-US" sz="2000" dirty="0"/>
              <a:t>2-1:1</a:t>
            </a:r>
            <a:r>
              <a:rPr lang="en-US" sz="2000" baseline="30000" dirty="0"/>
              <a:t>st</a:t>
            </a:r>
            <a:r>
              <a:rPr lang="en-US" sz="2000" dirty="0"/>
              <a:t> generation </a:t>
            </a:r>
            <a:r>
              <a:rPr lang="en-US" sz="2000" dirty="0" err="1"/>
              <a:t>cephalosporiens</a:t>
            </a:r>
            <a:endParaRPr lang="en-US" sz="2000" dirty="0"/>
          </a:p>
          <a:p>
            <a:pPr algn="just">
              <a:defRPr/>
            </a:pPr>
            <a:r>
              <a:rPr lang="en-US" sz="2000" dirty="0"/>
              <a:t>2-2: 2</a:t>
            </a:r>
            <a:r>
              <a:rPr lang="en-US" sz="2000" baseline="30000" dirty="0"/>
              <a:t>nd</a:t>
            </a:r>
            <a:r>
              <a:rPr lang="en-US" sz="2000" dirty="0"/>
              <a:t> generation </a:t>
            </a:r>
            <a:r>
              <a:rPr lang="en-US" sz="2000" dirty="0" err="1"/>
              <a:t>cephalosporiens</a:t>
            </a:r>
            <a:endParaRPr lang="en-US" sz="2000" dirty="0"/>
          </a:p>
          <a:p>
            <a:pPr algn="just">
              <a:defRPr/>
            </a:pPr>
            <a:r>
              <a:rPr lang="en-US" sz="2000" dirty="0"/>
              <a:t>2-3 :3</a:t>
            </a:r>
            <a:r>
              <a:rPr lang="en-US" sz="2000" baseline="30000" dirty="0"/>
              <a:t>rd</a:t>
            </a:r>
            <a:r>
              <a:rPr lang="en-US" sz="2000" dirty="0"/>
              <a:t>  generation </a:t>
            </a:r>
            <a:r>
              <a:rPr lang="en-US" sz="2000" dirty="0" err="1"/>
              <a:t>cephalosporiens</a:t>
            </a:r>
            <a:endParaRPr lang="en-US" sz="2000" dirty="0"/>
          </a:p>
          <a:p>
            <a:pPr algn="just">
              <a:defRPr/>
            </a:pPr>
            <a:r>
              <a:rPr lang="en-US" sz="2000" dirty="0"/>
              <a:t>2-4: 4</a:t>
            </a:r>
            <a:r>
              <a:rPr lang="en-US" sz="2000" baseline="30000" dirty="0"/>
              <a:t>th</a:t>
            </a:r>
            <a:r>
              <a:rPr lang="en-US" sz="2000" dirty="0"/>
              <a:t> generation </a:t>
            </a:r>
            <a:r>
              <a:rPr lang="en-US" sz="2000" dirty="0" err="1"/>
              <a:t>cephalosporiens</a:t>
            </a:r>
            <a:endParaRPr lang="en-US" sz="2000" dirty="0"/>
          </a:p>
          <a:p>
            <a:pPr algn="just">
              <a:defRPr/>
            </a:pPr>
            <a:r>
              <a:rPr lang="en-US" sz="2000" dirty="0"/>
              <a:t>2-5: 5</a:t>
            </a:r>
            <a:r>
              <a:rPr lang="en-US" sz="2000" baseline="30000" dirty="0"/>
              <a:t>th</a:t>
            </a:r>
            <a:r>
              <a:rPr lang="en-US" sz="2000" dirty="0"/>
              <a:t> generation </a:t>
            </a:r>
            <a:r>
              <a:rPr lang="en-US" sz="2000" dirty="0" err="1"/>
              <a:t>cephalosporiens</a:t>
            </a:r>
            <a:endParaRPr lang="en-US" sz="2000" dirty="0"/>
          </a:p>
          <a:p>
            <a:pPr algn="just">
              <a:defRPr/>
            </a:pPr>
            <a:r>
              <a:rPr lang="en-US" sz="2000" dirty="0" err="1">
                <a:cs typeface="Arial" charset="0"/>
              </a:rPr>
              <a:t>Cephalosporins</a:t>
            </a:r>
            <a:r>
              <a:rPr lang="en-US" sz="2000" dirty="0">
                <a:cs typeface="Arial" charset="0"/>
              </a:rPr>
              <a:t> are similar to </a:t>
            </a:r>
            <a:r>
              <a:rPr lang="en-US" sz="2000" dirty="0" err="1">
                <a:cs typeface="Arial" charset="0"/>
              </a:rPr>
              <a:t>penicillins</a:t>
            </a:r>
            <a:r>
              <a:rPr lang="en-US" sz="2000" dirty="0">
                <a:cs typeface="Arial" charset="0"/>
              </a:rPr>
              <a:t>,</a:t>
            </a:r>
          </a:p>
          <a:p>
            <a:pPr algn="just">
              <a:defRPr/>
            </a:pPr>
            <a:r>
              <a:rPr lang="en-US" sz="2000" dirty="0">
                <a:cs typeface="Arial" charset="0"/>
              </a:rPr>
              <a:t> but </a:t>
            </a:r>
            <a:r>
              <a:rPr lang="en-US" sz="2000" b="1" dirty="0" smtClean="0">
                <a:solidFill>
                  <a:schemeClr val="accent2"/>
                </a:solidFill>
                <a:cs typeface="Arial" charset="0"/>
              </a:rPr>
              <a:t>more  stable </a:t>
            </a:r>
            <a:r>
              <a:rPr lang="en-US" sz="2000" b="1" dirty="0">
                <a:solidFill>
                  <a:schemeClr val="accent2"/>
                </a:solidFill>
                <a:cs typeface="Arial" charset="0"/>
              </a:rPr>
              <a:t>to many bacterial </a:t>
            </a:r>
          </a:p>
          <a:p>
            <a:pPr algn="just">
              <a:defRPr/>
            </a:pPr>
            <a:r>
              <a:rPr lang="en-US" sz="2000" b="1" dirty="0" smtClean="0">
                <a:solidFill>
                  <a:schemeClr val="accent2"/>
                </a:solidFill>
                <a:cs typeface="Arial" charset="0"/>
              </a:rPr>
              <a:t>beta-</a:t>
            </a:r>
            <a:r>
              <a:rPr lang="en-US" sz="2000" b="1" dirty="0" err="1" smtClean="0">
                <a:solidFill>
                  <a:schemeClr val="accent2"/>
                </a:solidFill>
                <a:cs typeface="Arial" charset="0"/>
              </a:rPr>
              <a:t>lactamases</a:t>
            </a:r>
            <a:r>
              <a:rPr lang="en-US" sz="2000" b="1" dirty="0" smtClean="0">
                <a:solidFill>
                  <a:schemeClr val="accent2"/>
                </a:solidFill>
                <a:cs typeface="Arial" charset="0"/>
              </a:rPr>
              <a:t>   </a:t>
            </a:r>
            <a:r>
              <a:rPr lang="en-US" sz="2000" dirty="0" smtClean="0">
                <a:cs typeface="Arial" charset="0"/>
              </a:rPr>
              <a:t>therefore </a:t>
            </a:r>
            <a:r>
              <a:rPr lang="en-US" sz="2000" b="1" dirty="0">
                <a:solidFill>
                  <a:schemeClr val="accent2"/>
                </a:solidFill>
                <a:cs typeface="Arial" charset="0"/>
              </a:rPr>
              <a:t>have a broader</a:t>
            </a:r>
          </a:p>
          <a:p>
            <a:pPr algn="just">
              <a:defRPr/>
            </a:pPr>
            <a:r>
              <a:rPr lang="en-US" sz="2000" b="1" dirty="0">
                <a:solidFill>
                  <a:schemeClr val="accent2"/>
                </a:solidFill>
                <a:cs typeface="Arial" charset="0"/>
              </a:rPr>
              <a:t> spectrum of activity</a:t>
            </a:r>
            <a:r>
              <a:rPr lang="en-US" sz="2000" dirty="0">
                <a:cs typeface="Arial" charset="0"/>
              </a:rPr>
              <a:t>. However, </a:t>
            </a:r>
            <a:r>
              <a:rPr lang="en-US" sz="2000" dirty="0">
                <a:solidFill>
                  <a:srgbClr val="FF3300"/>
                </a:solidFill>
                <a:effectLst>
                  <a:outerShdw blurRad="38100" dist="38100" dir="2700000" algn="tl">
                    <a:srgbClr val="C0C0C0"/>
                  </a:outerShdw>
                </a:effectLst>
                <a:cs typeface="Arial" charset="0"/>
              </a:rPr>
              <a:t>strains of</a:t>
            </a:r>
          </a:p>
          <a:p>
            <a:pPr algn="just">
              <a:defRPr/>
            </a:pPr>
            <a:r>
              <a:rPr lang="en-US" sz="2000" dirty="0">
                <a:solidFill>
                  <a:srgbClr val="FF3300"/>
                </a:solidFill>
                <a:effectLst>
                  <a:outerShdw blurRad="38100" dist="38100" dir="2700000" algn="tl">
                    <a:srgbClr val="C0C0C0"/>
                  </a:outerShdw>
                </a:effectLst>
                <a:cs typeface="Arial" charset="0"/>
              </a:rPr>
              <a:t> </a:t>
            </a:r>
            <a:r>
              <a:rPr lang="en-US" sz="2000" i="1" dirty="0">
                <a:solidFill>
                  <a:srgbClr val="FF3300"/>
                </a:solidFill>
                <a:effectLst>
                  <a:outerShdw blurRad="38100" dist="38100" dir="2700000" algn="tl">
                    <a:srgbClr val="C0C0C0"/>
                  </a:outerShdw>
                </a:effectLst>
                <a:cs typeface="Arial" charset="0"/>
              </a:rPr>
              <a:t>E. coli</a:t>
            </a:r>
            <a:r>
              <a:rPr lang="en-US" sz="2000" dirty="0">
                <a:solidFill>
                  <a:srgbClr val="FF3300"/>
                </a:solidFill>
                <a:effectLst>
                  <a:outerShdw blurRad="38100" dist="38100" dir="2700000" algn="tl">
                    <a:srgbClr val="C0C0C0"/>
                  </a:outerShdw>
                </a:effectLst>
                <a:cs typeface="Arial" charset="0"/>
              </a:rPr>
              <a:t> and </a:t>
            </a:r>
            <a:r>
              <a:rPr lang="en-US" sz="2000" i="1" dirty="0" err="1">
                <a:solidFill>
                  <a:srgbClr val="FF3300"/>
                </a:solidFill>
                <a:effectLst>
                  <a:outerShdw blurRad="38100" dist="38100" dir="2700000" algn="tl">
                    <a:srgbClr val="C0C0C0"/>
                  </a:outerShdw>
                </a:effectLst>
                <a:cs typeface="Arial" charset="0"/>
              </a:rPr>
              <a:t>Klebsiella</a:t>
            </a:r>
            <a:r>
              <a:rPr lang="en-US" sz="2000" dirty="0">
                <a:solidFill>
                  <a:srgbClr val="FF3300"/>
                </a:solidFill>
                <a:effectLst>
                  <a:outerShdw blurRad="38100" dist="38100" dir="2700000" algn="tl">
                    <a:srgbClr val="C0C0C0"/>
                  </a:outerShdw>
                </a:effectLst>
                <a:cs typeface="Arial" charset="0"/>
              </a:rPr>
              <a:t> species </a:t>
            </a:r>
            <a:r>
              <a:rPr lang="en-US" sz="2000" dirty="0">
                <a:cs typeface="Arial" charset="0"/>
              </a:rPr>
              <a:t>expressing </a:t>
            </a:r>
          </a:p>
          <a:p>
            <a:pPr algn="just">
              <a:defRPr/>
            </a:pPr>
            <a:r>
              <a:rPr lang="en-US" sz="2000" dirty="0">
                <a:cs typeface="Arial" charset="0"/>
              </a:rPr>
              <a:t>extended-spectrum beta-</a:t>
            </a:r>
            <a:r>
              <a:rPr lang="en-US" sz="2000" dirty="0" err="1">
                <a:cs typeface="Arial" charset="0"/>
              </a:rPr>
              <a:t>lactamases</a:t>
            </a:r>
            <a:r>
              <a:rPr lang="en-US" sz="2000" dirty="0">
                <a:cs typeface="Arial" charset="0"/>
              </a:rPr>
              <a:t> </a:t>
            </a:r>
          </a:p>
          <a:p>
            <a:pPr algn="just">
              <a:defRPr/>
            </a:pPr>
            <a:r>
              <a:rPr lang="en-US" sz="2000" dirty="0">
                <a:cs typeface="Arial" charset="0"/>
              </a:rPr>
              <a:t>that can hydrolyze most </a:t>
            </a:r>
            <a:r>
              <a:rPr lang="en-US" sz="2000" dirty="0" err="1">
                <a:cs typeface="Arial" charset="0"/>
              </a:rPr>
              <a:t>cephalosporins</a:t>
            </a:r>
            <a:endParaRPr lang="en-US" sz="2000" dirty="0">
              <a:cs typeface="Arial" charset="0"/>
            </a:endParaRPr>
          </a:p>
          <a:p>
            <a:pPr algn="just">
              <a:defRPr/>
            </a:pPr>
            <a:r>
              <a:rPr lang="en-US" sz="2000" dirty="0">
                <a:cs typeface="Arial" charset="0"/>
              </a:rPr>
              <a:t> are becoming a problem</a:t>
            </a:r>
            <a:endParaRPr lang="en-US" sz="2000" dirty="0"/>
          </a:p>
          <a:p>
            <a:pPr algn="just">
              <a:defRPr/>
            </a:pPr>
            <a:endParaRPr lang="en-US" sz="2000" dirty="0"/>
          </a:p>
          <a:p>
            <a:pPr algn="just">
              <a:defRPr/>
            </a:pPr>
            <a:endParaRPr lang="en-US" sz="2000" dirty="0"/>
          </a:p>
          <a:p>
            <a:pPr algn="just">
              <a:defRPr/>
            </a:pPr>
            <a:endParaRPr lang="en-US" sz="2400" dirty="0"/>
          </a:p>
        </p:txBody>
      </p:sp>
      <p:pic>
        <p:nvPicPr>
          <p:cNvPr id="18436" name="Picture 4" descr="cephalosporin-4-638.jpg"/>
          <p:cNvPicPr>
            <a:picLocks noChangeAspect="1"/>
          </p:cNvPicPr>
          <p:nvPr/>
        </p:nvPicPr>
        <p:blipFill>
          <a:blip r:embed="rId2" cstate="print"/>
          <a:srcRect/>
          <a:stretch>
            <a:fillRect/>
          </a:stretch>
        </p:blipFill>
        <p:spPr bwMode="auto">
          <a:xfrm>
            <a:off x="5029200" y="2438400"/>
            <a:ext cx="4114800" cy="44196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8586966"/>
          </a:xfrm>
          <a:prstGeom prst="rect">
            <a:avLst/>
          </a:prstGeom>
          <a:noFill/>
          <a:ln w="9525">
            <a:noFill/>
            <a:miter lim="800000"/>
            <a:headEnd/>
            <a:tailEnd/>
          </a:ln>
        </p:spPr>
        <p:txBody>
          <a:bodyPr>
            <a:spAutoFit/>
          </a:bodyPr>
          <a:lstStyle/>
          <a:p>
            <a:pPr marL="342900" indent="-342900" algn="just">
              <a:defRPr/>
            </a:pPr>
            <a:r>
              <a:rPr lang="en-US" sz="2000" b="1" dirty="0">
                <a:solidFill>
                  <a:srgbClr val="0033CC"/>
                </a:solidFill>
                <a:latin typeface="Times New Roman" pitchFamily="18" charset="0"/>
                <a:cs typeface="+mj-cs"/>
              </a:rPr>
              <a:t>2-1: First-generation </a:t>
            </a:r>
            <a:r>
              <a:rPr lang="en-US" sz="2000" b="1" dirty="0" err="1">
                <a:solidFill>
                  <a:srgbClr val="0033CC"/>
                </a:solidFill>
                <a:latin typeface="Times New Roman" pitchFamily="18" charset="0"/>
                <a:cs typeface="+mj-cs"/>
              </a:rPr>
              <a:t>cephalosporins</a:t>
            </a:r>
            <a:r>
              <a:rPr lang="en-US" sz="2000" b="1" i="1" dirty="0">
                <a:solidFill>
                  <a:srgbClr val="0033CC"/>
                </a:solidFill>
                <a:latin typeface="Times New Roman" pitchFamily="18" charset="0"/>
                <a:cs typeface="+mj-cs"/>
              </a:rPr>
              <a:t> </a:t>
            </a:r>
            <a:r>
              <a:rPr lang="en-US" sz="2000" b="1" u="sng" dirty="0">
                <a:solidFill>
                  <a:srgbClr val="0033CC"/>
                </a:solidFill>
                <a:latin typeface="Times New Roman" pitchFamily="18" charset="0"/>
                <a:cs typeface="+mj-cs"/>
              </a:rPr>
              <a:t>They do not cross BBB  </a:t>
            </a:r>
            <a:r>
              <a:rPr lang="ar-IQ" sz="2000" b="1" u="sng" dirty="0">
                <a:solidFill>
                  <a:srgbClr val="0033CC"/>
                </a:solidFill>
                <a:latin typeface="Times New Roman" pitchFamily="18" charset="0"/>
                <a:cs typeface="+mj-cs"/>
              </a:rPr>
              <a:t> </a:t>
            </a:r>
            <a:r>
              <a:rPr lang="en-US" sz="2000" b="1" u="sng" dirty="0">
                <a:solidFill>
                  <a:srgbClr val="0033CC"/>
                </a:solidFill>
                <a:latin typeface="Times New Roman" pitchFamily="18" charset="0"/>
                <a:cs typeface="+mj-cs"/>
              </a:rPr>
              <a:t>blood brain barrier </a:t>
            </a:r>
            <a:r>
              <a:rPr lang="ar-IQ" sz="2000" b="1" u="sng" dirty="0">
                <a:solidFill>
                  <a:srgbClr val="0033CC"/>
                </a:solidFill>
                <a:latin typeface="Times New Roman" pitchFamily="18" charset="0"/>
                <a:cs typeface="+mj-cs"/>
              </a:rPr>
              <a:t>لا </a:t>
            </a:r>
            <a:r>
              <a:rPr lang="ar-IQ" sz="2000" b="1" i="1" dirty="0">
                <a:solidFill>
                  <a:srgbClr val="0033CC"/>
                </a:solidFill>
                <a:latin typeface="Times New Roman" pitchFamily="18" charset="0"/>
                <a:cs typeface="+mj-cs"/>
              </a:rPr>
              <a:t>تستعمل للالتهاب السحايا</a:t>
            </a:r>
            <a:r>
              <a:rPr lang="en-US" sz="2000" b="1" dirty="0">
                <a:solidFill>
                  <a:srgbClr val="0033CC"/>
                </a:solidFill>
                <a:latin typeface="Times New Roman" pitchFamily="18" charset="0"/>
                <a:cs typeface="+mj-cs"/>
              </a:rPr>
              <a:t>        ex: </a:t>
            </a:r>
            <a:r>
              <a:rPr lang="en-US" sz="2000" b="1" dirty="0" err="1">
                <a:solidFill>
                  <a:srgbClr val="0033CC"/>
                </a:solidFill>
                <a:latin typeface="Times New Roman" pitchFamily="18" charset="0"/>
                <a:cs typeface="+mj-cs"/>
              </a:rPr>
              <a:t>cefazolin</a:t>
            </a:r>
            <a:r>
              <a:rPr lang="en-US" sz="2000" b="1" dirty="0">
                <a:solidFill>
                  <a:srgbClr val="0033CC"/>
                </a:solidFill>
                <a:latin typeface="Times New Roman" pitchFamily="18" charset="0"/>
                <a:cs typeface="+mj-cs"/>
              </a:rPr>
              <a:t>, </a:t>
            </a:r>
            <a:r>
              <a:rPr lang="en-US" sz="2000" b="1" dirty="0" err="1">
                <a:solidFill>
                  <a:srgbClr val="0033CC"/>
                </a:solidFill>
                <a:latin typeface="Times New Roman" pitchFamily="18" charset="0"/>
                <a:cs typeface="+mj-cs"/>
              </a:rPr>
              <a:t>cefalexin</a:t>
            </a:r>
            <a:r>
              <a:rPr lang="ar-IQ" sz="2000" b="1" dirty="0">
                <a:solidFill>
                  <a:srgbClr val="0033CC"/>
                </a:solidFill>
                <a:latin typeface="Times New Roman" pitchFamily="18" charset="0"/>
                <a:cs typeface="+mj-cs"/>
              </a:rPr>
              <a:t> </a:t>
            </a:r>
            <a:r>
              <a:rPr lang="ar-IQ" sz="2000" b="1" dirty="0" smtClean="0">
                <a:solidFill>
                  <a:srgbClr val="0033CC"/>
                </a:solidFill>
                <a:latin typeface="Times New Roman" pitchFamily="18" charset="0"/>
                <a:cs typeface="+mj-cs"/>
              </a:rPr>
              <a:t>الكفلكس </a:t>
            </a:r>
            <a:r>
              <a:rPr lang="en-US" sz="2000" b="1" dirty="0" smtClean="0">
                <a:solidFill>
                  <a:srgbClr val="0033CC"/>
                </a:solidFill>
                <a:latin typeface="Times New Roman" pitchFamily="18" charset="0"/>
                <a:cs typeface="+mj-cs"/>
              </a:rPr>
              <a:t> </a:t>
            </a:r>
            <a:r>
              <a:rPr lang="en-US" sz="2000" b="1" dirty="0" err="1">
                <a:solidFill>
                  <a:srgbClr val="0033CC"/>
                </a:solidFill>
                <a:latin typeface="Times New Roman" pitchFamily="18" charset="0"/>
                <a:cs typeface="+mj-cs"/>
              </a:rPr>
              <a:t>cefalothin</a:t>
            </a:r>
            <a:endParaRPr lang="en-US" sz="2000" dirty="0">
              <a:solidFill>
                <a:srgbClr val="0033CC"/>
              </a:solidFill>
              <a:latin typeface="Times New Roman" pitchFamily="18" charset="0"/>
              <a:cs typeface="+mj-cs"/>
            </a:endParaRPr>
          </a:p>
          <a:p>
            <a:pPr algn="just">
              <a:defRPr/>
            </a:pPr>
            <a:r>
              <a:rPr lang="en-US" sz="2000" dirty="0">
                <a:latin typeface="Times New Roman" pitchFamily="18" charset="0"/>
                <a:cs typeface="+mj-cs"/>
              </a:rPr>
              <a:t>Although the first-generation </a:t>
            </a:r>
            <a:r>
              <a:rPr lang="en-US" sz="2000" dirty="0" err="1">
                <a:latin typeface="Times New Roman" pitchFamily="18" charset="0"/>
                <a:cs typeface="+mj-cs"/>
              </a:rPr>
              <a:t>cephalosporins</a:t>
            </a:r>
            <a:r>
              <a:rPr lang="en-US" sz="2000" dirty="0">
                <a:latin typeface="Times New Roman" pitchFamily="18" charset="0"/>
                <a:cs typeface="+mj-cs"/>
              </a:rPr>
              <a:t> are broad spectrum and relatively nontoxic, they are rarely the  drug of choice for any infection,  These drugs are very active against Gram-positive</a:t>
            </a:r>
            <a:r>
              <a:rPr lang="ar-IQ" sz="2000" dirty="0">
                <a:latin typeface="Times New Roman" pitchFamily="18" charset="0"/>
                <a:cs typeface="+mj-cs"/>
              </a:rPr>
              <a:t> </a:t>
            </a:r>
            <a:r>
              <a:rPr lang="en-US" sz="2000" dirty="0" err="1">
                <a:latin typeface="Times New Roman" pitchFamily="18" charset="0"/>
                <a:cs typeface="+mj-cs"/>
              </a:rPr>
              <a:t>cocci</a:t>
            </a:r>
            <a:r>
              <a:rPr lang="en-US" sz="2000" dirty="0">
                <a:latin typeface="Times New Roman" pitchFamily="18" charset="0"/>
                <a:cs typeface="+mj-cs"/>
              </a:rPr>
              <a:t> (such as </a:t>
            </a:r>
            <a:r>
              <a:rPr lang="en-US" sz="2000" dirty="0" err="1">
                <a:latin typeface="Times New Roman" pitchFamily="18" charset="0"/>
                <a:cs typeface="+mj-cs"/>
              </a:rPr>
              <a:t>pneumococci</a:t>
            </a:r>
            <a:r>
              <a:rPr lang="en-US" sz="2000" dirty="0">
                <a:latin typeface="Times New Roman" pitchFamily="18" charset="0"/>
                <a:cs typeface="+mj-cs"/>
              </a:rPr>
              <a:t>, streptococci, and </a:t>
            </a:r>
            <a:r>
              <a:rPr lang="ar-IQ" sz="2000" dirty="0">
                <a:latin typeface="Times New Roman" pitchFamily="18" charset="0"/>
                <a:cs typeface="+mj-cs"/>
              </a:rPr>
              <a:t> </a:t>
            </a:r>
            <a:r>
              <a:rPr lang="en-US" sz="2000" dirty="0">
                <a:latin typeface="Times New Roman" pitchFamily="18" charset="0"/>
                <a:cs typeface="+mj-cs"/>
              </a:rPr>
              <a:t>Staphylococci). </a:t>
            </a:r>
            <a:r>
              <a:rPr lang="en-US" sz="2000" dirty="0" err="1">
                <a:latin typeface="Times New Roman" pitchFamily="18" charset="0"/>
                <a:cs typeface="+mj-cs"/>
              </a:rPr>
              <a:t>Cephalosporins</a:t>
            </a:r>
            <a:r>
              <a:rPr lang="en-US" sz="2000" dirty="0">
                <a:latin typeface="Times New Roman" pitchFamily="18" charset="0"/>
                <a:cs typeface="+mj-cs"/>
              </a:rPr>
              <a:t> are not active </a:t>
            </a:r>
            <a:r>
              <a:rPr lang="ar-IQ" sz="2000" dirty="0">
                <a:latin typeface="Times New Roman" pitchFamily="18" charset="0"/>
                <a:cs typeface="+mj-cs"/>
              </a:rPr>
              <a:t> </a:t>
            </a:r>
            <a:r>
              <a:rPr lang="en-US" sz="2000" dirty="0">
                <a:latin typeface="Times New Roman" pitchFamily="18" charset="0"/>
                <a:cs typeface="+mj-cs"/>
              </a:rPr>
              <a:t>against </a:t>
            </a:r>
            <a:r>
              <a:rPr lang="en-US" sz="2000" dirty="0" smtClean="0">
                <a:latin typeface="Times New Roman" pitchFamily="18" charset="0"/>
                <a:cs typeface="+mj-cs"/>
              </a:rPr>
              <a:t>MRSA but   </a:t>
            </a:r>
            <a:r>
              <a:rPr lang="en-US" sz="2000" i="1" dirty="0">
                <a:latin typeface="Times New Roman" pitchFamily="18" charset="0"/>
                <a:cs typeface="+mj-cs"/>
              </a:rPr>
              <a:t>E. coli, K. </a:t>
            </a:r>
            <a:r>
              <a:rPr lang="en-US" sz="2000" i="1" dirty="0" err="1">
                <a:latin typeface="Times New Roman" pitchFamily="18" charset="0"/>
                <a:cs typeface="+mj-cs"/>
              </a:rPr>
              <a:t>pneumoniae</a:t>
            </a:r>
            <a:r>
              <a:rPr lang="en-US" sz="2000" dirty="0">
                <a:latin typeface="Times New Roman" pitchFamily="18" charset="0"/>
                <a:cs typeface="+mj-cs"/>
              </a:rPr>
              <a:t>, and </a:t>
            </a:r>
            <a:r>
              <a:rPr lang="en-US" sz="2000" i="1" dirty="0">
                <a:latin typeface="Times New Roman" pitchFamily="18" charset="0"/>
                <a:cs typeface="+mj-cs"/>
              </a:rPr>
              <a:t>P. mirabilis</a:t>
            </a:r>
            <a:r>
              <a:rPr lang="en-US" sz="2000" dirty="0">
                <a:latin typeface="Times New Roman" pitchFamily="18" charset="0"/>
                <a:cs typeface="+mj-cs"/>
              </a:rPr>
              <a:t> are </a:t>
            </a:r>
            <a:r>
              <a:rPr lang="ar-IQ" sz="2000" dirty="0">
                <a:latin typeface="Times New Roman" pitchFamily="18" charset="0"/>
                <a:cs typeface="+mj-cs"/>
              </a:rPr>
              <a:t> </a:t>
            </a:r>
            <a:r>
              <a:rPr lang="en-US" sz="2000" dirty="0">
                <a:latin typeface="Times New Roman" pitchFamily="18" charset="0"/>
                <a:cs typeface="+mj-cs"/>
              </a:rPr>
              <a:t>often sensitive. </a:t>
            </a:r>
          </a:p>
          <a:p>
            <a:pPr algn="just">
              <a:defRPr/>
            </a:pPr>
            <a:r>
              <a:rPr lang="en-US" sz="2000" b="1" dirty="0">
                <a:solidFill>
                  <a:srgbClr val="0033CC"/>
                </a:solidFill>
                <a:latin typeface="Times New Roman" pitchFamily="18" charset="0"/>
                <a:cs typeface="+mj-cs"/>
              </a:rPr>
              <a:t>NOT ACTIVE against </a:t>
            </a:r>
            <a:r>
              <a:rPr lang="en-US" sz="2000" b="1" dirty="0" err="1">
                <a:solidFill>
                  <a:srgbClr val="0033CC"/>
                </a:solidFill>
                <a:latin typeface="Times New Roman" pitchFamily="18" charset="0"/>
                <a:cs typeface="+mj-cs"/>
              </a:rPr>
              <a:t>Enterococci</a:t>
            </a:r>
            <a:r>
              <a:rPr lang="en-US" sz="2000" b="1" dirty="0">
                <a:solidFill>
                  <a:srgbClr val="0033CC"/>
                </a:solidFill>
                <a:latin typeface="Times New Roman" pitchFamily="18" charset="0"/>
                <a:cs typeface="+mj-cs"/>
              </a:rPr>
              <a:t> or </a:t>
            </a:r>
            <a:r>
              <a:rPr lang="en-US" sz="2000" b="1" i="1" dirty="0">
                <a:solidFill>
                  <a:srgbClr val="0033CC"/>
                </a:solidFill>
                <a:latin typeface="Times New Roman" pitchFamily="18" charset="0"/>
                <a:cs typeface="+mj-cs"/>
              </a:rPr>
              <a:t>P. </a:t>
            </a:r>
            <a:r>
              <a:rPr lang="en-US" sz="2000" b="1" i="1" dirty="0" err="1">
                <a:solidFill>
                  <a:srgbClr val="0033CC"/>
                </a:solidFill>
                <a:latin typeface="Times New Roman" pitchFamily="18" charset="0"/>
                <a:cs typeface="+mj-cs"/>
              </a:rPr>
              <a:t>aeruginosa</a:t>
            </a:r>
            <a:r>
              <a:rPr lang="en-US" sz="2000" b="1" i="1" dirty="0">
                <a:solidFill>
                  <a:srgbClr val="0033CC"/>
                </a:solidFill>
                <a:latin typeface="Times New Roman" pitchFamily="18" charset="0"/>
                <a:cs typeface="+mj-cs"/>
              </a:rPr>
              <a:t> nor </a:t>
            </a:r>
            <a:r>
              <a:rPr lang="en-US" sz="2000" i="1" dirty="0">
                <a:latin typeface="Times New Roman" pitchFamily="18" charset="0"/>
                <a:cs typeface="+mj-cs"/>
              </a:rPr>
              <a:t> </a:t>
            </a:r>
            <a:r>
              <a:rPr lang="en-US" sz="2000" b="1" i="1" dirty="0" err="1">
                <a:solidFill>
                  <a:srgbClr val="0033CC"/>
                </a:solidFill>
                <a:latin typeface="Times New Roman" pitchFamily="18" charset="0"/>
                <a:cs typeface="+mj-cs"/>
              </a:rPr>
              <a:t>Bacteroides</a:t>
            </a:r>
            <a:r>
              <a:rPr lang="en-US" sz="2000" b="1" i="1" dirty="0">
                <a:solidFill>
                  <a:srgbClr val="0033CC"/>
                </a:solidFill>
                <a:latin typeface="Times New Roman" pitchFamily="18" charset="0"/>
                <a:cs typeface="+mj-cs"/>
              </a:rPr>
              <a:t> </a:t>
            </a:r>
            <a:r>
              <a:rPr lang="en-US" sz="2000" b="1" i="1" dirty="0" err="1">
                <a:solidFill>
                  <a:srgbClr val="0033CC"/>
                </a:solidFill>
                <a:latin typeface="Times New Roman" pitchFamily="18" charset="0"/>
                <a:cs typeface="+mj-cs"/>
              </a:rPr>
              <a:t>fragilis</a:t>
            </a:r>
            <a:r>
              <a:rPr lang="en-US" sz="2000" b="1" dirty="0">
                <a:solidFill>
                  <a:srgbClr val="0033CC"/>
                </a:solidFill>
                <a:latin typeface="Times New Roman" pitchFamily="18" charset="0"/>
                <a:cs typeface="+mj-cs"/>
              </a:rPr>
              <a:t>.</a:t>
            </a:r>
            <a:r>
              <a:rPr lang="en-US" sz="2000" b="1" dirty="0">
                <a:solidFill>
                  <a:srgbClr val="0033CC"/>
                </a:solidFill>
                <a:cs typeface="+mj-cs"/>
              </a:rPr>
              <a:t> </a:t>
            </a:r>
            <a:endParaRPr lang="en-US" sz="2000" b="1" dirty="0">
              <a:solidFill>
                <a:srgbClr val="0033CC"/>
              </a:solidFill>
              <a:latin typeface="Times New Roman" pitchFamily="18" charset="0"/>
              <a:cs typeface="+mj-cs"/>
            </a:endParaRPr>
          </a:p>
          <a:p>
            <a:pPr algn="just">
              <a:defRPr/>
            </a:pPr>
            <a:r>
              <a:rPr lang="en-US" sz="2000" b="1" dirty="0">
                <a:solidFill>
                  <a:srgbClr val="0033CC"/>
                </a:solidFill>
                <a:latin typeface="Times New Roman" pitchFamily="18" charset="0"/>
                <a:cs typeface="+mj-cs"/>
              </a:rPr>
              <a:t>Oral </a:t>
            </a:r>
            <a:r>
              <a:rPr lang="en-US" sz="2000" b="1" dirty="0" err="1">
                <a:solidFill>
                  <a:srgbClr val="0033CC"/>
                </a:solidFill>
                <a:latin typeface="Times New Roman" pitchFamily="18" charset="0"/>
                <a:cs typeface="+mj-cs"/>
              </a:rPr>
              <a:t>cephalosporins</a:t>
            </a:r>
            <a:r>
              <a:rPr lang="en-US" sz="2000" b="1" dirty="0">
                <a:solidFill>
                  <a:srgbClr val="0033CC"/>
                </a:solidFill>
                <a:latin typeface="Times New Roman" pitchFamily="18" charset="0"/>
                <a:cs typeface="+mj-cs"/>
              </a:rPr>
              <a:t> </a:t>
            </a:r>
            <a:r>
              <a:rPr lang="ar-IQ" sz="2000" b="1" dirty="0">
                <a:solidFill>
                  <a:srgbClr val="0033CC"/>
                </a:solidFill>
                <a:latin typeface="Times New Roman" pitchFamily="18" charset="0"/>
                <a:cs typeface="+mj-cs"/>
              </a:rPr>
              <a:t>كفلكس (كبسول وشراب )</a:t>
            </a:r>
            <a:r>
              <a:rPr lang="en-US" sz="2000" b="1" dirty="0">
                <a:solidFill>
                  <a:srgbClr val="0033CC"/>
                </a:solidFill>
                <a:latin typeface="Times New Roman" pitchFamily="18" charset="0"/>
                <a:cs typeface="+mj-cs"/>
              </a:rPr>
              <a:t> (</a:t>
            </a:r>
            <a:r>
              <a:rPr lang="en-US" sz="2000" b="1" dirty="0" err="1" smtClean="0">
                <a:solidFill>
                  <a:srgbClr val="0033CC"/>
                </a:solidFill>
                <a:latin typeface="Times New Roman" pitchFamily="18" charset="0"/>
                <a:cs typeface="+mj-cs"/>
              </a:rPr>
              <a:t>cefalexin</a:t>
            </a:r>
            <a:r>
              <a:rPr lang="en-US" sz="2000" b="1" dirty="0" smtClean="0">
                <a:solidFill>
                  <a:srgbClr val="0033CC"/>
                </a:solidFill>
                <a:latin typeface="Times New Roman" pitchFamily="18" charset="0"/>
                <a:cs typeface="+mj-cs"/>
              </a:rPr>
              <a:t> ) </a:t>
            </a:r>
            <a:r>
              <a:rPr lang="en-US" sz="2000" dirty="0" smtClean="0">
                <a:latin typeface="Times New Roman" pitchFamily="18" charset="0"/>
                <a:cs typeface="+mj-cs"/>
              </a:rPr>
              <a:t>are </a:t>
            </a:r>
            <a:r>
              <a:rPr lang="en-US" sz="2000" dirty="0">
                <a:latin typeface="Times New Roman" pitchFamily="18" charset="0"/>
                <a:cs typeface="+mj-cs"/>
              </a:rPr>
              <a:t>absorbed from the gut. They may be used for the treatment of </a:t>
            </a:r>
            <a:r>
              <a:rPr lang="en-US" sz="2000" dirty="0">
                <a:solidFill>
                  <a:srgbClr val="C00000"/>
                </a:solidFill>
                <a:latin typeface="Times New Roman" pitchFamily="18" charset="0"/>
                <a:cs typeface="+mj-cs"/>
              </a:rPr>
              <a:t>urinary tract infections</a:t>
            </a:r>
            <a:r>
              <a:rPr lang="en-US" sz="2000" dirty="0">
                <a:latin typeface="Times New Roman" pitchFamily="18" charset="0"/>
                <a:cs typeface="+mj-cs"/>
              </a:rPr>
              <a:t>, for staphylococcal,  or for streptococcal infections including </a:t>
            </a:r>
            <a:r>
              <a:rPr lang="en-US" sz="2000" dirty="0">
                <a:solidFill>
                  <a:srgbClr val="C00000"/>
                </a:solidFill>
                <a:latin typeface="Times New Roman" pitchFamily="18" charset="0"/>
                <a:cs typeface="+mj-cs"/>
              </a:rPr>
              <a:t>Tonsillitis</a:t>
            </a:r>
            <a:r>
              <a:rPr lang="en-US" sz="2000" dirty="0">
                <a:latin typeface="Times New Roman" pitchFamily="18" charset="0"/>
                <a:cs typeface="+mj-cs"/>
              </a:rPr>
              <a:t> </a:t>
            </a:r>
            <a:r>
              <a:rPr lang="en-US" sz="2000" dirty="0">
                <a:solidFill>
                  <a:srgbClr val="C00000"/>
                </a:solidFill>
                <a:latin typeface="Times New Roman" pitchFamily="18" charset="0"/>
                <a:cs typeface="+mj-cs"/>
              </a:rPr>
              <a:t>cellulites  or soft tissue abscess</a:t>
            </a:r>
            <a:r>
              <a:rPr lang="en-US" sz="2000" dirty="0">
                <a:solidFill>
                  <a:srgbClr val="00B050"/>
                </a:solidFill>
                <a:effectLst>
                  <a:outerShdw blurRad="38100" dist="38100" dir="2700000" algn="tl">
                    <a:srgbClr val="000000">
                      <a:alpha val="43137"/>
                    </a:srgbClr>
                  </a:outerShdw>
                </a:effectLst>
                <a:latin typeface="Times New Roman" pitchFamily="18" charset="0"/>
                <a:cs typeface="+mj-cs"/>
              </a:rPr>
              <a:t>. </a:t>
            </a:r>
            <a:r>
              <a:rPr lang="en-US" sz="2000" u="sng" dirty="0">
                <a:solidFill>
                  <a:srgbClr val="00B050"/>
                </a:solidFill>
                <a:effectLst>
                  <a:outerShdw blurRad="38100" dist="38100" dir="2700000" algn="tl">
                    <a:srgbClr val="000000">
                      <a:alpha val="43137"/>
                    </a:srgbClr>
                  </a:outerShdw>
                </a:effectLst>
                <a:latin typeface="Times New Roman" pitchFamily="18" charset="0"/>
                <a:cs typeface="+mj-cs"/>
              </a:rPr>
              <a:t>However, oral </a:t>
            </a:r>
            <a:r>
              <a:rPr lang="en-US" sz="2000" u="sng" dirty="0" err="1">
                <a:solidFill>
                  <a:srgbClr val="00B050"/>
                </a:solidFill>
                <a:effectLst>
                  <a:outerShdw blurRad="38100" dist="38100" dir="2700000" algn="tl">
                    <a:srgbClr val="000000">
                      <a:alpha val="43137"/>
                    </a:srgbClr>
                  </a:outerShdw>
                </a:effectLst>
                <a:latin typeface="Times New Roman" pitchFamily="18" charset="0"/>
                <a:cs typeface="+mj-cs"/>
              </a:rPr>
              <a:t>cephalosporins</a:t>
            </a:r>
            <a:r>
              <a:rPr lang="en-US" sz="2000" u="sng" dirty="0">
                <a:solidFill>
                  <a:srgbClr val="00B050"/>
                </a:solidFill>
                <a:effectLst>
                  <a:outerShdw blurRad="38100" dist="38100" dir="2700000" algn="tl">
                    <a:srgbClr val="000000">
                      <a:alpha val="43137"/>
                    </a:srgbClr>
                  </a:outerShdw>
                </a:effectLst>
                <a:latin typeface="Times New Roman" pitchFamily="18" charset="0"/>
                <a:cs typeface="+mj-cs"/>
              </a:rPr>
              <a:t> should not be used  on in serious systemic infections ex: meningitis </a:t>
            </a:r>
          </a:p>
          <a:p>
            <a:pPr algn="just">
              <a:defRPr/>
            </a:pPr>
            <a:r>
              <a:rPr lang="en-US" sz="2400" b="1" dirty="0" err="1">
                <a:solidFill>
                  <a:srgbClr val="0033CC"/>
                </a:solidFill>
                <a:latin typeface="Times New Roman" pitchFamily="18" charset="0"/>
                <a:cs typeface="+mj-cs"/>
              </a:rPr>
              <a:t>Cefazolin</a:t>
            </a:r>
            <a:r>
              <a:rPr lang="en-US" sz="2400" b="1" dirty="0">
                <a:solidFill>
                  <a:srgbClr val="0033CC"/>
                </a:solidFill>
                <a:latin typeface="Times New Roman" pitchFamily="18" charset="0"/>
                <a:cs typeface="+mj-cs"/>
              </a:rPr>
              <a:t> </a:t>
            </a:r>
            <a:r>
              <a:rPr lang="ar-IQ" sz="2400" b="1" dirty="0">
                <a:solidFill>
                  <a:srgbClr val="0033CC"/>
                </a:solidFill>
                <a:latin typeface="Times New Roman" pitchFamily="18" charset="0"/>
                <a:cs typeface="+mj-cs"/>
              </a:rPr>
              <a:t>حقن فقط</a:t>
            </a:r>
            <a:r>
              <a:rPr lang="en-US" sz="2400" dirty="0">
                <a:latin typeface="Times New Roman" pitchFamily="18" charset="0"/>
                <a:cs typeface="+mj-cs"/>
              </a:rPr>
              <a:t> (</a:t>
            </a:r>
            <a:r>
              <a:rPr lang="en-US" sz="2400" dirty="0" err="1">
                <a:latin typeface="Times New Roman" pitchFamily="18" charset="0"/>
                <a:cs typeface="+mj-cs"/>
              </a:rPr>
              <a:t>i.m</a:t>
            </a:r>
            <a:r>
              <a:rPr lang="en-US" sz="2400" dirty="0">
                <a:latin typeface="Times New Roman" pitchFamily="18" charset="0"/>
                <a:cs typeface="+mj-cs"/>
              </a:rPr>
              <a:t>./</a:t>
            </a:r>
            <a:r>
              <a:rPr lang="en-US" sz="2400" dirty="0" err="1">
                <a:latin typeface="Times New Roman" pitchFamily="18" charset="0"/>
                <a:cs typeface="+mj-cs"/>
              </a:rPr>
              <a:t>i.v</a:t>
            </a:r>
            <a:r>
              <a:rPr lang="en-US" sz="2400" dirty="0">
                <a:latin typeface="Times New Roman" pitchFamily="18" charset="0"/>
                <a:cs typeface="+mj-cs"/>
              </a:rPr>
              <a:t>.)penetrates well into most tissues but not CNS (NOT for meningitis) </a:t>
            </a:r>
            <a:r>
              <a:rPr lang="en-US" sz="2400" dirty="0" smtClean="0">
                <a:latin typeface="Times New Roman" pitchFamily="18" charset="0"/>
                <a:cs typeface="+mj-cs"/>
              </a:rPr>
              <a:t>. </a:t>
            </a:r>
            <a:r>
              <a:rPr lang="en-US" sz="2400" dirty="0" err="1">
                <a:latin typeface="Times New Roman" pitchFamily="18" charset="0"/>
                <a:cs typeface="+mj-cs"/>
              </a:rPr>
              <a:t>Cefazolin</a:t>
            </a:r>
            <a:r>
              <a:rPr lang="en-US" sz="2400" dirty="0">
                <a:latin typeface="Times New Roman" pitchFamily="18" charset="0"/>
                <a:cs typeface="+mj-cs"/>
              </a:rPr>
              <a:t> may be a choice to treat  staphylococcal or streptococcal infections in persons with a  history of penicillin allergy.. </a:t>
            </a:r>
            <a:r>
              <a:rPr lang="en-US" sz="2400" dirty="0" err="1">
                <a:latin typeface="Times New Roman" pitchFamily="18" charset="0"/>
                <a:cs typeface="+mj-cs"/>
              </a:rPr>
              <a:t>Cefazolin</a:t>
            </a:r>
            <a:r>
              <a:rPr lang="en-US" sz="2400" dirty="0">
                <a:latin typeface="Times New Roman" pitchFamily="18" charset="0"/>
                <a:cs typeface="+mj-cs"/>
              </a:rPr>
              <a:t> is an alternative to an </a:t>
            </a:r>
            <a:r>
              <a:rPr lang="en-US" sz="2400" dirty="0" err="1">
                <a:latin typeface="Times New Roman" pitchFamily="18" charset="0"/>
                <a:cs typeface="+mj-cs"/>
              </a:rPr>
              <a:t>antistaphylococcal</a:t>
            </a:r>
            <a:r>
              <a:rPr lang="en-US" sz="2400" dirty="0">
                <a:latin typeface="Times New Roman" pitchFamily="18" charset="0"/>
                <a:cs typeface="+mj-cs"/>
              </a:rPr>
              <a:t> penicillin for patients who are allergic to penicillin.</a:t>
            </a:r>
          </a:p>
          <a:p>
            <a:pPr>
              <a:defRPr/>
            </a:pPr>
            <a:r>
              <a:rPr lang="en-US" sz="2400" b="1" dirty="0" err="1">
                <a:solidFill>
                  <a:srgbClr val="0033CC"/>
                </a:solidFill>
                <a:latin typeface="Times New Roman" pitchFamily="18" charset="0"/>
                <a:cs typeface="+mj-cs"/>
              </a:rPr>
              <a:t>Cefalothin</a:t>
            </a:r>
            <a:r>
              <a:rPr lang="en-US" sz="2400" b="1" dirty="0">
                <a:solidFill>
                  <a:srgbClr val="0033CC"/>
                </a:solidFill>
                <a:latin typeface="Times New Roman" pitchFamily="18" charset="0"/>
                <a:cs typeface="+mj-cs"/>
              </a:rPr>
              <a:t> </a:t>
            </a:r>
            <a:r>
              <a:rPr lang="ar-IQ" sz="2400" b="1" dirty="0">
                <a:solidFill>
                  <a:srgbClr val="0033CC"/>
                </a:solidFill>
                <a:latin typeface="Times New Roman" pitchFamily="18" charset="0"/>
                <a:cs typeface="+mj-cs"/>
              </a:rPr>
              <a:t>(حقن فقط)</a:t>
            </a:r>
            <a:r>
              <a:rPr lang="en-US" sz="2400" b="1" dirty="0">
                <a:solidFill>
                  <a:srgbClr val="0033CC"/>
                </a:solidFill>
                <a:latin typeface="Times New Roman" pitchFamily="18" charset="0"/>
                <a:cs typeface="+mj-cs"/>
              </a:rPr>
              <a:t> :</a:t>
            </a:r>
            <a:r>
              <a:rPr lang="en-US" sz="2400" dirty="0">
                <a:latin typeface="Times New Roman" pitchFamily="18" charset="0"/>
                <a:cs typeface="+mj-cs"/>
              </a:rPr>
              <a:t>very good activity against </a:t>
            </a:r>
            <a:r>
              <a:rPr lang="en-US" sz="2400" i="1" dirty="0" err="1">
                <a:latin typeface="Times New Roman" pitchFamily="18" charset="0"/>
                <a:cs typeface="+mj-cs"/>
              </a:rPr>
              <a:t>Strepotococcus</a:t>
            </a:r>
            <a:r>
              <a:rPr lang="en-US" sz="2400" i="1" dirty="0">
                <a:latin typeface="Times New Roman" pitchFamily="18" charset="0"/>
                <a:cs typeface="+mj-cs"/>
              </a:rPr>
              <a:t> </a:t>
            </a:r>
            <a:r>
              <a:rPr lang="en-US" sz="2400" i="1" dirty="0" err="1">
                <a:latin typeface="Times New Roman" pitchFamily="18" charset="0"/>
                <a:cs typeface="+mj-cs"/>
              </a:rPr>
              <a:t>pyogenes</a:t>
            </a:r>
            <a:r>
              <a:rPr lang="en-US" sz="2400" i="1" dirty="0">
                <a:latin typeface="Times New Roman" pitchFamily="18" charset="0"/>
                <a:cs typeface="+mj-cs"/>
              </a:rPr>
              <a:t> </a:t>
            </a:r>
            <a:r>
              <a:rPr lang="en-US" sz="2400" dirty="0">
                <a:latin typeface="Times New Roman" pitchFamily="18" charset="0"/>
                <a:cs typeface="+mj-cs"/>
              </a:rPr>
              <a:t>and </a:t>
            </a:r>
            <a:r>
              <a:rPr lang="en-US" sz="2400" i="1" dirty="0">
                <a:latin typeface="Times New Roman" pitchFamily="18" charset="0"/>
                <a:cs typeface="+mj-cs"/>
              </a:rPr>
              <a:t>pneumonia</a:t>
            </a:r>
            <a:r>
              <a:rPr lang="en-US" sz="2400" dirty="0">
                <a:latin typeface="Times New Roman" pitchFamily="18" charset="0"/>
                <a:cs typeface="+mj-cs"/>
              </a:rPr>
              <a:t> but not </a:t>
            </a:r>
            <a:r>
              <a:rPr lang="en-US" sz="2400" i="1" dirty="0">
                <a:latin typeface="Times New Roman" pitchFamily="18" charset="0"/>
                <a:cs typeface="+mj-cs"/>
              </a:rPr>
              <a:t>Staph </a:t>
            </a:r>
            <a:r>
              <a:rPr lang="en-US" sz="2400" i="1" dirty="0" err="1">
                <a:latin typeface="Times New Roman" pitchFamily="18" charset="0"/>
                <a:cs typeface="+mj-cs"/>
              </a:rPr>
              <a:t>aureus</a:t>
            </a:r>
            <a:r>
              <a:rPr lang="en-US" sz="2400" i="1" dirty="0">
                <a:latin typeface="Times New Roman" pitchFamily="18" charset="0"/>
                <a:cs typeface="+mj-cs"/>
              </a:rPr>
              <a:t> </a:t>
            </a:r>
            <a:r>
              <a:rPr lang="en-US" sz="2400" dirty="0">
                <a:latin typeface="Times New Roman" pitchFamily="18" charset="0"/>
                <a:cs typeface="+mj-cs"/>
              </a:rPr>
              <a:t>nor gram negative bacteria thus very narrow spectrum of activity </a:t>
            </a:r>
          </a:p>
          <a:p>
            <a:pPr>
              <a:defRPr/>
            </a:pPr>
            <a:endParaRPr lang="en-US" sz="2000" dirty="0">
              <a:latin typeface="Times New Roman" pitchFamily="18" charset="0"/>
              <a:cs typeface="+mj-cs"/>
            </a:endParaRPr>
          </a:p>
          <a:p>
            <a:pPr>
              <a:defRPr/>
            </a:pPr>
            <a:endParaRPr lang="en-US" sz="2000" dirty="0">
              <a:latin typeface="Times New Roman" pitchFamily="18" charset="0"/>
              <a:cs typeface="+mj-cs"/>
            </a:endParaRPr>
          </a:p>
          <a:p>
            <a:pPr>
              <a:defRPr/>
            </a:pPr>
            <a:endParaRPr lang="en-US" sz="2000" dirty="0">
              <a:latin typeface="Times New Roman" pitchFamily="18" charset="0"/>
              <a:cs typeface="+mj-cs"/>
            </a:endParaRPr>
          </a:p>
          <a:p>
            <a:pPr algn="just">
              <a:defRPr/>
            </a:pPr>
            <a:endParaRPr lang="en-US" sz="2000" dirty="0">
              <a:latin typeface="Times New Roman" pitchFamily="18" charset="0"/>
              <a:cs typeface="+mj-cs"/>
            </a:endParaRPr>
          </a:p>
          <a:p>
            <a:pPr algn="just">
              <a:defRPr/>
            </a:pPr>
            <a:endParaRPr lang="en-US" sz="2000" dirty="0">
              <a:latin typeface="Times New Roman" pitchFamily="18" charset="0"/>
              <a:cs typeface="+mj-cs"/>
            </a:endParaRPr>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0" y="0"/>
            <a:ext cx="9144000" cy="6863417"/>
          </a:xfrm>
          <a:prstGeom prst="rect">
            <a:avLst/>
          </a:prstGeom>
          <a:noFill/>
          <a:ln w="9525">
            <a:noFill/>
            <a:miter lim="800000"/>
            <a:headEnd/>
            <a:tailEnd/>
          </a:ln>
        </p:spPr>
        <p:txBody>
          <a:bodyPr wrap="square">
            <a:spAutoFit/>
          </a:bodyPr>
          <a:lstStyle/>
          <a:p>
            <a:pPr algn="just"/>
            <a:r>
              <a:rPr lang="en-US" sz="2400" b="1" dirty="0" smtClean="0">
                <a:solidFill>
                  <a:srgbClr val="0033CC"/>
                </a:solidFill>
                <a:latin typeface="Times New Roman" pitchFamily="18" charset="0"/>
                <a:cs typeface="Times New Roman" pitchFamily="18" charset="0"/>
              </a:rPr>
              <a:t>2.2:</a:t>
            </a:r>
            <a:r>
              <a:rPr lang="en-US" sz="2400" b="1" dirty="0" smtClean="0">
                <a:solidFill>
                  <a:srgbClr val="0033CC"/>
                </a:solidFill>
              </a:rPr>
              <a:t>Second-generation </a:t>
            </a:r>
            <a:r>
              <a:rPr lang="en-US" sz="2400" b="1" dirty="0" err="1" smtClean="0">
                <a:solidFill>
                  <a:srgbClr val="0033CC"/>
                </a:solidFill>
              </a:rPr>
              <a:t>cephalosporins</a:t>
            </a:r>
            <a:r>
              <a:rPr lang="en-US" sz="2400" b="1" dirty="0" smtClean="0">
                <a:solidFill>
                  <a:srgbClr val="0033CC"/>
                </a:solidFill>
              </a:rPr>
              <a:t>  </a:t>
            </a:r>
            <a:r>
              <a:rPr lang="en-US" sz="2400" b="1" dirty="0" err="1" smtClean="0">
                <a:solidFill>
                  <a:srgbClr val="0033CC"/>
                </a:solidFill>
              </a:rPr>
              <a:t>cefaclor</a:t>
            </a:r>
            <a:r>
              <a:rPr lang="en-US" sz="2400" b="1" dirty="0" smtClean="0">
                <a:solidFill>
                  <a:srgbClr val="0033CC"/>
                </a:solidFill>
              </a:rPr>
              <a:t>, </a:t>
            </a:r>
            <a:r>
              <a:rPr lang="en-US" sz="2400" b="1" dirty="0" err="1" smtClean="0">
                <a:solidFill>
                  <a:srgbClr val="0033CC"/>
                </a:solidFill>
              </a:rPr>
              <a:t>cefamandole</a:t>
            </a:r>
            <a:r>
              <a:rPr lang="en-US" sz="2400" b="1" dirty="0" smtClean="0">
                <a:solidFill>
                  <a:srgbClr val="0033CC"/>
                </a:solidFill>
              </a:rPr>
              <a:t>, </a:t>
            </a:r>
            <a:r>
              <a:rPr lang="en-US" sz="2400" b="1" dirty="0" err="1" smtClean="0">
                <a:solidFill>
                  <a:srgbClr val="0033CC"/>
                </a:solidFill>
              </a:rPr>
              <a:t>cefotetan</a:t>
            </a:r>
            <a:r>
              <a:rPr lang="en-US" sz="2400" b="1" dirty="0" smtClean="0">
                <a:solidFill>
                  <a:srgbClr val="0033CC"/>
                </a:solidFill>
              </a:rPr>
              <a:t>, </a:t>
            </a:r>
            <a:r>
              <a:rPr lang="en-US" sz="2400" b="1" dirty="0" err="1" smtClean="0">
                <a:solidFill>
                  <a:srgbClr val="0033CC"/>
                </a:solidFill>
              </a:rPr>
              <a:t>cefuroxime</a:t>
            </a:r>
            <a:r>
              <a:rPr lang="en-US" sz="2400" b="1" dirty="0" smtClean="0">
                <a:solidFill>
                  <a:srgbClr val="0033CC"/>
                </a:solidFill>
              </a:rPr>
              <a:t>, </a:t>
            </a:r>
            <a:r>
              <a:rPr lang="en-US" sz="2400" b="1" dirty="0" err="1" smtClean="0">
                <a:solidFill>
                  <a:srgbClr val="0033CC"/>
                </a:solidFill>
              </a:rPr>
              <a:t>cefoxitin</a:t>
            </a:r>
            <a:r>
              <a:rPr lang="en-US" sz="2400" b="1" dirty="0" smtClean="0">
                <a:solidFill>
                  <a:srgbClr val="0033CC"/>
                </a:solidFill>
              </a:rPr>
              <a:t> </a:t>
            </a:r>
            <a:r>
              <a:rPr lang="en-US" sz="2400" b="1" dirty="0">
                <a:solidFill>
                  <a:srgbClr val="0033CC"/>
                </a:solidFill>
              </a:rPr>
              <a:t>(not pass BBB except </a:t>
            </a:r>
            <a:r>
              <a:rPr lang="en-US" sz="2400" b="1" dirty="0" err="1">
                <a:solidFill>
                  <a:srgbClr val="0033CC"/>
                </a:solidFill>
              </a:rPr>
              <a:t>cefuroxime</a:t>
            </a:r>
            <a:r>
              <a:rPr lang="en-US" sz="2400" b="1" dirty="0">
                <a:solidFill>
                  <a:srgbClr val="0033CC"/>
                </a:solidFill>
              </a:rPr>
              <a:t>,  no activity  against  </a:t>
            </a:r>
            <a:r>
              <a:rPr lang="en-US" sz="2400" b="1" dirty="0" err="1">
                <a:solidFill>
                  <a:srgbClr val="0033CC"/>
                </a:solidFill>
                <a:latin typeface="Times New Roman" pitchFamily="18" charset="0"/>
                <a:cs typeface="Times New Roman" pitchFamily="18" charset="0"/>
              </a:rPr>
              <a:t>Enterococci</a:t>
            </a:r>
            <a:r>
              <a:rPr lang="en-US" sz="2400" b="1" dirty="0">
                <a:solidFill>
                  <a:srgbClr val="0033CC"/>
                </a:solidFill>
                <a:latin typeface="Times New Roman" pitchFamily="18" charset="0"/>
                <a:cs typeface="Times New Roman" pitchFamily="18" charset="0"/>
              </a:rPr>
              <a:t> or </a:t>
            </a:r>
            <a:r>
              <a:rPr lang="en-US" sz="2400" b="1" i="1" dirty="0">
                <a:solidFill>
                  <a:srgbClr val="0033CC"/>
                </a:solidFill>
                <a:latin typeface="Times New Roman" pitchFamily="18" charset="0"/>
                <a:cs typeface="Times New Roman" pitchFamily="18" charset="0"/>
              </a:rPr>
              <a:t>P. </a:t>
            </a:r>
            <a:r>
              <a:rPr lang="en-US" sz="2400" b="1" i="1" dirty="0" err="1">
                <a:solidFill>
                  <a:srgbClr val="0033CC"/>
                </a:solidFill>
                <a:latin typeface="Times New Roman" pitchFamily="18" charset="0"/>
                <a:cs typeface="Times New Roman" pitchFamily="18" charset="0"/>
              </a:rPr>
              <a:t>aeruginosa</a:t>
            </a:r>
            <a:r>
              <a:rPr lang="en-US" sz="2800" b="1" dirty="0">
                <a:solidFill>
                  <a:srgbClr val="0033CC"/>
                </a:solidFill>
                <a:latin typeface="Times New Roman" pitchFamily="18" charset="0"/>
                <a:cs typeface="Times New Roman" pitchFamily="18" charset="0"/>
              </a:rPr>
              <a:t>.</a:t>
            </a:r>
            <a:r>
              <a:rPr lang="en-US" sz="2800" b="1" dirty="0">
                <a:solidFill>
                  <a:srgbClr val="0033CC"/>
                </a:solidFill>
              </a:rPr>
              <a:t> </a:t>
            </a:r>
            <a:r>
              <a:rPr lang="en-US" sz="2800" b="1" dirty="0" smtClean="0">
                <a:solidFill>
                  <a:srgbClr val="0033CC"/>
                </a:solidFill>
              </a:rPr>
              <a:t>  </a:t>
            </a: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general, they are active against organisms inhibited by first-generation drugs, but in addition they have extended </a:t>
            </a:r>
            <a:r>
              <a:rPr lang="en-US" sz="2800" dirty="0" err="1" smtClean="0">
                <a:latin typeface="Times New Roman" pitchFamily="18" charset="0"/>
                <a:cs typeface="Times New Roman" pitchFamily="18" charset="0"/>
              </a:rPr>
              <a:t>Gr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coverage </a:t>
            </a:r>
            <a:r>
              <a:rPr lang="en-US" sz="2800" i="1" dirty="0" err="1">
                <a:latin typeface="Times New Roman" pitchFamily="18" charset="0"/>
                <a:cs typeface="Times New Roman" pitchFamily="18" charset="0"/>
              </a:rPr>
              <a:t>Klebsiella</a:t>
            </a:r>
            <a:r>
              <a:rPr lang="en-US" sz="2800" dirty="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Cefamandole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a:t>
            </a:r>
            <a:r>
              <a:rPr lang="en-US" sz="2800" dirty="0" err="1">
                <a:latin typeface="Times New Roman" pitchFamily="18" charset="0"/>
                <a:cs typeface="Times New Roman" pitchFamily="18" charset="0"/>
              </a:rPr>
              <a:t>cefaclor</a:t>
            </a:r>
            <a:r>
              <a:rPr lang="en-US" sz="2800" dirty="0">
                <a:latin typeface="Times New Roman" pitchFamily="18" charset="0"/>
                <a:cs typeface="Times New Roman" pitchFamily="18" charset="0"/>
              </a:rPr>
              <a:t> are active against </a:t>
            </a:r>
            <a:r>
              <a:rPr lang="en-US" sz="2800" i="1" dirty="0">
                <a:latin typeface="Times New Roman" pitchFamily="18" charset="0"/>
                <a:cs typeface="Times New Roman" pitchFamily="18" charset="0"/>
              </a:rPr>
              <a:t>H. </a:t>
            </a:r>
            <a:r>
              <a:rPr lang="en-US" sz="2800" i="1" dirty="0" err="1">
                <a:latin typeface="Times New Roman" pitchFamily="18" charset="0"/>
                <a:cs typeface="Times New Roman" pitchFamily="18" charset="0"/>
              </a:rPr>
              <a:t>influenzae</a:t>
            </a:r>
            <a:r>
              <a:rPr lang="en-US" sz="2800" dirty="0">
                <a:latin typeface="Times New Roman" pitchFamily="18" charset="0"/>
                <a:cs typeface="Times New Roman" pitchFamily="18" charset="0"/>
              </a:rPr>
              <a:t> but not </a:t>
            </a:r>
            <a:r>
              <a:rPr lang="en-US" sz="2800" dirty="0" smtClean="0">
                <a:latin typeface="Times New Roman" pitchFamily="18" charset="0"/>
                <a:cs typeface="Times New Roman" pitchFamily="18" charset="0"/>
              </a:rPr>
              <a:t>against </a:t>
            </a:r>
            <a:r>
              <a:rPr lang="en-US" sz="2800" i="1" dirty="0" err="1" smtClean="0">
                <a:latin typeface="Times New Roman" pitchFamily="18" charset="0"/>
                <a:cs typeface="Times New Roman" pitchFamily="18" charset="0"/>
              </a:rPr>
              <a:t>Bacteroid</a:t>
            </a: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fragilis</a:t>
            </a:r>
            <a:r>
              <a:rPr lang="en-US" sz="2800" dirty="0">
                <a:latin typeface="Times New Roman" pitchFamily="18" charset="0"/>
                <a:cs typeface="Times New Roman" pitchFamily="18" charset="0"/>
              </a:rPr>
              <a:t>. In contrast, </a:t>
            </a:r>
            <a:r>
              <a:rPr lang="en-US" sz="2800" dirty="0" err="1">
                <a:latin typeface="Times New Roman" pitchFamily="18" charset="0"/>
                <a:cs typeface="Times New Roman" pitchFamily="18" charset="0"/>
              </a:rPr>
              <a:t>cefoxitin</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cefotetan</a:t>
            </a:r>
            <a:r>
              <a:rPr lang="en-US" sz="2800" dirty="0">
                <a:latin typeface="Times New Roman" pitchFamily="18" charset="0"/>
                <a:cs typeface="Times New Roman" pitchFamily="18" charset="0"/>
              </a:rPr>
              <a:t> are active against </a:t>
            </a:r>
            <a:r>
              <a:rPr lang="en-US" sz="2800" i="1" dirty="0">
                <a:latin typeface="Times New Roman" pitchFamily="18" charset="0"/>
                <a:cs typeface="Times New Roman" pitchFamily="18" charset="0"/>
              </a:rPr>
              <a:t>B. </a:t>
            </a:r>
            <a:r>
              <a:rPr lang="en-US" sz="2800" i="1" dirty="0" err="1">
                <a:latin typeface="Times New Roman" pitchFamily="18" charset="0"/>
                <a:cs typeface="Times New Roman" pitchFamily="18" charset="0"/>
              </a:rPr>
              <a:t>fragilis</a:t>
            </a:r>
            <a:r>
              <a:rPr lang="en-US" sz="2800" dirty="0">
                <a:latin typeface="Times New Roman" pitchFamily="18" charset="0"/>
                <a:cs typeface="Times New Roman" pitchFamily="18" charset="0"/>
              </a:rPr>
              <a:t> and some  </a:t>
            </a:r>
            <a:r>
              <a:rPr lang="en-US" sz="2800" i="1" dirty="0" err="1">
                <a:latin typeface="Times New Roman" pitchFamily="18" charset="0"/>
                <a:cs typeface="Times New Roman" pitchFamily="18" charset="0"/>
              </a:rPr>
              <a:t>Serratia</a:t>
            </a:r>
            <a:r>
              <a:rPr lang="en-US" sz="2800" dirty="0">
                <a:latin typeface="Times New Roman" pitchFamily="18" charset="0"/>
                <a:cs typeface="Times New Roman" pitchFamily="18" charset="0"/>
              </a:rPr>
              <a:t> strains but are less active against  </a:t>
            </a:r>
            <a:r>
              <a:rPr lang="en-US" sz="2800" i="1" dirty="0">
                <a:latin typeface="Times New Roman" pitchFamily="18" charset="0"/>
                <a:cs typeface="Times New Roman" pitchFamily="18" charset="0"/>
              </a:rPr>
              <a:t>H. </a:t>
            </a:r>
            <a:r>
              <a:rPr lang="en-US" sz="2800" i="1" dirty="0" err="1">
                <a:latin typeface="Times New Roman" pitchFamily="18" charset="0"/>
                <a:cs typeface="Times New Roman" pitchFamily="18" charset="0"/>
              </a:rPr>
              <a:t>influenzae</a:t>
            </a:r>
            <a:r>
              <a:rPr lang="en-US" sz="2800" dirty="0">
                <a:latin typeface="Times New Roman" pitchFamily="18" charset="0"/>
                <a:cs typeface="Times New Roman" pitchFamily="18" charset="0"/>
              </a:rPr>
              <a:t>.</a:t>
            </a:r>
            <a:r>
              <a:rPr lang="en-US" sz="2800" b="1" dirty="0">
                <a:solidFill>
                  <a:srgbClr val="0033CC"/>
                </a:solidFill>
              </a:rPr>
              <a:t> </a:t>
            </a:r>
            <a:r>
              <a:rPr lang="en-US" sz="2800" b="1" dirty="0" smtClean="0">
                <a:solidFill>
                  <a:srgbClr val="0033CC"/>
                </a:solidFill>
              </a:rPr>
              <a:t>The 2</a:t>
            </a:r>
            <a:r>
              <a:rPr lang="en-US" sz="2800" b="1" baseline="30000" dirty="0" smtClean="0">
                <a:solidFill>
                  <a:srgbClr val="0033CC"/>
                </a:solidFill>
              </a:rPr>
              <a:t>nd</a:t>
            </a:r>
            <a:r>
              <a:rPr lang="en-US" sz="2800" b="1" dirty="0" smtClean="0">
                <a:solidFill>
                  <a:srgbClr val="0033CC"/>
                </a:solidFill>
              </a:rPr>
              <a:t> generation oral  </a:t>
            </a:r>
            <a:r>
              <a:rPr lang="en-US" sz="2800" dirty="0" err="1" smtClean="0">
                <a:solidFill>
                  <a:srgbClr val="FF3300"/>
                </a:solidFill>
              </a:rPr>
              <a:t>Cefaclor</a:t>
            </a:r>
            <a:r>
              <a:rPr lang="en-US" sz="2800" dirty="0" smtClean="0">
                <a:solidFill>
                  <a:srgbClr val="FF3300"/>
                </a:solidFill>
              </a:rPr>
              <a:t> </a:t>
            </a:r>
            <a:r>
              <a:rPr lang="en-US" sz="2800" dirty="0">
                <a:solidFill>
                  <a:srgbClr val="FF3300"/>
                </a:solidFill>
              </a:rPr>
              <a:t>is more susceptible to </a:t>
            </a:r>
            <a:r>
              <a:rPr lang="el-GR" sz="2800" dirty="0">
                <a:solidFill>
                  <a:srgbClr val="FF3300"/>
                </a:solidFill>
                <a:cs typeface="Arial" charset="0"/>
              </a:rPr>
              <a:t>β</a:t>
            </a:r>
            <a:r>
              <a:rPr lang="en-US" sz="2800" dirty="0">
                <a:solidFill>
                  <a:srgbClr val="FF3300"/>
                </a:solidFill>
              </a:rPr>
              <a:t>-</a:t>
            </a:r>
            <a:r>
              <a:rPr lang="en-US" sz="2800" dirty="0" err="1">
                <a:solidFill>
                  <a:srgbClr val="FF3300"/>
                </a:solidFill>
              </a:rPr>
              <a:t>lactamase</a:t>
            </a:r>
            <a:r>
              <a:rPr lang="en-US" sz="2800" dirty="0">
                <a:solidFill>
                  <a:srgbClr val="FF3300"/>
                </a:solidFill>
              </a:rPr>
              <a:t> hydrolysis compared with the other </a:t>
            </a:r>
            <a:r>
              <a:rPr lang="en-US" sz="2800" dirty="0" smtClean="0">
                <a:solidFill>
                  <a:srgbClr val="FF3300"/>
                </a:solidFill>
              </a:rPr>
              <a:t>agents</a:t>
            </a:r>
            <a:r>
              <a:rPr lang="en-US" sz="2800" dirty="0">
                <a:solidFill>
                  <a:srgbClr val="FF3300"/>
                </a:solidFill>
              </a:rPr>
              <a:t>  </a:t>
            </a:r>
            <a:r>
              <a:rPr lang="en-US" sz="2800" dirty="0" smtClean="0">
                <a:solidFill>
                  <a:srgbClr val="FF3300"/>
                </a:solidFill>
              </a:rPr>
              <a:t>and </a:t>
            </a:r>
            <a:r>
              <a:rPr lang="en-US" sz="2800" dirty="0" smtClean="0"/>
              <a:t>active against beta </a:t>
            </a:r>
            <a:r>
              <a:rPr lang="en-US" sz="2800" dirty="0" err="1" smtClean="0"/>
              <a:t>lactamase</a:t>
            </a:r>
            <a:r>
              <a:rPr lang="en-US" sz="2800" dirty="0" smtClean="0"/>
              <a:t>-producing </a:t>
            </a:r>
            <a:r>
              <a:rPr lang="en-US" sz="2800" i="1" dirty="0" smtClean="0">
                <a:solidFill>
                  <a:schemeClr val="accent2"/>
                </a:solidFill>
              </a:rPr>
              <a:t>H. </a:t>
            </a:r>
            <a:r>
              <a:rPr lang="en-US" sz="2800" i="1" dirty="0" err="1" smtClean="0">
                <a:solidFill>
                  <a:schemeClr val="accent2"/>
                </a:solidFill>
              </a:rPr>
              <a:t>influenzae</a:t>
            </a:r>
            <a:r>
              <a:rPr lang="en-US" sz="2800" dirty="0" smtClean="0">
                <a:solidFill>
                  <a:schemeClr val="accent2"/>
                </a:solidFill>
              </a:rPr>
              <a:t> </a:t>
            </a:r>
            <a:r>
              <a:rPr lang="en-US" sz="2800" dirty="0" smtClean="0"/>
              <a:t>and have been primarily used to treat </a:t>
            </a:r>
            <a:r>
              <a:rPr lang="en-US" sz="2800" dirty="0" smtClean="0">
                <a:solidFill>
                  <a:schemeClr val="accent2"/>
                </a:solidFill>
              </a:rPr>
              <a:t>sinusitis, </a:t>
            </a:r>
            <a:r>
              <a:rPr lang="en-US" sz="2800" dirty="0" err="1" smtClean="0">
                <a:solidFill>
                  <a:schemeClr val="accent2"/>
                </a:solidFill>
              </a:rPr>
              <a:t>otitis</a:t>
            </a:r>
            <a:r>
              <a:rPr lang="en-US" sz="2800" dirty="0" smtClean="0">
                <a:solidFill>
                  <a:schemeClr val="accent2"/>
                </a:solidFill>
              </a:rPr>
              <a:t>, or lower respiratory tract  infections</a:t>
            </a:r>
            <a:r>
              <a:rPr lang="en-US" sz="2800" dirty="0" smtClean="0"/>
              <a:t>. Because of their </a:t>
            </a:r>
            <a:r>
              <a:rPr lang="en-US" sz="2800" dirty="0" smtClean="0">
                <a:solidFill>
                  <a:schemeClr val="accent2"/>
                </a:solidFill>
              </a:rPr>
              <a:t>activity against anaerobes (including </a:t>
            </a:r>
            <a:r>
              <a:rPr lang="en-US" sz="2800" i="1" dirty="0" smtClean="0">
                <a:solidFill>
                  <a:schemeClr val="accent2"/>
                </a:solidFill>
              </a:rPr>
              <a:t>B. </a:t>
            </a:r>
            <a:r>
              <a:rPr lang="en-US" sz="2800" i="1" dirty="0" err="1" smtClean="0">
                <a:solidFill>
                  <a:schemeClr val="accent2"/>
                </a:solidFill>
              </a:rPr>
              <a:t>fragilis</a:t>
            </a:r>
            <a:r>
              <a:rPr lang="en-US" sz="2800" dirty="0" smtClean="0">
                <a:solidFill>
                  <a:schemeClr val="accent2"/>
                </a:solidFill>
              </a:rPr>
              <a:t>), </a:t>
            </a:r>
            <a:r>
              <a:rPr lang="en-US" sz="2800" dirty="0" err="1" smtClean="0">
                <a:solidFill>
                  <a:schemeClr val="accent2"/>
                </a:solidFill>
              </a:rPr>
              <a:t>cefoxitin</a:t>
            </a:r>
            <a:r>
              <a:rPr lang="en-US" sz="2800" dirty="0" smtClean="0">
                <a:solidFill>
                  <a:schemeClr val="accent2"/>
                </a:solidFill>
              </a:rPr>
              <a:t> or </a:t>
            </a:r>
            <a:r>
              <a:rPr lang="en-US" sz="2800" dirty="0" err="1" smtClean="0">
                <a:solidFill>
                  <a:schemeClr val="accent2"/>
                </a:solidFill>
              </a:rPr>
              <a:t>cefotetan</a:t>
            </a:r>
            <a:r>
              <a:rPr lang="en-US" sz="2800" dirty="0" smtClean="0"/>
              <a:t>, can be used to treat mixed anaerobic infections such as </a:t>
            </a:r>
            <a:r>
              <a:rPr lang="en-US" sz="2800" i="1" dirty="0" smtClean="0">
                <a:solidFill>
                  <a:schemeClr val="accent2"/>
                </a:solidFill>
              </a:rPr>
              <a:t>peritonitis </a:t>
            </a:r>
            <a:endParaRPr lang="en-US" sz="2800" dirty="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1828800"/>
            <a:ext cx="4191000" cy="4810125"/>
          </a:xfrm>
          <a:prstGeom prst="rect">
            <a:avLst/>
          </a:prstGeom>
          <a:noFill/>
          <a:ln w="9525">
            <a:noFill/>
            <a:miter lim="800000"/>
            <a:headEnd/>
            <a:tailEnd/>
          </a:ln>
        </p:spPr>
      </p:pic>
      <p:sp>
        <p:nvSpPr>
          <p:cNvPr id="91139" name="Text Box 3"/>
          <p:cNvSpPr txBox="1">
            <a:spLocks noChangeArrowheads="1"/>
          </p:cNvSpPr>
          <p:nvPr/>
        </p:nvSpPr>
        <p:spPr bwMode="auto">
          <a:xfrm>
            <a:off x="228600" y="304800"/>
            <a:ext cx="3657600" cy="1200150"/>
          </a:xfrm>
          <a:prstGeom prst="rect">
            <a:avLst/>
          </a:prstGeom>
          <a:noFill/>
          <a:ln w="9525">
            <a:noFill/>
            <a:miter lim="800000"/>
            <a:headEnd/>
            <a:tailEnd/>
          </a:ln>
          <a:effectLst/>
        </p:spPr>
        <p:txBody>
          <a:bodyPr>
            <a:spAutoFit/>
          </a:bodyPr>
          <a:lstStyle/>
          <a:p>
            <a:pPr algn="ctr">
              <a:defRPr/>
            </a:pPr>
            <a:r>
              <a:rPr lang="en-US" sz="3200" b="1" dirty="0" err="1">
                <a:solidFill>
                  <a:srgbClr val="0033CC"/>
                </a:solidFill>
                <a:effectLst>
                  <a:outerShdw blurRad="38100" dist="38100" dir="2700000" algn="tl">
                    <a:srgbClr val="C0C0C0"/>
                  </a:outerShdw>
                </a:effectLst>
                <a:latin typeface="Arial Narrow" pitchFamily="34" charset="0"/>
              </a:rPr>
              <a:t>Cefuroxime</a:t>
            </a:r>
            <a:r>
              <a:rPr lang="en-US" sz="3200" b="1" dirty="0">
                <a:solidFill>
                  <a:srgbClr val="0033CC"/>
                </a:solidFill>
                <a:effectLst>
                  <a:outerShdw blurRad="38100" dist="38100" dir="2700000" algn="tl">
                    <a:srgbClr val="C0C0C0"/>
                  </a:outerShdw>
                </a:effectLst>
                <a:latin typeface="Arial Narrow" pitchFamily="34" charset="0"/>
              </a:rPr>
              <a:t> </a:t>
            </a:r>
          </a:p>
          <a:p>
            <a:pPr algn="ctr">
              <a:buFontTx/>
              <a:buChar char="•"/>
              <a:defRPr/>
            </a:pPr>
            <a:r>
              <a:rPr lang="en-US" sz="3200" b="1" dirty="0">
                <a:solidFill>
                  <a:srgbClr val="0033CC"/>
                </a:solidFill>
                <a:effectLst>
                  <a:outerShdw blurRad="38100" dist="38100" dir="2700000" algn="tl">
                    <a:srgbClr val="C0C0C0"/>
                  </a:outerShdw>
                </a:effectLst>
                <a:latin typeface="Arial Narrow" pitchFamily="34" charset="0"/>
              </a:rPr>
              <a:t> </a:t>
            </a:r>
            <a:r>
              <a:rPr lang="en-US" sz="3200" b="1" dirty="0" err="1">
                <a:solidFill>
                  <a:srgbClr val="0033CC"/>
                </a:solidFill>
                <a:effectLst>
                  <a:outerShdw blurRad="38100" dist="38100" dir="2700000" algn="tl">
                    <a:srgbClr val="C0C0C0"/>
                  </a:outerShdw>
                </a:effectLst>
                <a:latin typeface="Arial Narrow" pitchFamily="34" charset="0"/>
              </a:rPr>
              <a:t>Zinacef</a:t>
            </a:r>
            <a:r>
              <a:rPr lang="en-US" sz="4000" b="1" dirty="0">
                <a:solidFill>
                  <a:srgbClr val="0033CC"/>
                </a:solidFill>
                <a:effectLst>
                  <a:outerShdw blurRad="38100" dist="38100" dir="2700000" algn="tl">
                    <a:srgbClr val="C0C0C0"/>
                  </a:outerShdw>
                </a:effectLst>
                <a:latin typeface="Arial Narrow" pitchFamily="34" charset="0"/>
              </a:rPr>
              <a:t>™</a:t>
            </a:r>
          </a:p>
        </p:txBody>
      </p:sp>
      <p:pic>
        <p:nvPicPr>
          <p:cNvPr id="21508" name="Picture 3"/>
          <p:cNvPicPr>
            <a:picLocks noChangeAspect="1" noChangeArrowheads="1"/>
          </p:cNvPicPr>
          <p:nvPr/>
        </p:nvPicPr>
        <p:blipFill>
          <a:blip r:embed="rId3" cstate="print"/>
          <a:srcRect/>
          <a:stretch>
            <a:fillRect/>
          </a:stretch>
        </p:blipFill>
        <p:spPr bwMode="auto">
          <a:xfrm>
            <a:off x="4648200" y="2895600"/>
            <a:ext cx="4267200" cy="3962400"/>
          </a:xfrm>
          <a:prstGeom prst="rect">
            <a:avLst/>
          </a:prstGeom>
          <a:noFill/>
          <a:ln w="9525">
            <a:solidFill>
              <a:srgbClr val="003300"/>
            </a:solidFill>
            <a:miter lim="800000"/>
            <a:headEnd/>
            <a:tailEnd/>
          </a:ln>
        </p:spPr>
      </p:pic>
      <p:pic>
        <p:nvPicPr>
          <p:cNvPr id="21509" name="Picture 5" descr="Duplex-Cefoxitin"/>
          <p:cNvPicPr>
            <a:picLocks noChangeAspect="1" noChangeArrowheads="1"/>
          </p:cNvPicPr>
          <p:nvPr/>
        </p:nvPicPr>
        <p:blipFill>
          <a:blip r:embed="rId4" cstate="print"/>
          <a:srcRect/>
          <a:stretch>
            <a:fillRect/>
          </a:stretch>
        </p:blipFill>
        <p:spPr bwMode="auto">
          <a:xfrm>
            <a:off x="6781800" y="152400"/>
            <a:ext cx="2136775" cy="2743200"/>
          </a:xfrm>
          <a:prstGeom prst="rect">
            <a:avLst/>
          </a:prstGeom>
          <a:noFill/>
          <a:ln w="9525">
            <a:noFill/>
            <a:miter lim="800000"/>
            <a:headEnd/>
            <a:tailEnd/>
          </a:ln>
        </p:spPr>
      </p:pic>
      <p:sp>
        <p:nvSpPr>
          <p:cNvPr id="7" name="Rectangle 6"/>
          <p:cNvSpPr/>
          <p:nvPr/>
        </p:nvSpPr>
        <p:spPr>
          <a:xfrm>
            <a:off x="4648200" y="457200"/>
            <a:ext cx="1828800" cy="646113"/>
          </a:xfrm>
          <a:prstGeom prst="rect">
            <a:avLst/>
          </a:prstGeom>
        </p:spPr>
        <p:txBody>
          <a:bodyPr>
            <a:spAutoFit/>
          </a:bodyPr>
          <a:lstStyle/>
          <a:p>
            <a:pPr algn="ctr">
              <a:defRPr/>
            </a:pPr>
            <a:r>
              <a:rPr lang="en-US" sz="3600" b="1" dirty="0" err="1">
                <a:solidFill>
                  <a:srgbClr val="0033CC"/>
                </a:solidFill>
                <a:effectLst>
                  <a:outerShdw blurRad="38100" dist="38100" dir="2700000" algn="tl">
                    <a:srgbClr val="C0C0C0"/>
                  </a:outerShdw>
                </a:effectLst>
                <a:latin typeface="Arial Narrow" pitchFamily="34" charset="0"/>
              </a:rPr>
              <a:t>Cefoxitin</a:t>
            </a:r>
            <a:endParaRPr lang="bg-BG" sz="3600" b="1" dirty="0">
              <a:solidFill>
                <a:srgbClr val="0033CC"/>
              </a:solidFill>
              <a:effectLst>
                <a:outerShdw blurRad="38100" dist="38100" dir="2700000" algn="tl">
                  <a:srgbClr val="C0C0C0"/>
                </a:outerShdw>
              </a:effectLst>
              <a:latin typeface="Arial Narrow" pitchFamily="34"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461665"/>
          </a:xfrm>
          <a:prstGeom prst="rect">
            <a:avLst/>
          </a:prstGeom>
          <a:noFill/>
          <a:ln w="9525">
            <a:noFill/>
            <a:miter lim="800000"/>
            <a:headEnd/>
            <a:tailEnd/>
          </a:ln>
        </p:spPr>
        <p:txBody>
          <a:bodyPr wrap="square">
            <a:spAutoFit/>
          </a:bodyPr>
          <a:lstStyle/>
          <a:p>
            <a:pPr algn="just"/>
            <a:r>
              <a:rPr lang="en-US" sz="2400" b="1" dirty="0" smtClean="0">
                <a:solidFill>
                  <a:srgbClr val="0033CC"/>
                </a:solidFill>
                <a:latin typeface="Times New Roman" pitchFamily="18" charset="0"/>
                <a:cs typeface="Times New Roman" pitchFamily="18" charset="0"/>
              </a:rPr>
              <a:t>3-3</a:t>
            </a:r>
            <a:r>
              <a:rPr lang="en-US" sz="2400" b="1" baseline="30000" dirty="0" smtClean="0">
                <a:solidFill>
                  <a:srgbClr val="0033CC"/>
                </a:solidFill>
                <a:latin typeface="Times New Roman" pitchFamily="18" charset="0"/>
                <a:cs typeface="Times New Roman" pitchFamily="18" charset="0"/>
              </a:rPr>
              <a:t>rd</a:t>
            </a:r>
            <a:r>
              <a:rPr lang="en-US" sz="2400" b="1" dirty="0" smtClean="0">
                <a:solidFill>
                  <a:srgbClr val="0033CC"/>
                </a:solidFill>
                <a:latin typeface="Times New Roman" pitchFamily="18" charset="0"/>
                <a:cs typeface="Times New Roman" pitchFamily="18" charset="0"/>
              </a:rPr>
              <a:t>generation </a:t>
            </a:r>
            <a:r>
              <a:rPr lang="en-US" sz="2400" b="1" dirty="0" err="1">
                <a:solidFill>
                  <a:srgbClr val="0033CC"/>
                </a:solidFill>
                <a:latin typeface="Times New Roman" pitchFamily="18" charset="0"/>
                <a:cs typeface="Times New Roman" pitchFamily="18" charset="0"/>
              </a:rPr>
              <a:t>cephalosporins</a:t>
            </a:r>
            <a:r>
              <a:rPr lang="en-US" sz="2400" b="1" dirty="0">
                <a:solidFill>
                  <a:srgbClr val="0033CC"/>
                </a:solidFill>
                <a:latin typeface="Times New Roman" pitchFamily="18" charset="0"/>
                <a:cs typeface="Times New Roman" pitchFamily="18" charset="0"/>
              </a:rPr>
              <a:t> </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ceftazidime</a:t>
            </a:r>
            <a:r>
              <a:rPr lang="en-US" sz="2400" b="1" dirty="0" smtClean="0">
                <a:solidFill>
                  <a:srgbClr val="0033CC"/>
                </a:solidFill>
                <a:latin typeface="Times New Roman" pitchFamily="18" charset="0"/>
                <a:cs typeface="Times New Roman" pitchFamily="18" charset="0"/>
              </a:rPr>
              <a:t> </a:t>
            </a:r>
            <a:r>
              <a:rPr lang="en-US" sz="2400" b="1" dirty="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cefotaxime</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ceftriaxone</a:t>
            </a:r>
            <a:r>
              <a:rPr lang="en-US" sz="2400" b="1" dirty="0" smtClean="0">
                <a:solidFill>
                  <a:srgbClr val="0033CC"/>
                </a:solidFill>
                <a:latin typeface="Times New Roman" pitchFamily="18" charset="0"/>
                <a:cs typeface="Times New Roman" pitchFamily="18" charset="0"/>
              </a:rPr>
              <a:t>    </a:t>
            </a:r>
            <a:endParaRPr lang="en-US" sz="2400" b="1" dirty="0">
              <a:solidFill>
                <a:srgbClr val="0033CC"/>
              </a:solidFill>
              <a:latin typeface="Times New Roman" pitchFamily="18" charset="0"/>
              <a:cs typeface="Times New Roman" pitchFamily="18" charset="0"/>
            </a:endParaRPr>
          </a:p>
        </p:txBody>
      </p:sp>
      <p:sp>
        <p:nvSpPr>
          <p:cNvPr id="22531" name="Text Box 3"/>
          <p:cNvSpPr txBox="1">
            <a:spLocks noChangeArrowheads="1"/>
          </p:cNvSpPr>
          <p:nvPr/>
        </p:nvSpPr>
        <p:spPr bwMode="auto">
          <a:xfrm>
            <a:off x="58738" y="457200"/>
            <a:ext cx="9085262" cy="6247864"/>
          </a:xfrm>
          <a:prstGeom prst="rect">
            <a:avLst/>
          </a:prstGeom>
          <a:noFill/>
          <a:ln w="9525">
            <a:noFill/>
            <a:miter lim="800000"/>
            <a:headEnd/>
            <a:tailEnd/>
          </a:ln>
        </p:spPr>
        <p:txBody>
          <a:bodyPr wrap="square">
            <a:spAutoFit/>
          </a:bodyPr>
          <a:lstStyle/>
          <a:p>
            <a:pPr algn="just"/>
            <a:r>
              <a:rPr lang="en-US" sz="2400" dirty="0">
                <a:latin typeface="Times New Roman" pitchFamily="18" charset="0"/>
                <a:cs typeface="Times New Roman" pitchFamily="18" charset="0"/>
              </a:rPr>
              <a:t>Compared with second-generation agents, these drugs have </a:t>
            </a:r>
            <a:r>
              <a:rPr lang="en-US" sz="2400" dirty="0">
                <a:solidFill>
                  <a:schemeClr val="accent2"/>
                </a:solidFill>
                <a:latin typeface="Times New Roman" pitchFamily="18" charset="0"/>
                <a:cs typeface="Times New Roman" pitchFamily="18" charset="0"/>
              </a:rPr>
              <a:t>expanded Gram-negative coverage</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and some are able to </a:t>
            </a:r>
            <a:r>
              <a:rPr lang="en-US" sz="2400" b="1" u="sng" dirty="0">
                <a:solidFill>
                  <a:srgbClr val="C00000"/>
                </a:solidFill>
                <a:latin typeface="Times New Roman" pitchFamily="18" charset="0"/>
                <a:cs typeface="Times New Roman" pitchFamily="18" charset="0"/>
              </a:rPr>
              <a:t>cross the BBB</a:t>
            </a:r>
            <a:r>
              <a:rPr lang="en-US" sz="2400" dirty="0">
                <a:latin typeface="Times New Roman" pitchFamily="18" charset="0"/>
                <a:cs typeface="Times New Roman" pitchFamily="18" charset="0"/>
              </a:rPr>
              <a:t>. Third-generation drugs are </a:t>
            </a:r>
            <a:r>
              <a:rPr lang="en-US" sz="2400" dirty="0" smtClean="0">
                <a:latin typeface="Times New Roman" pitchFamily="18" charset="0"/>
                <a:cs typeface="Times New Roman" pitchFamily="18" charset="0"/>
              </a:rPr>
              <a:t>active against </a:t>
            </a:r>
            <a:r>
              <a:rPr lang="en-US" sz="2400" i="1" dirty="0" err="1">
                <a:solidFill>
                  <a:srgbClr val="0033CC"/>
                </a:solidFill>
                <a:latin typeface="Times New Roman" pitchFamily="18" charset="0"/>
                <a:cs typeface="Times New Roman" pitchFamily="18" charset="0"/>
              </a:rPr>
              <a:t>Citrobacter</a:t>
            </a:r>
            <a:r>
              <a:rPr lang="en-US" sz="2400" i="1" dirty="0">
                <a:solidFill>
                  <a:srgbClr val="0033CC"/>
                </a:solidFill>
                <a:latin typeface="Times New Roman" pitchFamily="18" charset="0"/>
                <a:cs typeface="Times New Roman" pitchFamily="18" charset="0"/>
              </a:rPr>
              <a:t>, </a:t>
            </a:r>
            <a:r>
              <a:rPr lang="en-US" sz="2400" i="1" dirty="0" err="1">
                <a:solidFill>
                  <a:srgbClr val="0033CC"/>
                </a:solidFill>
                <a:latin typeface="Times New Roman" pitchFamily="18" charset="0"/>
                <a:cs typeface="Times New Roman" pitchFamily="18" charset="0"/>
              </a:rPr>
              <a:t>Serratia</a:t>
            </a:r>
            <a:r>
              <a:rPr lang="en-US" sz="2400" i="1" dirty="0">
                <a:solidFill>
                  <a:srgbClr val="0033CC"/>
                </a:solidFill>
                <a:latin typeface="Times New Roman" pitchFamily="18" charset="0"/>
                <a:cs typeface="Times New Roman" pitchFamily="18" charset="0"/>
              </a:rPr>
              <a:t> </a:t>
            </a:r>
            <a:r>
              <a:rPr lang="en-US" sz="2400" i="1" dirty="0" err="1">
                <a:solidFill>
                  <a:srgbClr val="0033CC"/>
                </a:solidFill>
                <a:latin typeface="Times New Roman" pitchFamily="18" charset="0"/>
                <a:cs typeface="Times New Roman" pitchFamily="18" charset="0"/>
              </a:rPr>
              <a:t>marcescens</a:t>
            </a:r>
            <a:r>
              <a:rPr lang="en-US" sz="2400" i="1" dirty="0">
                <a:solidFill>
                  <a:srgbClr val="0033CC"/>
                </a:solidFill>
                <a:latin typeface="Times New Roman" pitchFamily="18" charset="0"/>
                <a:cs typeface="Times New Roman" pitchFamily="18" charset="0"/>
              </a:rPr>
              <a:t>, and </a:t>
            </a:r>
            <a:r>
              <a:rPr lang="en-US" sz="2400" i="1" dirty="0" err="1">
                <a:solidFill>
                  <a:srgbClr val="0033CC"/>
                </a:solidFill>
                <a:latin typeface="Times New Roman" pitchFamily="18" charset="0"/>
                <a:cs typeface="Times New Roman" pitchFamily="18" charset="0"/>
              </a:rPr>
              <a:t>Providencia</a:t>
            </a:r>
            <a:r>
              <a:rPr lang="en-US" sz="2400" dirty="0">
                <a:latin typeface="Times New Roman" pitchFamily="18" charset="0"/>
                <a:cs typeface="Times New Roman" pitchFamily="18" charset="0"/>
              </a:rPr>
              <a:t>. They are also effective against </a:t>
            </a:r>
            <a:r>
              <a:rPr lang="el-GR" sz="2400" dirty="0">
                <a:latin typeface="Times New Roman" pitchFamily="18" charset="0"/>
                <a:cs typeface="Times New Roman" pitchFamily="18" charset="0"/>
              </a:rPr>
              <a:t>β</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lactamase</a:t>
            </a:r>
            <a:r>
              <a:rPr lang="en-US" sz="2400" dirty="0">
                <a:latin typeface="Times New Roman" pitchFamily="18" charset="0"/>
                <a:cs typeface="Times New Roman" pitchFamily="18" charset="0"/>
              </a:rPr>
              <a:t>-producing strains of </a:t>
            </a:r>
            <a:r>
              <a:rPr lang="en-US" sz="2400" i="1" dirty="0" err="1">
                <a:latin typeface="Times New Roman" pitchFamily="18" charset="0"/>
                <a:cs typeface="Times New Roman" pitchFamily="18" charset="0"/>
              </a:rPr>
              <a:t>Haemophilus</a:t>
            </a:r>
            <a:r>
              <a:rPr lang="en-US" sz="2400" dirty="0">
                <a:latin typeface="Times New Roman" pitchFamily="18" charset="0"/>
                <a:cs typeface="Times New Roman" pitchFamily="18" charset="0"/>
              </a:rPr>
              <a:t> and </a:t>
            </a:r>
            <a:r>
              <a:rPr lang="en-US" sz="2400" i="1" dirty="0" err="1">
                <a:latin typeface="Times New Roman" pitchFamily="18" charset="0"/>
                <a:cs typeface="Times New Roman" pitchFamily="18" charset="0"/>
              </a:rPr>
              <a:t>Neisseria</a:t>
            </a:r>
            <a:r>
              <a:rPr lang="en-US" sz="2400" dirty="0">
                <a:latin typeface="Times New Roman" pitchFamily="18" charset="0"/>
                <a:cs typeface="Times New Roman" pitchFamily="18" charset="0"/>
              </a:rPr>
              <a:t>. </a:t>
            </a:r>
            <a:r>
              <a:rPr lang="en-US" sz="2400" i="1" dirty="0" err="1">
                <a:solidFill>
                  <a:srgbClr val="0033CC"/>
                </a:solidFill>
                <a:latin typeface="Times New Roman" pitchFamily="18" charset="0"/>
                <a:cs typeface="Times New Roman" pitchFamily="18" charset="0"/>
              </a:rPr>
              <a:t>Ceftazidime</a:t>
            </a:r>
            <a:r>
              <a:rPr lang="en-US" sz="2400" i="1" dirty="0">
                <a:solidFill>
                  <a:srgbClr val="0033CC"/>
                </a:solidFill>
                <a:latin typeface="Times New Roman" pitchFamily="18" charset="0"/>
                <a:cs typeface="Times New Roman" pitchFamily="18" charset="0"/>
              </a:rPr>
              <a:t> and </a:t>
            </a:r>
            <a:r>
              <a:rPr lang="en-US" sz="2400" i="1" dirty="0" err="1">
                <a:solidFill>
                  <a:srgbClr val="0033CC"/>
                </a:solidFill>
                <a:latin typeface="Times New Roman" pitchFamily="18" charset="0"/>
                <a:cs typeface="Times New Roman" pitchFamily="18" charset="0"/>
              </a:rPr>
              <a:t>cefoperazone</a:t>
            </a:r>
            <a:r>
              <a:rPr lang="en-US" sz="2400" dirty="0">
                <a:latin typeface="Times New Roman" pitchFamily="18" charset="0"/>
                <a:cs typeface="Times New Roman" pitchFamily="18" charset="0"/>
              </a:rPr>
              <a:t> are the only two drugs with useful activity against </a:t>
            </a:r>
            <a:r>
              <a:rPr lang="en-US" sz="2400" i="1" dirty="0">
                <a:solidFill>
                  <a:srgbClr val="0033CC"/>
                </a:solidFill>
                <a:latin typeface="Times New Roman" pitchFamily="18" charset="0"/>
                <a:cs typeface="Times New Roman" pitchFamily="18" charset="0"/>
              </a:rPr>
              <a:t>P. </a:t>
            </a:r>
            <a:r>
              <a:rPr lang="en-US" sz="2400" i="1" dirty="0" err="1">
                <a:solidFill>
                  <a:srgbClr val="0033CC"/>
                </a:solidFill>
                <a:latin typeface="Times New Roman" pitchFamily="18" charset="0"/>
                <a:cs typeface="Times New Roman" pitchFamily="18" charset="0"/>
              </a:rPr>
              <a:t>aeruginosa</a:t>
            </a:r>
            <a:r>
              <a:rPr lang="en-US" sz="2400" i="1" dirty="0">
                <a:solidFill>
                  <a:srgbClr val="0033CC"/>
                </a:solidFill>
                <a:latin typeface="Times New Roman" pitchFamily="18" charset="0"/>
                <a:cs typeface="Times New Roman" pitchFamily="18" charset="0"/>
              </a:rPr>
              <a:t> </a:t>
            </a:r>
            <a:r>
              <a:rPr lang="en-US" sz="2400" dirty="0">
                <a:latin typeface="Times New Roman" pitchFamily="18" charset="0"/>
                <a:cs typeface="Times New Roman" pitchFamily="18" charset="0"/>
              </a:rPr>
              <a:t>Like the second generation drugs, third-generation </a:t>
            </a:r>
            <a:r>
              <a:rPr lang="en-US" sz="2400" dirty="0" err="1">
                <a:latin typeface="Times New Roman" pitchFamily="18" charset="0"/>
                <a:cs typeface="Times New Roman" pitchFamily="18" charset="0"/>
              </a:rPr>
              <a:t>cephalosporins</a:t>
            </a:r>
            <a:r>
              <a:rPr lang="en-US" sz="2400" dirty="0">
                <a:latin typeface="Times New Roman" pitchFamily="18" charset="0"/>
                <a:cs typeface="Times New Roman" pitchFamily="18" charset="0"/>
              </a:rPr>
              <a:t> are hydrolysable by constitutively produced extended spectrum beta-</a:t>
            </a:r>
            <a:r>
              <a:rPr lang="en-US" sz="2400" dirty="0" err="1">
                <a:latin typeface="Times New Roman" pitchFamily="18" charset="0"/>
                <a:cs typeface="Times New Roman" pitchFamily="18" charset="0"/>
              </a:rPr>
              <a:t>lactamase</a:t>
            </a:r>
            <a:r>
              <a:rPr lang="en-US" sz="2400" dirty="0">
                <a:latin typeface="Times New Roman" pitchFamily="18" charset="0"/>
                <a:cs typeface="Times New Roman" pitchFamily="18" charset="0"/>
              </a:rPr>
              <a:t> . Third-generation </a:t>
            </a:r>
            <a:r>
              <a:rPr lang="en-US" sz="2400" dirty="0" err="1">
                <a:latin typeface="Times New Roman" pitchFamily="18" charset="0"/>
                <a:cs typeface="Times New Roman" pitchFamily="18" charset="0"/>
              </a:rPr>
              <a:t>cephalosporins</a:t>
            </a:r>
            <a:r>
              <a:rPr lang="en-US" sz="2400" dirty="0">
                <a:latin typeface="Times New Roman" pitchFamily="18" charset="0"/>
                <a:cs typeface="Times New Roman" pitchFamily="18" charset="0"/>
              </a:rPr>
              <a:t> are used to treat a wide variety of serious infections caused by organisms that are resistant to most other </a:t>
            </a:r>
            <a:r>
              <a:rPr lang="en-US" sz="2400" dirty="0" err="1">
                <a:latin typeface="Times New Roman" pitchFamily="18" charset="0"/>
                <a:cs typeface="Times New Roman" pitchFamily="18" charset="0"/>
              </a:rPr>
              <a:t>drugs.Strains</a:t>
            </a:r>
            <a:r>
              <a:rPr lang="en-US" sz="2400" dirty="0">
                <a:latin typeface="Times New Roman" pitchFamily="18" charset="0"/>
                <a:cs typeface="Times New Roman" pitchFamily="18" charset="0"/>
              </a:rPr>
              <a:t> expressing extended-spectrum beta-</a:t>
            </a:r>
            <a:r>
              <a:rPr lang="en-US" sz="2400" dirty="0" err="1">
                <a:latin typeface="Times New Roman" pitchFamily="18" charset="0"/>
                <a:cs typeface="Times New Roman" pitchFamily="18" charset="0"/>
              </a:rPr>
              <a:t>lactamases</a:t>
            </a:r>
            <a:r>
              <a:rPr lang="en-US" sz="2400" dirty="0">
                <a:latin typeface="Times New Roman" pitchFamily="18" charset="0"/>
                <a:cs typeface="Times New Roman" pitchFamily="18" charset="0"/>
              </a:rPr>
              <a:t>, however, are not </a:t>
            </a:r>
            <a:r>
              <a:rPr lang="en-US" sz="2400" dirty="0" smtClean="0">
                <a:latin typeface="Times New Roman" pitchFamily="18" charset="0"/>
                <a:cs typeface="Times New Roman" pitchFamily="18" charset="0"/>
              </a:rPr>
              <a:t>susceptible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err="1" smtClean="0">
                <a:solidFill>
                  <a:srgbClr val="C00000"/>
                </a:solidFill>
                <a:latin typeface="Times New Roman" pitchFamily="18" charset="0"/>
                <a:cs typeface="Times New Roman" pitchFamily="18" charset="0"/>
              </a:rPr>
              <a:t>C</a:t>
            </a:r>
            <a:r>
              <a:rPr lang="en-US" sz="2400" b="1" dirty="0" err="1" smtClean="0">
                <a:solidFill>
                  <a:srgbClr val="C00000"/>
                </a:solidFill>
                <a:latin typeface="Times New Roman" pitchFamily="18" charset="0"/>
                <a:cs typeface="Times New Roman" pitchFamily="18" charset="0"/>
              </a:rPr>
              <a:t>eftriaxone</a:t>
            </a:r>
            <a:r>
              <a:rPr lang="en-US" sz="2400" b="1" dirty="0" smtClean="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and </a:t>
            </a:r>
            <a:r>
              <a:rPr lang="en-US" sz="2400" b="1" dirty="0" err="1">
                <a:solidFill>
                  <a:srgbClr val="C00000"/>
                </a:solidFill>
                <a:latin typeface="Times New Roman" pitchFamily="18" charset="0"/>
                <a:cs typeface="Times New Roman" pitchFamily="18" charset="0"/>
              </a:rPr>
              <a:t>cefotaxime</a:t>
            </a:r>
            <a:r>
              <a:rPr lang="en-US" sz="2400" b="1" dirty="0">
                <a:solidFill>
                  <a:srgbClr val="C00000"/>
                </a:solidFill>
                <a:latin typeface="Times New Roman" pitchFamily="18" charset="0"/>
                <a:cs typeface="Times New Roman" pitchFamily="18" charset="0"/>
              </a:rPr>
              <a:t> are approved for the treatment of meningitis, </a:t>
            </a:r>
            <a:r>
              <a:rPr lang="en-US" sz="2400" dirty="0">
                <a:latin typeface="Times New Roman" pitchFamily="18" charset="0"/>
                <a:cs typeface="Times New Roman" pitchFamily="18" charset="0"/>
              </a:rPr>
              <a:t>including </a:t>
            </a:r>
            <a:r>
              <a:rPr lang="en-US" sz="2400" dirty="0" smtClean="0">
                <a:latin typeface="Times New Roman" pitchFamily="18" charset="0"/>
                <a:cs typeface="Times New Roman" pitchFamily="18" charset="0"/>
              </a:rPr>
              <a:t>meningitis  caused </a:t>
            </a:r>
            <a:r>
              <a:rPr lang="en-US" sz="2400" dirty="0">
                <a:latin typeface="Times New Roman" pitchFamily="18" charset="0"/>
                <a:cs typeface="Times New Roman" pitchFamily="18" charset="0"/>
              </a:rPr>
              <a:t>by </a:t>
            </a:r>
            <a:r>
              <a:rPr lang="en-US" sz="2400" dirty="0" err="1">
                <a:latin typeface="Times New Roman" pitchFamily="18" charset="0"/>
                <a:cs typeface="Times New Roman" pitchFamily="18" charset="0"/>
              </a:rPr>
              <a:t>pneumococci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meningococci</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H. </a:t>
            </a:r>
            <a:r>
              <a:rPr lang="en-US" sz="2400" i="1" dirty="0" err="1">
                <a:latin typeface="Times New Roman" pitchFamily="18" charset="0"/>
                <a:cs typeface="Times New Roman" pitchFamily="18" charset="0"/>
              </a:rPr>
              <a:t>influenzae</a:t>
            </a:r>
            <a:r>
              <a:rPr lang="en-US" sz="2400" dirty="0">
                <a:latin typeface="Times New Roman" pitchFamily="18" charset="0"/>
                <a:cs typeface="Times New Roman" pitchFamily="18" charset="0"/>
              </a:rPr>
              <a:t>, and susceptible enteric Gram-negative rods, but not by </a:t>
            </a:r>
            <a:r>
              <a:rPr lang="en-US" sz="2400" i="1" dirty="0">
                <a:latin typeface="Times New Roman" pitchFamily="18" charset="0"/>
                <a:cs typeface="Times New Roman" pitchFamily="18" charset="0"/>
              </a:rPr>
              <a:t>L. </a:t>
            </a:r>
            <a:r>
              <a:rPr lang="en-US" sz="2400" i="1" dirty="0" err="1">
                <a:latin typeface="Times New Roman" pitchFamily="18" charset="0"/>
                <a:cs typeface="Times New Roman" pitchFamily="18" charset="0"/>
              </a:rPr>
              <a:t>monocytogenes</a:t>
            </a:r>
            <a:r>
              <a:rPr lang="en-US" sz="2400" dirty="0">
                <a:latin typeface="Times New Roman" pitchFamily="18" charset="0"/>
                <a:cs typeface="Times New Roman" pitchFamily="18" charset="0"/>
              </a:rPr>
              <a:t>. </a:t>
            </a:r>
          </a:p>
          <a:p>
            <a:pPr algn="just"/>
            <a:endParaRPr lang="en-US" sz="2000" dirty="0"/>
          </a:p>
          <a:p>
            <a:pPr algn="just"/>
            <a:r>
              <a:rPr lang="en-US" sz="20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0" y="0"/>
            <a:ext cx="9144000" cy="6858000"/>
          </a:xfrm>
        </p:spPr>
        <p:txBody>
          <a:bodyPr>
            <a:normAutofit fontScale="92500" lnSpcReduction="10000"/>
          </a:bodyPr>
          <a:lstStyle/>
          <a:p>
            <a:pPr algn="just">
              <a:buFontTx/>
              <a:buNone/>
            </a:pPr>
            <a:r>
              <a:rPr lang="en-US" sz="1200" b="1" dirty="0" smtClean="0"/>
              <a:t> </a:t>
            </a:r>
            <a:r>
              <a:rPr lang="en-US" sz="2600" b="1" dirty="0" smtClean="0">
                <a:solidFill>
                  <a:srgbClr val="C00000"/>
                </a:solidFill>
                <a:latin typeface="Times New Roman" pitchFamily="18" charset="0"/>
                <a:cs typeface="Times New Roman" pitchFamily="18" charset="0"/>
              </a:rPr>
              <a:t>Medical uses of 3</a:t>
            </a:r>
            <a:r>
              <a:rPr lang="en-US" sz="2600" b="1" baseline="30000" dirty="0" smtClean="0">
                <a:solidFill>
                  <a:srgbClr val="C00000"/>
                </a:solidFill>
                <a:latin typeface="Times New Roman" pitchFamily="18" charset="0"/>
                <a:cs typeface="Times New Roman" pitchFamily="18" charset="0"/>
              </a:rPr>
              <a:t>rd</a:t>
            </a:r>
            <a:r>
              <a:rPr lang="en-US" sz="2600" b="1" dirty="0" smtClean="0">
                <a:solidFill>
                  <a:srgbClr val="C00000"/>
                </a:solidFill>
                <a:latin typeface="Times New Roman" pitchFamily="18" charset="0"/>
                <a:cs typeface="Times New Roman" pitchFamily="18" charset="0"/>
              </a:rPr>
              <a:t> generation cephalosporin's </a:t>
            </a:r>
            <a:endParaRPr lang="en-US" sz="2600" b="1" dirty="0" smtClean="0">
              <a:latin typeface="Times New Roman" pitchFamily="18" charset="0"/>
              <a:cs typeface="Times New Roman" pitchFamily="18" charset="0"/>
            </a:endParaRPr>
          </a:p>
          <a:p>
            <a:pPr algn="just"/>
            <a:r>
              <a:rPr lang="en-US" sz="1800" b="1" dirty="0" smtClean="0">
                <a:latin typeface="Times New Roman" pitchFamily="18" charset="0"/>
                <a:cs typeface="Times New Roman" pitchFamily="18" charset="0"/>
              </a:rPr>
              <a:t>Lower respiratory tract infections - e.g. pneumonia (most commonly caused by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pneumoniae</a:t>
            </a:r>
            <a:r>
              <a:rPr lang="en-US" sz="1800" b="1" dirty="0" smtClean="0">
                <a:latin typeface="Times New Roman" pitchFamily="18" charset="0"/>
                <a:cs typeface="Times New Roman" pitchFamily="18" charset="0"/>
              </a:rPr>
              <a:t>)</a:t>
            </a:r>
          </a:p>
          <a:p>
            <a:pPr algn="just"/>
            <a:r>
              <a:rPr lang="en-US" sz="1800" b="1" dirty="0" smtClean="0">
                <a:latin typeface="Times New Roman" pitchFamily="18" charset="0"/>
                <a:cs typeface="Times New Roman" pitchFamily="18" charset="0"/>
              </a:rPr>
              <a:t> urinary tract infections (e.g. </a:t>
            </a:r>
            <a:r>
              <a:rPr lang="en-US" sz="1800" b="1" i="1" dirty="0" smtClean="0">
                <a:latin typeface="Times New Roman" pitchFamily="18" charset="0"/>
                <a:cs typeface="Times New Roman" pitchFamily="18" charset="0"/>
              </a:rPr>
              <a:t>E. coli</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epidermidis</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P. mirabilis</a:t>
            </a:r>
            <a:r>
              <a:rPr lang="en-US" sz="1800" b="1" dirty="0" smtClean="0">
                <a:latin typeface="Times New Roman" pitchFamily="18" charset="0"/>
                <a:cs typeface="Times New Roman" pitchFamily="18" charset="0"/>
              </a:rPr>
              <a:t>) </a:t>
            </a:r>
          </a:p>
          <a:p>
            <a:pPr algn="just"/>
            <a:r>
              <a:rPr lang="en-US" sz="1800" b="1" dirty="0" err="1" smtClean="0">
                <a:latin typeface="Times New Roman" pitchFamily="18" charset="0"/>
                <a:cs typeface="Times New Roman" pitchFamily="18" charset="0"/>
              </a:rPr>
              <a:t>Bacteremia</a:t>
            </a:r>
            <a:r>
              <a:rPr lang="en-US" sz="1800" b="1" dirty="0" smtClean="0">
                <a:latin typeface="Times New Roman" pitchFamily="18" charset="0"/>
                <a:cs typeface="Times New Roman" pitchFamily="18" charset="0"/>
              </a:rPr>
              <a:t>/septicemia - secondary to </a:t>
            </a:r>
            <a:r>
              <a:rPr lang="en-US" sz="1800" b="1" i="1" dirty="0" smtClean="0">
                <a:latin typeface="Times New Roman" pitchFamily="18" charset="0"/>
                <a:cs typeface="Times New Roman" pitchFamily="18" charset="0"/>
              </a:rPr>
              <a:t>Streptococcus</a:t>
            </a:r>
            <a:r>
              <a:rPr lang="en-US" sz="1800" b="1" dirty="0" smtClean="0">
                <a:latin typeface="Times New Roman" pitchFamily="18" charset="0"/>
                <a:cs typeface="Times New Roman" pitchFamily="18" charset="0"/>
              </a:rPr>
              <a:t> spp.,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aureus</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E. coli</a:t>
            </a:r>
            <a:r>
              <a:rPr lang="en-US" sz="1800" b="1" dirty="0" smtClean="0">
                <a:latin typeface="Times New Roman" pitchFamily="18" charset="0"/>
                <a:cs typeface="Times New Roman" pitchFamily="18" charset="0"/>
              </a:rPr>
              <a:t>, and </a:t>
            </a:r>
            <a:r>
              <a:rPr lang="en-US" sz="1800" b="1" i="1" dirty="0" err="1" smtClean="0">
                <a:latin typeface="Times New Roman" pitchFamily="18" charset="0"/>
                <a:cs typeface="Times New Roman" pitchFamily="18" charset="0"/>
              </a:rPr>
              <a:t>Klebsiella</a:t>
            </a:r>
            <a:r>
              <a:rPr lang="en-US" sz="1800" b="1" dirty="0" smtClean="0">
                <a:latin typeface="Times New Roman" pitchFamily="18" charset="0"/>
                <a:cs typeface="Times New Roman" pitchFamily="18" charset="0"/>
              </a:rPr>
              <a:t> spp.</a:t>
            </a:r>
          </a:p>
          <a:p>
            <a:pPr algn="just"/>
            <a:r>
              <a:rPr lang="en-US" sz="1800" b="1" dirty="0" smtClean="0">
                <a:latin typeface="Times New Roman" pitchFamily="18" charset="0"/>
                <a:cs typeface="Times New Roman" pitchFamily="18" charset="0"/>
              </a:rPr>
              <a:t>Bone and join infections -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aureus</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Streptococcus</a:t>
            </a:r>
            <a:r>
              <a:rPr lang="en-US" sz="1800" b="1" dirty="0" smtClean="0">
                <a:latin typeface="Times New Roman" pitchFamily="18" charset="0"/>
                <a:cs typeface="Times New Roman" pitchFamily="18" charset="0"/>
              </a:rPr>
              <a:t> spp.</a:t>
            </a:r>
          </a:p>
          <a:p>
            <a:pPr algn="just"/>
            <a:r>
              <a:rPr lang="en-US" sz="1800" b="1" dirty="0" smtClean="0">
                <a:latin typeface="Times New Roman" pitchFamily="18" charset="0"/>
                <a:cs typeface="Times New Roman" pitchFamily="18" charset="0"/>
              </a:rPr>
              <a:t>CNS infections - e.g. meningitis   due to  </a:t>
            </a:r>
            <a:r>
              <a:rPr lang="en-US" sz="1800" b="1" i="1" dirty="0" smtClean="0">
                <a:latin typeface="Times New Roman" pitchFamily="18" charset="0"/>
                <a:cs typeface="Times New Roman" pitchFamily="18" charset="0"/>
              </a:rPr>
              <a:t>N. </a:t>
            </a:r>
            <a:r>
              <a:rPr lang="en-US" sz="1800" b="1" i="1" dirty="0" err="1" smtClean="0">
                <a:latin typeface="Times New Roman" pitchFamily="18" charset="0"/>
                <a:cs typeface="Times New Roman" pitchFamily="18" charset="0"/>
              </a:rPr>
              <a:t>meningitidis</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H. </a:t>
            </a:r>
            <a:r>
              <a:rPr lang="en-US" sz="1800" b="1" i="1" dirty="0" err="1" smtClean="0">
                <a:latin typeface="Times New Roman" pitchFamily="18" charset="0"/>
                <a:cs typeface="Times New Roman" pitchFamily="18" charset="0"/>
              </a:rPr>
              <a:t>influenzae</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pneumoniae</a:t>
            </a:r>
            <a:r>
              <a:rPr lang="en-US" sz="1800" b="1" i="1" baseline="30000"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 </a:t>
            </a:r>
          </a:p>
          <a:p>
            <a:pPr algn="just">
              <a:buNone/>
            </a:pPr>
            <a:r>
              <a:rPr lang="en-US" sz="2600" b="1" dirty="0" smtClean="0">
                <a:solidFill>
                  <a:srgbClr val="C00000"/>
                </a:solidFill>
                <a:latin typeface="Times New Roman" pitchFamily="18" charset="0"/>
                <a:cs typeface="Times New Roman" pitchFamily="18" charset="0"/>
              </a:rPr>
              <a:t>Spectrum </a:t>
            </a:r>
            <a:r>
              <a:rPr lang="en-US" sz="1800" b="1" dirty="0" smtClean="0">
                <a:latin typeface="Times New Roman" pitchFamily="18" charset="0"/>
                <a:cs typeface="Times New Roman" pitchFamily="18" charset="0"/>
              </a:rPr>
              <a:t>: active against numerous Gram-positive and Gram-negative bacteria, including several with resistance to classic </a:t>
            </a:r>
            <a:r>
              <a:rPr lang="el-GR" sz="1800" b="1" dirty="0" smtClean="0">
                <a:latin typeface="Times New Roman" pitchFamily="18" charset="0"/>
                <a:cs typeface="Times New Roman" pitchFamily="18" charset="0"/>
              </a:rPr>
              <a:t>β-</a:t>
            </a:r>
            <a:r>
              <a:rPr lang="en-US" sz="1800" b="1" dirty="0" err="1" smtClean="0">
                <a:latin typeface="Times New Roman" pitchFamily="18" charset="0"/>
                <a:cs typeface="Times New Roman" pitchFamily="18" charset="0"/>
              </a:rPr>
              <a:t>lactams</a:t>
            </a:r>
            <a:r>
              <a:rPr lang="en-US" sz="1800" b="1" dirty="0" smtClean="0">
                <a:latin typeface="Times New Roman" pitchFamily="18" charset="0"/>
                <a:cs typeface="Times New Roman" pitchFamily="18" charset="0"/>
              </a:rPr>
              <a:t> such as penicillin.  infections of the lower respiratory tract, skin, central nervous system, bone, and intra-abdominal cavity.  </a:t>
            </a:r>
            <a:r>
              <a:rPr lang="en-US" sz="1800" b="1" i="1" dirty="0" smtClean="0">
                <a:latin typeface="Times New Roman" pitchFamily="18" charset="0"/>
                <a:cs typeface="Times New Roman" pitchFamily="18" charset="0"/>
              </a:rPr>
              <a:t>Staphylococcus </a:t>
            </a:r>
            <a:r>
              <a:rPr lang="en-US" sz="1800" b="1" i="1" dirty="0" err="1" smtClean="0">
                <a:latin typeface="Times New Roman" pitchFamily="18" charset="0"/>
                <a:cs typeface="Times New Roman" pitchFamily="18" charset="0"/>
              </a:rPr>
              <a:t>aureus</a:t>
            </a:r>
            <a:r>
              <a:rPr lang="en-US" sz="1800" b="1" dirty="0" smtClean="0">
                <a:latin typeface="Times New Roman" pitchFamily="18" charset="0"/>
                <a:cs typeface="Times New Roman" pitchFamily="18" charset="0"/>
              </a:rPr>
              <a:t> (not including MRSA) and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epidermidis</a:t>
            </a:r>
            <a:r>
              <a:rPr lang="en-US" sz="1800" b="1" i="1" dirty="0" smtClean="0">
                <a:latin typeface="Times New Roman" pitchFamily="18" charset="0"/>
                <a:cs typeface="Times New Roman" pitchFamily="18" charset="0"/>
              </a:rPr>
              <a:t>      ,Streptococcus </a:t>
            </a:r>
            <a:r>
              <a:rPr lang="en-US" sz="1800" b="1" i="1" dirty="0" err="1" smtClean="0">
                <a:latin typeface="Times New Roman" pitchFamily="18" charset="0"/>
                <a:cs typeface="Times New Roman" pitchFamily="18" charset="0"/>
              </a:rPr>
              <a:t>pneumoniae</a:t>
            </a:r>
            <a:r>
              <a:rPr lang="en-US" sz="1800" b="1" dirty="0" smtClean="0">
                <a:latin typeface="Times New Roman" pitchFamily="18" charset="0"/>
                <a:cs typeface="Times New Roman" pitchFamily="18" charset="0"/>
              </a:rPr>
              <a:t> and </a:t>
            </a:r>
            <a:r>
              <a:rPr lang="en-US" sz="1800" b="1" i="1" dirty="0" smtClean="0">
                <a:latin typeface="Times New Roman" pitchFamily="18" charset="0"/>
                <a:cs typeface="Times New Roman" pitchFamily="18" charset="0"/>
              </a:rPr>
              <a:t>S. </a:t>
            </a:r>
            <a:r>
              <a:rPr lang="en-US" sz="1800" b="1" i="1" dirty="0" err="1" smtClean="0">
                <a:latin typeface="Times New Roman" pitchFamily="18" charset="0"/>
                <a:cs typeface="Times New Roman" pitchFamily="18" charset="0"/>
              </a:rPr>
              <a:t>pyogenes</a:t>
            </a:r>
            <a:endParaRPr lang="en-US" sz="1800" b="1" dirty="0" smtClean="0">
              <a:latin typeface="Times New Roman" pitchFamily="18" charset="0"/>
              <a:cs typeface="Times New Roman" pitchFamily="18" charset="0"/>
            </a:endParaRPr>
          </a:p>
          <a:p>
            <a:pPr algn="just"/>
            <a:r>
              <a:rPr lang="en-US" sz="1800" b="1" i="1" dirty="0" err="1" smtClean="0">
                <a:latin typeface="Times New Roman" pitchFamily="18" charset="0"/>
                <a:cs typeface="Times New Roman" pitchFamily="18" charset="0"/>
              </a:rPr>
              <a:t>Enterobacteriacae</a:t>
            </a:r>
            <a:r>
              <a:rPr lang="en-US" sz="1800" b="1" i="1" dirty="0" smtClean="0">
                <a:latin typeface="Times New Roman" pitchFamily="18" charset="0"/>
                <a:cs typeface="Times New Roman" pitchFamily="18" charset="0"/>
              </a:rPr>
              <a:t>  including  </a:t>
            </a:r>
            <a:r>
              <a:rPr lang="en-US" sz="1800" b="1" i="1" dirty="0" err="1" smtClean="0">
                <a:latin typeface="Times New Roman" pitchFamily="18" charset="0"/>
                <a:cs typeface="Times New Roman" pitchFamily="18" charset="0"/>
              </a:rPr>
              <a:t>Klebsiella</a:t>
            </a:r>
            <a:r>
              <a:rPr lang="en-US" sz="1800" b="1" dirty="0" smtClean="0">
                <a:latin typeface="Times New Roman" pitchFamily="18" charset="0"/>
                <a:cs typeface="Times New Roman" pitchFamily="18" charset="0"/>
              </a:rPr>
              <a:t> spp. </a:t>
            </a:r>
            <a:r>
              <a:rPr lang="en-US" sz="1800" b="1" i="1" dirty="0" err="1" smtClean="0">
                <a:latin typeface="Times New Roman" pitchFamily="18" charset="0"/>
                <a:cs typeface="Times New Roman" pitchFamily="18" charset="0"/>
              </a:rPr>
              <a:t>Enterobacter</a:t>
            </a:r>
            <a:r>
              <a:rPr lang="en-US" sz="1800" b="1" dirty="0" smtClean="0">
                <a:latin typeface="Times New Roman" pitchFamily="18" charset="0"/>
                <a:cs typeface="Times New Roman" pitchFamily="18" charset="0"/>
              </a:rPr>
              <a:t> spp.  </a:t>
            </a:r>
            <a:r>
              <a:rPr lang="en-US" sz="1800" b="1" i="1" dirty="0" smtClean="0">
                <a:latin typeface="Times New Roman" pitchFamily="18" charset="0"/>
                <a:cs typeface="Times New Roman" pitchFamily="18" charset="0"/>
              </a:rPr>
              <a:t>Proteus mirabilis</a:t>
            </a:r>
            <a:r>
              <a:rPr lang="en-US" sz="1800" b="1" dirty="0" smtClean="0">
                <a:latin typeface="Times New Roman" pitchFamily="18" charset="0"/>
                <a:cs typeface="Times New Roman" pitchFamily="18" charset="0"/>
              </a:rPr>
              <a:t> and </a:t>
            </a:r>
            <a:r>
              <a:rPr lang="en-US" sz="1800" b="1" i="1" dirty="0" smtClean="0">
                <a:latin typeface="Times New Roman" pitchFamily="18" charset="0"/>
                <a:cs typeface="Times New Roman" pitchFamily="18" charset="0"/>
              </a:rPr>
              <a:t>P. </a:t>
            </a:r>
            <a:r>
              <a:rPr lang="en-US" sz="1800" b="1" i="1" dirty="0" err="1" smtClean="0">
                <a:latin typeface="Times New Roman" pitchFamily="18" charset="0"/>
                <a:cs typeface="Times New Roman" pitchFamily="18" charset="0"/>
              </a:rPr>
              <a:t>vulgaris</a:t>
            </a:r>
            <a:r>
              <a:rPr lang="en-US" sz="1800" b="1" i="1" dirty="0" smtClean="0">
                <a:latin typeface="Times New Roman" pitchFamily="18" charset="0"/>
                <a:cs typeface="Times New Roman" pitchFamily="18" charset="0"/>
              </a:rPr>
              <a:t>   Escherichia coli  and Salmonella </a:t>
            </a:r>
            <a:endParaRPr lang="en-US" sz="1800" b="1" dirty="0" smtClean="0">
              <a:latin typeface="Times New Roman" pitchFamily="18" charset="0"/>
              <a:cs typeface="Times New Roman" pitchFamily="18" charset="0"/>
            </a:endParaRPr>
          </a:p>
          <a:p>
            <a:pPr algn="just"/>
            <a:r>
              <a:rPr lang="en-US" sz="1800" b="1" i="1" dirty="0" smtClean="0">
                <a:latin typeface="Times New Roman" pitchFamily="18" charset="0"/>
                <a:cs typeface="Times New Roman" pitchFamily="18" charset="0"/>
              </a:rPr>
              <a:t>Also against  </a:t>
            </a:r>
            <a:r>
              <a:rPr lang="en-US" sz="1800" b="1" i="1" dirty="0" err="1" smtClean="0">
                <a:latin typeface="Times New Roman" pitchFamily="18" charset="0"/>
                <a:cs typeface="Times New Roman" pitchFamily="18" charset="0"/>
              </a:rPr>
              <a:t>Haemophilus</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influenzae</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Neisseria</a:t>
            </a:r>
            <a:r>
              <a:rPr lang="en-US" sz="1800" b="1" i="1" dirty="0" smtClean="0">
                <a:latin typeface="Times New Roman" pitchFamily="18" charset="0"/>
                <a:cs typeface="Times New Roman" pitchFamily="18" charset="0"/>
              </a:rPr>
              <a:t> </a:t>
            </a:r>
            <a:r>
              <a:rPr lang="en-US" sz="1800" b="1" i="1" dirty="0" err="1" smtClean="0">
                <a:latin typeface="Times New Roman" pitchFamily="18" charset="0"/>
                <a:cs typeface="Times New Roman" pitchFamily="18" charset="0"/>
              </a:rPr>
              <a:t>gonorrhoeae</a:t>
            </a:r>
            <a:r>
              <a:rPr lang="en-US" sz="1800" b="1" dirty="0" smtClean="0">
                <a:latin typeface="Times New Roman" pitchFamily="18" charset="0"/>
                <a:cs typeface="Times New Roman" pitchFamily="18" charset="0"/>
              </a:rPr>
              <a:t> and </a:t>
            </a:r>
            <a:r>
              <a:rPr lang="en-US" sz="1800" b="1" i="1" dirty="0" smtClean="0">
                <a:latin typeface="Times New Roman" pitchFamily="18" charset="0"/>
                <a:cs typeface="Times New Roman" pitchFamily="18" charset="0"/>
              </a:rPr>
              <a:t>N. </a:t>
            </a:r>
            <a:r>
              <a:rPr lang="en-US" sz="1800" b="1" i="1" dirty="0" err="1" smtClean="0">
                <a:latin typeface="Times New Roman" pitchFamily="18" charset="0"/>
                <a:cs typeface="Times New Roman" pitchFamily="18" charset="0"/>
              </a:rPr>
              <a:t>meningitidis</a:t>
            </a:r>
            <a:r>
              <a:rPr lang="en-US" sz="1800" b="1" i="1" dirty="0" smtClean="0">
                <a:latin typeface="Times New Roman" pitchFamily="18" charset="0"/>
                <a:cs typeface="Times New Roman" pitchFamily="18" charset="0"/>
              </a:rPr>
              <a:t>   and anaerobic </a:t>
            </a:r>
            <a:r>
              <a:rPr lang="en-US" sz="1800" b="1" i="1" dirty="0" err="1" smtClean="0">
                <a:latin typeface="Times New Roman" pitchFamily="18" charset="0"/>
                <a:cs typeface="Times New Roman" pitchFamily="18" charset="0"/>
              </a:rPr>
              <a:t>Bacteroides</a:t>
            </a:r>
            <a:r>
              <a:rPr lang="en-US" sz="1800" b="1" dirty="0" smtClean="0">
                <a:latin typeface="Times New Roman" pitchFamily="18" charset="0"/>
                <a:cs typeface="Times New Roman" pitchFamily="18" charset="0"/>
              </a:rPr>
              <a:t> spp.</a:t>
            </a:r>
            <a:r>
              <a:rPr lang="en-US" sz="1800" b="1" dirty="0" smtClean="0">
                <a:solidFill>
                  <a:srgbClr val="C00000"/>
                </a:solidFill>
                <a:latin typeface="Times New Roman" pitchFamily="18" charset="0"/>
                <a:cs typeface="Times New Roman" pitchFamily="18" charset="0"/>
              </a:rPr>
              <a:t> </a:t>
            </a:r>
          </a:p>
          <a:p>
            <a:pPr algn="just"/>
            <a:r>
              <a:rPr lang="en-US" sz="2000" b="1" dirty="0" err="1" smtClean="0">
                <a:solidFill>
                  <a:srgbClr val="C00000"/>
                </a:solidFill>
                <a:latin typeface="Times New Roman" pitchFamily="18" charset="0"/>
                <a:cs typeface="Times New Roman" pitchFamily="18" charset="0"/>
              </a:rPr>
              <a:t>Ceftriaxone</a:t>
            </a:r>
            <a:r>
              <a:rPr lang="en-US" sz="2000" b="1" dirty="0" smtClean="0">
                <a:solidFill>
                  <a:srgbClr val="C00000"/>
                </a:solidFill>
                <a:latin typeface="Times New Roman" pitchFamily="18" charset="0"/>
                <a:cs typeface="Times New Roman" pitchFamily="18" charset="0"/>
              </a:rPr>
              <a:t> and </a:t>
            </a:r>
            <a:r>
              <a:rPr lang="en-US" sz="2000" b="1" dirty="0" err="1" smtClean="0">
                <a:solidFill>
                  <a:srgbClr val="C00000"/>
                </a:solidFill>
                <a:latin typeface="Times New Roman" pitchFamily="18" charset="0"/>
                <a:cs typeface="Times New Roman" pitchFamily="18" charset="0"/>
              </a:rPr>
              <a:t>cefotaxime</a:t>
            </a:r>
            <a:r>
              <a:rPr lang="en-US" sz="2000" b="1" dirty="0" smtClean="0">
                <a:solidFill>
                  <a:srgbClr val="C0000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are the most active </a:t>
            </a:r>
            <a:r>
              <a:rPr lang="en-US" sz="2000" b="1" dirty="0" err="1" smtClean="0">
                <a:latin typeface="Times New Roman" pitchFamily="18" charset="0"/>
                <a:cs typeface="Times New Roman" pitchFamily="18" charset="0"/>
              </a:rPr>
              <a:t>cephalosporins</a:t>
            </a:r>
            <a:r>
              <a:rPr lang="en-US" sz="2000" b="1" dirty="0" smtClean="0">
                <a:latin typeface="Times New Roman" pitchFamily="18" charset="0"/>
                <a:cs typeface="Times New Roman" pitchFamily="18" charset="0"/>
              </a:rPr>
              <a:t> against penicillin-resistant strains of </a:t>
            </a:r>
            <a:r>
              <a:rPr lang="en-US" sz="2000" b="1" dirty="0" err="1" smtClean="0">
                <a:latin typeface="Times New Roman" pitchFamily="18" charset="0"/>
                <a:cs typeface="Times New Roman" pitchFamily="18" charset="0"/>
              </a:rPr>
              <a:t>pneumococci</a:t>
            </a:r>
            <a:r>
              <a:rPr lang="en-US" sz="2000" b="1" dirty="0" smtClean="0">
                <a:latin typeface="Times New Roman" pitchFamily="18" charset="0"/>
                <a:cs typeface="Times New Roman" pitchFamily="18" charset="0"/>
              </a:rPr>
              <a:t> and MRSA .</a:t>
            </a:r>
            <a:r>
              <a:rPr lang="en-US" sz="2000" b="1" dirty="0" err="1" smtClean="0">
                <a:solidFill>
                  <a:srgbClr val="C00000"/>
                </a:solidFill>
                <a:latin typeface="Times New Roman" pitchFamily="18" charset="0"/>
                <a:cs typeface="Times New Roman" pitchFamily="18" charset="0"/>
              </a:rPr>
              <a:t>cose</a:t>
            </a:r>
            <a:r>
              <a:rPr lang="en-US" sz="2000" b="1" dirty="0" smtClean="0">
                <a:solidFill>
                  <a:srgbClr val="C00000"/>
                </a:solidFill>
                <a:latin typeface="Times New Roman" pitchFamily="18" charset="0"/>
                <a:cs typeface="Times New Roman" pitchFamily="18" charset="0"/>
              </a:rPr>
              <a:t> they can penetrate BBB they are used to treat  Meningitis </a:t>
            </a:r>
            <a:r>
              <a:rPr lang="en-US" sz="2000" b="1" dirty="0" smtClean="0">
                <a:latin typeface="Times New Roman" pitchFamily="18" charset="0"/>
                <a:cs typeface="Times New Roman" pitchFamily="18" charset="0"/>
              </a:rPr>
              <a:t>caused by highly penicillin-resistant strains of </a:t>
            </a:r>
            <a:r>
              <a:rPr lang="en-US" sz="2000" b="1" dirty="0" err="1" smtClean="0">
                <a:latin typeface="Times New Roman" pitchFamily="18" charset="0"/>
                <a:cs typeface="Times New Roman" pitchFamily="18" charset="0"/>
              </a:rPr>
              <a:t>pneumococci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cefotaxime</a:t>
            </a:r>
            <a:r>
              <a:rPr lang="en-US" sz="2000" b="1" dirty="0" smtClean="0">
                <a:latin typeface="Times New Roman" pitchFamily="18" charset="0"/>
                <a:cs typeface="Times New Roman" pitchFamily="18" charset="0"/>
              </a:rPr>
              <a:t> crosses the blood–brain barrier better than </a:t>
            </a:r>
            <a:r>
              <a:rPr lang="en-US" sz="2000" b="1" dirty="0" err="1" smtClean="0">
                <a:latin typeface="Times New Roman" pitchFamily="18" charset="0"/>
                <a:cs typeface="Times New Roman" pitchFamily="18" charset="0"/>
              </a:rPr>
              <a:t>cefuroxime</a:t>
            </a:r>
            <a:r>
              <a:rPr lang="en-US" sz="2000" b="1" dirty="0" smtClean="0">
                <a:latin typeface="Times New Roman" pitchFamily="18" charset="0"/>
                <a:cs typeface="Times New Roman" pitchFamily="18" charset="0"/>
              </a:rPr>
              <a:t>.  meningitis caused by susceptible </a:t>
            </a:r>
            <a:r>
              <a:rPr lang="en-US" sz="2000" b="1" dirty="0" err="1" smtClean="0">
                <a:latin typeface="Times New Roman" pitchFamily="18" charset="0"/>
                <a:cs typeface="Times New Roman" pitchFamily="18" charset="0"/>
              </a:rPr>
              <a:t>Enterobacteriace</a:t>
            </a:r>
            <a:r>
              <a:rPr lang="en-US" sz="2000" b="1" dirty="0" smtClean="0">
                <a:latin typeface="Times New Roman" pitchFamily="18" charset="0"/>
                <a:cs typeface="Times New Roman" pitchFamily="18" charset="0"/>
              </a:rPr>
              <a:t> Other potential indications include therapy of sepsis of unknown microorganism in  </a:t>
            </a:r>
            <a:r>
              <a:rPr lang="en-US" sz="2000" b="1" dirty="0" err="1" smtClean="0">
                <a:latin typeface="Times New Roman" pitchFamily="18" charset="0"/>
                <a:cs typeface="Times New Roman" pitchFamily="18" charset="0"/>
              </a:rPr>
              <a:t>immunocompromised</a:t>
            </a:r>
            <a:r>
              <a:rPr lang="en-US" sz="2000" b="1" dirty="0" smtClean="0">
                <a:latin typeface="Times New Roman" pitchFamily="18" charset="0"/>
                <a:cs typeface="Times New Roman" pitchFamily="18" charset="0"/>
              </a:rPr>
              <a:t> patient in this case , III-generation </a:t>
            </a:r>
            <a:r>
              <a:rPr lang="en-US" sz="2000" b="1" dirty="0" err="1" smtClean="0">
                <a:latin typeface="Times New Roman" pitchFamily="18" charset="0"/>
                <a:cs typeface="Times New Roman" pitchFamily="18" charset="0"/>
              </a:rPr>
              <a:t>cephalosporins</a:t>
            </a:r>
            <a:r>
              <a:rPr lang="en-US" sz="2000" b="1" dirty="0" smtClean="0">
                <a:latin typeface="Times New Roman" pitchFamily="18" charset="0"/>
                <a:cs typeface="Times New Roman" pitchFamily="18" charset="0"/>
              </a:rPr>
              <a:t>  are often used with an </a:t>
            </a:r>
            <a:r>
              <a:rPr lang="en-US" sz="2000" b="1" dirty="0" err="1" smtClean="0">
                <a:latin typeface="Times New Roman" pitchFamily="18" charset="0"/>
                <a:cs typeface="Times New Roman" pitchFamily="18" charset="0"/>
              </a:rPr>
              <a:t>aminoglycoside</a:t>
            </a:r>
            <a:r>
              <a:rPr lang="en-US" sz="1800" b="1" dirty="0" smtClean="0">
                <a:latin typeface="Times New Roman" pitchFamily="18" charset="0"/>
                <a:cs typeface="Times New Roman" pitchFamily="18" charset="0"/>
              </a:rPr>
              <a:t>  to get wide spectrum activity </a:t>
            </a:r>
          </a:p>
          <a:p>
            <a:pPr algn="just"/>
            <a:endParaRPr lang="en-US" sz="1400" b="1" dirty="0" smtClean="0"/>
          </a:p>
          <a:p>
            <a:pPr>
              <a:buFontTx/>
              <a:buNone/>
            </a:pPr>
            <a:endParaRPr lang="en-US" sz="1200" b="1" dirty="0" smtClean="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Content Placeholder 3" descr="5th-generation-cephalosporins-24-728.jpg"/>
          <p:cNvPicPr>
            <a:picLocks noGrp="1" noChangeAspect="1"/>
          </p:cNvPicPr>
          <p:nvPr>
            <p:ph idx="1"/>
          </p:nvPr>
        </p:nvPicPr>
        <p:blipFill>
          <a:blip r:embed="rId2" cstate="print"/>
          <a:srcRect/>
          <a:stretch>
            <a:fillRect/>
          </a:stretch>
        </p:blipFill>
        <p:spPr>
          <a:xfrm>
            <a:off x="0" y="3352800"/>
            <a:ext cx="9144000" cy="3505200"/>
          </a:xfrm>
        </p:spPr>
      </p:pic>
      <p:sp>
        <p:nvSpPr>
          <p:cNvPr id="4" name="Text Box 3"/>
          <p:cNvSpPr txBox="1">
            <a:spLocks noChangeArrowheads="1"/>
          </p:cNvSpPr>
          <p:nvPr/>
        </p:nvSpPr>
        <p:spPr bwMode="auto">
          <a:xfrm>
            <a:off x="0" y="0"/>
            <a:ext cx="9144000" cy="3416320"/>
          </a:xfrm>
          <a:prstGeom prst="rect">
            <a:avLst/>
          </a:prstGeom>
          <a:noFill/>
          <a:ln w="9525">
            <a:noFill/>
            <a:miter lim="800000"/>
            <a:headEnd/>
            <a:tailEnd/>
          </a:ln>
        </p:spPr>
        <p:txBody>
          <a:bodyPr wrap="square">
            <a:spAutoFit/>
          </a:bodyPr>
          <a:lstStyle/>
          <a:p>
            <a:pPr algn="just"/>
            <a:r>
              <a:rPr lang="en-US" sz="2000" b="1" dirty="0" smtClean="0">
                <a:solidFill>
                  <a:srgbClr val="0033CC"/>
                </a:solidFill>
              </a:rPr>
              <a:t>4. </a:t>
            </a:r>
            <a:r>
              <a:rPr lang="en-US" sz="2400" b="1" dirty="0" smtClean="0">
                <a:solidFill>
                  <a:srgbClr val="0033CC"/>
                </a:solidFill>
                <a:latin typeface="Times New Roman" pitchFamily="18" charset="0"/>
                <a:cs typeface="Times New Roman" pitchFamily="18" charset="0"/>
              </a:rPr>
              <a:t>Fourth-generation </a:t>
            </a:r>
            <a:r>
              <a:rPr lang="en-US" sz="2400" b="1" dirty="0" err="1" smtClean="0">
                <a:solidFill>
                  <a:srgbClr val="0033CC"/>
                </a:solidFill>
                <a:latin typeface="Times New Roman" pitchFamily="18" charset="0"/>
                <a:cs typeface="Times New Roman" pitchFamily="18" charset="0"/>
              </a:rPr>
              <a:t>cephalosporins</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cefepime</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cefpirome</a:t>
            </a:r>
            <a:r>
              <a:rPr lang="en-US" sz="2400" b="1" dirty="0" smtClean="0">
                <a:solidFill>
                  <a:srgbClr val="0033CC"/>
                </a:solidFill>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more resistant to hydrolysis by </a:t>
            </a:r>
            <a:r>
              <a:rPr lang="en-US" sz="2400" dirty="0" smtClean="0">
                <a:latin typeface="Times New Roman" pitchFamily="18" charset="0"/>
                <a:cs typeface="Times New Roman" pitchFamily="18" charset="0"/>
              </a:rPr>
              <a:t> chromosomal </a:t>
            </a:r>
            <a:r>
              <a:rPr lang="en-US" sz="2400" dirty="0">
                <a:latin typeface="Times New Roman" pitchFamily="18" charset="0"/>
                <a:cs typeface="Times New Roman" pitchFamily="18" charset="0"/>
              </a:rPr>
              <a:t>beta-</a:t>
            </a:r>
            <a:r>
              <a:rPr lang="en-US" sz="2400" dirty="0" err="1">
                <a:latin typeface="Times New Roman" pitchFamily="18" charset="0"/>
                <a:cs typeface="Times New Roman" pitchFamily="18" charset="0"/>
              </a:rPr>
              <a:t>lactamases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eg</a:t>
            </a:r>
            <a:r>
              <a:rPr lang="en-US" sz="2400" dirty="0">
                <a:latin typeface="Times New Roman" pitchFamily="18" charset="0"/>
                <a:cs typeface="Times New Roman" pitchFamily="18" charset="0"/>
              </a:rPr>
              <a:t>, those </a:t>
            </a:r>
            <a:r>
              <a:rPr lang="en-US" sz="2400" dirty="0" smtClean="0">
                <a:latin typeface="Times New Roman" pitchFamily="18" charset="0"/>
                <a:cs typeface="Times New Roman" pitchFamily="18" charset="0"/>
              </a:rPr>
              <a:t>produced by </a:t>
            </a:r>
            <a:r>
              <a:rPr lang="en-US" sz="2400" dirty="0" err="1" smtClean="0">
                <a:latin typeface="Times New Roman" pitchFamily="18" charset="0"/>
                <a:cs typeface="Times New Roman" pitchFamily="18" charset="0"/>
              </a:rPr>
              <a:t>Enterobacter</a:t>
            </a:r>
            <a:r>
              <a:rPr lang="en-US" sz="2400" dirty="0">
                <a:latin typeface="Times New Roman" pitchFamily="18" charset="0"/>
                <a:cs typeface="Times New Roman" pitchFamily="18" charset="0"/>
              </a:rPr>
              <a:t>). It has good activity against </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 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aeruginosa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Enterobacteriaceae</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S. </a:t>
            </a:r>
            <a:r>
              <a:rPr lang="en-US" sz="2400" i="1" dirty="0" err="1" smtClean="0">
                <a:latin typeface="Times New Roman" pitchFamily="18" charset="0"/>
                <a:cs typeface="Times New Roman" pitchFamily="18" charset="0"/>
              </a:rPr>
              <a:t>aureus</a:t>
            </a:r>
            <a:r>
              <a:rPr lang="en-US" sz="2400" dirty="0" smtClean="0">
                <a:latin typeface="Times New Roman" pitchFamily="18" charset="0"/>
                <a:cs typeface="Times New Roman" pitchFamily="18" charset="0"/>
              </a:rPr>
              <a:t>, and </a:t>
            </a:r>
            <a:r>
              <a:rPr lang="en-US" sz="2400" i="1" dirty="0">
                <a:latin typeface="Times New Roman" pitchFamily="18" charset="0"/>
                <a:cs typeface="Times New Roman" pitchFamily="18" charset="0"/>
              </a:rPr>
              <a:t>S. </a:t>
            </a:r>
            <a:r>
              <a:rPr lang="en-US" sz="2400" i="1" dirty="0" err="1">
                <a:latin typeface="Times New Roman" pitchFamily="18" charset="0"/>
                <a:cs typeface="Times New Roman" pitchFamily="18" charset="0"/>
              </a:rPr>
              <a:t>pneumoniae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Cefepime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is highly active against </a:t>
            </a:r>
            <a:r>
              <a:rPr lang="en-US" sz="2400" b="1" i="1" dirty="0" err="1">
                <a:solidFill>
                  <a:srgbClr val="C00000"/>
                </a:solidFill>
                <a:latin typeface="Times New Roman" pitchFamily="18" charset="0"/>
                <a:cs typeface="Times New Roman" pitchFamily="18" charset="0"/>
              </a:rPr>
              <a:t>Haemophilus</a:t>
            </a:r>
            <a:r>
              <a:rPr lang="en-US" sz="2400" dirty="0">
                <a:latin typeface="Times New Roman" pitchFamily="18" charset="0"/>
                <a:cs typeface="Times New Roman" pitchFamily="18" charset="0"/>
              </a:rPr>
              <a:t> and </a:t>
            </a:r>
            <a:r>
              <a:rPr lang="en-US" sz="2400" dirty="0" smtClean="0">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Neisseria</a:t>
            </a:r>
            <a:r>
              <a:rPr lang="en-US" sz="2400" dirty="0">
                <a:latin typeface="Times New Roman" pitchFamily="18" charset="0"/>
                <a:cs typeface="Times New Roman" pitchFamily="18" charset="0"/>
              </a:rPr>
              <a:t>. It penetrates well into the CSF </a:t>
            </a:r>
            <a:r>
              <a:rPr lang="en-US" sz="2400" dirty="0" smtClean="0">
                <a:latin typeface="Times New Roman" pitchFamily="18" charset="0"/>
                <a:cs typeface="Times New Roman" pitchFamily="18" charset="0"/>
              </a:rPr>
              <a:t>cerebrospinal fluid. </a:t>
            </a:r>
            <a:r>
              <a:rPr lang="en-US" sz="2400" dirty="0">
                <a:latin typeface="Times New Roman" pitchFamily="18" charset="0"/>
                <a:cs typeface="Times New Roman" pitchFamily="18" charset="0"/>
              </a:rPr>
              <a:t>It has good activity against most penicillin-resistant strains of streptococci, and it may be useful in the treatment of </a:t>
            </a:r>
            <a:r>
              <a:rPr lang="en-US" sz="2400" dirty="0" err="1">
                <a:latin typeface="Times New Roman" pitchFamily="18" charset="0"/>
                <a:cs typeface="Times New Roman" pitchFamily="18" charset="0"/>
              </a:rPr>
              <a:t>Enterobacter</a:t>
            </a:r>
            <a:r>
              <a:rPr lang="en-US" sz="2400" dirty="0">
                <a:latin typeface="Times New Roman" pitchFamily="18" charset="0"/>
                <a:cs typeface="Times New Roman" pitchFamily="18" charset="0"/>
              </a:rPr>
              <a:t> infections</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b="1" dirty="0" smtClean="0">
                <a:solidFill>
                  <a:srgbClr val="0033CC"/>
                </a:solidFill>
              </a:rPr>
              <a:t>5--5th Generation cephalosporin's ex:  </a:t>
            </a:r>
            <a:r>
              <a:rPr lang="en-US" sz="2400" b="1" dirty="0" err="1" smtClean="0">
                <a:solidFill>
                  <a:srgbClr val="0033CC"/>
                </a:solidFill>
                <a:latin typeface="Times New Roman" pitchFamily="18" charset="0"/>
                <a:cs typeface="Times New Roman" pitchFamily="18" charset="0"/>
              </a:rPr>
              <a:t>Ceftolozane</a:t>
            </a:r>
            <a:r>
              <a:rPr lang="en-US" sz="2400" b="1" dirty="0" smtClean="0">
                <a:solidFill>
                  <a:srgbClr val="0033CC"/>
                </a:solidFill>
                <a:latin typeface="Times New Roman" pitchFamily="18" charset="0"/>
                <a:cs typeface="Times New Roman" pitchFamily="18" charset="0"/>
              </a:rPr>
              <a:t> and  </a:t>
            </a:r>
            <a:r>
              <a:rPr lang="en-US" sz="2400" b="1" dirty="0" err="1" smtClean="0">
                <a:solidFill>
                  <a:srgbClr val="0033CC"/>
                </a:solidFill>
                <a:latin typeface="Times New Roman" pitchFamily="18" charset="0"/>
                <a:cs typeface="Times New Roman" pitchFamily="18" charset="0"/>
              </a:rPr>
              <a:t>Ceftobiprole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0" y="0"/>
            <a:ext cx="9144000" cy="6858000"/>
          </a:xfrm>
        </p:spPr>
        <p:txBody>
          <a:bodyPr>
            <a:normAutofit/>
          </a:bodyPr>
          <a:lstStyle/>
          <a:p>
            <a:r>
              <a:rPr lang="en-US" sz="2000" b="1" dirty="0" smtClean="0">
                <a:solidFill>
                  <a:srgbClr val="0033CC"/>
                </a:solidFill>
              </a:rPr>
              <a:t>III. CARBAPENEMS Ex: </a:t>
            </a:r>
            <a:r>
              <a:rPr lang="en-US" sz="2000" b="1" dirty="0" err="1" smtClean="0">
                <a:solidFill>
                  <a:srgbClr val="0033CC"/>
                </a:solidFill>
              </a:rPr>
              <a:t>Meropenem</a:t>
            </a:r>
            <a:r>
              <a:rPr lang="en-US" sz="2000" b="1" dirty="0" smtClean="0">
                <a:solidFill>
                  <a:srgbClr val="0033CC"/>
                </a:solidFill>
              </a:rPr>
              <a:t> and  </a:t>
            </a:r>
            <a:r>
              <a:rPr lang="bg-BG" sz="2000" b="1" dirty="0" smtClean="0">
                <a:solidFill>
                  <a:srgbClr val="0033CC"/>
                </a:solidFill>
              </a:rPr>
              <a:t>i</a:t>
            </a:r>
            <a:r>
              <a:rPr lang="en-US" sz="2000" b="1" dirty="0" err="1" smtClean="0">
                <a:solidFill>
                  <a:srgbClr val="0033CC"/>
                </a:solidFill>
              </a:rPr>
              <a:t>mipenem</a:t>
            </a:r>
            <a:r>
              <a:rPr lang="en-US" sz="2000" b="1" dirty="0" smtClean="0">
                <a:solidFill>
                  <a:srgbClr val="0033CC"/>
                </a:solidFill>
              </a:rPr>
              <a:t>/</a:t>
            </a:r>
            <a:r>
              <a:rPr lang="en-US" sz="2000" b="1" dirty="0" err="1" smtClean="0">
                <a:solidFill>
                  <a:srgbClr val="0033CC"/>
                </a:solidFill>
              </a:rPr>
              <a:t>cilastatin</a:t>
            </a:r>
            <a:r>
              <a:rPr lang="en-US" sz="2000" b="1" dirty="0" smtClean="0">
                <a:solidFill>
                  <a:srgbClr val="0033CC"/>
                </a:solidFill>
              </a:rPr>
              <a:t> compensation</a:t>
            </a:r>
          </a:p>
          <a:p>
            <a:r>
              <a:rPr lang="en-US" sz="2000" dirty="0" err="1" smtClean="0">
                <a:latin typeface="Times New Roman" pitchFamily="18" charset="0"/>
                <a:cs typeface="Times New Roman" pitchFamily="18" charset="0"/>
              </a:rPr>
              <a:t>Carbapenems</a:t>
            </a:r>
            <a:r>
              <a:rPr lang="en-US" sz="2000" dirty="0" smtClean="0">
                <a:latin typeface="Times New Roman" pitchFamily="18" charset="0"/>
                <a:cs typeface="Times New Roman" pitchFamily="18" charset="0"/>
              </a:rPr>
              <a:t> </a:t>
            </a:r>
            <a:r>
              <a:rPr lang="en-US" sz="2000" dirty="0" smtClean="0">
                <a:solidFill>
                  <a:srgbClr val="0033CC"/>
                </a:solidFill>
                <a:latin typeface="Times New Roman" pitchFamily="18" charset="0"/>
                <a:cs typeface="Times New Roman" pitchFamily="18" charset="0"/>
              </a:rPr>
              <a:t>penetrate body tissues and fluids well, including the cerebrospinal fluid</a:t>
            </a:r>
            <a:r>
              <a:rPr lang="en-US" sz="2000" dirty="0" smtClean="0">
                <a:latin typeface="Times New Roman" pitchFamily="18" charset="0"/>
                <a:cs typeface="Times New Roman" pitchFamily="18" charset="0"/>
              </a:rPr>
              <a:t>.</a:t>
            </a:r>
            <a:r>
              <a:rPr lang="en-US" sz="2000" dirty="0" smtClean="0">
                <a:solidFill>
                  <a:srgbClr val="FF3300"/>
                </a:solidFill>
              </a:rPr>
              <a:t> Highly resists to beta –</a:t>
            </a:r>
            <a:r>
              <a:rPr lang="en-US" sz="2000" dirty="0" err="1" smtClean="0">
                <a:solidFill>
                  <a:srgbClr val="FF3300"/>
                </a:solidFill>
              </a:rPr>
              <a:t>lactamase</a:t>
            </a:r>
            <a:r>
              <a:rPr lang="en-US" sz="2000" dirty="0" smtClean="0">
                <a:solidFill>
                  <a:srgbClr val="FF3300"/>
                </a:solidFill>
              </a:rPr>
              <a:t> but they are hydrolyzed by </a:t>
            </a:r>
            <a:r>
              <a:rPr lang="en-US" sz="2000" dirty="0" err="1" smtClean="0">
                <a:solidFill>
                  <a:srgbClr val="FF3300"/>
                </a:solidFill>
              </a:rPr>
              <a:t>metallo</a:t>
            </a:r>
            <a:r>
              <a:rPr lang="en-US" sz="2000" dirty="0" smtClean="0">
                <a:solidFill>
                  <a:srgbClr val="FF3300"/>
                </a:solidFill>
              </a:rPr>
              <a:t>-beta-</a:t>
            </a:r>
            <a:r>
              <a:rPr lang="en-US" sz="2000" dirty="0" err="1" smtClean="0">
                <a:solidFill>
                  <a:srgbClr val="FF3300"/>
                </a:solidFill>
              </a:rPr>
              <a:t>lactamase</a:t>
            </a:r>
            <a:r>
              <a:rPr lang="en-US" sz="2000" dirty="0" smtClean="0">
                <a:solidFill>
                  <a:srgbClr val="FF3300"/>
                </a:solidFill>
              </a:rPr>
              <a:t> and </a:t>
            </a:r>
            <a:r>
              <a:rPr lang="en-US" sz="2000" dirty="0" err="1" smtClean="0">
                <a:solidFill>
                  <a:srgbClr val="FF3300"/>
                </a:solidFill>
              </a:rPr>
              <a:t>carbapenemases</a:t>
            </a:r>
            <a:r>
              <a:rPr lang="en-US" sz="2000" dirty="0" smtClean="0">
                <a:solidFill>
                  <a:srgbClr val="FF3300"/>
                </a:solidFill>
              </a:rPr>
              <a:t>  ,</a:t>
            </a:r>
          </a:p>
          <a:p>
            <a:r>
              <a:rPr lang="en-US" sz="2000" dirty="0" smtClean="0">
                <a:latin typeface="Times New Roman" pitchFamily="18" charset="0"/>
                <a:cs typeface="Times New Roman" pitchFamily="18" charset="0"/>
              </a:rPr>
              <a:t> usually are indicated for infections caused by susceptible organisms, e.g. </a:t>
            </a:r>
          </a:p>
          <a:p>
            <a:pPr algn="just">
              <a:buFontTx/>
              <a:buNone/>
            </a:pPr>
            <a:r>
              <a:rPr lang="en-US" sz="2000" i="1" dirty="0" smtClean="0">
                <a:latin typeface="Times New Roman" pitchFamily="18" charset="0"/>
                <a:cs typeface="Times New Roman" pitchFamily="18" charset="0"/>
              </a:rPr>
              <a:t>P. </a:t>
            </a:r>
            <a:r>
              <a:rPr lang="en-US" sz="2000" i="1" dirty="0" err="1" smtClean="0">
                <a:latin typeface="Times New Roman" pitchFamily="18" charset="0"/>
                <a:cs typeface="Times New Roman" pitchFamily="18" charset="0"/>
              </a:rPr>
              <a:t>aeruginosa</a:t>
            </a:r>
            <a:r>
              <a:rPr lang="en-US" sz="2000" dirty="0" smtClean="0">
                <a:latin typeface="Times New Roman" pitchFamily="18" charset="0"/>
                <a:cs typeface="Times New Roman" pitchFamily="18" charset="0"/>
              </a:rPr>
              <a:t>, which are resistant to other antibiotics  and for the treatment of mixed aerobic and anaerobic infections. </a:t>
            </a:r>
            <a:r>
              <a:rPr lang="en-US" sz="2000" dirty="0" err="1" smtClean="0">
                <a:latin typeface="Times New Roman" pitchFamily="18" charset="0"/>
                <a:cs typeface="Times New Roman" pitchFamily="18" charset="0"/>
              </a:rPr>
              <a:t>Carbapenems</a:t>
            </a:r>
            <a:r>
              <a:rPr lang="en-US" sz="2000" dirty="0" smtClean="0">
                <a:latin typeface="Times New Roman" pitchFamily="18" charset="0"/>
                <a:cs typeface="Times New Roman" pitchFamily="18" charset="0"/>
              </a:rPr>
              <a:t> are active against  many highly penicillin-resistant strains of  </a:t>
            </a:r>
            <a:r>
              <a:rPr lang="en-US" sz="2000" dirty="0" err="1" smtClean="0">
                <a:latin typeface="Times New Roman" pitchFamily="18" charset="0"/>
                <a:cs typeface="Times New Roman" pitchFamily="18" charset="0"/>
              </a:rPr>
              <a:t>pneumococci</a:t>
            </a:r>
            <a:r>
              <a:rPr lang="en-US" sz="2000" dirty="0" smtClean="0">
                <a:latin typeface="Times New Roman" pitchFamily="18" charset="0"/>
                <a:cs typeface="Times New Roman" pitchFamily="18" charset="0"/>
              </a:rPr>
              <a:t>. </a:t>
            </a:r>
            <a:r>
              <a:rPr lang="en-US" sz="2000" b="1" dirty="0" smtClean="0">
                <a:solidFill>
                  <a:schemeClr val="accent2"/>
                </a:solidFill>
                <a:latin typeface="Times New Roman" pitchFamily="18" charset="0"/>
                <a:cs typeface="Times New Roman" pitchFamily="18" charset="0"/>
              </a:rPr>
              <a:t>A </a:t>
            </a:r>
            <a:r>
              <a:rPr lang="en-US" sz="2000" b="1" dirty="0" err="1" smtClean="0">
                <a:solidFill>
                  <a:schemeClr val="accent2"/>
                </a:solidFill>
                <a:latin typeface="Times New Roman" pitchFamily="18" charset="0"/>
                <a:cs typeface="Times New Roman" pitchFamily="18" charset="0"/>
              </a:rPr>
              <a:t>carbapenem</a:t>
            </a:r>
            <a:r>
              <a:rPr lang="en-US" sz="2000" b="1" dirty="0" smtClean="0">
                <a:solidFill>
                  <a:schemeClr val="accent2"/>
                </a:solidFill>
                <a:latin typeface="Times New Roman" pitchFamily="18" charset="0"/>
                <a:cs typeface="Times New Roman" pitchFamily="18" charset="0"/>
              </a:rPr>
              <a:t> is the beta-</a:t>
            </a:r>
            <a:r>
              <a:rPr lang="en-US" sz="2000" b="1" dirty="0" err="1" smtClean="0">
                <a:solidFill>
                  <a:schemeClr val="accent2"/>
                </a:solidFill>
                <a:latin typeface="Times New Roman" pitchFamily="18" charset="0"/>
                <a:cs typeface="Times New Roman" pitchFamily="18" charset="0"/>
              </a:rPr>
              <a:t>lactam</a:t>
            </a:r>
            <a:r>
              <a:rPr lang="en-US" sz="2000" b="1" dirty="0" smtClean="0">
                <a:solidFill>
                  <a:schemeClr val="accent2"/>
                </a:solidFill>
                <a:latin typeface="Times New Roman" pitchFamily="18" charset="0"/>
                <a:cs typeface="Times New Roman" pitchFamily="18" charset="0"/>
              </a:rPr>
              <a:t> of choice for the treatment of </a:t>
            </a:r>
            <a:r>
              <a:rPr lang="en-US" sz="2000" b="1" dirty="0" err="1" smtClean="0">
                <a:solidFill>
                  <a:schemeClr val="accent2"/>
                </a:solidFill>
                <a:latin typeface="Times New Roman" pitchFamily="18" charset="0"/>
                <a:cs typeface="Times New Roman" pitchFamily="18" charset="0"/>
              </a:rPr>
              <a:t>Enterobacter</a:t>
            </a:r>
            <a:r>
              <a:rPr lang="en-US" sz="2000" b="1" dirty="0" smtClean="0">
                <a:solidFill>
                  <a:schemeClr val="accent2"/>
                </a:solidFill>
                <a:latin typeface="Times New Roman" pitchFamily="18" charset="0"/>
                <a:cs typeface="Times New Roman" pitchFamily="18" charset="0"/>
              </a:rPr>
              <a:t> infections </a:t>
            </a:r>
            <a:r>
              <a:rPr lang="en-US" sz="2000" dirty="0" smtClean="0">
                <a:latin typeface="Times New Roman" pitchFamily="18" charset="0"/>
                <a:cs typeface="Times New Roman" pitchFamily="18" charset="0"/>
              </a:rPr>
              <a:t>because it is resistant to destruction by the beta- </a:t>
            </a:r>
            <a:r>
              <a:rPr lang="en-US" sz="2000" dirty="0" err="1" smtClean="0">
                <a:latin typeface="Times New Roman" pitchFamily="18" charset="0"/>
                <a:cs typeface="Times New Roman" pitchFamily="18" charset="0"/>
              </a:rPr>
              <a:t>lactamase</a:t>
            </a:r>
            <a:r>
              <a:rPr lang="en-US" sz="2000" dirty="0" smtClean="0">
                <a:latin typeface="Times New Roman" pitchFamily="18" charset="0"/>
                <a:cs typeface="Times New Roman" pitchFamily="18" charset="0"/>
              </a:rPr>
              <a:t> produced by these organisms. </a:t>
            </a:r>
          </a:p>
          <a:p>
            <a:pPr algn="just"/>
            <a:r>
              <a:rPr lang="en-US" sz="2000" b="1" dirty="0" err="1" smtClean="0">
                <a:solidFill>
                  <a:srgbClr val="0033CC"/>
                </a:solidFill>
                <a:latin typeface="Times New Roman" pitchFamily="18" charset="0"/>
                <a:cs typeface="Times New Roman" pitchFamily="18" charset="0"/>
              </a:rPr>
              <a:t>Imipenem</a:t>
            </a:r>
            <a:r>
              <a:rPr lang="en-US" sz="2000" b="1" dirty="0" smtClean="0">
                <a:solidFill>
                  <a:srgbClr val="0033CC"/>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has a wide spectrum with good activity against many Gram-negative rods, including </a:t>
            </a:r>
            <a:r>
              <a:rPr lang="en-US" sz="2000" i="1" dirty="0" smtClean="0">
                <a:latin typeface="Times New Roman" pitchFamily="18" charset="0"/>
                <a:cs typeface="Times New Roman" pitchFamily="18" charset="0"/>
              </a:rPr>
              <a:t>P. </a:t>
            </a:r>
            <a:r>
              <a:rPr lang="en-US" sz="2000" i="1" dirty="0" err="1" smtClean="0">
                <a:latin typeface="Times New Roman" pitchFamily="18" charset="0"/>
                <a:cs typeface="Times New Roman" pitchFamily="18" charset="0"/>
              </a:rPr>
              <a:t>aeruginosa</a:t>
            </a:r>
            <a:r>
              <a:rPr lang="en-US" sz="2000" dirty="0" smtClean="0">
                <a:latin typeface="Times New Roman" pitchFamily="18" charset="0"/>
                <a:cs typeface="Times New Roman" pitchFamily="18" charset="0"/>
              </a:rPr>
              <a:t>, Gram-positive organisms, and anaerobes. It is resistant to most </a:t>
            </a:r>
            <a:r>
              <a:rPr lang="el-GR" sz="2000" dirty="0" smtClean="0">
                <a:latin typeface="Times New Roman" pitchFamily="18" charset="0"/>
                <a:cs typeface="Times New Roman" pitchFamily="18" charset="0"/>
              </a:rPr>
              <a:t>β</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lactamases</a:t>
            </a:r>
            <a:r>
              <a:rPr lang="en-US" sz="2000" dirty="0" smtClean="0">
                <a:latin typeface="Times New Roman" pitchFamily="18" charset="0"/>
                <a:cs typeface="Times New Roman" pitchFamily="18" charset="0"/>
              </a:rPr>
              <a:t> but </a:t>
            </a:r>
            <a:r>
              <a:rPr lang="en-US" sz="2000" dirty="0" smtClean="0">
                <a:solidFill>
                  <a:srgbClr val="D60093"/>
                </a:solidFill>
                <a:latin typeface="Times New Roman" pitchFamily="18" charset="0"/>
                <a:cs typeface="Times New Roman" pitchFamily="18" charset="0"/>
              </a:rPr>
              <a:t>not </a:t>
            </a:r>
            <a:r>
              <a:rPr lang="en-US" sz="2000" dirty="0" err="1" smtClean="0">
                <a:solidFill>
                  <a:srgbClr val="D60093"/>
                </a:solidFill>
                <a:latin typeface="Times New Roman" pitchFamily="18" charset="0"/>
                <a:cs typeface="Times New Roman" pitchFamily="18" charset="0"/>
              </a:rPr>
              <a:t>metallo</a:t>
            </a:r>
            <a:r>
              <a:rPr lang="en-US" sz="2000" dirty="0" smtClean="0">
                <a:solidFill>
                  <a:srgbClr val="D60093"/>
                </a:solidFill>
                <a:latin typeface="Times New Roman" pitchFamily="18" charset="0"/>
                <a:cs typeface="Times New Roman" pitchFamily="18" charset="0"/>
              </a:rPr>
              <a:t>-beta-</a:t>
            </a:r>
            <a:r>
              <a:rPr lang="en-US" sz="2000" dirty="0" err="1" smtClean="0">
                <a:solidFill>
                  <a:srgbClr val="D60093"/>
                </a:solidFill>
                <a:latin typeface="Times New Roman" pitchFamily="18" charset="0"/>
                <a:cs typeface="Times New Roman" pitchFamily="18" charset="0"/>
              </a:rPr>
              <a:t>lactamases</a:t>
            </a:r>
            <a:r>
              <a:rPr lang="en-US" sz="2000" dirty="0" smtClean="0">
                <a:latin typeface="Times New Roman" pitchFamily="18" charset="0"/>
                <a:cs typeface="Times New Roman" pitchFamily="18" charset="0"/>
              </a:rPr>
              <a:t>.  MRSA , </a:t>
            </a:r>
            <a:r>
              <a:rPr lang="en-US" sz="2000" i="1" dirty="0" smtClean="0">
                <a:latin typeface="Times New Roman" pitchFamily="18" charset="0"/>
                <a:cs typeface="Times New Roman" pitchFamily="18" charset="0"/>
              </a:rPr>
              <a:t>C. </a:t>
            </a:r>
            <a:r>
              <a:rPr lang="en-US" sz="2000" i="1" dirty="0" err="1" smtClean="0">
                <a:latin typeface="Times New Roman" pitchFamily="18" charset="0"/>
                <a:cs typeface="Times New Roman" pitchFamily="18" charset="0"/>
              </a:rPr>
              <a:t>difficile</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some others microorganisms</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are </a:t>
            </a:r>
            <a:r>
              <a:rPr lang="en-US" sz="2000" b="1" dirty="0" smtClean="0">
                <a:latin typeface="Times New Roman" pitchFamily="18" charset="0"/>
                <a:cs typeface="Times New Roman" pitchFamily="18" charset="0"/>
              </a:rPr>
              <a:t>resistant</a:t>
            </a:r>
            <a:r>
              <a:rPr lang="en-US" sz="2000" b="1" dirty="0" smtClean="0">
                <a:solidFill>
                  <a:srgbClr val="C00000"/>
                </a:solidFill>
                <a:latin typeface="Times New Roman" pitchFamily="18" charset="0"/>
                <a:cs typeface="Times New Roman" pitchFamily="18" charset="0"/>
              </a:rPr>
              <a:t>. </a:t>
            </a:r>
            <a:r>
              <a:rPr lang="en-US" sz="2000" b="1" u="sng" dirty="0" err="1" smtClean="0">
                <a:solidFill>
                  <a:srgbClr val="C00000"/>
                </a:solidFill>
                <a:latin typeface="Times New Roman" pitchFamily="18" charset="0"/>
                <a:cs typeface="Times New Roman" pitchFamily="18" charset="0"/>
              </a:rPr>
              <a:t>Imipenem</a:t>
            </a:r>
            <a:r>
              <a:rPr lang="en-US" sz="2000" b="1" u="sng" dirty="0" smtClean="0">
                <a:solidFill>
                  <a:srgbClr val="C00000"/>
                </a:solidFill>
                <a:latin typeface="Times New Roman" pitchFamily="18" charset="0"/>
                <a:cs typeface="Times New Roman" pitchFamily="18" charset="0"/>
              </a:rPr>
              <a:t> is inactivated by </a:t>
            </a:r>
            <a:r>
              <a:rPr lang="en-US" sz="2000" b="1" u="sng" dirty="0" err="1" smtClean="0">
                <a:solidFill>
                  <a:srgbClr val="C00000"/>
                </a:solidFill>
                <a:latin typeface="Times New Roman" pitchFamily="18" charset="0"/>
                <a:cs typeface="Times New Roman" pitchFamily="18" charset="0"/>
              </a:rPr>
              <a:t>dehydropeptidases</a:t>
            </a:r>
            <a:r>
              <a:rPr lang="en-US" sz="2000" b="1" u="sng" dirty="0" smtClean="0">
                <a:solidFill>
                  <a:srgbClr val="C00000"/>
                </a:solidFill>
                <a:latin typeface="Times New Roman" pitchFamily="18" charset="0"/>
                <a:cs typeface="Times New Roman" pitchFamily="18" charset="0"/>
              </a:rPr>
              <a:t> in renal tubules, resulting in low urinary concentrations. Consequently, it is administered together with an inhibitor of renal </a:t>
            </a:r>
            <a:r>
              <a:rPr lang="en-US" sz="2000" b="1" u="sng" dirty="0" err="1" smtClean="0">
                <a:solidFill>
                  <a:srgbClr val="C00000"/>
                </a:solidFill>
                <a:latin typeface="Times New Roman" pitchFamily="18" charset="0"/>
                <a:cs typeface="Times New Roman" pitchFamily="18" charset="0"/>
              </a:rPr>
              <a:t>dehydropeptidase</a:t>
            </a:r>
            <a:r>
              <a:rPr lang="en-US" sz="2000" b="1" u="sng" dirty="0" smtClean="0">
                <a:solidFill>
                  <a:srgbClr val="C00000"/>
                </a:solidFill>
                <a:latin typeface="Times New Roman" pitchFamily="18" charset="0"/>
                <a:cs typeface="Times New Roman" pitchFamily="18" charset="0"/>
              </a:rPr>
              <a:t>,  </a:t>
            </a:r>
            <a:r>
              <a:rPr lang="en-US" sz="2000" b="1" u="sng" dirty="0" err="1" smtClean="0">
                <a:latin typeface="Times New Roman" pitchFamily="18" charset="0"/>
                <a:cs typeface="Times New Roman" pitchFamily="18" charset="0"/>
              </a:rPr>
              <a:t>Cilastatin</a:t>
            </a:r>
            <a:r>
              <a:rPr lang="en-US" sz="2000" b="1" u="sng" dirty="0" smtClean="0">
                <a:latin typeface="Times New Roman" pitchFamily="18" charset="0"/>
                <a:cs typeface="Times New Roman" pitchFamily="18" charset="0"/>
              </a:rPr>
              <a:t>, </a:t>
            </a:r>
            <a:r>
              <a:rPr lang="en-US" sz="2000" b="1" u="sng" dirty="0" smtClean="0">
                <a:solidFill>
                  <a:srgbClr val="C00000"/>
                </a:solidFill>
                <a:latin typeface="Times New Roman" pitchFamily="18" charset="0"/>
                <a:cs typeface="Times New Roman" pitchFamily="18" charset="0"/>
              </a:rPr>
              <a:t>for clinical use.</a:t>
            </a:r>
          </a:p>
          <a:p>
            <a:pPr algn="just"/>
            <a:r>
              <a:rPr lang="en-US" sz="2000" b="1" dirty="0" err="1" smtClean="0">
                <a:solidFill>
                  <a:srgbClr val="0033CC"/>
                </a:solidFill>
                <a:latin typeface="Times New Roman" pitchFamily="18" charset="0"/>
                <a:cs typeface="Times New Roman" pitchFamily="18" charset="0"/>
              </a:rPr>
              <a:t>Meropenem</a:t>
            </a:r>
            <a:r>
              <a:rPr lang="en-US" sz="2000" dirty="0" smtClean="0">
                <a:latin typeface="Times New Roman" pitchFamily="18" charset="0"/>
                <a:cs typeface="Times New Roman" pitchFamily="18" charset="0"/>
              </a:rPr>
              <a:t> is similar to </a:t>
            </a:r>
            <a:r>
              <a:rPr lang="en-US" sz="2000" dirty="0" err="1" smtClean="0">
                <a:latin typeface="Times New Roman" pitchFamily="18" charset="0"/>
                <a:cs typeface="Times New Roman" pitchFamily="18" charset="0"/>
              </a:rPr>
              <a:t>imipenem</a:t>
            </a:r>
            <a:r>
              <a:rPr lang="en-US" sz="2000" dirty="0" smtClean="0">
                <a:latin typeface="Times New Roman" pitchFamily="18" charset="0"/>
                <a:cs typeface="Times New Roman" pitchFamily="18" charset="0"/>
              </a:rPr>
              <a:t> but has slightly greater activity against Gram-negative aerobes and  slightly less activity against Gram-positives. </a:t>
            </a:r>
            <a:r>
              <a:rPr lang="en-US" sz="2000" b="1" u="sng" dirty="0" smtClean="0">
                <a:solidFill>
                  <a:srgbClr val="C00000"/>
                </a:solidFill>
                <a:latin typeface="Times New Roman" pitchFamily="18" charset="0"/>
                <a:cs typeface="Times New Roman" pitchFamily="18" charset="0"/>
              </a:rPr>
              <a:t>It is not significantly degraded by renal </a:t>
            </a:r>
            <a:r>
              <a:rPr lang="en-US" sz="2000" b="1" u="sng" dirty="0" err="1" smtClean="0">
                <a:solidFill>
                  <a:srgbClr val="C00000"/>
                </a:solidFill>
                <a:latin typeface="Times New Roman" pitchFamily="18" charset="0"/>
                <a:cs typeface="Times New Roman" pitchFamily="18" charset="0"/>
              </a:rPr>
              <a:t>dehydropeptidase</a:t>
            </a:r>
            <a:r>
              <a:rPr lang="en-US" sz="2000" b="1" u="sng" dirty="0" smtClean="0">
                <a:solidFill>
                  <a:srgbClr val="C00000"/>
                </a:solidFill>
                <a:latin typeface="Times New Roman" pitchFamily="18" charset="0"/>
                <a:cs typeface="Times New Roman" pitchFamily="18" charset="0"/>
              </a:rPr>
              <a:t>  and does not require an inhibitor</a:t>
            </a:r>
            <a:r>
              <a:rPr lang="en-US" sz="2000" u="sng" dirty="0" smtClean="0">
                <a:solidFill>
                  <a:srgbClr val="FF3300"/>
                </a:solidFill>
                <a:latin typeface="Times New Roman" pitchFamily="18" charset="0"/>
                <a:cs typeface="Times New Roman" pitchFamily="18" charset="0"/>
              </a:rPr>
              <a:t>.</a:t>
            </a:r>
            <a:endParaRPr lang="en-US" sz="2000" u="sng" dirty="0" smtClean="0">
              <a:latin typeface="Times New Roman" pitchFamily="18" charset="0"/>
              <a:cs typeface="Times New Roman" pitchFamily="18" charset="0"/>
            </a:endParaRPr>
          </a:p>
          <a:p>
            <a:pPr algn="just">
              <a:buFontTx/>
              <a:buNone/>
            </a:pPr>
            <a:endParaRPr lang="en-US" sz="2000" dirty="0" smtClean="0">
              <a:latin typeface="Times New Roman" pitchFamily="18" charset="0"/>
              <a:cs typeface="Times New Roman" pitchFamily="18" charset="0"/>
            </a:endParaRPr>
          </a:p>
          <a:p>
            <a:pPr algn="just">
              <a:buFontTx/>
              <a:buNone/>
            </a:pPr>
            <a:endParaRPr lang="en-US" sz="2000" dirty="0" smtClean="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486400" y="0"/>
            <a:ext cx="3581400" cy="68580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sp>
        <p:nvSpPr>
          <p:cNvPr id="4100" name="Text Box 4"/>
          <p:cNvSpPr txBox="1">
            <a:spLocks noChangeArrowheads="1"/>
          </p:cNvSpPr>
          <p:nvPr/>
        </p:nvSpPr>
        <p:spPr bwMode="auto">
          <a:xfrm>
            <a:off x="76200" y="0"/>
            <a:ext cx="5408613" cy="661719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just"/>
            <a:r>
              <a:rPr lang="en-US" sz="2800" i="1" dirty="0">
                <a:solidFill>
                  <a:schemeClr val="tx1"/>
                </a:solidFill>
                <a:latin typeface="Times New Roman" pitchFamily="18" charset="0"/>
                <a:cs typeface="Times New Roman" pitchFamily="18" charset="0"/>
              </a:rPr>
              <a:t>The major  5 subdivisions are:</a:t>
            </a:r>
          </a:p>
          <a:p>
            <a:pPr marL="342900" indent="-342900" algn="just"/>
            <a:endParaRPr lang="en-US" sz="3200" dirty="0">
              <a:solidFill>
                <a:schemeClr val="tx1"/>
              </a:solidFill>
              <a:latin typeface="Times New Roman" pitchFamily="18" charset="0"/>
              <a:cs typeface="Times New Roman" pitchFamily="18" charset="0"/>
            </a:endParaRPr>
          </a:p>
          <a:p>
            <a:pPr marL="342900" indent="-342900" algn="just"/>
            <a:r>
              <a:rPr lang="en-US" sz="2800" b="1" dirty="0">
                <a:solidFill>
                  <a:schemeClr val="tx1"/>
                </a:solidFill>
                <a:latin typeface="Times New Roman" pitchFamily="18" charset="0"/>
                <a:cs typeface="Times New Roman" pitchFamily="18" charset="0"/>
              </a:rPr>
              <a:t>(</a:t>
            </a:r>
            <a:r>
              <a:rPr lang="en-US" sz="2800" b="1" dirty="0" smtClean="0">
                <a:solidFill>
                  <a:schemeClr val="tx1"/>
                </a:solidFill>
                <a:latin typeface="Times New Roman" pitchFamily="18" charset="0"/>
                <a:cs typeface="Times New Roman" pitchFamily="18" charset="0"/>
              </a:rPr>
              <a:t>I)</a:t>
            </a:r>
            <a:r>
              <a:rPr lang="en-US" sz="2800" b="1" dirty="0" err="1" smtClean="0">
                <a:solidFill>
                  <a:schemeClr val="tx1"/>
                </a:solidFill>
                <a:latin typeface="Times New Roman" pitchFamily="18" charset="0"/>
                <a:cs typeface="Times New Roman" pitchFamily="18" charset="0"/>
              </a:rPr>
              <a:t>Penicillins</a:t>
            </a:r>
            <a:r>
              <a:rPr lang="en-US" sz="2800" dirty="0" smtClean="0">
                <a:solidFill>
                  <a:schemeClr val="tx1"/>
                </a:solidFill>
                <a:latin typeface="Times New Roman" pitchFamily="18" charset="0"/>
                <a:cs typeface="Times New Roman" pitchFamily="18" charset="0"/>
              </a:rPr>
              <a:t>(</a:t>
            </a:r>
            <a:r>
              <a:rPr lang="en-US" sz="2800" dirty="0" err="1" smtClean="0">
                <a:solidFill>
                  <a:schemeClr val="tx1"/>
                </a:solidFill>
                <a:latin typeface="Times New Roman" pitchFamily="18" charset="0"/>
                <a:cs typeface="Times New Roman" pitchFamily="18" charset="0"/>
              </a:rPr>
              <a:t>Penames</a:t>
            </a:r>
            <a:r>
              <a:rPr lang="en-US" sz="2800" dirty="0" smtClean="0">
                <a:solidFill>
                  <a:schemeClr val="tx1"/>
                </a:solidFill>
                <a:latin typeface="Times New Roman" pitchFamily="18" charset="0"/>
                <a:cs typeface="Times New Roman" pitchFamily="18" charset="0"/>
              </a:rPr>
              <a:t>)whose </a:t>
            </a:r>
            <a:r>
              <a:rPr lang="en-US" sz="2800" dirty="0">
                <a:solidFill>
                  <a:schemeClr val="tx1"/>
                </a:solidFill>
                <a:latin typeface="Times New Roman" pitchFamily="18" charset="0"/>
                <a:cs typeface="Times New Roman" pitchFamily="18" charset="0"/>
              </a:rPr>
              <a:t>official names  usually include or end in “</a:t>
            </a:r>
            <a:r>
              <a:rPr lang="en-US" sz="2800" dirty="0" err="1">
                <a:solidFill>
                  <a:schemeClr val="tx1"/>
                </a:solidFill>
                <a:latin typeface="Times New Roman" pitchFamily="18" charset="0"/>
                <a:cs typeface="Times New Roman" pitchFamily="18" charset="0"/>
              </a:rPr>
              <a:t>cillin</a:t>
            </a:r>
            <a:r>
              <a:rPr lang="en-US" sz="2800" dirty="0">
                <a:solidFill>
                  <a:schemeClr val="tx1"/>
                </a:solidFill>
                <a:latin typeface="Times New Roman" pitchFamily="18" charset="0"/>
                <a:cs typeface="Times New Roman" pitchFamily="18" charset="0"/>
              </a:rPr>
              <a:t>”</a:t>
            </a:r>
          </a:p>
          <a:p>
            <a:pPr marL="342900" indent="-342900" algn="just"/>
            <a:r>
              <a:rPr lang="en-US" sz="2800" dirty="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II)</a:t>
            </a:r>
            <a:r>
              <a:rPr lang="en-US" sz="2800" b="1" dirty="0" err="1" smtClean="0">
                <a:solidFill>
                  <a:schemeClr val="tx1"/>
                </a:solidFill>
                <a:latin typeface="Times New Roman" pitchFamily="18" charset="0"/>
                <a:cs typeface="Times New Roman" pitchFamily="18" charset="0"/>
              </a:rPr>
              <a:t>Cephalosporins</a:t>
            </a:r>
            <a:r>
              <a:rPr lang="en-US" sz="2800" b="1" dirty="0" smtClean="0">
                <a:solidFill>
                  <a:schemeClr val="tx1"/>
                </a:solidFill>
                <a:latin typeface="Times New Roman" pitchFamily="18" charset="0"/>
                <a:cs typeface="Times New Roman" pitchFamily="18" charset="0"/>
              </a:rPr>
              <a:t>(</a:t>
            </a:r>
            <a:r>
              <a:rPr lang="en-US" sz="2800" b="1" dirty="0" err="1" smtClean="0">
                <a:solidFill>
                  <a:schemeClr val="tx1"/>
                </a:solidFill>
                <a:latin typeface="Times New Roman" pitchFamily="18" charset="0"/>
                <a:cs typeface="Times New Roman" pitchFamily="18" charset="0"/>
              </a:rPr>
              <a:t>Cephems</a:t>
            </a:r>
            <a:r>
              <a:rPr lang="en-US" sz="2800" b="1" dirty="0" smtClean="0">
                <a:solidFill>
                  <a:schemeClr val="tx1"/>
                </a:solidFill>
                <a:latin typeface="Times New Roman" pitchFamily="18" charset="0"/>
                <a:cs typeface="Times New Roman" pitchFamily="18" charset="0"/>
              </a:rPr>
              <a:t>)</a:t>
            </a:r>
          </a:p>
          <a:p>
            <a:pPr marL="342900" indent="-342900" algn="just"/>
            <a:r>
              <a:rPr lang="en-US" sz="2800" dirty="0" smtClean="0">
                <a:solidFill>
                  <a:schemeClr val="tx1"/>
                </a:solidFill>
                <a:latin typeface="Times New Roman" pitchFamily="18" charset="0"/>
                <a:cs typeface="Times New Roman" pitchFamily="18" charset="0"/>
              </a:rPr>
              <a:t>which </a:t>
            </a:r>
            <a:r>
              <a:rPr lang="en-US" sz="2800" dirty="0">
                <a:solidFill>
                  <a:schemeClr val="tx1"/>
                </a:solidFill>
                <a:latin typeface="Times New Roman" pitchFamily="18" charset="0"/>
                <a:cs typeface="Times New Roman" pitchFamily="18" charset="0"/>
              </a:rPr>
              <a:t>are  recognized by the inclusion  of “</a:t>
            </a:r>
            <a:r>
              <a:rPr lang="en-US" sz="2800" dirty="0" err="1">
                <a:solidFill>
                  <a:schemeClr val="tx1"/>
                </a:solidFill>
                <a:latin typeface="Times New Roman" pitchFamily="18" charset="0"/>
                <a:cs typeface="Times New Roman" pitchFamily="18" charset="0"/>
              </a:rPr>
              <a:t>cef</a:t>
            </a:r>
            <a:r>
              <a:rPr lang="en-US" sz="2800" dirty="0">
                <a:solidFill>
                  <a:schemeClr val="tx1"/>
                </a:solidFill>
                <a:latin typeface="Times New Roman" pitchFamily="18" charset="0"/>
                <a:cs typeface="Times New Roman" pitchFamily="18" charset="0"/>
              </a:rPr>
              <a:t>” or “</a:t>
            </a:r>
            <a:r>
              <a:rPr lang="en-US" sz="2800" dirty="0" err="1">
                <a:solidFill>
                  <a:schemeClr val="tx1"/>
                </a:solidFill>
                <a:latin typeface="Times New Roman" pitchFamily="18" charset="0"/>
                <a:cs typeface="Times New Roman" pitchFamily="18" charset="0"/>
              </a:rPr>
              <a:t>ceph</a:t>
            </a:r>
            <a:r>
              <a:rPr lang="en-US" sz="2800" dirty="0">
                <a:solidFill>
                  <a:schemeClr val="tx1"/>
                </a:solidFill>
                <a:latin typeface="Times New Roman" pitchFamily="18" charset="0"/>
                <a:cs typeface="Times New Roman" pitchFamily="18" charset="0"/>
              </a:rPr>
              <a:t>” in their  official names. </a:t>
            </a:r>
          </a:p>
          <a:p>
            <a:pPr marL="342900" indent="-342900" algn="just"/>
            <a:r>
              <a:rPr lang="en-US" sz="2800" dirty="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III)</a:t>
            </a:r>
            <a:r>
              <a:rPr lang="en-US" sz="2800" b="1" dirty="0" err="1" smtClean="0">
                <a:solidFill>
                  <a:schemeClr val="tx1"/>
                </a:solidFill>
                <a:latin typeface="Times New Roman" pitchFamily="18" charset="0"/>
                <a:cs typeface="Times New Roman" pitchFamily="18" charset="0"/>
              </a:rPr>
              <a:t>Carbapenems</a:t>
            </a:r>
            <a:r>
              <a:rPr lang="en-US" sz="2800" dirty="0" smtClean="0">
                <a:solidFill>
                  <a:schemeClr val="tx1"/>
                </a:solidFill>
                <a:latin typeface="Times New Roman" pitchFamily="18" charset="0"/>
                <a:cs typeface="Times New Roman" pitchFamily="18" charset="0"/>
              </a:rPr>
              <a:t>(e.g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meropenem</a:t>
            </a:r>
            <a:r>
              <a:rPr lang="en-US" sz="2800" dirty="0">
                <a:solidFill>
                  <a:schemeClr val="tx1"/>
                </a:solidFill>
                <a:latin typeface="Times New Roman" pitchFamily="18" charset="0"/>
                <a:cs typeface="Times New Roman" pitchFamily="18" charset="0"/>
              </a:rPr>
              <a:t>, </a:t>
            </a:r>
          </a:p>
          <a:p>
            <a:pPr marL="342900" indent="-342900" algn="just"/>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imipenem</a:t>
            </a:r>
            <a:r>
              <a:rPr lang="en-US" sz="2800" dirty="0">
                <a:solidFill>
                  <a:schemeClr val="tx1"/>
                </a:solidFill>
                <a:latin typeface="Times New Roman" pitchFamily="18" charset="0"/>
                <a:cs typeface="Times New Roman" pitchFamily="18" charset="0"/>
              </a:rPr>
              <a:t>)</a:t>
            </a:r>
          </a:p>
          <a:p>
            <a:pPr marL="342900" indent="-342900" algn="just"/>
            <a:r>
              <a:rPr lang="en-US" sz="2800" dirty="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IV)</a:t>
            </a:r>
            <a:r>
              <a:rPr lang="en-US" sz="2800" b="1" dirty="0" err="1" smtClean="0">
                <a:solidFill>
                  <a:schemeClr val="tx1"/>
                </a:solidFill>
                <a:latin typeface="Times New Roman" pitchFamily="18" charset="0"/>
                <a:cs typeface="Times New Roman" pitchFamily="18" charset="0"/>
              </a:rPr>
              <a:t>Monobactams</a:t>
            </a:r>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(e.g. </a:t>
            </a:r>
            <a:r>
              <a:rPr lang="en-US" sz="2800" dirty="0" err="1">
                <a:solidFill>
                  <a:schemeClr val="tx1"/>
                </a:solidFill>
                <a:latin typeface="Times New Roman" pitchFamily="18" charset="0"/>
                <a:cs typeface="Times New Roman" pitchFamily="18" charset="0"/>
              </a:rPr>
              <a:t>aztreonam</a:t>
            </a:r>
            <a:r>
              <a:rPr lang="en-US" sz="2800" dirty="0">
                <a:solidFill>
                  <a:schemeClr val="tx1"/>
                </a:solidFill>
                <a:latin typeface="Times New Roman" pitchFamily="18" charset="0"/>
                <a:cs typeface="Times New Roman" pitchFamily="18" charset="0"/>
              </a:rPr>
              <a:t>)</a:t>
            </a:r>
          </a:p>
          <a:p>
            <a:pPr marL="342900" indent="-342900" algn="just"/>
            <a:r>
              <a:rPr lang="en-US" sz="2800" dirty="0">
                <a:solidFill>
                  <a:schemeClr val="tx1"/>
                </a:solidFill>
                <a:latin typeface="Times New Roman" pitchFamily="18" charset="0"/>
                <a:cs typeface="Times New Roman" pitchFamily="18" charset="0"/>
              </a:rPr>
              <a:t>(V) </a:t>
            </a:r>
            <a:r>
              <a:rPr lang="en-US" sz="2800" b="1" dirty="0">
                <a:solidFill>
                  <a:schemeClr val="tx1"/>
                </a:solidFill>
                <a:latin typeface="Times New Roman" pitchFamily="18" charset="0"/>
                <a:cs typeface="Times New Roman" pitchFamily="18" charset="0"/>
              </a:rPr>
              <a:t>beta-</a:t>
            </a:r>
            <a:r>
              <a:rPr lang="en-US" sz="2800" b="1" dirty="0" err="1">
                <a:solidFill>
                  <a:schemeClr val="tx1"/>
                </a:solidFill>
                <a:latin typeface="Times New Roman" pitchFamily="18" charset="0"/>
                <a:cs typeface="Times New Roman" pitchFamily="18" charset="0"/>
              </a:rPr>
              <a:t>lactamase</a:t>
            </a:r>
            <a:r>
              <a:rPr lang="en-US" sz="2800" b="1" dirty="0">
                <a:solidFill>
                  <a:schemeClr val="tx1"/>
                </a:solidFill>
                <a:latin typeface="Times New Roman" pitchFamily="18" charset="0"/>
                <a:cs typeface="Times New Roman" pitchFamily="18" charset="0"/>
              </a:rPr>
              <a:t> inhibitors</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e.g</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a:p>
            <a:pPr marL="342900" indent="-342900" algn="just"/>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clavulanic</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acid (known as </a:t>
            </a:r>
            <a:r>
              <a:rPr lang="en-US" sz="2800" dirty="0" err="1" smtClean="0">
                <a:solidFill>
                  <a:schemeClr val="tx1"/>
                </a:solidFill>
                <a:latin typeface="Times New Roman" pitchFamily="18" charset="0"/>
                <a:cs typeface="Times New Roman" pitchFamily="18" charset="0"/>
              </a:rPr>
              <a:t>Augmentin</a:t>
            </a: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sulbactam</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41325" y="423863"/>
            <a:ext cx="4578350" cy="641350"/>
          </a:xfrm>
          <a:prstGeom prst="rect">
            <a:avLst/>
          </a:prstGeom>
          <a:noFill/>
          <a:ln w="9525">
            <a:noFill/>
            <a:miter lim="800000"/>
            <a:headEnd/>
            <a:tailEnd/>
          </a:ln>
        </p:spPr>
        <p:txBody>
          <a:bodyPr wrap="none">
            <a:spAutoFit/>
          </a:bodyPr>
          <a:lstStyle/>
          <a:p>
            <a:r>
              <a:rPr lang="en-US" sz="3600" b="1">
                <a:solidFill>
                  <a:srgbClr val="0033CC"/>
                </a:solidFill>
              </a:rPr>
              <a:t>IV. MONOBACTAMS</a:t>
            </a:r>
          </a:p>
        </p:txBody>
      </p:sp>
      <p:pic>
        <p:nvPicPr>
          <p:cNvPr id="29699" name="Picture 3"/>
          <p:cNvPicPr>
            <a:picLocks noChangeAspect="1" noChangeArrowheads="1"/>
          </p:cNvPicPr>
          <p:nvPr/>
        </p:nvPicPr>
        <p:blipFill>
          <a:blip r:embed="rId2" cstate="print"/>
          <a:srcRect/>
          <a:stretch>
            <a:fillRect/>
          </a:stretch>
        </p:blipFill>
        <p:spPr bwMode="auto">
          <a:xfrm>
            <a:off x="5715000" y="0"/>
            <a:ext cx="3429000" cy="2122488"/>
          </a:xfrm>
          <a:prstGeom prst="rect">
            <a:avLst/>
          </a:prstGeom>
          <a:noFill/>
          <a:ln w="9525">
            <a:noFill/>
            <a:miter lim="800000"/>
            <a:headEnd/>
            <a:tailEnd/>
          </a:ln>
        </p:spPr>
      </p:pic>
      <p:sp>
        <p:nvSpPr>
          <p:cNvPr id="29700" name="Text Box 4"/>
          <p:cNvSpPr txBox="1">
            <a:spLocks noChangeArrowheads="1"/>
          </p:cNvSpPr>
          <p:nvPr/>
        </p:nvSpPr>
        <p:spPr bwMode="auto">
          <a:xfrm>
            <a:off x="304800" y="1295400"/>
            <a:ext cx="5486400" cy="584200"/>
          </a:xfrm>
          <a:prstGeom prst="rect">
            <a:avLst/>
          </a:prstGeom>
          <a:noFill/>
          <a:ln w="9525">
            <a:noFill/>
            <a:miter lim="800000"/>
            <a:headEnd/>
            <a:tailEnd/>
          </a:ln>
        </p:spPr>
        <p:txBody>
          <a:bodyPr>
            <a:spAutoFit/>
          </a:bodyPr>
          <a:lstStyle/>
          <a:p>
            <a:r>
              <a:rPr lang="en-US" sz="3200" b="1">
                <a:solidFill>
                  <a:srgbClr val="0033CC"/>
                </a:solidFill>
              </a:rPr>
              <a:t>Aztreonam(only one ring)</a:t>
            </a:r>
          </a:p>
        </p:txBody>
      </p:sp>
      <p:sp>
        <p:nvSpPr>
          <p:cNvPr id="29701" name="Text Box 6"/>
          <p:cNvSpPr txBox="1">
            <a:spLocks noChangeArrowheads="1"/>
          </p:cNvSpPr>
          <p:nvPr/>
        </p:nvSpPr>
        <p:spPr bwMode="auto">
          <a:xfrm>
            <a:off x="300038" y="1828800"/>
            <a:ext cx="8615362" cy="2554545"/>
          </a:xfrm>
          <a:prstGeom prst="rect">
            <a:avLst/>
          </a:prstGeom>
          <a:noFill/>
          <a:ln w="9525">
            <a:noFill/>
            <a:miter lim="800000"/>
            <a:headEnd/>
            <a:tailEnd/>
          </a:ln>
        </p:spPr>
        <p:txBody>
          <a:bodyPr wrap="square">
            <a:spAutoFit/>
          </a:bodyPr>
          <a:lstStyle/>
          <a:p>
            <a:pPr algn="just"/>
            <a:r>
              <a:rPr lang="en-US" sz="2000" dirty="0" err="1">
                <a:latin typeface="Times New Roman" pitchFamily="18" charset="0"/>
                <a:cs typeface="Times New Roman" pitchFamily="18" charset="0"/>
              </a:rPr>
              <a:t>Monobactams</a:t>
            </a:r>
            <a:r>
              <a:rPr lang="en-US" sz="2000" dirty="0">
                <a:latin typeface="Times New Roman" pitchFamily="18" charset="0"/>
                <a:cs typeface="Times New Roman" pitchFamily="18" charset="0"/>
              </a:rPr>
              <a:t> are drugs with a monocyclic </a:t>
            </a:r>
            <a:r>
              <a:rPr lang="el-GR" sz="2000" dirty="0">
                <a:latin typeface="Times New Roman" pitchFamily="18" charset="0"/>
                <a:cs typeface="Times New Roman" pitchFamily="18" charset="0"/>
              </a:rPr>
              <a:t>β</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lactam</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ring.  It is a synthetic  isolated from </a:t>
            </a:r>
            <a:r>
              <a:rPr lang="en-US" sz="2000" i="1" dirty="0" err="1">
                <a:latin typeface="Times New Roman" pitchFamily="18" charset="0"/>
                <a:cs typeface="Times New Roman" pitchFamily="18" charset="0"/>
                <a:hlinkClick r:id="rId3" tooltip="Chromobacterium violaceum"/>
              </a:rPr>
              <a:t>Chromobacterium</a:t>
            </a:r>
            <a:r>
              <a:rPr lang="en-US" sz="2000" i="1" dirty="0">
                <a:latin typeface="Times New Roman" pitchFamily="18" charset="0"/>
                <a:cs typeface="Times New Roman" pitchFamily="18" charset="0"/>
                <a:hlinkClick r:id="rId3" tooltip="Chromobacterium violaceum"/>
              </a:rPr>
              <a:t> </a:t>
            </a:r>
            <a:r>
              <a:rPr lang="en-US" sz="2000" i="1" dirty="0" err="1">
                <a:latin typeface="Times New Roman" pitchFamily="18" charset="0"/>
                <a:cs typeface="Times New Roman" pitchFamily="18" charset="0"/>
                <a:hlinkClick r:id="rId3" tooltip="Chromobacterium violaceum"/>
              </a:rPr>
              <a:t>violaceum</a:t>
            </a:r>
            <a:r>
              <a:rPr lang="en-US" sz="2000" dirty="0">
                <a:latin typeface="Times New Roman" pitchFamily="18" charset="0"/>
                <a:cs typeface="Times New Roman" pitchFamily="18" charset="0"/>
              </a:rPr>
              <a:t>. They are </a:t>
            </a:r>
            <a:r>
              <a:rPr lang="en-US" sz="2000" dirty="0">
                <a:solidFill>
                  <a:srgbClr val="FF3300"/>
                </a:solidFill>
                <a:latin typeface="Times New Roman" pitchFamily="18" charset="0"/>
                <a:cs typeface="Times New Roman" pitchFamily="18" charset="0"/>
              </a:rPr>
              <a:t>relatively resistant to beta-</a:t>
            </a:r>
            <a:r>
              <a:rPr lang="en-US" sz="2000" dirty="0" err="1">
                <a:solidFill>
                  <a:srgbClr val="FF3300"/>
                </a:solidFill>
                <a:latin typeface="Times New Roman" pitchFamily="18" charset="0"/>
                <a:cs typeface="Times New Roman" pitchFamily="18" charset="0"/>
              </a:rPr>
              <a:t>lactamases</a:t>
            </a:r>
            <a:r>
              <a:rPr lang="en-US" sz="2000" dirty="0">
                <a:solidFill>
                  <a:srgbClr val="FF3300"/>
                </a:solidFill>
                <a:latin typeface="Times New Roman" pitchFamily="18" charset="0"/>
                <a:cs typeface="Times New Roman" pitchFamily="18" charset="0"/>
              </a:rPr>
              <a:t> and active against Gram-negative rods (including </a:t>
            </a:r>
            <a:r>
              <a:rPr lang="en-US" sz="2000" i="1" dirty="0">
                <a:solidFill>
                  <a:srgbClr val="FF3300"/>
                </a:solidFill>
                <a:latin typeface="Times New Roman" pitchFamily="18" charset="0"/>
                <a:cs typeface="Times New Roman" pitchFamily="18" charset="0"/>
              </a:rPr>
              <a:t>Pseudomonas and </a:t>
            </a:r>
            <a:r>
              <a:rPr lang="en-US" sz="2000" i="1" dirty="0" err="1">
                <a:solidFill>
                  <a:srgbClr val="FF3300"/>
                </a:solidFill>
                <a:latin typeface="Times New Roman" pitchFamily="18" charset="0"/>
                <a:cs typeface="Times New Roman" pitchFamily="18" charset="0"/>
              </a:rPr>
              <a:t>Serratia</a:t>
            </a:r>
            <a:r>
              <a:rPr lang="en-US" sz="2000" dirty="0">
                <a:solidFill>
                  <a:srgbClr val="FF3300"/>
                </a:solidFill>
                <a:latin typeface="Times New Roman" pitchFamily="18" charset="0"/>
                <a:cs typeface="Times New Roman" pitchFamily="18" charset="0"/>
              </a:rPr>
              <a:t>). </a:t>
            </a:r>
            <a:r>
              <a:rPr lang="en-US" sz="2000" dirty="0">
                <a:latin typeface="Times New Roman" pitchFamily="18" charset="0"/>
                <a:cs typeface="Times New Roman" pitchFamily="18" charset="0"/>
              </a:rPr>
              <a:t>They have no activity against Gram-positive bacteria or anaerobes.</a:t>
            </a:r>
          </a:p>
          <a:p>
            <a:pPr algn="just"/>
            <a:r>
              <a:rPr lang="en-US" sz="2000" dirty="0" err="1">
                <a:latin typeface="Times New Roman" pitchFamily="18" charset="0"/>
                <a:cs typeface="Times New Roman" pitchFamily="18" charset="0"/>
              </a:rPr>
              <a:t>Aztreonam</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poorly absorbed when given orally, so it must be administered as an </a:t>
            </a:r>
            <a:r>
              <a:rPr lang="en-US" sz="2000" dirty="0">
                <a:latin typeface="Times New Roman" pitchFamily="18" charset="0"/>
                <a:cs typeface="Times New Roman" pitchFamily="18" charset="0"/>
                <a:hlinkClick r:id="rId4" tooltip="Intravenous"/>
              </a:rPr>
              <a:t>intravenous</a:t>
            </a:r>
            <a:r>
              <a:rPr lang="en-US" sz="2000" dirty="0">
                <a:latin typeface="Times New Roman" pitchFamily="18" charset="0"/>
                <a:cs typeface="Times New Roman" pitchFamily="18" charset="0"/>
              </a:rPr>
              <a:t> or </a:t>
            </a:r>
            <a:r>
              <a:rPr lang="en-US" sz="2000" dirty="0">
                <a:latin typeface="Times New Roman" pitchFamily="18" charset="0"/>
                <a:cs typeface="Times New Roman" pitchFamily="18" charset="0"/>
                <a:hlinkClick r:id="rId5" tooltip="Intramuscular"/>
              </a:rPr>
              <a:t>intramuscular</a:t>
            </a:r>
            <a:r>
              <a:rPr lang="en-US" sz="2000" dirty="0">
                <a:latin typeface="Times New Roman" pitchFamily="18" charset="0"/>
                <a:cs typeface="Times New Roman" pitchFamily="18" charset="0"/>
              </a:rPr>
              <a:t> injection (trade name </a:t>
            </a:r>
            <a:r>
              <a:rPr lang="en-US" sz="2000" dirty="0" err="1">
                <a:latin typeface="Times New Roman" pitchFamily="18" charset="0"/>
                <a:cs typeface="Times New Roman" pitchFamily="18" charset="0"/>
              </a:rPr>
              <a:t>Azactam</a:t>
            </a:r>
            <a:r>
              <a:rPr lang="en-US" sz="2000" dirty="0">
                <a:latin typeface="Times New Roman" pitchFamily="18" charset="0"/>
                <a:cs typeface="Times New Roman" pitchFamily="18" charset="0"/>
              </a:rPr>
              <a:t> ), or </a:t>
            </a:r>
            <a:r>
              <a:rPr lang="en-US" sz="2000" dirty="0">
                <a:latin typeface="Times New Roman" pitchFamily="18" charset="0"/>
                <a:cs typeface="Times New Roman" pitchFamily="18" charset="0"/>
                <a:hlinkClick r:id="rId6" tooltip="Nebulizer"/>
              </a:rPr>
              <a:t>inhaled</a:t>
            </a:r>
            <a:r>
              <a:rPr lang="en-US" sz="2000" dirty="0">
                <a:latin typeface="Times New Roman" pitchFamily="18" charset="0"/>
                <a:cs typeface="Times New Roman" pitchFamily="18" charset="0"/>
              </a:rPr>
              <a:t> (trade name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Cayston</a:t>
            </a:r>
            <a:r>
              <a:rPr lang="en-US" sz="2000" dirty="0">
                <a:latin typeface="Times New Roman" pitchFamily="18" charset="0"/>
                <a:cs typeface="Times New Roman" pitchFamily="18" charset="0"/>
              </a:rPr>
              <a:t>) </a:t>
            </a:r>
          </a:p>
        </p:txBody>
      </p:sp>
      <p:pic>
        <p:nvPicPr>
          <p:cNvPr id="29702" name="Picture 5" descr="APP04010.jpg"/>
          <p:cNvPicPr>
            <a:picLocks noChangeAspect="1"/>
          </p:cNvPicPr>
          <p:nvPr/>
        </p:nvPicPr>
        <p:blipFill>
          <a:blip r:embed="rId7" cstate="print"/>
          <a:srcRect/>
          <a:stretch>
            <a:fillRect/>
          </a:stretch>
        </p:blipFill>
        <p:spPr bwMode="auto">
          <a:xfrm>
            <a:off x="5486400" y="4495800"/>
            <a:ext cx="3657600" cy="2362200"/>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33400" y="0"/>
            <a:ext cx="6056313" cy="523875"/>
          </a:xfrm>
          <a:prstGeom prst="rect">
            <a:avLst/>
          </a:prstGeom>
          <a:noFill/>
          <a:ln w="9525">
            <a:noFill/>
            <a:miter lim="800000"/>
            <a:headEnd/>
            <a:tailEnd/>
          </a:ln>
        </p:spPr>
        <p:txBody>
          <a:bodyPr>
            <a:spAutoFit/>
          </a:bodyPr>
          <a:lstStyle/>
          <a:p>
            <a:r>
              <a:rPr lang="en-US" sz="2800" b="1" dirty="0">
                <a:solidFill>
                  <a:srgbClr val="0033CC"/>
                </a:solidFill>
              </a:rPr>
              <a:t>V. BETA-LACTAMASE INHIBITORS</a:t>
            </a:r>
          </a:p>
        </p:txBody>
      </p:sp>
      <p:sp>
        <p:nvSpPr>
          <p:cNvPr id="37891" name="Text Box 5"/>
          <p:cNvSpPr txBox="1">
            <a:spLocks noChangeArrowheads="1"/>
          </p:cNvSpPr>
          <p:nvPr/>
        </p:nvSpPr>
        <p:spPr bwMode="auto">
          <a:xfrm>
            <a:off x="0" y="3886200"/>
            <a:ext cx="4267200" cy="29860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000" b="1" dirty="0" err="1">
                <a:solidFill>
                  <a:srgbClr val="C00000"/>
                </a:solidFill>
              </a:rPr>
              <a:t>Clavulanic</a:t>
            </a:r>
            <a:r>
              <a:rPr lang="en-US" sz="2000" b="1" dirty="0">
                <a:solidFill>
                  <a:srgbClr val="C00000"/>
                </a:solidFill>
              </a:rPr>
              <a:t> acid    </a:t>
            </a:r>
            <a:r>
              <a:rPr lang="en-US" sz="2000" b="1" dirty="0" err="1">
                <a:solidFill>
                  <a:srgbClr val="C00000"/>
                </a:solidFill>
              </a:rPr>
              <a:t>Sulbactam</a:t>
            </a:r>
            <a:r>
              <a:rPr lang="en-US" sz="2000" b="1" dirty="0">
                <a:solidFill>
                  <a:srgbClr val="C00000"/>
                </a:solidFill>
              </a:rPr>
              <a:t> </a:t>
            </a:r>
            <a:r>
              <a:rPr lang="en-US" sz="2000" b="1" dirty="0" err="1">
                <a:solidFill>
                  <a:srgbClr val="C00000"/>
                </a:solidFill>
              </a:rPr>
              <a:t>Tazobactam</a:t>
            </a:r>
            <a:r>
              <a:rPr lang="en-US" sz="2000" b="1" dirty="0">
                <a:solidFill>
                  <a:srgbClr val="C00000"/>
                </a:solidFill>
              </a:rPr>
              <a:t>  </a:t>
            </a:r>
          </a:p>
          <a:p>
            <a:pPr>
              <a:defRPr/>
            </a:pPr>
            <a:r>
              <a:rPr lang="en-US" sz="2000" b="1" dirty="0">
                <a:solidFill>
                  <a:srgbClr val="002060"/>
                </a:solidFill>
              </a:rPr>
              <a:t>many antibiotics like </a:t>
            </a:r>
          </a:p>
          <a:p>
            <a:pPr>
              <a:defRPr/>
            </a:pPr>
            <a:r>
              <a:rPr lang="en-US" sz="2000" b="1" dirty="0" err="1">
                <a:solidFill>
                  <a:srgbClr val="002060"/>
                </a:solidFill>
                <a:latin typeface="Times New Roman" pitchFamily="18" charset="0"/>
                <a:cs typeface="Times New Roman" pitchFamily="18" charset="0"/>
              </a:rPr>
              <a:t>Ampicillin</a:t>
            </a:r>
            <a:r>
              <a:rPr lang="en-US" sz="2000" b="1" dirty="0">
                <a:solidFill>
                  <a:srgbClr val="002060"/>
                </a:solidFill>
                <a:latin typeface="Times New Roman" pitchFamily="18" charset="0"/>
                <a:cs typeface="Times New Roman" pitchFamily="18" charset="0"/>
              </a:rPr>
              <a:t>, amoxicillin, </a:t>
            </a:r>
            <a:r>
              <a:rPr lang="en-US" sz="2000" b="1" dirty="0" err="1">
                <a:solidFill>
                  <a:srgbClr val="002060"/>
                </a:solidFill>
                <a:latin typeface="Times New Roman" pitchFamily="18" charset="0"/>
                <a:cs typeface="Times New Roman" pitchFamily="18" charset="0"/>
              </a:rPr>
              <a:t>ticarcillin</a:t>
            </a:r>
            <a:r>
              <a:rPr lang="en-US" sz="2000" b="1" dirty="0">
                <a:solidFill>
                  <a:srgbClr val="002060"/>
                </a:solidFill>
                <a:latin typeface="Times New Roman" pitchFamily="18" charset="0"/>
                <a:cs typeface="Times New Roman" pitchFamily="18" charset="0"/>
              </a:rPr>
              <a:t>, and </a:t>
            </a:r>
            <a:r>
              <a:rPr lang="en-US" sz="2000" b="1" dirty="0" err="1">
                <a:solidFill>
                  <a:srgbClr val="002060"/>
                </a:solidFill>
                <a:latin typeface="Times New Roman" pitchFamily="18" charset="0"/>
                <a:cs typeface="Times New Roman" pitchFamily="18" charset="0"/>
              </a:rPr>
              <a:t>piperacillin</a:t>
            </a:r>
            <a:r>
              <a:rPr lang="en-US" sz="2000" b="1" dirty="0">
                <a:solidFill>
                  <a:srgbClr val="002060"/>
                </a:solidFill>
                <a:latin typeface="Times New Roman" pitchFamily="18" charset="0"/>
                <a:cs typeface="Times New Roman" pitchFamily="18" charset="0"/>
              </a:rPr>
              <a:t>  are also available in combination with one of  several </a:t>
            </a:r>
            <a:r>
              <a:rPr lang="en-US" sz="2000" b="1" i="1" dirty="0">
                <a:solidFill>
                  <a:srgbClr val="C00000"/>
                </a:solidFill>
                <a:latin typeface="Times New Roman" pitchFamily="18" charset="0"/>
                <a:cs typeface="Times New Roman" pitchFamily="18" charset="0"/>
              </a:rPr>
              <a:t>beta-</a:t>
            </a:r>
            <a:r>
              <a:rPr lang="en-US" sz="2000" b="1" i="1" dirty="0" err="1">
                <a:solidFill>
                  <a:srgbClr val="C00000"/>
                </a:solidFill>
                <a:latin typeface="Times New Roman" pitchFamily="18" charset="0"/>
                <a:cs typeface="Times New Roman" pitchFamily="18" charset="0"/>
              </a:rPr>
              <a:t>lactamase</a:t>
            </a:r>
            <a:r>
              <a:rPr lang="en-US" sz="2000" b="1" i="1" dirty="0">
                <a:solidFill>
                  <a:srgbClr val="C00000"/>
                </a:solidFill>
                <a:latin typeface="Times New Roman" pitchFamily="18" charset="0"/>
                <a:cs typeface="Times New Roman" pitchFamily="18" charset="0"/>
              </a:rPr>
              <a:t> inhibitors:</a:t>
            </a:r>
            <a:r>
              <a:rPr lang="en-US" sz="2000" b="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clavulanic</a:t>
            </a:r>
            <a:r>
              <a:rPr lang="en-US" sz="2000" b="1" i="1" dirty="0">
                <a:solidFill>
                  <a:srgbClr val="C00000"/>
                </a:solidFill>
                <a:latin typeface="Times New Roman" pitchFamily="18" charset="0"/>
                <a:cs typeface="Times New Roman" pitchFamily="18" charset="0"/>
              </a:rPr>
              <a:t> acid,  </a:t>
            </a:r>
            <a:r>
              <a:rPr lang="en-US" sz="2000" b="1" i="1" dirty="0" err="1">
                <a:solidFill>
                  <a:srgbClr val="C00000"/>
                </a:solidFill>
                <a:latin typeface="Times New Roman" pitchFamily="18" charset="0"/>
                <a:cs typeface="Times New Roman" pitchFamily="18" charset="0"/>
              </a:rPr>
              <a:t>sulbactam</a:t>
            </a:r>
            <a:r>
              <a:rPr lang="en-US" sz="2000" b="1" i="1" dirty="0">
                <a:solidFill>
                  <a:srgbClr val="C00000"/>
                </a:solidFill>
                <a:latin typeface="Times New Roman" pitchFamily="18" charset="0"/>
                <a:cs typeface="Times New Roman" pitchFamily="18" charset="0"/>
              </a:rPr>
              <a:t>, or </a:t>
            </a:r>
            <a:r>
              <a:rPr lang="en-US" sz="2000" b="1" i="1" dirty="0" err="1">
                <a:solidFill>
                  <a:srgbClr val="C00000"/>
                </a:solidFill>
                <a:latin typeface="Times New Roman" pitchFamily="18" charset="0"/>
                <a:cs typeface="Times New Roman" pitchFamily="18" charset="0"/>
              </a:rPr>
              <a:t>tazobactam</a:t>
            </a:r>
            <a:r>
              <a:rPr lang="en-US" sz="2000" b="1" dirty="0">
                <a:solidFill>
                  <a:srgbClr val="C00000"/>
                </a:solidFill>
                <a:latin typeface="Times New Roman" pitchFamily="18" charset="0"/>
                <a:cs typeface="Times New Roman" pitchFamily="18" charset="0"/>
              </a:rPr>
              <a:t>.</a:t>
            </a:r>
            <a:endParaRPr lang="en-US" sz="2000" b="1" dirty="0">
              <a:solidFill>
                <a:srgbClr val="C00000"/>
              </a:solidFill>
            </a:endParaRPr>
          </a:p>
          <a:p>
            <a:pPr>
              <a:buFontTx/>
              <a:buChar char="•"/>
              <a:defRPr/>
            </a:pPr>
            <a:endParaRPr lang="en-US" dirty="0">
              <a:solidFill>
                <a:srgbClr val="FFFF00"/>
              </a:solidFill>
            </a:endParaRPr>
          </a:p>
        </p:txBody>
      </p:sp>
      <p:pic>
        <p:nvPicPr>
          <p:cNvPr id="30724" name="Picture 8" descr="fmicb-04-00392-g001.jpg"/>
          <p:cNvPicPr>
            <a:picLocks noChangeAspect="1"/>
          </p:cNvPicPr>
          <p:nvPr/>
        </p:nvPicPr>
        <p:blipFill>
          <a:blip r:embed="rId2" cstate="print"/>
          <a:srcRect/>
          <a:stretch>
            <a:fillRect/>
          </a:stretch>
        </p:blipFill>
        <p:spPr bwMode="auto">
          <a:xfrm>
            <a:off x="4356100" y="4572000"/>
            <a:ext cx="4787900" cy="1905000"/>
          </a:xfrm>
          <a:prstGeom prst="rect">
            <a:avLst/>
          </a:prstGeom>
          <a:noFill/>
          <a:ln w="9525">
            <a:noFill/>
            <a:miter lim="800000"/>
            <a:headEnd/>
            <a:tailEnd/>
          </a:ln>
        </p:spPr>
      </p:pic>
      <p:sp>
        <p:nvSpPr>
          <p:cNvPr id="30725" name="TextBox 5"/>
          <p:cNvSpPr txBox="1">
            <a:spLocks noChangeArrowheads="1"/>
          </p:cNvSpPr>
          <p:nvPr/>
        </p:nvSpPr>
        <p:spPr bwMode="auto">
          <a:xfrm>
            <a:off x="0" y="457200"/>
            <a:ext cx="8991600" cy="3416300"/>
          </a:xfrm>
          <a:prstGeom prst="rect">
            <a:avLst/>
          </a:prstGeom>
          <a:noFill/>
          <a:ln w="9525">
            <a:noFill/>
            <a:miter lim="800000"/>
            <a:headEnd/>
            <a:tailEnd/>
          </a:ln>
        </p:spPr>
        <p:txBody>
          <a:bodyPr>
            <a:spAutoFit/>
          </a:bodyPr>
          <a:lstStyle/>
          <a:p>
            <a:pPr algn="just"/>
            <a:r>
              <a:rPr lang="en-US" sz="2400">
                <a:latin typeface="Times New Roman" pitchFamily="18" charset="0"/>
                <a:cs typeface="Times New Roman" pitchFamily="18" charset="0"/>
              </a:rPr>
              <a:t>β-lactemase inhibitors are group of chemical compounds  ,alone it has no activity against bacteria but it is used as a combination with beta- lactams to enhance its activity by binding with beta –Lactemases enzymes cose they have similar B-Lactam ring .new beta lactam antibiotics that are more resistant to cleavage had developed called beta lactamase inhibitors.</a:t>
            </a:r>
            <a:r>
              <a:rPr lang="en-US" sz="2400" baseline="30000">
                <a:latin typeface="Times New Roman" pitchFamily="18" charset="0"/>
                <a:cs typeface="Times New Roman" pitchFamily="18" charset="0"/>
              </a:rPr>
              <a:t> </a:t>
            </a:r>
            <a:r>
              <a:rPr lang="en-US" sz="2400">
                <a:latin typeface="Times New Roman" pitchFamily="18" charset="0"/>
                <a:cs typeface="Times New Roman" pitchFamily="18" charset="0"/>
              </a:rPr>
              <a:t>Although β-lactamase inhibitors have little antibiotic activity of their own,</a:t>
            </a:r>
            <a:r>
              <a:rPr lang="en-US" sz="2400" baseline="30000">
                <a:latin typeface="Times New Roman" pitchFamily="18" charset="0"/>
                <a:cs typeface="Times New Roman" pitchFamily="18" charset="0"/>
              </a:rPr>
              <a:t>[</a:t>
            </a:r>
            <a:r>
              <a:rPr lang="en-US" sz="2400">
                <a:latin typeface="Times New Roman" pitchFamily="18" charset="0"/>
                <a:cs typeface="Times New Roman" pitchFamily="18" charset="0"/>
              </a:rPr>
              <a:t>they prevent bacterial degradation of beta lactam antibiotics and thus extend the range of any antibiotics The 3 beta –Lactemase inhibitors are :</a:t>
            </a:r>
          </a:p>
        </p:txBody>
      </p:sp>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334963"/>
            <a:ext cx="9144000" cy="2492375"/>
          </a:xfrm>
          <a:prstGeom prst="rect">
            <a:avLst/>
          </a:prstGeom>
          <a:noFill/>
          <a:ln w="9525">
            <a:noFill/>
            <a:miter lim="800000"/>
            <a:headEnd/>
            <a:tailEnd/>
          </a:ln>
          <a:effectLst/>
        </p:spPr>
        <p:txBody>
          <a:bodyPr>
            <a:spAutoFit/>
          </a:bodyPr>
          <a:lstStyle/>
          <a:p>
            <a:pPr algn="just">
              <a:defRPr/>
            </a:pPr>
            <a:r>
              <a:rPr lang="en-US" sz="2000" dirty="0">
                <a:solidFill>
                  <a:schemeClr val="accent5">
                    <a:lumMod val="50000"/>
                  </a:schemeClr>
                </a:solidFill>
              </a:rPr>
              <a:t>1-Clavulanic acid</a:t>
            </a:r>
            <a:r>
              <a:rPr lang="en-US" sz="2000" dirty="0"/>
              <a:t> or </a:t>
            </a:r>
            <a:r>
              <a:rPr lang="en-US" sz="2000" dirty="0" err="1"/>
              <a:t>clavulanate</a:t>
            </a:r>
            <a:r>
              <a:rPr lang="en-US" sz="2000" dirty="0"/>
              <a:t>, usually combined with </a:t>
            </a:r>
            <a:r>
              <a:rPr lang="en-US" sz="2000" dirty="0">
                <a:solidFill>
                  <a:schemeClr val="accent5">
                    <a:lumMod val="50000"/>
                  </a:schemeClr>
                </a:solidFill>
              </a:rPr>
              <a:t>amoxicillin</a:t>
            </a:r>
            <a:r>
              <a:rPr lang="en-US" sz="2000" dirty="0"/>
              <a:t> (</a:t>
            </a:r>
            <a:r>
              <a:rPr lang="en-US" sz="2000" dirty="0" err="1">
                <a:hlinkClick r:id="rId2" tooltip="Augmentin"/>
              </a:rPr>
              <a:t>Augmentin</a:t>
            </a:r>
            <a:r>
              <a:rPr lang="en-US" sz="2000" dirty="0"/>
              <a:t>)</a:t>
            </a:r>
          </a:p>
          <a:p>
            <a:pPr>
              <a:defRPr/>
            </a:pPr>
            <a:r>
              <a:rPr lang="en-US" sz="2000" b="1" dirty="0">
                <a:solidFill>
                  <a:schemeClr val="accent5">
                    <a:lumMod val="50000"/>
                  </a:schemeClr>
                </a:solidFill>
                <a:latin typeface="Arial Narrow" pitchFamily="34" charset="0"/>
              </a:rPr>
              <a:t>2-</a:t>
            </a:r>
            <a:r>
              <a:rPr lang="en-US" sz="2000" dirty="0"/>
              <a:t> </a:t>
            </a:r>
            <a:r>
              <a:rPr lang="en-US" sz="2000" dirty="0" err="1">
                <a:solidFill>
                  <a:schemeClr val="accent5">
                    <a:lumMod val="50000"/>
                  </a:schemeClr>
                </a:solidFill>
              </a:rPr>
              <a:t>Clavulanic</a:t>
            </a:r>
            <a:r>
              <a:rPr lang="en-US" sz="2000" dirty="0">
                <a:solidFill>
                  <a:schemeClr val="accent5">
                    <a:lumMod val="50000"/>
                  </a:schemeClr>
                </a:solidFill>
              </a:rPr>
              <a:t> acid</a:t>
            </a:r>
            <a:r>
              <a:rPr lang="en-US" sz="2000" dirty="0"/>
              <a:t> or </a:t>
            </a:r>
            <a:r>
              <a:rPr lang="en-US" sz="2000" dirty="0" err="1"/>
              <a:t>clavulanate</a:t>
            </a:r>
            <a:r>
              <a:rPr lang="en-US" sz="2000" dirty="0"/>
              <a:t>, usually combined with  </a:t>
            </a:r>
            <a:r>
              <a:rPr lang="en-US" sz="2000" dirty="0" err="1">
                <a:hlinkClick r:id="rId3" tooltip="Ticarcillin"/>
              </a:rPr>
              <a:t>ticarcillin</a:t>
            </a:r>
            <a:r>
              <a:rPr lang="en-US" sz="2000" dirty="0"/>
              <a:t> (</a:t>
            </a:r>
            <a:r>
              <a:rPr lang="en-US" sz="2000" dirty="0" err="1">
                <a:hlinkClick r:id="rId4" tooltip="Timentin"/>
              </a:rPr>
              <a:t>Timentin</a:t>
            </a:r>
            <a:r>
              <a:rPr lang="en-US" sz="2000" dirty="0"/>
              <a:t>)</a:t>
            </a:r>
          </a:p>
          <a:p>
            <a:pPr algn="just">
              <a:defRPr/>
            </a:pPr>
            <a:r>
              <a:rPr lang="en-US" sz="2000" dirty="0">
                <a:hlinkClick r:id="rId5" tooltip="Sulbactam"/>
              </a:rPr>
              <a:t>3-Sulbactam</a:t>
            </a:r>
            <a:r>
              <a:rPr lang="en-US" sz="2000" dirty="0"/>
              <a:t>, usually combined with </a:t>
            </a:r>
            <a:r>
              <a:rPr lang="en-US" sz="2000" dirty="0" err="1">
                <a:hlinkClick r:id="rId6" tooltip="Ampicillin"/>
              </a:rPr>
              <a:t>ampicillin</a:t>
            </a:r>
            <a:r>
              <a:rPr lang="en-US" sz="2000" dirty="0"/>
              <a:t> (</a:t>
            </a:r>
            <a:r>
              <a:rPr lang="en-US" sz="2000" dirty="0" err="1">
                <a:hlinkClick r:id="rId7" tooltip="Unasyn"/>
              </a:rPr>
              <a:t>Unasyn</a:t>
            </a:r>
            <a:r>
              <a:rPr lang="en-US" sz="2000" dirty="0"/>
              <a:t>) </a:t>
            </a:r>
          </a:p>
          <a:p>
            <a:pPr algn="just">
              <a:defRPr/>
            </a:pPr>
            <a:r>
              <a:rPr lang="en-US" sz="2000" dirty="0">
                <a:solidFill>
                  <a:schemeClr val="accent5">
                    <a:lumMod val="50000"/>
                  </a:schemeClr>
                </a:solidFill>
              </a:rPr>
              <a:t>4</a:t>
            </a:r>
            <a:r>
              <a:rPr lang="en-US" sz="2000" dirty="0"/>
              <a:t>-</a:t>
            </a:r>
            <a:r>
              <a:rPr lang="en-US" sz="2000" dirty="0">
                <a:hlinkClick r:id="rId5" tooltip="Sulbactam"/>
              </a:rPr>
              <a:t> </a:t>
            </a:r>
            <a:r>
              <a:rPr lang="en-US" sz="2000" dirty="0" err="1">
                <a:hlinkClick r:id="rId5" tooltip="Sulbactam"/>
              </a:rPr>
              <a:t>Sulbactam</a:t>
            </a:r>
            <a:r>
              <a:rPr lang="en-US" sz="2000" dirty="0"/>
              <a:t>, usually combined with  </a:t>
            </a:r>
            <a:r>
              <a:rPr lang="en-US" sz="2000" dirty="0" err="1">
                <a:hlinkClick r:id="rId8" tooltip="Cefoperazone"/>
              </a:rPr>
              <a:t>Cefoperazone</a:t>
            </a:r>
            <a:r>
              <a:rPr lang="en-US" sz="2000" dirty="0"/>
              <a:t> (</a:t>
            </a:r>
            <a:r>
              <a:rPr lang="en-US" sz="2000" dirty="0" err="1">
                <a:hlinkClick r:id="rId9" tooltip="Sulperazon (page does not exist)"/>
              </a:rPr>
              <a:t>Sulperazon</a:t>
            </a:r>
            <a:r>
              <a:rPr lang="en-US" sz="2000" dirty="0"/>
              <a:t>)</a:t>
            </a:r>
          </a:p>
          <a:p>
            <a:pPr algn="just">
              <a:defRPr/>
            </a:pPr>
            <a:r>
              <a:rPr lang="en-US" sz="2000" dirty="0">
                <a:hlinkClick r:id="rId10" tooltip="Tazobactam"/>
              </a:rPr>
              <a:t>5-Tazobactam</a:t>
            </a:r>
            <a:r>
              <a:rPr lang="en-US" sz="2000" dirty="0"/>
              <a:t>, usually combined with </a:t>
            </a:r>
            <a:r>
              <a:rPr lang="en-US" sz="2000" dirty="0" err="1">
                <a:hlinkClick r:id="rId11" tooltip="Piperacillin"/>
              </a:rPr>
              <a:t>piperacillin</a:t>
            </a:r>
            <a:r>
              <a:rPr lang="en-US" sz="2000" dirty="0"/>
              <a:t>   (</a:t>
            </a:r>
            <a:r>
              <a:rPr lang="en-US" sz="2000" dirty="0" err="1">
                <a:hlinkClick r:id="rId12" tooltip="Tazocin"/>
              </a:rPr>
              <a:t>Tazocin</a:t>
            </a:r>
            <a:r>
              <a:rPr lang="en-US" sz="2000" dirty="0"/>
              <a:t>)</a:t>
            </a:r>
          </a:p>
          <a:p>
            <a:pPr algn="just">
              <a:defRPr/>
            </a:pPr>
            <a:r>
              <a:rPr lang="en-US" sz="2000" dirty="0">
                <a:hlinkClick r:id="rId13" tooltip="Avibactam"/>
              </a:rPr>
              <a:t>6- </a:t>
            </a:r>
            <a:r>
              <a:rPr lang="en-US" sz="2000" dirty="0" err="1">
                <a:hlinkClick r:id="rId13" tooltip="Avibactam"/>
              </a:rPr>
              <a:t>Avibactam</a:t>
            </a:r>
            <a:r>
              <a:rPr lang="en-US" sz="2000" dirty="0"/>
              <a:t>, approved in combination with </a:t>
            </a:r>
            <a:r>
              <a:rPr lang="en-US" sz="2000" dirty="0" err="1">
                <a:hlinkClick r:id="rId14" tooltip="Ceftazidime"/>
              </a:rPr>
              <a:t>ceftazidime</a:t>
            </a:r>
            <a:r>
              <a:rPr lang="en-US" sz="2000" dirty="0"/>
              <a:t> (</a:t>
            </a:r>
            <a:r>
              <a:rPr lang="en-US" sz="2000" dirty="0" err="1"/>
              <a:t>Avycaz</a:t>
            </a:r>
            <a:r>
              <a:rPr lang="en-US" sz="2000" dirty="0"/>
              <a:t>), </a:t>
            </a:r>
            <a:endParaRPr lang="en-US" sz="2000" dirty="0">
              <a:latin typeface="Times New Roman" pitchFamily="18" charset="0"/>
              <a:cs typeface="Times New Roman" pitchFamily="18" charset="0"/>
            </a:endParaRPr>
          </a:p>
          <a:p>
            <a:pPr>
              <a:defRPr/>
            </a:pPr>
            <a:endParaRPr lang="en-US" sz="1800" dirty="0"/>
          </a:p>
          <a:p>
            <a:pPr>
              <a:defRPr/>
            </a:pPr>
            <a:endParaRPr lang="bg-BG" sz="1800" b="1" dirty="0">
              <a:latin typeface="Arial Narrow" pitchFamily="34" charset="0"/>
            </a:endParaRPr>
          </a:p>
        </p:txBody>
      </p:sp>
      <p:pic>
        <p:nvPicPr>
          <p:cNvPr id="31747" name="Picture 3" descr="Clavulox"/>
          <p:cNvPicPr>
            <a:picLocks noChangeAspect="1" noChangeArrowheads="1"/>
          </p:cNvPicPr>
          <p:nvPr/>
        </p:nvPicPr>
        <p:blipFill>
          <a:blip r:embed="rId15" cstate="print"/>
          <a:srcRect/>
          <a:stretch>
            <a:fillRect/>
          </a:stretch>
        </p:blipFill>
        <p:spPr bwMode="auto">
          <a:xfrm>
            <a:off x="3505200" y="2895600"/>
            <a:ext cx="3335338" cy="3200400"/>
          </a:xfrm>
          <a:prstGeom prst="rect">
            <a:avLst/>
          </a:prstGeom>
          <a:noFill/>
          <a:ln w="9525">
            <a:noFill/>
            <a:miter lim="800000"/>
            <a:headEnd/>
            <a:tailEnd/>
          </a:ln>
        </p:spPr>
      </p:pic>
      <p:sp>
        <p:nvSpPr>
          <p:cNvPr id="88069" name="Text Box 5"/>
          <p:cNvSpPr txBox="1">
            <a:spLocks noChangeArrowheads="1"/>
          </p:cNvSpPr>
          <p:nvPr/>
        </p:nvSpPr>
        <p:spPr bwMode="auto">
          <a:xfrm>
            <a:off x="6781800" y="4876800"/>
            <a:ext cx="1927225" cy="1816100"/>
          </a:xfrm>
          <a:prstGeom prst="rect">
            <a:avLst/>
          </a:prstGeom>
          <a:solidFill>
            <a:srgbClr val="FF3300"/>
          </a:solidFill>
          <a:ln w="9525">
            <a:noFill/>
            <a:miter lim="800000"/>
            <a:headEnd/>
            <a:tailEnd/>
          </a:ln>
          <a:effectLst>
            <a:outerShdw dist="107763" dir="2700000" algn="ctr" rotWithShape="0">
              <a:schemeClr val="bg2">
                <a:alpha val="50000"/>
              </a:schemeClr>
            </a:outerShdw>
          </a:effectLst>
        </p:spPr>
        <p:txBody>
          <a:bodyPr>
            <a:spAutoFit/>
          </a:bodyPr>
          <a:lstStyle/>
          <a:p>
            <a:pPr>
              <a:defRPr/>
            </a:pPr>
            <a:r>
              <a:rPr lang="en-US" b="1" dirty="0" err="1">
                <a:solidFill>
                  <a:srgbClr val="FFFF00"/>
                </a:solidFill>
              </a:rPr>
              <a:t>Clavulox</a:t>
            </a:r>
            <a:r>
              <a:rPr lang="en-US" b="1" baseline="30000" dirty="0">
                <a:solidFill>
                  <a:srgbClr val="FFFF00"/>
                </a:solidFill>
                <a:cs typeface="Arial" charset="0"/>
              </a:rPr>
              <a:t>®</a:t>
            </a:r>
          </a:p>
          <a:p>
            <a:pPr>
              <a:defRPr/>
            </a:pPr>
            <a:r>
              <a:rPr lang="en-US" dirty="0">
                <a:solidFill>
                  <a:srgbClr val="FFFF00"/>
                </a:solidFill>
              </a:rPr>
              <a:t>in VM</a:t>
            </a:r>
          </a:p>
          <a:p>
            <a:pPr>
              <a:defRPr/>
            </a:pPr>
            <a:r>
              <a:rPr lang="en-US" dirty="0">
                <a:solidFill>
                  <a:srgbClr val="FFFF00"/>
                </a:solidFill>
              </a:rPr>
              <a:t>(Veterinary</a:t>
            </a:r>
          </a:p>
          <a:p>
            <a:pPr>
              <a:defRPr/>
            </a:pPr>
            <a:r>
              <a:rPr lang="en-US" dirty="0">
                <a:solidFill>
                  <a:srgbClr val="FFFF00"/>
                </a:solidFill>
              </a:rPr>
              <a:t>Medicine!)</a:t>
            </a:r>
            <a:endParaRPr lang="bg-BG" dirty="0">
              <a:solidFill>
                <a:srgbClr val="FFFF00"/>
              </a:solidFill>
            </a:endParaRPr>
          </a:p>
        </p:txBody>
      </p:sp>
      <p:pic>
        <p:nvPicPr>
          <p:cNvPr id="31749" name="Picture 6" descr="download.jpg"/>
          <p:cNvPicPr>
            <a:picLocks noChangeAspect="1"/>
          </p:cNvPicPr>
          <p:nvPr/>
        </p:nvPicPr>
        <p:blipFill>
          <a:blip r:embed="rId16" cstate="print"/>
          <a:srcRect/>
          <a:stretch>
            <a:fillRect/>
          </a:stretch>
        </p:blipFill>
        <p:spPr bwMode="auto">
          <a:xfrm>
            <a:off x="7391400" y="1981200"/>
            <a:ext cx="1752600" cy="2141538"/>
          </a:xfrm>
          <a:prstGeom prst="rect">
            <a:avLst/>
          </a:prstGeom>
          <a:noFill/>
          <a:ln w="9525">
            <a:noFill/>
            <a:miter lim="800000"/>
            <a:headEnd/>
            <a:tailEnd/>
          </a:ln>
        </p:spPr>
      </p:pic>
      <p:pic>
        <p:nvPicPr>
          <p:cNvPr id="31750" name="Picture 8" descr="PiperacillinTazobactam.jpg"/>
          <p:cNvPicPr>
            <a:picLocks noChangeAspect="1"/>
          </p:cNvPicPr>
          <p:nvPr/>
        </p:nvPicPr>
        <p:blipFill>
          <a:blip r:embed="rId17" cstate="print"/>
          <a:srcRect/>
          <a:stretch>
            <a:fillRect/>
          </a:stretch>
        </p:blipFill>
        <p:spPr bwMode="auto">
          <a:xfrm>
            <a:off x="0" y="2514600"/>
            <a:ext cx="3505200" cy="304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228600"/>
          </a:xfrm>
        </p:spPr>
        <p:txBody>
          <a:bodyPr>
            <a:normAutofit fontScale="90000"/>
          </a:bodyPr>
          <a:lstStyle/>
          <a:p>
            <a:pPr algn="l"/>
            <a:r>
              <a:rPr lang="en-US" dirty="0" smtClean="0"/>
              <a:t>Production of penicillin </a:t>
            </a:r>
            <a:endParaRPr lang="en-US" dirty="0"/>
          </a:p>
        </p:txBody>
      </p:sp>
      <p:sp>
        <p:nvSpPr>
          <p:cNvPr id="3" name="Content Placeholder 2"/>
          <p:cNvSpPr>
            <a:spLocks noGrp="1"/>
          </p:cNvSpPr>
          <p:nvPr>
            <p:ph idx="1"/>
          </p:nvPr>
        </p:nvSpPr>
        <p:spPr>
          <a:xfrm>
            <a:off x="0" y="304800"/>
            <a:ext cx="9144000" cy="6553200"/>
          </a:xfrm>
        </p:spPr>
        <p:txBody>
          <a:bodyPr>
            <a:normAutofit fontScale="77500" lnSpcReduction="20000"/>
          </a:bodyPr>
          <a:lstStyle/>
          <a:p>
            <a:pPr algn="just">
              <a:buNone/>
            </a:pPr>
            <a:r>
              <a:rPr lang="en-US" dirty="0" smtClean="0">
                <a:latin typeface="Times New Roman" pitchFamily="18" charset="0"/>
                <a:cs typeface="Times New Roman" pitchFamily="18" charset="0"/>
              </a:rPr>
              <a:t> At  1957 </a:t>
            </a:r>
            <a:r>
              <a:rPr lang="en-US" dirty="0" err="1" smtClean="0">
                <a:latin typeface="Times New Roman" pitchFamily="18" charset="0"/>
                <a:cs typeface="Times New Roman" pitchFamily="18" charset="0"/>
              </a:rPr>
              <a:t>fermentor</a:t>
            </a:r>
            <a:r>
              <a:rPr lang="en-US" dirty="0" smtClean="0">
                <a:latin typeface="Times New Roman" pitchFamily="18" charset="0"/>
                <a:cs typeface="Times New Roman" pitchFamily="18" charset="0"/>
              </a:rPr>
              <a:t>  used to grow </a:t>
            </a:r>
            <a:r>
              <a:rPr lang="en-US" i="1" dirty="0" err="1" smtClean="0">
                <a:latin typeface="Times New Roman" pitchFamily="18" charset="0"/>
                <a:cs typeface="Times New Roman" pitchFamily="18" charset="0"/>
              </a:rPr>
              <a:t>Penicillium</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mould. Penicillin is a </a:t>
            </a:r>
            <a:r>
              <a:rPr lang="en-US" dirty="0" smtClean="0">
                <a:latin typeface="Times New Roman" pitchFamily="18" charset="0"/>
                <a:cs typeface="Times New Roman" pitchFamily="18" charset="0"/>
                <a:hlinkClick r:id="rId2" tooltip="Secondary metabolism"/>
              </a:rPr>
              <a:t>secondary metabolite</a:t>
            </a:r>
            <a:r>
              <a:rPr lang="en-US" dirty="0" smtClean="0">
                <a:latin typeface="Times New Roman" pitchFamily="18" charset="0"/>
                <a:cs typeface="Times New Roman" pitchFamily="18" charset="0"/>
              </a:rPr>
              <a:t> of certain species of </a:t>
            </a:r>
            <a:r>
              <a:rPr lang="en-US" i="1" dirty="0" err="1" smtClean="0">
                <a:latin typeface="Times New Roman" pitchFamily="18" charset="0"/>
                <a:cs typeface="Times New Roman" pitchFamily="18" charset="0"/>
                <a:hlinkClick r:id="rId3" tooltip="Penicillium"/>
              </a:rPr>
              <a:t>Penicillium</a:t>
            </a:r>
            <a:r>
              <a:rPr lang="en-US" dirty="0" smtClean="0">
                <a:latin typeface="Times New Roman" pitchFamily="18" charset="0"/>
                <a:cs typeface="Times New Roman" pitchFamily="18" charset="0"/>
              </a:rPr>
              <a:t> and is produced when growth of the fungus is inhibited by stress. It is not produced during active growth. </a:t>
            </a:r>
          </a:p>
          <a:p>
            <a:pPr algn="just"/>
            <a:r>
              <a:rPr lang="en-US" dirty="0" smtClean="0">
                <a:latin typeface="Times New Roman" pitchFamily="18" charset="0"/>
                <a:cs typeface="Times New Roman" pitchFamily="18" charset="0"/>
                <a:hlinkClick r:id="rId4" tooltip="Alpha-Ketoglutaric acid"/>
              </a:rPr>
              <a:t>α-</a:t>
            </a:r>
            <a:r>
              <a:rPr lang="en-US" dirty="0" err="1" smtClean="0">
                <a:latin typeface="Times New Roman" pitchFamily="18" charset="0"/>
                <a:cs typeface="Times New Roman" pitchFamily="18" charset="0"/>
                <a:hlinkClick r:id="rId4" tooltip="Alpha-Ketoglutaric acid"/>
              </a:rPr>
              <a:t>ketoglutarate</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hlinkClick r:id="rId5" tooltip="Acetyl-CoA"/>
              </a:rPr>
              <a:t>AcCoA</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hlinkClick r:id="rId6" tooltip="Homocitric acid"/>
              </a:rPr>
              <a:t>homocitrate</a:t>
            </a:r>
            <a:r>
              <a:rPr lang="en-US" dirty="0" smtClean="0">
                <a:latin typeface="Times New Roman" pitchFamily="18" charset="0"/>
                <a:cs typeface="Times New Roman" pitchFamily="18" charset="0"/>
              </a:rPr>
              <a:t> → </a:t>
            </a:r>
            <a:r>
              <a:rPr lang="en-US" dirty="0" smtClean="0">
                <a:latin typeface="Times New Roman" pitchFamily="18" charset="0"/>
                <a:cs typeface="Times New Roman" pitchFamily="18" charset="0"/>
                <a:hlinkClick r:id="rId7" tooltip="Alpha-Aminoadipic acid"/>
              </a:rPr>
              <a:t>L-α-</a:t>
            </a:r>
            <a:r>
              <a:rPr lang="en-US" dirty="0" err="1" smtClean="0">
                <a:latin typeface="Times New Roman" pitchFamily="18" charset="0"/>
                <a:cs typeface="Times New Roman" pitchFamily="18" charset="0"/>
                <a:hlinkClick r:id="rId7" tooltip="Alpha-Aminoadipic acid"/>
              </a:rPr>
              <a:t>aminoadipic</a:t>
            </a:r>
            <a:r>
              <a:rPr lang="en-US" dirty="0" smtClean="0">
                <a:latin typeface="Times New Roman" pitchFamily="18" charset="0"/>
                <a:cs typeface="Times New Roman" pitchFamily="18" charset="0"/>
                <a:hlinkClick r:id="rId7" tooltip="Alpha-Aminoadipic acid"/>
              </a:rPr>
              <a:t> acid</a:t>
            </a:r>
            <a:r>
              <a:rPr lang="en-US" dirty="0" smtClean="0">
                <a:latin typeface="Times New Roman" pitchFamily="18" charset="0"/>
                <a:cs typeface="Times New Roman" pitchFamily="18" charset="0"/>
              </a:rPr>
              <a:t> → </a:t>
            </a:r>
            <a:r>
              <a:rPr lang="en-US" dirty="0" smtClean="0">
                <a:latin typeface="Times New Roman" pitchFamily="18" charset="0"/>
                <a:cs typeface="Times New Roman" pitchFamily="18" charset="0"/>
                <a:hlinkClick r:id="rId8" tooltip="Lysine"/>
              </a:rPr>
              <a:t>L-lysine</a:t>
            </a:r>
            <a:r>
              <a:rPr lang="en-US" dirty="0" smtClean="0">
                <a:latin typeface="Times New Roman" pitchFamily="18" charset="0"/>
                <a:cs typeface="Times New Roman" pitchFamily="18" charset="0"/>
              </a:rPr>
              <a:t> + </a:t>
            </a:r>
            <a:r>
              <a:rPr lang="en-US" dirty="0" smtClean="0">
                <a:latin typeface="Times New Roman" pitchFamily="18" charset="0"/>
                <a:cs typeface="Times New Roman" pitchFamily="18" charset="0"/>
                <a:hlinkClick r:id="rId9" tooltip="Beta-lactam"/>
              </a:rPr>
              <a:t>β-</a:t>
            </a:r>
            <a:r>
              <a:rPr lang="en-US" dirty="0" err="1" smtClean="0">
                <a:latin typeface="Times New Roman" pitchFamily="18" charset="0"/>
                <a:cs typeface="Times New Roman" pitchFamily="18" charset="0"/>
                <a:hlinkClick r:id="rId9" tooltip="Beta-lactam"/>
              </a:rPr>
              <a:t>lactam</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by-product, </a:t>
            </a:r>
            <a:r>
              <a:rPr lang="en-US" cap="small"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-lysine, inhibits the production of </a:t>
            </a:r>
            <a:r>
              <a:rPr lang="en-US" dirty="0" err="1" smtClean="0">
                <a:latin typeface="Times New Roman" pitchFamily="18" charset="0"/>
                <a:cs typeface="Times New Roman" pitchFamily="18" charset="0"/>
              </a:rPr>
              <a:t>homocitrate</a:t>
            </a:r>
            <a:r>
              <a:rPr lang="en-US" dirty="0" smtClean="0">
                <a:latin typeface="Times New Roman" pitchFamily="18" charset="0"/>
                <a:cs typeface="Times New Roman" pitchFamily="18" charset="0"/>
              </a:rPr>
              <a:t>, so the presence of exogenous lysine should be avoided in penicillin production.</a:t>
            </a:r>
          </a:p>
          <a:p>
            <a:pPr algn="just"/>
            <a:r>
              <a:rPr lang="en-US" dirty="0" smtClean="0">
                <a:latin typeface="Times New Roman" pitchFamily="18" charset="0"/>
                <a:cs typeface="Times New Roman" pitchFamily="18" charset="0"/>
              </a:rPr>
              <a:t>The </a:t>
            </a:r>
            <a:r>
              <a:rPr lang="en-US" i="1" dirty="0" err="1" smtClean="0">
                <a:latin typeface="Times New Roman" pitchFamily="18" charset="0"/>
                <a:cs typeface="Times New Roman" pitchFamily="18" charset="0"/>
              </a:rPr>
              <a:t>Penicillium</a:t>
            </a:r>
            <a:r>
              <a:rPr lang="en-US" dirty="0" smtClean="0">
                <a:latin typeface="Times New Roman" pitchFamily="18" charset="0"/>
                <a:cs typeface="Times New Roman" pitchFamily="18" charset="0"/>
              </a:rPr>
              <a:t> cells are grown using a technique called </a:t>
            </a:r>
            <a:r>
              <a:rPr lang="en-US" dirty="0" smtClean="0">
                <a:latin typeface="Times New Roman" pitchFamily="18" charset="0"/>
                <a:cs typeface="Times New Roman" pitchFamily="18" charset="0"/>
                <a:hlinkClick r:id="rId10" tooltip="Fed-batch"/>
              </a:rPr>
              <a:t>fed-batch</a:t>
            </a:r>
            <a:r>
              <a:rPr lang="en-US" dirty="0" smtClean="0">
                <a:latin typeface="Times New Roman" pitchFamily="18" charset="0"/>
                <a:cs typeface="Times New Roman" pitchFamily="18" charset="0"/>
              </a:rPr>
              <a:t> culture, in which the cells are constantly subject to stress, which is required for induction of penicillin production. The available carbon sources are also important: </a:t>
            </a:r>
            <a:r>
              <a:rPr lang="en-US" dirty="0" smtClean="0">
                <a:latin typeface="Times New Roman" pitchFamily="18" charset="0"/>
                <a:cs typeface="Times New Roman" pitchFamily="18" charset="0"/>
                <a:hlinkClick r:id="rId11" tooltip="Glucose"/>
              </a:rPr>
              <a:t>glucose</a:t>
            </a:r>
            <a:r>
              <a:rPr lang="en-US" dirty="0" smtClean="0">
                <a:latin typeface="Times New Roman" pitchFamily="18" charset="0"/>
                <a:cs typeface="Times New Roman" pitchFamily="18" charset="0"/>
              </a:rPr>
              <a:t> inhibits penicillin production, whereas </a:t>
            </a:r>
            <a:r>
              <a:rPr lang="en-US" dirty="0" smtClean="0">
                <a:latin typeface="Times New Roman" pitchFamily="18" charset="0"/>
                <a:cs typeface="Times New Roman" pitchFamily="18" charset="0"/>
                <a:hlinkClick r:id="rId12" tooltip="Lactose"/>
              </a:rPr>
              <a:t>lactose</a:t>
            </a:r>
            <a:r>
              <a:rPr lang="en-US" dirty="0" smtClean="0">
                <a:latin typeface="Times New Roman" pitchFamily="18" charset="0"/>
                <a:cs typeface="Times New Roman" pitchFamily="18" charset="0"/>
              </a:rPr>
              <a:t> does not. The </a:t>
            </a:r>
            <a:r>
              <a:rPr lang="en-US" dirty="0" smtClean="0">
                <a:latin typeface="Times New Roman" pitchFamily="18" charset="0"/>
                <a:cs typeface="Times New Roman" pitchFamily="18" charset="0"/>
                <a:hlinkClick r:id="rId13" tooltip="PH"/>
              </a:rPr>
              <a:t>pH</a:t>
            </a:r>
            <a:r>
              <a:rPr lang="en-US" dirty="0" smtClean="0">
                <a:latin typeface="Times New Roman" pitchFamily="18" charset="0"/>
                <a:cs typeface="Times New Roman" pitchFamily="18" charset="0"/>
              </a:rPr>
              <a:t> and the levels of </a:t>
            </a:r>
            <a:r>
              <a:rPr lang="en-US" u="sng" dirty="0" smtClean="0">
                <a:solidFill>
                  <a:srgbClr val="0070C0"/>
                </a:solidFill>
                <a:latin typeface="Times New Roman" pitchFamily="18" charset="0"/>
                <a:cs typeface="Times New Roman" pitchFamily="18" charset="0"/>
              </a:rPr>
              <a:t>nitrogen, lysine, phosphate</a:t>
            </a:r>
            <a:r>
              <a:rPr lang="en-US" dirty="0" smtClean="0">
                <a:latin typeface="Times New Roman" pitchFamily="18" charset="0"/>
                <a:cs typeface="Times New Roman" pitchFamily="18" charset="0"/>
              </a:rPr>
              <a:t>, and </a:t>
            </a:r>
            <a:r>
              <a:rPr lang="en-US" u="sng" dirty="0" smtClean="0">
                <a:solidFill>
                  <a:srgbClr val="0070C0"/>
                </a:solidFill>
                <a:latin typeface="Times New Roman" pitchFamily="18" charset="0"/>
                <a:cs typeface="Times New Roman" pitchFamily="18" charset="0"/>
              </a:rPr>
              <a:t>oxygen</a:t>
            </a:r>
            <a:r>
              <a:rPr lang="en-US" dirty="0" smtClean="0">
                <a:latin typeface="Times New Roman" pitchFamily="18" charset="0"/>
                <a:cs typeface="Times New Roman" pitchFamily="18" charset="0"/>
              </a:rPr>
              <a:t> of the batches must also be carefully controlled.</a:t>
            </a:r>
          </a:p>
          <a:p>
            <a:pPr algn="just"/>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hlinkClick r:id="rId14" tooltip="Biotechnology"/>
              </a:rPr>
              <a:t>biotechnological</a:t>
            </a:r>
            <a:r>
              <a:rPr lang="en-US" dirty="0" smtClean="0">
                <a:latin typeface="Times New Roman" pitchFamily="18" charset="0"/>
                <a:cs typeface="Times New Roman" pitchFamily="18" charset="0"/>
              </a:rPr>
              <a:t> method of </a:t>
            </a:r>
            <a:r>
              <a:rPr lang="en-US" dirty="0" smtClean="0">
                <a:latin typeface="Times New Roman" pitchFamily="18" charset="0"/>
                <a:cs typeface="Times New Roman" pitchFamily="18" charset="0"/>
                <a:hlinkClick r:id="rId15" tooltip="Directed evolution"/>
              </a:rPr>
              <a:t>directed evolution</a:t>
            </a:r>
            <a:r>
              <a:rPr lang="en-US" dirty="0" smtClean="0">
                <a:latin typeface="Times New Roman" pitchFamily="18" charset="0"/>
                <a:cs typeface="Times New Roman" pitchFamily="18" charset="0"/>
              </a:rPr>
              <a:t> has been applied to produce by mutation a large number of </a:t>
            </a:r>
            <a:r>
              <a:rPr lang="en-US" i="1" dirty="0" err="1" smtClean="0">
                <a:latin typeface="Times New Roman" pitchFamily="18" charset="0"/>
                <a:cs typeface="Times New Roman" pitchFamily="18" charset="0"/>
              </a:rPr>
              <a:t>Penicillium</a:t>
            </a:r>
            <a:r>
              <a:rPr lang="en-US" dirty="0" smtClean="0">
                <a:latin typeface="Times New Roman" pitchFamily="18" charset="0"/>
                <a:cs typeface="Times New Roman" pitchFamily="18" charset="0"/>
              </a:rPr>
              <a:t> strains. </a:t>
            </a:r>
            <a:r>
              <a:rPr lang="en-US" dirty="0" err="1" smtClean="0">
                <a:latin typeface="Times New Roman" pitchFamily="18" charset="0"/>
                <a:cs typeface="Times New Roman" pitchFamily="18" charset="0"/>
              </a:rPr>
              <a:t>Semisynthetic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penicillins</a:t>
            </a:r>
            <a:r>
              <a:rPr lang="en-US" dirty="0" smtClean="0">
                <a:latin typeface="Times New Roman" pitchFamily="18" charset="0"/>
                <a:cs typeface="Times New Roman" pitchFamily="18" charset="0"/>
              </a:rPr>
              <a:t> are prepared starting from the penicillin nucleus </a:t>
            </a:r>
            <a:r>
              <a:rPr lang="en-US" dirty="0" smtClean="0">
                <a:latin typeface="Times New Roman" pitchFamily="18" charset="0"/>
                <a:cs typeface="Times New Roman" pitchFamily="18" charset="0"/>
                <a:hlinkClick r:id="rId16" tooltip="6-APA"/>
              </a:rPr>
              <a:t>6-APA</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fontAlgn="base">
              <a:buNone/>
            </a:pPr>
            <a:endParaRPr lang="en-US" dirty="0" smtClean="0"/>
          </a:p>
          <a:p>
            <a:pPr algn="just" fontAlgn="base">
              <a:buNone/>
            </a:pPr>
            <a:r>
              <a:rPr lang="en-US" dirty="0" smtClean="0"/>
              <a:t>Penicillin biosynthesis  starts with</a:t>
            </a:r>
          </a:p>
          <a:p>
            <a:pPr algn="just" fontAlgn="base"/>
            <a:r>
              <a:rPr lang="en-US" dirty="0" smtClean="0"/>
              <a:t> the condensation of three amino acids, l-α-</a:t>
            </a:r>
            <a:r>
              <a:rPr lang="en-US" dirty="0" err="1" smtClean="0"/>
              <a:t>aminoadipic</a:t>
            </a:r>
            <a:r>
              <a:rPr lang="en-US" dirty="0" smtClean="0"/>
              <a:t> acid, </a:t>
            </a:r>
            <a:r>
              <a:rPr lang="en-US" cap="all" dirty="0" smtClean="0"/>
              <a:t>L</a:t>
            </a:r>
            <a:r>
              <a:rPr lang="en-US" dirty="0" smtClean="0"/>
              <a:t>-</a:t>
            </a:r>
            <a:r>
              <a:rPr lang="en-US" dirty="0" err="1" smtClean="0"/>
              <a:t>cysteine</a:t>
            </a:r>
            <a:r>
              <a:rPr lang="en-US" dirty="0" smtClean="0"/>
              <a:t>, and </a:t>
            </a:r>
            <a:r>
              <a:rPr lang="en-US" cap="all" dirty="0" smtClean="0"/>
              <a:t>L</a:t>
            </a:r>
            <a:r>
              <a:rPr lang="en-US" dirty="0" smtClean="0"/>
              <a:t>-</a:t>
            </a:r>
            <a:r>
              <a:rPr lang="en-US" dirty="0" err="1" smtClean="0"/>
              <a:t>valine</a:t>
            </a:r>
            <a:r>
              <a:rPr lang="en-US" dirty="0" smtClean="0"/>
              <a:t>, into the </a:t>
            </a:r>
            <a:r>
              <a:rPr lang="en-US" dirty="0" err="1" smtClean="0"/>
              <a:t>tripeptide</a:t>
            </a:r>
            <a:r>
              <a:rPr lang="en-US" dirty="0" smtClean="0"/>
              <a:t> δ-(l-α-</a:t>
            </a:r>
            <a:r>
              <a:rPr lang="en-US" dirty="0" err="1" smtClean="0"/>
              <a:t>aminoadipyl</a:t>
            </a:r>
            <a:r>
              <a:rPr lang="en-US" dirty="0" smtClean="0"/>
              <a:t>)-</a:t>
            </a:r>
            <a:r>
              <a:rPr lang="en-US" cap="all" dirty="0" smtClean="0"/>
              <a:t>L</a:t>
            </a:r>
            <a:r>
              <a:rPr lang="en-US" dirty="0" smtClean="0"/>
              <a:t>-</a:t>
            </a:r>
            <a:r>
              <a:rPr lang="en-US" dirty="0" err="1" smtClean="0"/>
              <a:t>cysteinyl</a:t>
            </a:r>
            <a:r>
              <a:rPr lang="en-US" dirty="0" smtClean="0"/>
              <a:t>-</a:t>
            </a:r>
            <a:r>
              <a:rPr lang="en-US" cap="all" dirty="0" smtClean="0"/>
              <a:t>D</a:t>
            </a:r>
            <a:r>
              <a:rPr lang="en-US" dirty="0" smtClean="0"/>
              <a:t>-</a:t>
            </a:r>
            <a:r>
              <a:rPr lang="en-US" dirty="0" err="1" smtClean="0"/>
              <a:t>valine</a:t>
            </a:r>
            <a:r>
              <a:rPr lang="en-US" dirty="0" smtClean="0"/>
              <a:t> (LLD-ACV). This step is catalyzed by the non-ribosomal peptide </a:t>
            </a:r>
            <a:r>
              <a:rPr lang="en-US" dirty="0" err="1" smtClean="0"/>
              <a:t>synthetase</a:t>
            </a:r>
            <a:r>
              <a:rPr lang="en-US" dirty="0" smtClean="0"/>
              <a:t> </a:t>
            </a:r>
            <a:r>
              <a:rPr lang="en-US" dirty="0" smtClean="0">
                <a:solidFill>
                  <a:srgbClr val="0070C0"/>
                </a:solidFill>
              </a:rPr>
              <a:t>δ-(l-α-</a:t>
            </a:r>
            <a:r>
              <a:rPr lang="en-US" dirty="0" err="1" smtClean="0">
                <a:solidFill>
                  <a:srgbClr val="0070C0"/>
                </a:solidFill>
              </a:rPr>
              <a:t>aminoadipyl</a:t>
            </a:r>
            <a:r>
              <a:rPr lang="en-US" dirty="0" smtClean="0">
                <a:solidFill>
                  <a:srgbClr val="0070C0"/>
                </a:solidFill>
              </a:rPr>
              <a:t>)-</a:t>
            </a:r>
            <a:r>
              <a:rPr lang="en-US" cap="all" dirty="0" smtClean="0">
                <a:solidFill>
                  <a:srgbClr val="0070C0"/>
                </a:solidFill>
              </a:rPr>
              <a:t>L</a:t>
            </a:r>
            <a:r>
              <a:rPr lang="en-US" dirty="0" smtClean="0">
                <a:solidFill>
                  <a:srgbClr val="0070C0"/>
                </a:solidFill>
              </a:rPr>
              <a:t>-</a:t>
            </a:r>
            <a:r>
              <a:rPr lang="en-US" dirty="0" err="1" smtClean="0">
                <a:solidFill>
                  <a:srgbClr val="0070C0"/>
                </a:solidFill>
              </a:rPr>
              <a:t>cysteinyl</a:t>
            </a:r>
            <a:r>
              <a:rPr lang="en-US" dirty="0" smtClean="0">
                <a:solidFill>
                  <a:srgbClr val="0070C0"/>
                </a:solidFill>
              </a:rPr>
              <a:t>-</a:t>
            </a:r>
            <a:r>
              <a:rPr lang="en-US" cap="all" dirty="0" smtClean="0">
                <a:solidFill>
                  <a:srgbClr val="0070C0"/>
                </a:solidFill>
              </a:rPr>
              <a:t>D</a:t>
            </a:r>
            <a:r>
              <a:rPr lang="en-US" dirty="0" smtClean="0">
                <a:solidFill>
                  <a:srgbClr val="0070C0"/>
                </a:solidFill>
              </a:rPr>
              <a:t>-</a:t>
            </a:r>
            <a:r>
              <a:rPr lang="en-US" dirty="0" err="1" smtClean="0">
                <a:solidFill>
                  <a:srgbClr val="0070C0"/>
                </a:solidFill>
              </a:rPr>
              <a:t>valine</a:t>
            </a:r>
            <a:r>
              <a:rPr lang="en-US" dirty="0" smtClean="0">
                <a:solidFill>
                  <a:srgbClr val="0070C0"/>
                </a:solidFill>
              </a:rPr>
              <a:t> </a:t>
            </a:r>
            <a:r>
              <a:rPr lang="en-US" dirty="0" err="1" smtClean="0">
                <a:solidFill>
                  <a:srgbClr val="0070C0"/>
                </a:solidFill>
              </a:rPr>
              <a:t>synthetase</a:t>
            </a:r>
            <a:r>
              <a:rPr lang="en-US" dirty="0" smtClean="0">
                <a:solidFill>
                  <a:srgbClr val="0070C0"/>
                </a:solidFill>
              </a:rPr>
              <a:t>.</a:t>
            </a:r>
          </a:p>
          <a:p>
            <a:pPr algn="just" fontAlgn="base"/>
            <a:r>
              <a:rPr lang="en-US" dirty="0" smtClean="0"/>
              <a:t> Next, the β-</a:t>
            </a:r>
            <a:r>
              <a:rPr lang="en-US" dirty="0" err="1" smtClean="0"/>
              <a:t>lactam</a:t>
            </a:r>
            <a:r>
              <a:rPr lang="en-US" dirty="0" smtClean="0"/>
              <a:t> ring is formed by </a:t>
            </a:r>
            <a:r>
              <a:rPr lang="en-US" dirty="0" err="1" smtClean="0">
                <a:solidFill>
                  <a:srgbClr val="0070C0"/>
                </a:solidFill>
              </a:rPr>
              <a:t>isopenicillin</a:t>
            </a:r>
            <a:r>
              <a:rPr lang="en-US" dirty="0" smtClean="0">
                <a:solidFill>
                  <a:srgbClr val="0070C0"/>
                </a:solidFill>
              </a:rPr>
              <a:t> N </a:t>
            </a:r>
            <a:r>
              <a:rPr lang="en-US" dirty="0" err="1" smtClean="0">
                <a:solidFill>
                  <a:srgbClr val="0070C0"/>
                </a:solidFill>
              </a:rPr>
              <a:t>synthase</a:t>
            </a:r>
            <a:r>
              <a:rPr lang="en-US" dirty="0" smtClean="0">
                <a:solidFill>
                  <a:srgbClr val="0070C0"/>
                </a:solidFill>
              </a:rPr>
              <a:t> (IPNS). </a:t>
            </a:r>
          </a:p>
          <a:p>
            <a:pPr algn="just" fontAlgn="base"/>
            <a:r>
              <a:rPr lang="en-US" dirty="0" smtClean="0"/>
              <a:t>After </a:t>
            </a:r>
            <a:r>
              <a:rPr lang="en-US" dirty="0" err="1" smtClean="0"/>
              <a:t>isopenicillin</a:t>
            </a:r>
            <a:r>
              <a:rPr lang="en-US" dirty="0" smtClean="0"/>
              <a:t> N enters the </a:t>
            </a:r>
            <a:r>
              <a:rPr lang="en-US" dirty="0" err="1" smtClean="0"/>
              <a:t>microbody</a:t>
            </a:r>
            <a:r>
              <a:rPr lang="en-US" dirty="0" smtClean="0"/>
              <a:t>, the l-α-</a:t>
            </a:r>
            <a:r>
              <a:rPr lang="en-US" dirty="0" err="1" smtClean="0"/>
              <a:t>aminoadipic</a:t>
            </a:r>
            <a:r>
              <a:rPr lang="en-US" dirty="0" smtClean="0"/>
              <a:t> acid side chain is replaced by an activated phenyl- or </a:t>
            </a:r>
            <a:r>
              <a:rPr lang="en-US" dirty="0" err="1" smtClean="0"/>
              <a:t>phenoxyacetyl</a:t>
            </a:r>
            <a:r>
              <a:rPr lang="en-US" dirty="0" smtClean="0"/>
              <a:t> group yielding penicillin G or V, respectively.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1.large.jpg"/>
          <p:cNvPicPr>
            <a:picLocks noGrp="1" noChangeAspect="1"/>
          </p:cNvPicPr>
          <p:nvPr>
            <p:ph idx="1"/>
          </p:nvPr>
        </p:nvPicPr>
        <p:blipFill>
          <a:blip r:embed="rId2" cstate="print"/>
          <a:stretch>
            <a:fillRect/>
          </a:stretch>
        </p:blipFill>
        <p:spPr>
          <a:xfrm>
            <a:off x="0" y="0"/>
            <a:ext cx="8839200" cy="67056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nicillin-biosynthesis.png"/>
          <p:cNvPicPr>
            <a:picLocks noGrp="1" noChangeAspect="1"/>
          </p:cNvPicPr>
          <p:nvPr>
            <p:ph idx="1"/>
          </p:nvPr>
        </p:nvPicPr>
        <p:blipFill>
          <a:blip r:embed="rId2" cstate="print"/>
          <a:stretch>
            <a:fillRect/>
          </a:stretch>
        </p:blipFill>
        <p:spPr>
          <a:xfrm>
            <a:off x="0" y="0"/>
            <a:ext cx="8915400" cy="66294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dirty="0" smtClean="0"/>
              <a:t>Recently, a “reverse engineering” study of the amplification of the penicillin biosynthetic gene cluster was carried out using a series of </a:t>
            </a:r>
            <a:r>
              <a:rPr lang="en-US" dirty="0" err="1" smtClean="0"/>
              <a:t>isogenic</a:t>
            </a:r>
            <a:r>
              <a:rPr lang="en-US" dirty="0" smtClean="0"/>
              <a:t> strains derived from a former industrial production strain, </a:t>
            </a:r>
            <a:r>
              <a:rPr lang="en-US" i="1" dirty="0" smtClean="0"/>
              <a:t>P. </a:t>
            </a:r>
            <a:r>
              <a:rPr lang="en-US" i="1" dirty="0" err="1" smtClean="0"/>
              <a:t>chrysogenum</a:t>
            </a:r>
            <a:r>
              <a:rPr lang="en-US" dirty="0" smtClean="0"/>
              <a:t>. These </a:t>
            </a:r>
            <a:r>
              <a:rPr lang="en-US" dirty="0" err="1" smtClean="0"/>
              <a:t>isogenic</a:t>
            </a:r>
            <a:r>
              <a:rPr lang="en-US" dirty="0" smtClean="0"/>
              <a:t> strains differed only in the number of biosynthetic gene clusters, and they showed  high transcription levels of the biosynthetic penicillin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381000"/>
          </a:xfrm>
        </p:spPr>
        <p:txBody>
          <a:bodyPr>
            <a:normAutofit fontScale="90000"/>
          </a:bodyPr>
          <a:lstStyle/>
          <a:p>
            <a:pPr algn="just">
              <a:defRPr/>
            </a:pPr>
            <a:r>
              <a:rPr lang="en-US" sz="2800" dirty="0" smtClean="0">
                <a:solidFill>
                  <a:srgbClr val="C00000"/>
                </a:solidFill>
                <a:effectLst>
                  <a:outerShdw blurRad="38100" dist="38100" dir="2700000" algn="tl">
                    <a:srgbClr val="000000">
                      <a:alpha val="43137"/>
                    </a:srgbClr>
                  </a:outerShdw>
                </a:effectLst>
              </a:rPr>
              <a:t>All Beta- </a:t>
            </a:r>
            <a:r>
              <a:rPr lang="en-US" sz="2800" dirty="0" err="1" smtClean="0">
                <a:solidFill>
                  <a:srgbClr val="C00000"/>
                </a:solidFill>
                <a:effectLst>
                  <a:outerShdw blurRad="38100" dist="38100" dir="2700000" algn="tl">
                    <a:srgbClr val="000000">
                      <a:alpha val="43137"/>
                    </a:srgbClr>
                  </a:outerShdw>
                </a:effectLst>
              </a:rPr>
              <a:t>lactams</a:t>
            </a:r>
            <a:r>
              <a:rPr lang="en-US" sz="2800" dirty="0" smtClean="0">
                <a:solidFill>
                  <a:srgbClr val="C00000"/>
                </a:solidFill>
                <a:effectLst>
                  <a:outerShdw blurRad="38100" dist="38100" dir="2700000" algn="tl">
                    <a:srgbClr val="000000">
                      <a:alpha val="43137"/>
                    </a:srgbClr>
                  </a:outerShdw>
                </a:effectLst>
              </a:rPr>
              <a:t> sharing the following properties</a:t>
            </a:r>
          </a:p>
        </p:txBody>
      </p:sp>
      <p:sp>
        <p:nvSpPr>
          <p:cNvPr id="5123" name="Content Placeholder 2"/>
          <p:cNvSpPr>
            <a:spLocks noGrp="1"/>
          </p:cNvSpPr>
          <p:nvPr>
            <p:ph idx="1"/>
          </p:nvPr>
        </p:nvSpPr>
        <p:spPr>
          <a:xfrm>
            <a:off x="0" y="381000"/>
            <a:ext cx="9144000" cy="6477000"/>
          </a:xfrm>
        </p:spPr>
        <p:txBody>
          <a:bodyPr>
            <a:normAutofit fontScale="85000" lnSpcReduction="10000"/>
          </a:bodyPr>
          <a:lstStyle/>
          <a:p>
            <a:pPr algn="just">
              <a:buFontTx/>
              <a:buNone/>
            </a:pPr>
            <a:r>
              <a:rPr lang="en-US" sz="2400" b="1" dirty="0" smtClean="0">
                <a:solidFill>
                  <a:srgbClr val="C00000"/>
                </a:solidFill>
              </a:rPr>
              <a:t>1-</a:t>
            </a:r>
            <a:r>
              <a:rPr lang="en-US" sz="2400" dirty="0" smtClean="0"/>
              <a:t> </a:t>
            </a:r>
            <a:r>
              <a:rPr lang="en-US" sz="2400" dirty="0" smtClean="0">
                <a:solidFill>
                  <a:srgbClr val="FF0000"/>
                </a:solidFill>
              </a:rPr>
              <a:t>These antibiotics are </a:t>
            </a:r>
            <a:r>
              <a:rPr lang="en-US" sz="2400" dirty="0" err="1" smtClean="0">
                <a:solidFill>
                  <a:srgbClr val="FF0000"/>
                </a:solidFill>
              </a:rPr>
              <a:t>bacteriocidal</a:t>
            </a:r>
            <a:r>
              <a:rPr lang="en-US" sz="2400" dirty="0" smtClean="0">
                <a:solidFill>
                  <a:srgbClr val="FF0000"/>
                </a:solidFill>
              </a:rPr>
              <a:t> </a:t>
            </a:r>
            <a:r>
              <a:rPr lang="en-US" sz="2400" dirty="0" smtClean="0"/>
              <a:t>and their mode of action  by</a:t>
            </a:r>
            <a:r>
              <a:rPr lang="en-US" sz="2400" b="1" dirty="0" smtClean="0">
                <a:latin typeface="Arial Narrow" pitchFamily="34" charset="0"/>
              </a:rPr>
              <a:t> inhibiting cell </a:t>
            </a:r>
            <a:r>
              <a:rPr lang="en-US" sz="2400" b="1" dirty="0" err="1" smtClean="0">
                <a:latin typeface="Arial Narrow" pitchFamily="34" charset="0"/>
              </a:rPr>
              <a:t>wal</a:t>
            </a:r>
            <a:r>
              <a:rPr lang="en-US" sz="2400" b="1" dirty="0" smtClean="0">
                <a:latin typeface="Arial Narrow" pitchFamily="34" charset="0"/>
              </a:rPr>
              <a:t> synthesis by interfering with </a:t>
            </a:r>
            <a:r>
              <a:rPr lang="en-US" sz="2400" b="1" dirty="0" err="1" smtClean="0">
                <a:latin typeface="Arial Narrow" pitchFamily="34" charset="0"/>
              </a:rPr>
              <a:t>transpeptidation</a:t>
            </a:r>
            <a:r>
              <a:rPr lang="en-US" sz="2400" b="1" dirty="0" smtClean="0">
                <a:latin typeface="Arial Narrow" pitchFamily="34" charset="0"/>
              </a:rPr>
              <a:t> reaction due to covalently binding to</a:t>
            </a:r>
            <a:r>
              <a:rPr lang="en-US" sz="2400" dirty="0" smtClean="0">
                <a:latin typeface="Arial Narrow" pitchFamily="34" charset="0"/>
              </a:rPr>
              <a:t> </a:t>
            </a:r>
            <a:r>
              <a:rPr lang="en-US" sz="2400" b="1" dirty="0" smtClean="0">
                <a:solidFill>
                  <a:srgbClr val="FF0000"/>
                </a:solidFill>
                <a:latin typeface="Arial Narrow" pitchFamily="34" charset="0"/>
              </a:rPr>
              <a:t>Penicillin-binding protein (PBPs target site</a:t>
            </a:r>
            <a:r>
              <a:rPr lang="ar-IQ" sz="2400" b="1" dirty="0" smtClean="0">
                <a:solidFill>
                  <a:srgbClr val="FF0000"/>
                </a:solidFill>
                <a:latin typeface="Arial Narrow" pitchFamily="34" charset="0"/>
              </a:rPr>
              <a:t> محاضرة 2 </a:t>
            </a:r>
            <a:r>
              <a:rPr lang="en-US" sz="2400" b="1" dirty="0" smtClean="0">
                <a:solidFill>
                  <a:srgbClr val="FF0000"/>
                </a:solidFill>
                <a:latin typeface="Arial Narrow" pitchFamily="34" charset="0"/>
              </a:rPr>
              <a:t> ) </a:t>
            </a:r>
            <a:r>
              <a:rPr lang="en-US" sz="2400" b="1" dirty="0" smtClean="0">
                <a:latin typeface="Arial Narrow" pitchFamily="34" charset="0"/>
              </a:rPr>
              <a:t>, Beta-</a:t>
            </a:r>
            <a:r>
              <a:rPr lang="en-US" sz="2400" b="1" dirty="0" err="1" smtClean="0">
                <a:latin typeface="Arial Narrow" pitchFamily="34" charset="0"/>
              </a:rPr>
              <a:t>lactams</a:t>
            </a:r>
            <a:r>
              <a:rPr lang="en-US" sz="2400" b="1" dirty="0" smtClean="0">
                <a:latin typeface="Arial Narrow" pitchFamily="34" charset="0"/>
              </a:rPr>
              <a:t> kill bacterial cells only when they are actively</a:t>
            </a:r>
            <a:r>
              <a:rPr lang="en-US" sz="2400" dirty="0" smtClean="0">
                <a:latin typeface="Arial Narrow" pitchFamily="34" charset="0"/>
              </a:rPr>
              <a:t> </a:t>
            </a:r>
            <a:r>
              <a:rPr lang="en-US" sz="2400" b="1" dirty="0" smtClean="0">
                <a:latin typeface="Arial Narrow" pitchFamily="34" charset="0"/>
              </a:rPr>
              <a:t>growing and synthesizing cell wall</a:t>
            </a:r>
            <a:r>
              <a:rPr lang="en-US" sz="2400" b="1" dirty="0" smtClean="0">
                <a:solidFill>
                  <a:srgbClr val="FF0000"/>
                </a:solidFill>
                <a:latin typeface="Arial Narrow" pitchFamily="34" charset="0"/>
              </a:rPr>
              <a:t>.</a:t>
            </a:r>
          </a:p>
          <a:p>
            <a:pPr algn="just">
              <a:buFontTx/>
              <a:buNone/>
            </a:pPr>
            <a:r>
              <a:rPr lang="en-US" sz="2400" b="1" dirty="0" smtClean="0">
                <a:solidFill>
                  <a:srgbClr val="FF0000"/>
                </a:solidFill>
                <a:latin typeface="Arial Narrow" pitchFamily="34" charset="0"/>
              </a:rPr>
              <a:t>2-Mechanism of resistance </a:t>
            </a:r>
            <a:r>
              <a:rPr lang="en-US" sz="2400" b="1" dirty="0" smtClean="0">
                <a:latin typeface="Arial Narrow" pitchFamily="34" charset="0"/>
              </a:rPr>
              <a:t>: either by </a:t>
            </a:r>
            <a:r>
              <a:rPr lang="ar-IQ" sz="2400" b="1" dirty="0" smtClean="0">
                <a:latin typeface="Arial Narrow" pitchFamily="34" charset="0"/>
              </a:rPr>
              <a:t>راجع محاضرة 3</a:t>
            </a:r>
            <a:endParaRPr lang="en-US" sz="2400" b="1" dirty="0" smtClean="0">
              <a:latin typeface="Arial Narrow" pitchFamily="34" charset="0"/>
            </a:endParaRPr>
          </a:p>
          <a:p>
            <a:pPr algn="just"/>
            <a:r>
              <a:rPr lang="en-US" sz="2400" b="1" dirty="0" smtClean="0">
                <a:latin typeface="Arial Narrow" pitchFamily="34" charset="0"/>
              </a:rPr>
              <a:t> a- modification in the target side (PBPs) due to chromosomal mutation</a:t>
            </a:r>
          </a:p>
          <a:p>
            <a:pPr algn="just"/>
            <a:r>
              <a:rPr lang="en-US" sz="2400" b="1" dirty="0" smtClean="0">
                <a:latin typeface="Arial Narrow" pitchFamily="34" charset="0"/>
              </a:rPr>
              <a:t>b- Efflux pump (chromosomal)</a:t>
            </a:r>
          </a:p>
          <a:p>
            <a:pPr algn="just"/>
            <a:r>
              <a:rPr lang="en-US" sz="2400" b="1" dirty="0" smtClean="0">
                <a:latin typeface="Arial Narrow" pitchFamily="34" charset="0"/>
              </a:rPr>
              <a:t>     c- producing of Beta –</a:t>
            </a:r>
            <a:r>
              <a:rPr lang="en-US" sz="2400" b="1" dirty="0" err="1" smtClean="0">
                <a:latin typeface="Arial Narrow" pitchFamily="34" charset="0"/>
              </a:rPr>
              <a:t>Lactemase</a:t>
            </a:r>
            <a:r>
              <a:rPr lang="en-US" sz="2400" b="1" dirty="0">
                <a:latin typeface="Arial Narrow" pitchFamily="34" charset="0"/>
              </a:rPr>
              <a:t> </a:t>
            </a:r>
            <a:r>
              <a:rPr lang="en-US" sz="2400" b="1" dirty="0" smtClean="0">
                <a:latin typeface="Arial Narrow" pitchFamily="34" charset="0"/>
              </a:rPr>
              <a:t> enzymes (more than 300 type have been detected )they break the bond in </a:t>
            </a:r>
            <a:r>
              <a:rPr lang="en-US" sz="2400" b="1" dirty="0" err="1" smtClean="0">
                <a:latin typeface="Arial Narrow" pitchFamily="34" charset="0"/>
              </a:rPr>
              <a:t>lactam</a:t>
            </a:r>
            <a:r>
              <a:rPr lang="en-US" sz="2400" b="1" dirty="0" smtClean="0">
                <a:latin typeface="Arial Narrow" pitchFamily="34" charset="0"/>
              </a:rPr>
              <a:t> ring    converting</a:t>
            </a:r>
          </a:p>
          <a:p>
            <a:pPr algn="just">
              <a:buFontTx/>
              <a:buNone/>
            </a:pPr>
            <a:r>
              <a:rPr lang="en-US" sz="2400" b="1" dirty="0" smtClean="0">
                <a:latin typeface="Arial Narrow" pitchFamily="34" charset="0"/>
              </a:rPr>
              <a:t> 6 </a:t>
            </a:r>
            <a:r>
              <a:rPr lang="en-US" sz="2400" b="1" dirty="0" err="1" smtClean="0">
                <a:latin typeface="Arial Narrow" pitchFamily="34" charset="0"/>
              </a:rPr>
              <a:t>aminopenicillanic</a:t>
            </a:r>
            <a:r>
              <a:rPr lang="en-US" sz="2400" b="1" dirty="0" smtClean="0">
                <a:latin typeface="Arial Narrow" pitchFamily="34" charset="0"/>
              </a:rPr>
              <a:t> acid (6APA) </a:t>
            </a:r>
            <a:r>
              <a:rPr lang="en-US" sz="2400" b="1" dirty="0" smtClean="0">
                <a:latin typeface="Arial Narrow" pitchFamily="34" charset="0"/>
                <a:cs typeface="Times New Roman" pitchFamily="18" charset="0"/>
              </a:rPr>
              <a:t>→  6-aminop</a:t>
            </a:r>
            <a:r>
              <a:rPr lang="en-US" sz="2400" b="1" dirty="0" smtClean="0">
                <a:latin typeface="Arial Narrow" pitchFamily="34" charset="0"/>
              </a:rPr>
              <a:t>enicilloic acid</a:t>
            </a:r>
            <a:r>
              <a:rPr lang="en-US" sz="2400" b="1" dirty="0" smtClean="0">
                <a:latin typeface="Arial Narrow" pitchFamily="34" charset="0"/>
                <a:cs typeface="Times New Roman" pitchFamily="18" charset="0"/>
              </a:rPr>
              <a:t> </a:t>
            </a:r>
            <a:r>
              <a:rPr lang="en-US" sz="2400" b="1" dirty="0" smtClean="0">
                <a:latin typeface="Arial Narrow" pitchFamily="34" charset="0"/>
              </a:rPr>
              <a:t> (penicillin)</a:t>
            </a:r>
          </a:p>
          <a:p>
            <a:pPr algn="just">
              <a:buNone/>
            </a:pPr>
            <a:r>
              <a:rPr lang="en-US" sz="2400" dirty="0" smtClean="0"/>
              <a:t> </a:t>
            </a:r>
            <a:r>
              <a:rPr lang="en-US" sz="2400" b="1" dirty="0" smtClean="0"/>
              <a:t>7-aminocephalosporanic to fragment molecules (cephalosporin )</a:t>
            </a:r>
            <a:endParaRPr lang="en-US" sz="2400" b="1" dirty="0" smtClean="0">
              <a:latin typeface="Arial Narrow" pitchFamily="34" charset="0"/>
            </a:endParaRPr>
          </a:p>
          <a:p>
            <a:pPr lvl="0" algn="just">
              <a:buNone/>
              <a:defRPr/>
            </a:pP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3-adverse </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effect  : </a:t>
            </a:r>
            <a:r>
              <a:rPr lang="en-US" sz="2400" b="1" dirty="0" smtClean="0">
                <a:latin typeface="Times New Roman" pitchFamily="18" charset="0"/>
                <a:cs typeface="Times New Roman" pitchFamily="18" charset="0"/>
              </a:rPr>
              <a:t>allergic </a:t>
            </a:r>
            <a:r>
              <a:rPr lang="en-US" sz="2400" b="1" dirty="0">
                <a:latin typeface="Times New Roman" pitchFamily="18" charset="0"/>
                <a:cs typeface="Times New Roman" pitchFamily="18" charset="0"/>
              </a:rPr>
              <a:t>reaction including  itching, rashes fever, and  anaphylactic shock. The anaphylactic reaction involves specific </a:t>
            </a:r>
            <a:r>
              <a:rPr lang="en-US" sz="2400" b="1" dirty="0" err="1">
                <a:latin typeface="Times New Roman" pitchFamily="18" charset="0"/>
                <a:cs typeface="Times New Roman" pitchFamily="18" charset="0"/>
              </a:rPr>
              <a:t>IgE</a:t>
            </a:r>
            <a:r>
              <a:rPr lang="en-US" sz="2400" b="1" dirty="0">
                <a:latin typeface="Times New Roman" pitchFamily="18" charset="0"/>
                <a:cs typeface="Times New Roman" pitchFamily="18" charset="0"/>
              </a:rPr>
              <a:t> antibodies which can be detected in the plasma of susceptible persons. Other non allergic  adverse effects including antibiotic-associated diarrhea due to using  high dose and usually for a period of longer than 10 days result in  alteration the normal intestinal flora with </a:t>
            </a:r>
            <a:endParaRPr lang="en-US" sz="2400" b="1" dirty="0" smtClean="0">
              <a:latin typeface="Times New Roman" pitchFamily="18" charset="0"/>
              <a:cs typeface="Times New Roman" pitchFamily="18" charset="0"/>
            </a:endParaRPr>
          </a:p>
          <a:p>
            <a:pPr lvl="0" algn="just">
              <a:buNone/>
              <a:defRPr/>
            </a:pPr>
            <a:r>
              <a:rPr lang="en-US" sz="2400" b="1" i="1" dirty="0" smtClean="0">
                <a:solidFill>
                  <a:srgbClr val="FF0000"/>
                </a:solidFill>
                <a:latin typeface="Times New Roman" pitchFamily="18" charset="0"/>
                <a:cs typeface="Times New Roman" pitchFamily="18" charset="0"/>
              </a:rPr>
              <a:t>Clostridium </a:t>
            </a:r>
            <a:r>
              <a:rPr lang="en-US" sz="2400" b="1" i="1" dirty="0" err="1" smtClean="0">
                <a:solidFill>
                  <a:srgbClr val="FF0000"/>
                </a:solidFill>
                <a:latin typeface="Times New Roman" pitchFamily="18" charset="0"/>
                <a:cs typeface="Times New Roman" pitchFamily="18" charset="0"/>
              </a:rPr>
              <a:t>difficile</a:t>
            </a:r>
            <a:endParaRPr lang="en-US" sz="1600" b="1" i="1" dirty="0">
              <a:solidFill>
                <a:srgbClr val="FF0000"/>
              </a:solidFill>
            </a:endParaRPr>
          </a:p>
          <a:p>
            <a:pPr algn="just"/>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0"/>
            <a:ext cx="9144000" cy="68580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smtClean="0">
              <a:ln>
                <a:noFill/>
              </a:ln>
              <a:solidFill>
                <a:srgbClr val="C00000"/>
              </a:solidFill>
              <a:effectLst/>
              <a:uLnTx/>
              <a:uFillTx/>
              <a:latin typeface="+mn-lt"/>
              <a:ea typeface="+mn-ea"/>
              <a:cs typeface="+mn-cs"/>
            </a:endParaRPr>
          </a:p>
        </p:txBody>
      </p:sp>
      <p:pic>
        <p:nvPicPr>
          <p:cNvPr id="4" name="Picture 5" descr="Amoxicillin_rash_11_hours_after_17th_dose"/>
          <p:cNvPicPr>
            <a:picLocks noChangeAspect="1" noChangeArrowheads="1"/>
          </p:cNvPicPr>
          <p:nvPr/>
        </p:nvPicPr>
        <p:blipFill>
          <a:blip r:embed="rId2" cstate="print"/>
          <a:srcRect/>
          <a:stretch>
            <a:fillRect/>
          </a:stretch>
        </p:blipFill>
        <p:spPr bwMode="auto">
          <a:xfrm>
            <a:off x="0" y="3733800"/>
            <a:ext cx="4519613" cy="3124200"/>
          </a:xfrm>
          <a:prstGeom prst="rect">
            <a:avLst/>
          </a:prstGeom>
          <a:noFill/>
          <a:ln w="9525">
            <a:noFill/>
            <a:miter lim="800000"/>
            <a:headEnd/>
            <a:tailEnd/>
          </a:ln>
        </p:spPr>
      </p:pic>
      <p:pic>
        <p:nvPicPr>
          <p:cNvPr id="5" name="Picture 8" descr="Amoxicillin-Capsules"/>
          <p:cNvPicPr>
            <a:picLocks noChangeAspect="1" noChangeArrowheads="1"/>
          </p:cNvPicPr>
          <p:nvPr/>
        </p:nvPicPr>
        <p:blipFill>
          <a:blip r:embed="rId3" cstate="print"/>
          <a:srcRect/>
          <a:stretch>
            <a:fillRect/>
          </a:stretch>
        </p:blipFill>
        <p:spPr bwMode="auto">
          <a:xfrm>
            <a:off x="4572000" y="4648200"/>
            <a:ext cx="3352800" cy="2209800"/>
          </a:xfrm>
          <a:prstGeom prst="rect">
            <a:avLst/>
          </a:prstGeom>
          <a:noFill/>
          <a:ln w="9525">
            <a:noFill/>
            <a:miter lim="800000"/>
            <a:headEnd/>
            <a:tailEnd/>
          </a:ln>
        </p:spPr>
      </p:pic>
      <p:sp>
        <p:nvSpPr>
          <p:cNvPr id="6" name="Text Box 6"/>
          <p:cNvSpPr txBox="1">
            <a:spLocks noChangeArrowheads="1"/>
          </p:cNvSpPr>
          <p:nvPr/>
        </p:nvSpPr>
        <p:spPr bwMode="auto">
          <a:xfrm>
            <a:off x="4495800" y="3657601"/>
            <a:ext cx="4527550" cy="830997"/>
          </a:xfrm>
          <a:prstGeom prst="rect">
            <a:avLst/>
          </a:prstGeom>
          <a:noFill/>
          <a:ln w="9525">
            <a:noFill/>
            <a:miter lim="800000"/>
            <a:headEnd/>
            <a:tailEnd/>
          </a:ln>
        </p:spPr>
        <p:txBody>
          <a:bodyPr wrap="square">
            <a:spAutoFit/>
          </a:bodyPr>
          <a:lstStyle/>
          <a:p>
            <a:pPr algn="just"/>
            <a:r>
              <a:rPr lang="bg-BG" sz="2400" dirty="0">
                <a:latin typeface="Times New Roman" pitchFamily="18" charset="0"/>
                <a:cs typeface="Times New Roman" pitchFamily="18" charset="0"/>
              </a:rPr>
              <a:t>Amoxicillin</a:t>
            </a:r>
            <a:r>
              <a:rPr lang="en-US" sz="2400" dirty="0" smtClean="0">
                <a:latin typeface="Times New Roman" pitchFamily="18" charset="0"/>
                <a:cs typeface="Times New Roman" pitchFamily="18" charset="0"/>
              </a:rPr>
              <a:t>: </a:t>
            </a:r>
            <a:r>
              <a:rPr lang="bg-BG" sz="2400" dirty="0" smtClean="0">
                <a:latin typeface="Times New Roman" pitchFamily="18" charset="0"/>
                <a:cs typeface="Times New Roman" pitchFamily="18" charset="0"/>
              </a:rPr>
              <a:t>rash </a:t>
            </a:r>
            <a:r>
              <a:rPr lang="bg-BG" sz="2400" dirty="0">
                <a:latin typeface="Times New Roman" pitchFamily="18" charset="0"/>
                <a:cs typeface="Times New Roman" pitchFamily="18" charset="0"/>
              </a:rPr>
              <a:t>11 hours </a:t>
            </a:r>
            <a:r>
              <a:rPr lang="en-US" sz="2400" dirty="0" smtClean="0">
                <a:latin typeface="Times New Roman" pitchFamily="18" charset="0"/>
                <a:cs typeface="Times New Roman" pitchFamily="18" charset="0"/>
              </a:rPr>
              <a:t>after administration</a:t>
            </a:r>
            <a:endParaRPr lang="bg-BG" sz="2400" dirty="0">
              <a:latin typeface="Times New Roman" pitchFamily="18" charset="0"/>
              <a:cs typeface="Times New Roman" pitchFamily="18" charset="0"/>
            </a:endParaRPr>
          </a:p>
        </p:txBody>
      </p:sp>
      <p:pic>
        <p:nvPicPr>
          <p:cNvPr id="7" name="Picture 6" descr="images.jpg"/>
          <p:cNvPicPr>
            <a:picLocks noChangeAspect="1"/>
          </p:cNvPicPr>
          <p:nvPr/>
        </p:nvPicPr>
        <p:blipFill>
          <a:blip r:embed="rId4" cstate="print"/>
          <a:stretch>
            <a:fillRect/>
          </a:stretch>
        </p:blipFill>
        <p:spPr>
          <a:xfrm>
            <a:off x="228600" y="0"/>
            <a:ext cx="1981200" cy="1828800"/>
          </a:xfrm>
          <a:prstGeom prst="rect">
            <a:avLst/>
          </a:prstGeom>
        </p:spPr>
      </p:pic>
      <p:sp>
        <p:nvSpPr>
          <p:cNvPr id="8" name="TextBox 7"/>
          <p:cNvSpPr txBox="1"/>
          <p:nvPr/>
        </p:nvSpPr>
        <p:spPr>
          <a:xfrm>
            <a:off x="4495800" y="304800"/>
            <a:ext cx="4114800" cy="707886"/>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Augmentin</a:t>
            </a:r>
            <a:r>
              <a:rPr lang="en-US" sz="2000" dirty="0" smtClean="0">
                <a:latin typeface="Times New Roman" pitchFamily="18" charset="0"/>
                <a:cs typeface="Times New Roman" pitchFamily="18" charset="0"/>
              </a:rPr>
              <a:t>  injection causes swelling </a:t>
            </a:r>
          </a:p>
          <a:p>
            <a:r>
              <a:rPr lang="en-US" sz="2000" dirty="0" smtClean="0">
                <a:latin typeface="Times New Roman" pitchFamily="18" charset="0"/>
                <a:cs typeface="Times New Roman" pitchFamily="18" charset="0"/>
              </a:rPr>
              <a:t> and irritation </a:t>
            </a:r>
            <a:endParaRPr lang="en-US" sz="2000" dirty="0">
              <a:latin typeface="Times New Roman" pitchFamily="18" charset="0"/>
              <a:cs typeface="Times New Roman" pitchFamily="18" charset="0"/>
            </a:endParaRPr>
          </a:p>
        </p:txBody>
      </p:sp>
      <p:sp>
        <p:nvSpPr>
          <p:cNvPr id="9" name="TextBox 8"/>
          <p:cNvSpPr txBox="1"/>
          <p:nvPr/>
        </p:nvSpPr>
        <p:spPr>
          <a:xfrm>
            <a:off x="304800" y="2057400"/>
            <a:ext cx="6096000" cy="1323439"/>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most common </a:t>
            </a:r>
            <a:r>
              <a:rPr lang="en-US" sz="2000" dirty="0" smtClean="0">
                <a:solidFill>
                  <a:schemeClr val="accent2"/>
                </a:solidFill>
                <a:latin typeface="Times New Roman" pitchFamily="18" charset="0"/>
                <a:cs typeface="Times New Roman" pitchFamily="18" charset="0"/>
              </a:rPr>
              <a:t>adverse effects</a:t>
            </a:r>
            <a:r>
              <a:rPr lang="en-US" sz="2000" dirty="0" smtClean="0">
                <a:latin typeface="Times New Roman" pitchFamily="18" charset="0"/>
                <a:cs typeface="Times New Roman" pitchFamily="18" charset="0"/>
              </a:rPr>
              <a:t> of </a:t>
            </a:r>
            <a:r>
              <a:rPr lang="en-US" sz="2000" dirty="0" err="1" smtClean="0">
                <a:latin typeface="Times New Roman" pitchFamily="18" charset="0"/>
                <a:cs typeface="Times New Roman" pitchFamily="18" charset="0"/>
              </a:rPr>
              <a:t>carbapenems</a:t>
            </a:r>
            <a:r>
              <a:rPr lang="en-US" sz="2000" dirty="0" smtClean="0">
                <a:latin typeface="Times New Roman" pitchFamily="18" charset="0"/>
                <a:cs typeface="Times New Roman" pitchFamily="18" charset="0"/>
              </a:rPr>
              <a:t> which tend to be more common with </a:t>
            </a:r>
            <a:r>
              <a:rPr lang="en-US" sz="2000" dirty="0" err="1" smtClean="0">
                <a:latin typeface="Times New Roman" pitchFamily="18" charset="0"/>
                <a:cs typeface="Times New Roman" pitchFamily="18" charset="0"/>
              </a:rPr>
              <a:t>imipenem</a:t>
            </a:r>
            <a:r>
              <a:rPr lang="en-US" sz="2000" dirty="0" smtClean="0">
                <a:latin typeface="Times New Roman" pitchFamily="18" charset="0"/>
                <a:cs typeface="Times New Roman" pitchFamily="18" charset="0"/>
              </a:rPr>
              <a:t> are nausea, vomiting, diarrhea, skin rashes, and reactions at the infusion sites</a:t>
            </a:r>
            <a:endParaRPr lang="en-US" sz="2000" dirty="0"/>
          </a:p>
        </p:txBody>
      </p:sp>
      <p:pic>
        <p:nvPicPr>
          <p:cNvPr id="10" name="Picture 3" descr="Clavulox"/>
          <p:cNvPicPr>
            <a:picLocks noChangeAspect="1" noChangeArrowheads="1"/>
          </p:cNvPicPr>
          <p:nvPr/>
        </p:nvPicPr>
        <p:blipFill>
          <a:blip r:embed="rId5" cstate="print"/>
          <a:srcRect/>
          <a:stretch>
            <a:fillRect/>
          </a:stretch>
        </p:blipFill>
        <p:spPr bwMode="auto">
          <a:xfrm>
            <a:off x="2133600" y="-152400"/>
            <a:ext cx="2144146" cy="2057400"/>
          </a:xfrm>
          <a:prstGeom prst="rect">
            <a:avLst/>
          </a:prstGeom>
          <a:noFill/>
          <a:ln w="9525">
            <a:noFill/>
            <a:miter lim="800000"/>
            <a:headEnd/>
            <a:tailEnd/>
          </a:ln>
        </p:spPr>
      </p:pic>
      <p:pic>
        <p:nvPicPr>
          <p:cNvPr id="11" name="Picture 7" descr="1_Tienam%202"/>
          <p:cNvPicPr>
            <a:picLocks noChangeAspect="1" noChangeArrowheads="1"/>
          </p:cNvPicPr>
          <p:nvPr/>
        </p:nvPicPr>
        <p:blipFill>
          <a:blip r:embed="rId6" cstate="print"/>
          <a:srcRect/>
          <a:stretch>
            <a:fillRect/>
          </a:stretch>
        </p:blipFill>
        <p:spPr bwMode="auto">
          <a:xfrm>
            <a:off x="6324600" y="1524000"/>
            <a:ext cx="2590800" cy="20177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5867400" cy="6858000"/>
          </a:xfrm>
        </p:spPr>
        <p:txBody>
          <a:bodyPr>
            <a:noAutofit/>
          </a:bodyPr>
          <a:lstStyle/>
          <a:p>
            <a:pPr algn="just"/>
            <a:r>
              <a:rPr lang="en-US" sz="1800" b="1" dirty="0" smtClean="0">
                <a:solidFill>
                  <a:srgbClr val="FF0000"/>
                </a:solidFill>
                <a:latin typeface="Times New Roman" pitchFamily="18" charset="0"/>
                <a:cs typeface="Times New Roman" pitchFamily="18" charset="0"/>
              </a:rPr>
              <a:t>Is it necessary to regulate dosing time</a:t>
            </a:r>
            <a:r>
              <a:rPr lang="en-US" sz="1800" dirty="0" smtClean="0">
                <a:latin typeface="Times New Roman" pitchFamily="18" charset="0"/>
                <a:cs typeface="Times New Roman" pitchFamily="18" charset="0"/>
              </a:rPr>
              <a:t> ?</a:t>
            </a:r>
            <a:br>
              <a:rPr lang="en-US" sz="1800" dirty="0" smtClean="0">
                <a:latin typeface="Times New Roman" pitchFamily="18" charset="0"/>
                <a:cs typeface="Times New Roman" pitchFamily="18" charset="0"/>
              </a:rPr>
            </a:br>
            <a:r>
              <a:rPr lang="en-US" sz="1800" dirty="0" smtClean="0">
                <a:solidFill>
                  <a:schemeClr val="tx1"/>
                </a:solidFill>
                <a:latin typeface="Times New Roman" pitchFamily="18" charset="0"/>
                <a:cs typeface="Times New Roman" pitchFamily="18" charset="0"/>
              </a:rPr>
              <a:t> Drugs are broken down (metabolized) by the body at different rates  so different dosing intervals must  taken ex: once, twice, three times or four times daily, or as required The time required for the body (usually the liver) to break down a drug from its initial plasma level to half the plasma level is called the </a:t>
            </a:r>
            <a:r>
              <a:rPr lang="en-US" sz="1800" b="1" dirty="0" smtClean="0">
                <a:solidFill>
                  <a:srgbClr val="FF0000"/>
                </a:solidFill>
                <a:latin typeface="Times New Roman" pitchFamily="18" charset="0"/>
                <a:cs typeface="Times New Roman" pitchFamily="18" charset="0"/>
              </a:rPr>
              <a:t>elimination half-life              </a:t>
            </a:r>
            <a:r>
              <a:rPr lang="en-US" sz="1800" dirty="0" smtClean="0">
                <a:solidFill>
                  <a:schemeClr val="tx1"/>
                </a:solidFill>
                <a:latin typeface="Times New Roman" pitchFamily="18" charset="0"/>
                <a:cs typeface="Times New Roman" pitchFamily="18" charset="0"/>
              </a:rPr>
              <a:t/>
            </a:r>
            <a:br>
              <a:rPr lang="en-US" sz="1800" dirty="0" smtClean="0">
                <a:solidFill>
                  <a:schemeClr val="tx1"/>
                </a:solidFill>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Fig1</a:t>
            </a:r>
            <a:r>
              <a:rPr lang="en-US" sz="1800" dirty="0" smtClean="0">
                <a:solidFill>
                  <a:schemeClr val="tx1"/>
                </a:solidFill>
                <a:latin typeface="Times New Roman" pitchFamily="18" charset="0"/>
                <a:cs typeface="Times New Roman" pitchFamily="18" charset="0"/>
              </a:rPr>
              <a:t>:intravenous   reach faster than oral drug to plasma level                     </a:t>
            </a:r>
            <a:br>
              <a:rPr lang="en-US" sz="1800" dirty="0" smtClean="0">
                <a:solidFill>
                  <a:schemeClr val="tx1"/>
                </a:solidFill>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Fig2</a:t>
            </a:r>
            <a:r>
              <a:rPr lang="en-US" sz="1800" dirty="0" smtClean="0">
                <a:solidFill>
                  <a:schemeClr val="tx1"/>
                </a:solidFill>
                <a:latin typeface="Times New Roman" pitchFamily="18" charset="0"/>
                <a:cs typeface="Times New Roman" pitchFamily="18" charset="0"/>
              </a:rPr>
              <a:t>: antibiotic being taken three times a day to treat a bacterial infection. The  dosing interval is every 8 hours if the patient keeps this regular manner he will reach the therapeutic level and the steady state condition .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Fig3</a:t>
            </a:r>
            <a:r>
              <a:rPr lang="en-US" sz="1800" dirty="0" smtClean="0">
                <a:latin typeface="Times New Roman" pitchFamily="18" charset="0"/>
                <a:cs typeface="Times New Roman" pitchFamily="18" charset="0"/>
              </a:rPr>
              <a:t>:represent  6 doses and the steady state  condition beside perfect therapeutic level                               . </a:t>
            </a:r>
            <a:br>
              <a:rPr lang="en-US" sz="1800" dirty="0" smtClean="0">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Fig 4</a:t>
            </a:r>
            <a:r>
              <a:rPr lang="en-US" sz="1800" dirty="0" smtClean="0">
                <a:solidFill>
                  <a:srgbClr val="FF0000"/>
                </a:solidFill>
                <a:latin typeface="Times New Roman" pitchFamily="18" charset="0"/>
                <a:cs typeface="Times New Roman" pitchFamily="18" charset="0"/>
              </a:rPr>
              <a:t>: </a:t>
            </a:r>
            <a:r>
              <a:rPr lang="en-US" sz="1800" dirty="0" smtClean="0">
                <a:solidFill>
                  <a:schemeClr val="tx1"/>
                </a:solidFill>
                <a:latin typeface="Times New Roman" pitchFamily="18" charset="0"/>
                <a:cs typeface="Times New Roman" pitchFamily="18" charset="0"/>
              </a:rPr>
              <a:t>the patient has taken the second dose four hours behind schedule, at 20:00 instead of 16:00. The effect of taking the dose later than scheduled is to let the plasma level drop below the therapeutic level for bactericidal effect (red arrow). During this  the bacterium proliferates again. At the end of the scheduled period of treatment e.g. seven days , instead of the bacterium having been eradicated  it may still be present at subclinical (low) levels so steady state condition reflect the constant plasma level depending on dosing time and it correlation with elimination half-life </a:t>
            </a:r>
            <a:endParaRPr lang="en-US" sz="1800" dirty="0" smtClean="0">
              <a:latin typeface="Times New Roman" pitchFamily="18" charset="0"/>
              <a:cs typeface="Times New Roman" pitchFamily="18" charset="0"/>
            </a:endParaRPr>
          </a:p>
        </p:txBody>
      </p:sp>
      <p:pic>
        <p:nvPicPr>
          <p:cNvPr id="9219" name="Picture 4" descr="is (3).jpg"/>
          <p:cNvPicPr>
            <a:picLocks noChangeAspect="1"/>
          </p:cNvPicPr>
          <p:nvPr/>
        </p:nvPicPr>
        <p:blipFill>
          <a:blip r:embed="rId2" cstate="print"/>
          <a:srcRect/>
          <a:stretch>
            <a:fillRect/>
          </a:stretch>
        </p:blipFill>
        <p:spPr bwMode="auto">
          <a:xfrm>
            <a:off x="6026150" y="1600200"/>
            <a:ext cx="3117850" cy="1600200"/>
          </a:xfrm>
          <a:prstGeom prst="rect">
            <a:avLst/>
          </a:prstGeom>
          <a:noFill/>
          <a:ln w="9525">
            <a:noFill/>
            <a:miter lim="800000"/>
            <a:headEnd/>
            <a:tailEnd/>
          </a:ln>
        </p:spPr>
      </p:pic>
      <p:pic>
        <p:nvPicPr>
          <p:cNvPr id="9220" name="Picture 5" descr="is (4).jpg"/>
          <p:cNvPicPr>
            <a:picLocks noChangeAspect="1"/>
          </p:cNvPicPr>
          <p:nvPr/>
        </p:nvPicPr>
        <p:blipFill>
          <a:blip r:embed="rId3" cstate="print"/>
          <a:srcRect/>
          <a:stretch>
            <a:fillRect/>
          </a:stretch>
        </p:blipFill>
        <p:spPr bwMode="auto">
          <a:xfrm>
            <a:off x="5867400" y="0"/>
            <a:ext cx="3276600" cy="1447800"/>
          </a:xfrm>
          <a:prstGeom prst="rect">
            <a:avLst/>
          </a:prstGeom>
          <a:noFill/>
          <a:ln w="9525">
            <a:noFill/>
            <a:miter lim="800000"/>
            <a:headEnd/>
            <a:tailEnd/>
          </a:ln>
        </p:spPr>
      </p:pic>
      <p:pic>
        <p:nvPicPr>
          <p:cNvPr id="9221" name="Picture 6" descr="is (6).jpg"/>
          <p:cNvPicPr>
            <a:picLocks noChangeAspect="1"/>
          </p:cNvPicPr>
          <p:nvPr/>
        </p:nvPicPr>
        <p:blipFill>
          <a:blip r:embed="rId4" cstate="print"/>
          <a:srcRect/>
          <a:stretch>
            <a:fillRect/>
          </a:stretch>
        </p:blipFill>
        <p:spPr bwMode="auto">
          <a:xfrm>
            <a:off x="5943600" y="3276600"/>
            <a:ext cx="3200400" cy="1905000"/>
          </a:xfrm>
          <a:prstGeom prst="rect">
            <a:avLst/>
          </a:prstGeom>
          <a:noFill/>
          <a:ln w="9525">
            <a:noFill/>
            <a:miter lim="800000"/>
            <a:headEnd/>
            <a:tailEnd/>
          </a:ln>
        </p:spPr>
      </p:pic>
      <p:pic>
        <p:nvPicPr>
          <p:cNvPr id="9222" name="Picture 7" descr="z2.jpg"/>
          <p:cNvPicPr>
            <a:picLocks noChangeAspect="1"/>
          </p:cNvPicPr>
          <p:nvPr/>
        </p:nvPicPr>
        <p:blipFill>
          <a:blip r:embed="rId5" cstate="print"/>
          <a:srcRect/>
          <a:stretch>
            <a:fillRect/>
          </a:stretch>
        </p:blipFill>
        <p:spPr bwMode="auto">
          <a:xfrm>
            <a:off x="5867400" y="5257800"/>
            <a:ext cx="3276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676400" y="1752600"/>
            <a:ext cx="7135813" cy="4841875"/>
          </a:xfrm>
          <a:prstGeom prst="rect">
            <a:avLst/>
          </a:prstGeom>
          <a:noFill/>
          <a:ln w="9525">
            <a:noFill/>
            <a:miter lim="800000"/>
            <a:headEnd/>
            <a:tailEnd/>
          </a:ln>
        </p:spPr>
        <p:txBody>
          <a:bodyPr wrap="none" anchor="ctr"/>
          <a:lstStyle/>
          <a:p>
            <a:endParaRPr lang="bg-BG"/>
          </a:p>
        </p:txBody>
      </p:sp>
      <p:graphicFrame>
        <p:nvGraphicFramePr>
          <p:cNvPr id="1026" name="Object 4"/>
          <p:cNvGraphicFramePr>
            <a:graphicFrameLocks noChangeAspect="1"/>
          </p:cNvGraphicFramePr>
          <p:nvPr/>
        </p:nvGraphicFramePr>
        <p:xfrm>
          <a:off x="152400" y="152400"/>
          <a:ext cx="4806950" cy="6705600"/>
        </p:xfrm>
        <a:graphic>
          <a:graphicData uri="http://schemas.openxmlformats.org/presentationml/2006/ole">
            <p:oleObj spid="_x0000_s1026" name="Bitmap Image" r:id="rId4" imgW="2095793" imgH="2857899" progId="PBrush">
              <p:embed/>
            </p:oleObj>
          </a:graphicData>
        </a:graphic>
      </p:graphicFrame>
      <p:sp>
        <p:nvSpPr>
          <p:cNvPr id="1028" name="Text Box 9"/>
          <p:cNvSpPr txBox="1">
            <a:spLocks noChangeArrowheads="1"/>
          </p:cNvSpPr>
          <p:nvPr/>
        </p:nvSpPr>
        <p:spPr bwMode="auto">
          <a:xfrm>
            <a:off x="5164138" y="152400"/>
            <a:ext cx="3698875" cy="1200150"/>
          </a:xfrm>
          <a:prstGeom prst="rect">
            <a:avLst/>
          </a:prstGeom>
          <a:noFill/>
          <a:ln w="9525">
            <a:noFill/>
            <a:miter lim="800000"/>
            <a:headEnd/>
            <a:tailEnd/>
          </a:ln>
        </p:spPr>
        <p:txBody>
          <a:bodyPr>
            <a:spAutoFit/>
          </a:bodyPr>
          <a:lstStyle/>
          <a:p>
            <a:r>
              <a:rPr lang="en-US" sz="3600" b="1">
                <a:solidFill>
                  <a:srgbClr val="0033CC"/>
                </a:solidFill>
              </a:rPr>
              <a:t>I.1 PENICILLINS</a:t>
            </a:r>
            <a:r>
              <a:rPr lang="ar-IQ" sz="3600" b="1">
                <a:solidFill>
                  <a:srgbClr val="0033CC"/>
                </a:solidFill>
              </a:rPr>
              <a:t> </a:t>
            </a:r>
            <a:endParaRPr lang="en-US" sz="3600" b="1">
              <a:solidFill>
                <a:srgbClr val="0033CC"/>
              </a:solidFill>
            </a:endParaRPr>
          </a:p>
          <a:p>
            <a:r>
              <a:rPr lang="ar-IQ" sz="3600" b="1">
                <a:solidFill>
                  <a:srgbClr val="0033CC"/>
                </a:solidFill>
              </a:rPr>
              <a:t>مجموعة البنسلينات</a:t>
            </a:r>
            <a:endParaRPr lang="en-US" sz="3600" b="1">
              <a:solidFill>
                <a:srgbClr val="0033CC"/>
              </a:solidFill>
            </a:endParaRPr>
          </a:p>
        </p:txBody>
      </p:sp>
      <p:sp>
        <p:nvSpPr>
          <p:cNvPr id="1029" name="Rectangle 10"/>
          <p:cNvSpPr>
            <a:spLocks noChangeArrowheads="1"/>
          </p:cNvSpPr>
          <p:nvPr/>
        </p:nvSpPr>
        <p:spPr bwMode="auto">
          <a:xfrm>
            <a:off x="1828800" y="304801"/>
            <a:ext cx="3276600" cy="970138"/>
          </a:xfrm>
          <a:prstGeom prst="rect">
            <a:avLst/>
          </a:prstGeom>
          <a:noFill/>
          <a:ln w="9525">
            <a:noFill/>
            <a:miter lim="800000"/>
            <a:headEnd/>
            <a:tailEnd/>
          </a:ln>
        </p:spPr>
        <p:txBody>
          <a:bodyPr wrap="square" lIns="92075" tIns="46038" rIns="92075" bIns="46038">
            <a:spAutoFit/>
          </a:bodyPr>
          <a:lstStyle/>
          <a:p>
            <a:pPr algn="just" eaLnBrk="0" hangingPunct="0"/>
            <a:r>
              <a:rPr lang="en-US" sz="2100" b="1" dirty="0">
                <a:solidFill>
                  <a:srgbClr val="0033CC"/>
                </a:solidFill>
                <a:latin typeface="Arial Narrow" pitchFamily="34" charset="0"/>
              </a:rPr>
              <a:t> </a:t>
            </a:r>
            <a:r>
              <a:rPr lang="en-US" sz="1800" b="1" dirty="0">
                <a:solidFill>
                  <a:srgbClr val="FFFF00"/>
                </a:solidFill>
                <a:latin typeface="Arial Narrow" pitchFamily="34" charset="0"/>
              </a:rPr>
              <a:t>Alexander Fleming </a:t>
            </a:r>
            <a:r>
              <a:rPr lang="en-US" sz="1800" b="1" dirty="0" smtClean="0">
                <a:solidFill>
                  <a:srgbClr val="FFFF00"/>
                </a:solidFill>
                <a:latin typeface="Arial Narrow" pitchFamily="34" charset="0"/>
              </a:rPr>
              <a:t> (</a:t>
            </a:r>
            <a:r>
              <a:rPr lang="en-US" sz="1800" b="1" dirty="0">
                <a:solidFill>
                  <a:srgbClr val="FFFF00"/>
                </a:solidFill>
                <a:latin typeface="Arial Narrow" pitchFamily="34" charset="0"/>
              </a:rPr>
              <a:t>1881–1955)</a:t>
            </a:r>
          </a:p>
          <a:p>
            <a:pPr eaLnBrk="0" hangingPunct="0"/>
            <a:r>
              <a:rPr lang="en-US" sz="1800" b="1" dirty="0">
                <a:solidFill>
                  <a:srgbClr val="FFFF00"/>
                </a:solidFill>
                <a:latin typeface="Arial Narrow" pitchFamily="34" charset="0"/>
              </a:rPr>
              <a:t>Discovery of  Penicillin G </a:t>
            </a:r>
            <a:r>
              <a:rPr lang="en-US" sz="1800" b="1" i="1" dirty="0">
                <a:solidFill>
                  <a:srgbClr val="FFFF00"/>
                </a:solidFill>
                <a:latin typeface="Arial Narrow" pitchFamily="34" charset="0"/>
              </a:rPr>
              <a:t>from </a:t>
            </a:r>
            <a:r>
              <a:rPr lang="en-US" sz="1800" b="1" i="1" dirty="0" err="1">
                <a:solidFill>
                  <a:srgbClr val="FFFF00"/>
                </a:solidFill>
                <a:latin typeface="Arial Narrow" pitchFamily="34" charset="0"/>
              </a:rPr>
              <a:t>Penicillium</a:t>
            </a:r>
            <a:r>
              <a:rPr lang="en-US" sz="1800" b="1" i="1" dirty="0">
                <a:solidFill>
                  <a:srgbClr val="FFFF00"/>
                </a:solidFill>
                <a:latin typeface="Arial Narrow" pitchFamily="34" charset="0"/>
              </a:rPr>
              <a:t>. </a:t>
            </a:r>
            <a:r>
              <a:rPr lang="en-US" sz="1800" b="1" i="1" dirty="0" err="1">
                <a:solidFill>
                  <a:srgbClr val="FFFF00"/>
                </a:solidFill>
                <a:latin typeface="Arial Narrow" pitchFamily="34" charset="0"/>
              </a:rPr>
              <a:t>notatum</a:t>
            </a:r>
            <a:endParaRPr lang="en-US" sz="1800" b="1" i="1" dirty="0">
              <a:solidFill>
                <a:srgbClr val="FFFF00"/>
              </a:solidFill>
              <a:latin typeface="Arial Narrow" pitchFamily="34" charset="0"/>
            </a:endParaRPr>
          </a:p>
        </p:txBody>
      </p:sp>
      <p:pic>
        <p:nvPicPr>
          <p:cNvPr id="1030" name="Picture 10" descr="penicillin-g-17939_3"/>
          <p:cNvPicPr>
            <a:picLocks noChangeAspect="1" noChangeArrowheads="1"/>
          </p:cNvPicPr>
          <p:nvPr/>
        </p:nvPicPr>
        <p:blipFill>
          <a:blip r:embed="rId5" cstate="print"/>
          <a:srcRect/>
          <a:stretch>
            <a:fillRect/>
          </a:stretch>
        </p:blipFill>
        <p:spPr bwMode="auto">
          <a:xfrm>
            <a:off x="5410200" y="1371600"/>
            <a:ext cx="3429000" cy="2667000"/>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5410200" y="4114800"/>
            <a:ext cx="3429000" cy="2624138"/>
          </a:xfrm>
          <a:prstGeom prst="rect">
            <a:avLst/>
          </a:prstGeom>
          <a:noFill/>
          <a:ln w="9525">
            <a:solidFill>
              <a:schemeClr val="tx2"/>
            </a:solidFill>
            <a:miter lim="800000"/>
            <a:headEnd/>
            <a:tailEnd/>
          </a:ln>
        </p:spPr>
      </p:pic>
      <p:sp>
        <p:nvSpPr>
          <p:cNvPr id="3084" name="Text Box 12"/>
          <p:cNvSpPr txBox="1">
            <a:spLocks noChangeArrowheads="1"/>
          </p:cNvSpPr>
          <p:nvPr/>
        </p:nvSpPr>
        <p:spPr bwMode="auto">
          <a:xfrm>
            <a:off x="5486400" y="3429000"/>
            <a:ext cx="3352800" cy="708025"/>
          </a:xfrm>
          <a:prstGeom prst="rect">
            <a:avLst/>
          </a:prstGeom>
          <a:noFill/>
          <a:ln w="9525">
            <a:noFill/>
            <a:miter lim="800000"/>
            <a:headEnd/>
            <a:tailEnd/>
          </a:ln>
          <a:effectLst/>
        </p:spPr>
        <p:txBody>
          <a:bodyPr>
            <a:spAutoFit/>
          </a:bodyPr>
          <a:lstStyle/>
          <a:p>
            <a:pPr algn="ctr">
              <a:defRPr/>
            </a:pPr>
            <a:r>
              <a:rPr lang="en-US" sz="2000" b="1" dirty="0">
                <a:solidFill>
                  <a:srgbClr val="7030A0"/>
                </a:solidFill>
                <a:effectLst>
                  <a:outerShdw blurRad="38100" dist="38100" dir="2700000" algn="tl">
                    <a:srgbClr val="C0C0C0"/>
                  </a:outerShdw>
                </a:effectLst>
                <a:cs typeface="Arial" charset="0"/>
              </a:rPr>
              <a:t>clinical use at 1941 </a:t>
            </a:r>
            <a:r>
              <a:rPr lang="en-US" sz="2000" b="1">
                <a:solidFill>
                  <a:srgbClr val="7030A0"/>
                </a:solidFill>
                <a:effectLst>
                  <a:outerShdw blurRad="38100" dist="38100" dir="2700000" algn="tl">
                    <a:srgbClr val="C0C0C0"/>
                  </a:outerShdw>
                </a:effectLst>
                <a:cs typeface="Arial" charset="0"/>
              </a:rPr>
              <a:t>by Flowrey </a:t>
            </a:r>
            <a:r>
              <a:rPr lang="en-US" sz="2000" b="1" dirty="0">
                <a:solidFill>
                  <a:srgbClr val="7030A0"/>
                </a:solidFill>
                <a:effectLst>
                  <a:outerShdw blurRad="38100" dist="38100" dir="2700000" algn="tl">
                    <a:srgbClr val="C0C0C0"/>
                  </a:outerShdw>
                </a:effectLst>
                <a:cs typeface="Arial" charset="0"/>
              </a:rPr>
              <a:t>and Chain</a:t>
            </a:r>
            <a:endParaRPr lang="bg-BG" sz="2000" b="1" dirty="0">
              <a:solidFill>
                <a:srgbClr val="7030A0"/>
              </a:solidFill>
              <a:effectLst>
                <a:outerShdw blurRad="38100" dist="38100" dir="2700000" algn="tl">
                  <a:srgbClr val="C0C0C0"/>
                </a:outerShdw>
              </a:effectLst>
              <a:cs typeface="Arial" charset="0"/>
            </a:endParaRPr>
          </a:p>
        </p:txBody>
      </p:sp>
      <p:pic>
        <p:nvPicPr>
          <p:cNvPr id="1033" name="Picture 2" descr="File:Penicillium notatum.jpg"/>
          <p:cNvPicPr>
            <a:picLocks noChangeAspect="1" noChangeArrowheads="1"/>
          </p:cNvPicPr>
          <p:nvPr/>
        </p:nvPicPr>
        <p:blipFill>
          <a:blip r:embed="rId7" cstate="print"/>
          <a:srcRect/>
          <a:stretch>
            <a:fillRect/>
          </a:stretch>
        </p:blipFill>
        <p:spPr bwMode="auto">
          <a:xfrm>
            <a:off x="3124200" y="4953000"/>
            <a:ext cx="2133600" cy="190500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381000"/>
          </a:xfrm>
        </p:spPr>
        <p:txBody>
          <a:bodyPr>
            <a:normAutofit fontScale="90000"/>
          </a:bodyPr>
          <a:lstStyle/>
          <a:p>
            <a:pPr algn="l">
              <a:defRPr/>
            </a:pPr>
            <a:r>
              <a:rPr lang="en-US" sz="2800" b="1" dirty="0" smtClean="0">
                <a:solidFill>
                  <a:srgbClr val="FF0000"/>
                </a:solidFill>
                <a:effectLst>
                  <a:outerShdw blurRad="38100" dist="38100" dir="2700000" algn="tl">
                    <a:srgbClr val="000000">
                      <a:alpha val="43137"/>
                    </a:srgbClr>
                  </a:outerShdw>
                </a:effectLst>
              </a:rPr>
              <a:t>Classification of </a:t>
            </a:r>
            <a:r>
              <a:rPr lang="el-GR" sz="2800" b="1" dirty="0" smtClean="0">
                <a:solidFill>
                  <a:srgbClr val="FF0000"/>
                </a:solidFill>
                <a:effectLst>
                  <a:outerShdw blurRad="38100" dist="38100" dir="2700000" algn="tl">
                    <a:srgbClr val="000000">
                      <a:alpha val="43137"/>
                    </a:srgbClr>
                  </a:outerShdw>
                </a:effectLst>
                <a:latin typeface="Times New Roman"/>
                <a:cs typeface="Times New Roman"/>
              </a:rPr>
              <a:t>β</a:t>
            </a:r>
            <a:r>
              <a:rPr lang="en-US" sz="2800" b="1" dirty="0" smtClean="0">
                <a:solidFill>
                  <a:srgbClr val="FF0000"/>
                </a:solidFill>
                <a:effectLst>
                  <a:outerShdw blurRad="38100" dist="38100" dir="2700000" algn="tl">
                    <a:srgbClr val="000000">
                      <a:alpha val="43137"/>
                    </a:srgbClr>
                  </a:outerShdw>
                </a:effectLst>
                <a:latin typeface="Times New Roman"/>
                <a:cs typeface="Times New Roman"/>
              </a:rPr>
              <a:t>-</a:t>
            </a:r>
            <a:r>
              <a:rPr lang="en-US" sz="2800" b="1" dirty="0" err="1" smtClean="0">
                <a:solidFill>
                  <a:srgbClr val="FF0000"/>
                </a:solidFill>
                <a:effectLst>
                  <a:outerShdw blurRad="38100" dist="38100" dir="2700000" algn="tl">
                    <a:srgbClr val="000000">
                      <a:alpha val="43137"/>
                    </a:srgbClr>
                  </a:outerShdw>
                </a:effectLst>
                <a:latin typeface="Times New Roman"/>
                <a:cs typeface="Times New Roman"/>
              </a:rPr>
              <a:t>Lactams</a:t>
            </a:r>
            <a:r>
              <a:rPr lang="en-US" sz="2800" b="1" dirty="0" smtClean="0">
                <a:solidFill>
                  <a:srgbClr val="FF0000"/>
                </a:solidFill>
                <a:effectLst>
                  <a:outerShdw blurRad="38100" dist="38100" dir="2700000" algn="tl">
                    <a:srgbClr val="000000">
                      <a:alpha val="43137"/>
                    </a:srgbClr>
                  </a:outerShdw>
                </a:effectLst>
                <a:latin typeface="Times New Roman"/>
                <a:cs typeface="Times New Roman"/>
              </a:rPr>
              <a:t> group</a:t>
            </a:r>
            <a:endParaRPr lang="en-US" sz="2800" b="1" dirty="0">
              <a:solidFill>
                <a:srgbClr val="FF0000"/>
              </a:solidFill>
              <a:effectLst>
                <a:outerShdw blurRad="38100" dist="38100" dir="2700000" algn="tl">
                  <a:srgbClr val="000000">
                    <a:alpha val="43137"/>
                  </a:srgbClr>
                </a:outerShdw>
              </a:effectLst>
            </a:endParaRPr>
          </a:p>
        </p:txBody>
      </p:sp>
      <p:sp>
        <p:nvSpPr>
          <p:cNvPr id="10243" name="Content Placeholder 2"/>
          <p:cNvSpPr>
            <a:spLocks noGrp="1"/>
          </p:cNvSpPr>
          <p:nvPr>
            <p:ph idx="1"/>
          </p:nvPr>
        </p:nvSpPr>
        <p:spPr>
          <a:xfrm>
            <a:off x="0" y="381000"/>
            <a:ext cx="9144000" cy="6477000"/>
          </a:xfrm>
        </p:spPr>
        <p:txBody>
          <a:bodyPr>
            <a:normAutofit lnSpcReduction="10000"/>
          </a:bodyPr>
          <a:lstStyle/>
          <a:p>
            <a:pPr>
              <a:buFontTx/>
              <a:buNone/>
            </a:pPr>
            <a:r>
              <a:rPr lang="en-US" sz="2400" b="1" dirty="0" smtClean="0">
                <a:solidFill>
                  <a:srgbClr val="C00000"/>
                </a:solidFill>
                <a:latin typeface="Times New Roman" pitchFamily="18" charset="0"/>
                <a:cs typeface="Times New Roman" pitchFamily="18" charset="0"/>
              </a:rPr>
              <a:t>This group could be classified according to different criteria </a:t>
            </a:r>
          </a:p>
          <a:p>
            <a:pPr>
              <a:buFontTx/>
              <a:buNone/>
            </a:pPr>
            <a:r>
              <a:rPr lang="en-US" sz="28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A- According to spectrum of activity </a:t>
            </a:r>
          </a:p>
          <a:p>
            <a:pPr>
              <a:buFontTx/>
              <a:buNone/>
            </a:pPr>
            <a:r>
              <a:rPr lang="en-US" sz="2400" b="1" dirty="0" smtClean="0">
                <a:solidFill>
                  <a:srgbClr val="0033CC"/>
                </a:solidFill>
                <a:latin typeface="Times New Roman" pitchFamily="18" charset="0"/>
                <a:cs typeface="Times New Roman" pitchFamily="18" charset="0"/>
              </a:rPr>
              <a:t>A-1 </a:t>
            </a:r>
            <a:r>
              <a:rPr lang="en-US" sz="2400" dirty="0" smtClean="0">
                <a:latin typeface="Times New Roman" pitchFamily="18" charset="0"/>
                <a:cs typeface="Times New Roman" pitchFamily="18" charset="0"/>
              </a:rPr>
              <a:t>: </a:t>
            </a:r>
            <a:r>
              <a:rPr lang="en-US" sz="2200" b="1" dirty="0" smtClean="0">
                <a:solidFill>
                  <a:srgbClr val="0033CC"/>
                </a:solidFill>
                <a:latin typeface="Times New Roman" pitchFamily="18" charset="0"/>
                <a:cs typeface="Times New Roman" pitchFamily="18" charset="0"/>
              </a:rPr>
              <a:t>NARROW SPECTRUM PENICILLINS </a:t>
            </a:r>
            <a:r>
              <a:rPr lang="en-US" sz="2200" b="1" dirty="0" smtClean="0">
                <a:latin typeface="Times New Roman" pitchFamily="18" charset="0"/>
                <a:cs typeface="Times New Roman" pitchFamily="18" charset="0"/>
              </a:rPr>
              <a:t>: it works against </a:t>
            </a:r>
            <a:r>
              <a:rPr lang="en-US" sz="2200" b="1" dirty="0" err="1" smtClean="0">
                <a:latin typeface="Times New Roman" pitchFamily="18" charset="0"/>
                <a:cs typeface="Times New Roman" pitchFamily="18" charset="0"/>
              </a:rPr>
              <a:t>gr</a:t>
            </a:r>
            <a:r>
              <a:rPr lang="en-US" sz="2200" b="1" dirty="0" smtClean="0">
                <a:latin typeface="Times New Roman" pitchFamily="18" charset="0"/>
                <a:cs typeface="Times New Roman" pitchFamily="18" charset="0"/>
              </a:rPr>
              <a:t> v+ rather than </a:t>
            </a:r>
            <a:r>
              <a:rPr lang="en-US" sz="2200" b="1" dirty="0" err="1" smtClean="0">
                <a:latin typeface="Times New Roman" pitchFamily="18" charset="0"/>
                <a:cs typeface="Times New Roman" pitchFamily="18" charset="0"/>
              </a:rPr>
              <a:t>gr</a:t>
            </a:r>
            <a:r>
              <a:rPr lang="en-US" sz="2200" b="1" dirty="0" smtClean="0">
                <a:latin typeface="Times New Roman" pitchFamily="18" charset="0"/>
                <a:cs typeface="Times New Roman" pitchFamily="18" charset="0"/>
              </a:rPr>
              <a:t> v- </a:t>
            </a:r>
            <a:r>
              <a:rPr lang="en-US" sz="2200" b="1" dirty="0" err="1" smtClean="0">
                <a:latin typeface="Times New Roman" pitchFamily="18" charset="0"/>
                <a:cs typeface="Times New Roman" pitchFamily="18" charset="0"/>
              </a:rPr>
              <a:t>cose</a:t>
            </a:r>
            <a:r>
              <a:rPr lang="en-US" sz="2200" b="1" dirty="0" smtClean="0">
                <a:latin typeface="Times New Roman" pitchFamily="18" charset="0"/>
                <a:cs typeface="Times New Roman" pitchFamily="18" charset="0"/>
              </a:rPr>
              <a:t> it devoid the ability to penetrate the OM of </a:t>
            </a:r>
            <a:r>
              <a:rPr lang="en-US" sz="2200" b="1" dirty="0" err="1" smtClean="0">
                <a:latin typeface="Times New Roman" pitchFamily="18" charset="0"/>
                <a:cs typeface="Times New Roman" pitchFamily="18" charset="0"/>
              </a:rPr>
              <a:t>gr</a:t>
            </a:r>
            <a:r>
              <a:rPr lang="en-US" sz="2200" b="1" dirty="0" smtClean="0">
                <a:latin typeface="Times New Roman" pitchFamily="18" charset="0"/>
                <a:cs typeface="Times New Roman" pitchFamily="18" charset="0"/>
              </a:rPr>
              <a:t> v</a:t>
            </a:r>
            <a:r>
              <a:rPr lang="en-US" sz="2000" b="1" dirty="0" smtClean="0">
                <a:latin typeface="Times New Roman" pitchFamily="18" charset="0"/>
                <a:cs typeface="Times New Roman" pitchFamily="18" charset="0"/>
              </a:rPr>
              <a:t>- </a:t>
            </a:r>
          </a:p>
          <a:p>
            <a:pPr>
              <a:buFontTx/>
              <a:buNone/>
            </a:pPr>
            <a:r>
              <a:rPr lang="en-US" sz="2000" b="1" dirty="0" smtClean="0">
                <a:latin typeface="Times New Roman" pitchFamily="18" charset="0"/>
                <a:cs typeface="Times New Roman" pitchFamily="18" charset="0"/>
              </a:rPr>
              <a:t> ex: Biosynthetic (natural) </a:t>
            </a:r>
            <a:r>
              <a:rPr lang="en-US" sz="2000" b="1" dirty="0" err="1" smtClean="0">
                <a:latin typeface="Times New Roman" pitchFamily="18" charset="0"/>
                <a:cs typeface="Times New Roman" pitchFamily="18" charset="0"/>
              </a:rPr>
              <a:t>penicillins</a:t>
            </a:r>
            <a:r>
              <a:rPr lang="en-US" sz="2000" b="1" dirty="0" smtClean="0">
                <a:latin typeface="Times New Roman" pitchFamily="18" charset="0"/>
                <a:cs typeface="Times New Roman" pitchFamily="18" charset="0"/>
              </a:rPr>
              <a:t> G    and  Anti staphylococcal beta-</a:t>
            </a:r>
            <a:r>
              <a:rPr lang="en-US" sz="2000" b="1" dirty="0" err="1" smtClean="0">
                <a:latin typeface="Times New Roman" pitchFamily="18" charset="0"/>
                <a:cs typeface="Times New Roman" pitchFamily="18" charset="0"/>
              </a:rPr>
              <a:t>lactamase</a:t>
            </a:r>
            <a:r>
              <a:rPr lang="en-US" sz="2000" b="1" dirty="0" smtClean="0">
                <a:latin typeface="Times New Roman" pitchFamily="18" charset="0"/>
                <a:cs typeface="Times New Roman" pitchFamily="18" charset="0"/>
              </a:rPr>
              <a:t> resistant </a:t>
            </a:r>
            <a:r>
              <a:rPr lang="en-US" sz="2000" b="1" dirty="0" err="1" smtClean="0">
                <a:latin typeface="Times New Roman" pitchFamily="18" charset="0"/>
                <a:cs typeface="Times New Roman" pitchFamily="18" charset="0"/>
              </a:rPr>
              <a:t>penicillins</a:t>
            </a:r>
            <a:r>
              <a:rPr lang="en-US" sz="2000" b="1" dirty="0" smtClean="0">
                <a:latin typeface="Times New Roman" pitchFamily="18" charset="0"/>
                <a:cs typeface="Times New Roman" pitchFamily="18" charset="0"/>
              </a:rPr>
              <a:t>  ex: </a:t>
            </a:r>
            <a:r>
              <a:rPr lang="en-US" sz="2000" b="1" dirty="0" err="1" smtClean="0">
                <a:latin typeface="Times New Roman" pitchFamily="18" charset="0"/>
                <a:cs typeface="Times New Roman" pitchFamily="18" charset="0"/>
              </a:rPr>
              <a:t>Cloxacillin</a:t>
            </a:r>
            <a:r>
              <a:rPr lang="en-US" sz="2000" b="1" dirty="0" smtClean="0">
                <a:latin typeface="Times New Roman" pitchFamily="18" charset="0"/>
                <a:cs typeface="Times New Roman" pitchFamily="18" charset="0"/>
              </a:rPr>
              <a:t>  , </a:t>
            </a:r>
            <a:r>
              <a:rPr lang="en-US" sz="2000" b="1" dirty="0" err="1" smtClean="0">
                <a:latin typeface="Times New Roman" pitchFamily="18" charset="0"/>
                <a:cs typeface="Times New Roman" pitchFamily="18" charset="0"/>
              </a:rPr>
              <a:t>Methicillin</a:t>
            </a:r>
            <a:r>
              <a:rPr lang="en-US" sz="2000" b="1" dirty="0" smtClean="0">
                <a:latin typeface="Times New Roman" pitchFamily="18" charset="0"/>
                <a:cs typeface="Times New Roman" pitchFamily="18" charset="0"/>
              </a:rPr>
              <a:t> , </a:t>
            </a:r>
            <a:r>
              <a:rPr lang="en-US" sz="2000" b="1" dirty="0" err="1" smtClean="0">
                <a:latin typeface="Times New Roman" pitchFamily="18" charset="0"/>
                <a:cs typeface="Times New Roman" pitchFamily="18" charset="0"/>
              </a:rPr>
              <a:t>oxacillin</a:t>
            </a:r>
            <a:endParaRPr lang="en-US" sz="2000" b="1" dirty="0" smtClean="0">
              <a:solidFill>
                <a:srgbClr val="0033CC"/>
              </a:solidFill>
              <a:latin typeface="Times New Roman" pitchFamily="18" charset="0"/>
              <a:cs typeface="Times New Roman" pitchFamily="18" charset="0"/>
            </a:endParaRPr>
          </a:p>
          <a:p>
            <a:pPr algn="just">
              <a:buFontTx/>
              <a:buNone/>
            </a:pPr>
            <a:r>
              <a:rPr lang="en-US" sz="2000" b="1" dirty="0" smtClean="0">
                <a:solidFill>
                  <a:srgbClr val="0033CC"/>
                </a:solidFill>
                <a:latin typeface="Times New Roman" pitchFamily="18" charset="0"/>
                <a:cs typeface="Times New Roman" pitchFamily="18" charset="0"/>
              </a:rPr>
              <a:t> A-2: BROAD SPECTRUM PENICILLINS: against both  </a:t>
            </a:r>
            <a:r>
              <a:rPr lang="en-US" sz="2000" b="1" dirty="0" err="1" smtClean="0">
                <a:solidFill>
                  <a:srgbClr val="0033CC"/>
                </a:solidFill>
                <a:latin typeface="Times New Roman" pitchFamily="18" charset="0"/>
                <a:cs typeface="Times New Roman" pitchFamily="18" charset="0"/>
              </a:rPr>
              <a:t>gr</a:t>
            </a:r>
            <a:r>
              <a:rPr lang="en-US" sz="2000" b="1" dirty="0" smtClean="0">
                <a:solidFill>
                  <a:srgbClr val="0033CC"/>
                </a:solidFill>
                <a:latin typeface="Times New Roman" pitchFamily="18" charset="0"/>
                <a:cs typeface="Times New Roman" pitchFamily="18" charset="0"/>
              </a:rPr>
              <a:t> v+  and </a:t>
            </a:r>
            <a:r>
              <a:rPr lang="en-US" sz="2000" b="1" dirty="0" err="1" smtClean="0">
                <a:solidFill>
                  <a:srgbClr val="0033CC"/>
                </a:solidFill>
                <a:latin typeface="Times New Roman" pitchFamily="18" charset="0"/>
                <a:cs typeface="Times New Roman" pitchFamily="18" charset="0"/>
              </a:rPr>
              <a:t>gr</a:t>
            </a:r>
            <a:r>
              <a:rPr lang="en-US" sz="2000" b="1" dirty="0" smtClean="0">
                <a:solidFill>
                  <a:srgbClr val="0033CC"/>
                </a:solidFill>
                <a:latin typeface="Times New Roman" pitchFamily="18" charset="0"/>
                <a:cs typeface="Times New Roman" pitchFamily="18" charset="0"/>
              </a:rPr>
              <a:t> v- </a:t>
            </a:r>
            <a:r>
              <a:rPr lang="en-US" sz="2000" b="1" dirty="0">
                <a:solidFill>
                  <a:srgbClr val="0033CC"/>
                </a:solidFill>
                <a:latin typeface="Times New Roman" pitchFamily="18" charset="0"/>
                <a:cs typeface="Times New Roman" pitchFamily="18" charset="0"/>
              </a:rPr>
              <a:t> </a:t>
            </a:r>
            <a:endParaRPr lang="en-US" sz="2000" b="1" dirty="0" smtClean="0">
              <a:solidFill>
                <a:srgbClr val="0033CC"/>
              </a:solidFill>
              <a:latin typeface="Times New Roman" pitchFamily="18" charset="0"/>
              <a:cs typeface="Times New Roman" pitchFamily="18" charset="0"/>
            </a:endParaRPr>
          </a:p>
          <a:p>
            <a:pPr>
              <a:buFontTx/>
              <a:buNone/>
            </a:pPr>
            <a:r>
              <a:rPr lang="en-US" sz="20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ex : </a:t>
            </a:r>
            <a:r>
              <a:rPr lang="en-US" sz="2400" b="1" dirty="0" err="1" smtClean="0">
                <a:latin typeface="Times New Roman" pitchFamily="18" charset="0"/>
                <a:cs typeface="Times New Roman" pitchFamily="18" charset="0"/>
              </a:rPr>
              <a:t>Aminopenicillins</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Amoxacillin</a:t>
            </a:r>
            <a:r>
              <a:rPr lang="en-US" sz="2400" b="1" dirty="0" smtClean="0">
                <a:latin typeface="Times New Roman" pitchFamily="18" charset="0"/>
                <a:cs typeface="Times New Roman" pitchFamily="18" charset="0"/>
              </a:rPr>
              <a:t> )  and </a:t>
            </a:r>
            <a:r>
              <a:rPr lang="en-US" sz="2400" b="1" dirty="0" err="1" smtClean="0">
                <a:latin typeface="Times New Roman" pitchFamily="18" charset="0"/>
                <a:cs typeface="Times New Roman" pitchFamily="18" charset="0"/>
              </a:rPr>
              <a:t>Antipseudomonal</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penicillins</a:t>
            </a:r>
            <a:r>
              <a:rPr lang="en-US" sz="2400" b="1" dirty="0" smtClean="0">
                <a:latin typeface="Times New Roman" pitchFamily="18" charset="0"/>
                <a:cs typeface="Times New Roman" pitchFamily="18" charset="0"/>
              </a:rPr>
              <a:t> like  </a:t>
            </a:r>
            <a:r>
              <a:rPr lang="en-US" sz="2400" b="1" dirty="0" err="1" smtClean="0">
                <a:latin typeface="Times New Roman" pitchFamily="18" charset="0"/>
                <a:cs typeface="Times New Roman" pitchFamily="18" charset="0"/>
              </a:rPr>
              <a:t>Carboxypenicillins</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carbencillin</a:t>
            </a:r>
            <a:r>
              <a:rPr lang="en-US" sz="2400" b="1" dirty="0" smtClean="0">
                <a:latin typeface="Times New Roman" pitchFamily="18" charset="0"/>
                <a:cs typeface="Times New Roman" pitchFamily="18" charset="0"/>
              </a:rPr>
              <a:t> ) and </a:t>
            </a:r>
            <a:r>
              <a:rPr lang="en-US" sz="2400" b="1" dirty="0" err="1" smtClean="0">
                <a:latin typeface="Times New Roman" pitchFamily="18" charset="0"/>
                <a:cs typeface="Times New Roman" pitchFamily="18" charset="0"/>
              </a:rPr>
              <a:t>Ureidopenicillins</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piperacillin</a:t>
            </a:r>
            <a:r>
              <a:rPr lang="en-US" sz="2400" b="1" dirty="0" smtClean="0">
                <a:latin typeface="Times New Roman" pitchFamily="18" charset="0"/>
                <a:cs typeface="Times New Roman" pitchFamily="18" charset="0"/>
              </a:rPr>
              <a:t> )</a:t>
            </a:r>
          </a:p>
          <a:p>
            <a:pPr>
              <a:buFontTx/>
              <a:buNone/>
            </a:pPr>
            <a:endParaRPr lang="en-US" sz="2200" b="1" dirty="0" smtClean="0">
              <a:latin typeface="Times New Roman" pitchFamily="18" charset="0"/>
              <a:cs typeface="Times New Roman" pitchFamily="18" charset="0"/>
            </a:endParaRPr>
          </a:p>
          <a:p>
            <a:pPr>
              <a:buFontTx/>
              <a:buNone/>
            </a:pPr>
            <a:r>
              <a:rPr lang="en-US" sz="28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B- According to chemical structure</a:t>
            </a:r>
            <a:endParaRPr lang="en-US" sz="24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a:buFontTx/>
              <a:buNone/>
            </a:pPr>
            <a:r>
              <a:rPr lang="en-US" sz="2400" b="1" dirty="0" smtClean="0">
                <a:solidFill>
                  <a:srgbClr val="0033CC"/>
                </a:solidFill>
                <a:latin typeface="Times New Roman" pitchFamily="18" charset="0"/>
                <a:cs typeface="Times New Roman" pitchFamily="18" charset="0"/>
              </a:rPr>
              <a:t>B-1 : Biosynthesis Natural </a:t>
            </a:r>
            <a:r>
              <a:rPr lang="en-US" sz="2400" b="1" dirty="0" err="1" smtClean="0">
                <a:solidFill>
                  <a:srgbClr val="0033CC"/>
                </a:solidFill>
                <a:latin typeface="Times New Roman" pitchFamily="18" charset="0"/>
                <a:cs typeface="Times New Roman" pitchFamily="18" charset="0"/>
              </a:rPr>
              <a:t>penicillins</a:t>
            </a:r>
            <a:r>
              <a:rPr lang="en-US" sz="2400" b="1" dirty="0" smtClean="0">
                <a:solidFill>
                  <a:srgbClr val="0033CC"/>
                </a:solidFill>
                <a:latin typeface="Times New Roman" pitchFamily="18" charset="0"/>
                <a:cs typeface="Times New Roman" pitchFamily="18" charset="0"/>
              </a:rPr>
              <a:t> : </a:t>
            </a:r>
            <a:r>
              <a:rPr lang="en-US" sz="2400" b="1" dirty="0" smtClean="0">
                <a:solidFill>
                  <a:schemeClr val="accent2"/>
                </a:solidFill>
                <a:latin typeface="Times New Roman" pitchFamily="18" charset="0"/>
                <a:cs typeface="Times New Roman" pitchFamily="18" charset="0"/>
                <a:sym typeface="Wingdings 3" pitchFamily="18" charset="2"/>
              </a:rPr>
              <a:t></a:t>
            </a:r>
            <a:r>
              <a:rPr lang="en-US" sz="2400" b="1" dirty="0" err="1" smtClean="0">
                <a:solidFill>
                  <a:schemeClr val="accent2"/>
                </a:solidFill>
                <a:latin typeface="Times New Roman" pitchFamily="18" charset="0"/>
                <a:cs typeface="Times New Roman" pitchFamily="18" charset="0"/>
              </a:rPr>
              <a:t>Benzylpenicillin</a:t>
            </a:r>
            <a:r>
              <a:rPr lang="en-US" sz="2400" b="1" dirty="0" smtClean="0">
                <a:solidFill>
                  <a:schemeClr val="accent2"/>
                </a:solidFill>
                <a:latin typeface="Times New Roman" pitchFamily="18" charset="0"/>
                <a:cs typeface="Times New Roman" pitchFamily="18" charset="0"/>
              </a:rPr>
              <a:t> (</a:t>
            </a:r>
            <a:r>
              <a:rPr lang="en-US" sz="2400" b="1" dirty="0" err="1" smtClean="0">
                <a:solidFill>
                  <a:schemeClr val="accent2"/>
                </a:solidFill>
                <a:latin typeface="Times New Roman" pitchFamily="18" charset="0"/>
                <a:cs typeface="Times New Roman" pitchFamily="18" charset="0"/>
              </a:rPr>
              <a:t>PenicillinG</a:t>
            </a:r>
            <a:r>
              <a:rPr lang="en-US" sz="2400" b="1" baseline="30000" dirty="0" smtClean="0">
                <a:solidFill>
                  <a:schemeClr val="accent2"/>
                </a:solidFill>
                <a:latin typeface="Times New Roman" pitchFamily="18" charset="0"/>
                <a:cs typeface="Times New Roman" pitchFamily="18" charset="0"/>
              </a:rPr>
              <a:t>®</a:t>
            </a:r>
            <a:r>
              <a:rPr lang="en-US" sz="2400" b="1" dirty="0" smtClean="0">
                <a:solidFill>
                  <a:schemeClr val="accent2"/>
                </a:solidFill>
                <a:latin typeface="Times New Roman" pitchFamily="18" charset="0"/>
                <a:cs typeface="Times New Roman" pitchFamily="18" charset="0"/>
              </a:rPr>
              <a:t>)</a:t>
            </a:r>
            <a:r>
              <a:rPr lang="en-US" sz="2400" b="1" dirty="0" smtClean="0">
                <a:latin typeface="Times New Roman" pitchFamily="18" charset="0"/>
                <a:cs typeface="Times New Roman" pitchFamily="18" charset="0"/>
              </a:rPr>
              <a:t>the first synthesized penicillin contain the nucleus </a:t>
            </a:r>
            <a:r>
              <a:rPr lang="en-US" sz="2400" dirty="0" smtClean="0">
                <a:latin typeface="Times New Roman" pitchFamily="18" charset="0"/>
                <a:cs typeface="Times New Roman" pitchFamily="18" charset="0"/>
              </a:rPr>
              <a:t> </a:t>
            </a:r>
            <a:r>
              <a:rPr lang="en-US" sz="2400" b="1" dirty="0" smtClean="0">
                <a:solidFill>
                  <a:srgbClr val="0033CC"/>
                </a:solidFill>
                <a:latin typeface="Times New Roman" pitchFamily="18" charset="0"/>
                <a:cs typeface="Times New Roman" pitchFamily="18" charset="0"/>
              </a:rPr>
              <a:t>6 amino </a:t>
            </a:r>
            <a:r>
              <a:rPr lang="en-US" sz="2400" b="1" dirty="0" err="1" smtClean="0">
                <a:solidFill>
                  <a:srgbClr val="0033CC"/>
                </a:solidFill>
                <a:latin typeface="Times New Roman" pitchFamily="18" charset="0"/>
                <a:cs typeface="Times New Roman" pitchFamily="18" charset="0"/>
              </a:rPr>
              <a:t>penicillanic</a:t>
            </a:r>
            <a:r>
              <a:rPr lang="en-US" sz="2400" b="1" dirty="0" smtClean="0">
                <a:solidFill>
                  <a:srgbClr val="0033CC"/>
                </a:solidFill>
                <a:latin typeface="Times New Roman" pitchFamily="18" charset="0"/>
                <a:cs typeface="Times New Roman" pitchFamily="18" charset="0"/>
              </a:rPr>
              <a:t> acid</a:t>
            </a:r>
          </a:p>
          <a:p>
            <a:pPr>
              <a:buFontTx/>
              <a:buNone/>
            </a:pPr>
            <a:r>
              <a:rPr lang="en-US" sz="2400" b="1" dirty="0" smtClean="0">
                <a:solidFill>
                  <a:srgbClr val="0033CC"/>
                </a:solidFill>
                <a:latin typeface="Times New Roman" pitchFamily="18" charset="0"/>
                <a:cs typeface="Times New Roman" pitchFamily="18" charset="0"/>
              </a:rPr>
              <a:t>B-2 :Semi synthetic penicillin : </a:t>
            </a:r>
            <a:r>
              <a:rPr lang="en-US" sz="2400" b="1" dirty="0" smtClean="0">
                <a:latin typeface="Times New Roman" pitchFamily="18" charset="0"/>
                <a:cs typeface="Times New Roman" pitchFamily="18" charset="0"/>
              </a:rPr>
              <a:t>Adding new R side group to enhance the  Activity and stability in the body  Ex: most Beta –</a:t>
            </a:r>
            <a:r>
              <a:rPr lang="en-US" sz="2400" b="1" dirty="0" err="1" smtClean="0">
                <a:latin typeface="Times New Roman" pitchFamily="18" charset="0"/>
                <a:cs typeface="Times New Roman" pitchFamily="18" charset="0"/>
              </a:rPr>
              <a:t>Lactams</a:t>
            </a:r>
            <a:r>
              <a:rPr lang="en-US" sz="2400" b="1" dirty="0" smtClean="0">
                <a:latin typeface="Times New Roman" pitchFamily="18" charset="0"/>
                <a:cs typeface="Times New Roman" pitchFamily="18" charset="0"/>
              </a:rPr>
              <a:t> </a:t>
            </a:r>
          </a:p>
          <a:p>
            <a:endParaRPr lang="en-US" sz="2000" dirty="0" smtClean="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52400"/>
            <a:ext cx="8915400" cy="411163"/>
          </a:xfrm>
        </p:spPr>
        <p:txBody>
          <a:bodyPr>
            <a:normAutofit fontScale="90000"/>
          </a:bodyPr>
          <a:lstStyle/>
          <a:p>
            <a:pPr algn="just"/>
            <a:r>
              <a:rPr lang="en-US" sz="2800" b="1" dirty="0" smtClean="0">
                <a:solidFill>
                  <a:srgbClr val="00B050"/>
                </a:solidFill>
                <a:effectLst>
                  <a:outerShdw blurRad="38100" dist="38100" dir="2700000" algn="tl">
                    <a:srgbClr val="000000">
                      <a:alpha val="43137"/>
                    </a:srgbClr>
                  </a:outerShdw>
                </a:effectLst>
              </a:rPr>
              <a:t>C-According to activity, chemical structure and  nature </a:t>
            </a:r>
          </a:p>
        </p:txBody>
      </p:sp>
      <p:sp>
        <p:nvSpPr>
          <p:cNvPr id="3" name="Content Placeholder 2"/>
          <p:cNvSpPr>
            <a:spLocks noGrp="1"/>
          </p:cNvSpPr>
          <p:nvPr>
            <p:ph idx="1"/>
          </p:nvPr>
        </p:nvSpPr>
        <p:spPr>
          <a:xfrm>
            <a:off x="0" y="609600"/>
            <a:ext cx="9144000" cy="6248400"/>
          </a:xfrm>
        </p:spPr>
        <p:txBody>
          <a:bodyPr/>
          <a:lstStyle/>
          <a:p>
            <a:pPr algn="just">
              <a:buFontTx/>
              <a:buNone/>
              <a:defRPr/>
            </a:pPr>
            <a:r>
              <a:rPr lang="en-US" sz="2400" b="1" dirty="0" smtClean="0">
                <a:solidFill>
                  <a:srgbClr val="0033CC"/>
                </a:solidFill>
              </a:rPr>
              <a:t>This is a comprehensive classification  had been used for long time </a:t>
            </a:r>
          </a:p>
          <a:p>
            <a:pPr algn="just">
              <a:buFontTx/>
              <a:buNone/>
              <a:defRPr/>
            </a:pPr>
            <a:r>
              <a:rPr lang="en-US" sz="2000" b="1" dirty="0" smtClean="0">
                <a:solidFill>
                  <a:srgbClr val="FF0000"/>
                </a:solidFill>
              </a:rPr>
              <a:t>C-1: Natural narrow spectrum  penicillin : 1</a:t>
            </a:r>
            <a:r>
              <a:rPr lang="en-US" sz="2000" b="1" baseline="30000" dirty="0" smtClean="0">
                <a:solidFill>
                  <a:srgbClr val="FF0000"/>
                </a:solidFill>
              </a:rPr>
              <a:t>st</a:t>
            </a:r>
            <a:r>
              <a:rPr lang="en-US" sz="2000" b="1" dirty="0" smtClean="0">
                <a:solidFill>
                  <a:srgbClr val="FF0000"/>
                </a:solidFill>
              </a:rPr>
              <a:t> generation EX :</a:t>
            </a:r>
          </a:p>
          <a:p>
            <a:pPr algn="just">
              <a:buFontTx/>
              <a:buNone/>
              <a:defRPr/>
            </a:pPr>
            <a:r>
              <a:rPr lang="en-US" sz="2000" b="1" dirty="0" smtClean="0">
                <a:solidFill>
                  <a:schemeClr val="accent2"/>
                </a:solidFill>
                <a:effectLst>
                  <a:outerShdw blurRad="38100" dist="38100" dir="2700000" algn="tl">
                    <a:srgbClr val="C0C0C0"/>
                  </a:outerShdw>
                </a:effectLst>
                <a:latin typeface="Arial Narrow" pitchFamily="34" charset="0"/>
                <a:sym typeface="Wingdings 3" pitchFamily="18" charset="2"/>
              </a:rPr>
              <a:t> </a:t>
            </a:r>
            <a:r>
              <a:rPr lang="en-US" sz="2000" b="1" dirty="0" smtClean="0">
                <a:solidFill>
                  <a:schemeClr val="accent2">
                    <a:lumMod val="75000"/>
                  </a:schemeClr>
                </a:solidFill>
              </a:rPr>
              <a:t>Penicillin G</a:t>
            </a:r>
            <a:r>
              <a:rPr lang="en-US" sz="2000" b="1" baseline="30000" dirty="0" smtClean="0">
                <a:solidFill>
                  <a:schemeClr val="accent2">
                    <a:lumMod val="75000"/>
                  </a:schemeClr>
                </a:solidFill>
                <a:cs typeface="Arial" charset="0"/>
              </a:rPr>
              <a:t>®</a:t>
            </a:r>
            <a:r>
              <a:rPr lang="en-US" sz="2000" dirty="0" smtClean="0">
                <a:solidFill>
                  <a:schemeClr val="accent2">
                    <a:lumMod val="75000"/>
                  </a:schemeClr>
                </a:solidFill>
              </a:rPr>
              <a:t> </a:t>
            </a:r>
            <a:r>
              <a:rPr lang="en-US" sz="2000" b="1" dirty="0" smtClean="0"/>
              <a:t>is a drug of choice for infections caused by streptococci</a:t>
            </a:r>
            <a:r>
              <a:rPr lang="ar-IQ" sz="2000" b="1" dirty="0" smtClean="0"/>
              <a:t> مكورات المسببه لالتهاب لوزتين </a:t>
            </a:r>
            <a:r>
              <a:rPr lang="en-US" sz="2000" b="1" dirty="0" smtClean="0"/>
              <a:t>, </a:t>
            </a:r>
            <a:r>
              <a:rPr lang="en-US" sz="2000" b="1" dirty="0" err="1" smtClean="0"/>
              <a:t>meningococci</a:t>
            </a:r>
            <a:r>
              <a:rPr lang="en-US" sz="2000" b="1" dirty="0" smtClean="0"/>
              <a:t> </a:t>
            </a:r>
            <a:r>
              <a:rPr lang="ar-IQ" sz="2000" b="1" dirty="0" smtClean="0"/>
              <a:t>سحايا </a:t>
            </a:r>
            <a:r>
              <a:rPr lang="en-US" sz="2000" b="1" dirty="0" smtClean="0"/>
              <a:t>, penicillin- susceptible </a:t>
            </a:r>
            <a:r>
              <a:rPr lang="en-US" sz="2000" b="1" dirty="0" err="1" smtClean="0"/>
              <a:t>pneumococci</a:t>
            </a:r>
            <a:r>
              <a:rPr lang="ar-IQ" sz="2000" b="1" dirty="0" smtClean="0"/>
              <a:t> لذات الرئه </a:t>
            </a:r>
            <a:r>
              <a:rPr lang="en-US" sz="2000" b="1" dirty="0" smtClean="0"/>
              <a:t>, non-</a:t>
            </a:r>
            <a:r>
              <a:rPr lang="el-GR" sz="2000" b="1" dirty="0" smtClean="0">
                <a:cs typeface="Arial" charset="0"/>
              </a:rPr>
              <a:t>β</a:t>
            </a:r>
            <a:r>
              <a:rPr lang="en-US" sz="2000" b="1" dirty="0" smtClean="0"/>
              <a:t>-</a:t>
            </a:r>
            <a:r>
              <a:rPr lang="en-US" sz="2000" b="1" dirty="0" err="1" smtClean="0"/>
              <a:t>lactamase</a:t>
            </a:r>
            <a:r>
              <a:rPr lang="en-US" sz="2000" b="1" dirty="0" smtClean="0"/>
              <a:t>-producing staphylococci, </a:t>
            </a:r>
            <a:r>
              <a:rPr lang="en-US" sz="2000" b="1" i="1" dirty="0" smtClean="0"/>
              <a:t>T. </a:t>
            </a:r>
            <a:r>
              <a:rPr lang="en-US" sz="2000" b="1" i="1" dirty="0" err="1" smtClean="0"/>
              <a:t>pallidum</a:t>
            </a:r>
            <a:r>
              <a:rPr lang="ar-IQ" sz="2000" b="1" i="1" dirty="0" smtClean="0"/>
              <a:t>  للسفلس</a:t>
            </a:r>
            <a:r>
              <a:rPr lang="en-US" sz="2000" b="1" dirty="0" smtClean="0"/>
              <a:t>,</a:t>
            </a:r>
            <a:r>
              <a:rPr lang="ar-IQ" sz="2000" b="1" dirty="0" smtClean="0"/>
              <a:t>  </a:t>
            </a:r>
            <a:r>
              <a:rPr lang="en-US" sz="2000" b="1" i="1" dirty="0" smtClean="0"/>
              <a:t>Clostridium</a:t>
            </a:r>
            <a:r>
              <a:rPr lang="en-US" sz="2000" b="1" dirty="0" smtClean="0"/>
              <a:t> species </a:t>
            </a:r>
            <a:r>
              <a:rPr lang="ar-IQ" sz="2000" b="1" dirty="0" smtClean="0"/>
              <a:t> كلوستريديم لاهوائيه</a:t>
            </a:r>
            <a:r>
              <a:rPr lang="en-US" sz="2000" b="1" dirty="0" smtClean="0"/>
              <a:t> </a:t>
            </a:r>
            <a:endParaRPr lang="en-US" sz="2400" b="1" i="1" dirty="0" smtClean="0">
              <a:solidFill>
                <a:srgbClr val="FF3300"/>
              </a:solidFill>
            </a:endParaRPr>
          </a:p>
          <a:p>
            <a:pPr algn="just">
              <a:buFont typeface="Wingdings 3" pitchFamily="18" charset="2"/>
              <a:buChar char="q"/>
              <a:defRPr/>
            </a:pPr>
            <a:r>
              <a:rPr lang="en-US" sz="2400" b="1" dirty="0" err="1" smtClean="0">
                <a:solidFill>
                  <a:schemeClr val="accent2"/>
                </a:solidFill>
                <a:effectLst>
                  <a:outerShdw blurRad="38100" dist="38100" dir="2700000" algn="tl">
                    <a:srgbClr val="C0C0C0"/>
                  </a:outerShdw>
                </a:effectLst>
                <a:latin typeface="Arial Narrow" pitchFamily="34" charset="0"/>
                <a:sym typeface="Wingdings 3" pitchFamily="18" charset="2"/>
              </a:rPr>
              <a:t>Phenoxymethyl</a:t>
            </a:r>
            <a:r>
              <a:rPr lang="en-US" sz="2400" b="1" dirty="0" smtClean="0">
                <a:solidFill>
                  <a:schemeClr val="accent2"/>
                </a:solidFill>
                <a:effectLst>
                  <a:outerShdw blurRad="38100" dist="38100" dir="2700000" algn="tl">
                    <a:srgbClr val="C0C0C0"/>
                  </a:outerShdw>
                </a:effectLst>
                <a:latin typeface="Arial Narrow" pitchFamily="34" charset="0"/>
                <a:sym typeface="Wingdings 3" pitchFamily="18" charset="2"/>
              </a:rPr>
              <a:t> penicillin  </a:t>
            </a:r>
            <a:r>
              <a:rPr lang="en-US" sz="2400" b="1" dirty="0" smtClean="0">
                <a:latin typeface="Arial Narrow" pitchFamily="34" charset="0"/>
                <a:sym typeface="Wingdings 3" pitchFamily="18" charset="2"/>
              </a:rPr>
              <a:t>the oral form of penicillin(syrup) </a:t>
            </a:r>
          </a:p>
          <a:p>
            <a:pPr algn="just">
              <a:buNone/>
              <a:defRPr/>
            </a:pPr>
            <a:r>
              <a:rPr lang="en-US" sz="2400" b="1" dirty="0" smtClean="0">
                <a:latin typeface="Arial Narrow" pitchFamily="34" charset="0"/>
                <a:sym typeface="Wingdings 3" pitchFamily="18" charset="2"/>
              </a:rPr>
              <a:t>can stand  the acidity of stomach .it is used  </a:t>
            </a:r>
            <a:r>
              <a:rPr lang="en-US" sz="2400" b="1" i="1" dirty="0" smtClean="0">
                <a:solidFill>
                  <a:schemeClr val="accent2"/>
                </a:solidFill>
                <a:latin typeface="Arial Narrow" pitchFamily="34" charset="0"/>
                <a:sym typeface="Wingdings 3" pitchFamily="18" charset="2"/>
              </a:rPr>
              <a:t>only in minor </a:t>
            </a:r>
          </a:p>
          <a:p>
            <a:pPr algn="just">
              <a:buNone/>
              <a:defRPr/>
            </a:pPr>
            <a:r>
              <a:rPr lang="en-US" sz="2400" b="1" i="1" dirty="0" smtClean="0">
                <a:solidFill>
                  <a:schemeClr val="accent2"/>
                </a:solidFill>
                <a:latin typeface="Arial Narrow" pitchFamily="34" charset="0"/>
                <a:sym typeface="Wingdings 3" pitchFamily="18" charset="2"/>
              </a:rPr>
              <a:t>Infections (</a:t>
            </a:r>
            <a:r>
              <a:rPr lang="en-US" sz="2400" b="1" dirty="0" smtClean="0">
                <a:solidFill>
                  <a:schemeClr val="accent2"/>
                </a:solidFill>
                <a:latin typeface="Arial Narrow" pitchFamily="34" charset="0"/>
                <a:sym typeface="Wingdings 3" pitchFamily="18" charset="2"/>
              </a:rPr>
              <a:t>e.g. tonsillitis</a:t>
            </a:r>
            <a:r>
              <a:rPr lang="en-US" sz="2400" b="1" i="1" dirty="0" smtClean="0">
                <a:solidFill>
                  <a:schemeClr val="accent2"/>
                </a:solidFill>
                <a:latin typeface="Arial Narrow" pitchFamily="34" charset="0"/>
                <a:sym typeface="Wingdings 3" pitchFamily="18" charset="2"/>
              </a:rPr>
              <a:t>)</a:t>
            </a:r>
            <a:r>
              <a:rPr lang="en-US" sz="2400" b="1" dirty="0" smtClean="0">
                <a:latin typeface="Arial Narrow" pitchFamily="34" charset="0"/>
                <a:sym typeface="Wingdings 3" pitchFamily="18" charset="2"/>
              </a:rPr>
              <a:t> because of its  poor bioavailability   </a:t>
            </a:r>
            <a:endParaRPr lang="en-US" sz="2000" b="1" dirty="0" smtClean="0">
              <a:solidFill>
                <a:srgbClr val="0033CC"/>
              </a:solidFill>
              <a:latin typeface="Arial Narrow" pitchFamily="34" charset="0"/>
              <a:sym typeface="Wingdings 3" pitchFamily="18" charset="2"/>
            </a:endParaRPr>
          </a:p>
          <a:p>
            <a:pPr algn="just">
              <a:buFontTx/>
              <a:buNone/>
              <a:defRPr/>
            </a:pPr>
            <a:r>
              <a:rPr lang="en-US" sz="2000" b="1" dirty="0" smtClean="0">
                <a:solidFill>
                  <a:schemeClr val="accent2"/>
                </a:solidFill>
                <a:effectLst>
                  <a:outerShdw blurRad="38100" dist="38100" dir="2700000" algn="tl">
                    <a:srgbClr val="C0C0C0"/>
                  </a:outerShdw>
                </a:effectLst>
                <a:latin typeface="Arial Narrow" pitchFamily="34" charset="0"/>
                <a:sym typeface="Wingdings 3" pitchFamily="18" charset="2"/>
              </a:rPr>
              <a:t></a:t>
            </a:r>
            <a:r>
              <a:rPr lang="en-US" sz="2000" b="1" dirty="0" err="1" smtClean="0">
                <a:solidFill>
                  <a:schemeClr val="accent2"/>
                </a:solidFill>
                <a:effectLst>
                  <a:outerShdw blurRad="38100" dist="38100" dir="2700000" algn="tl">
                    <a:srgbClr val="C0C0C0"/>
                  </a:outerShdw>
                </a:effectLst>
                <a:latin typeface="Arial Narrow" pitchFamily="34" charset="0"/>
                <a:sym typeface="Wingdings 3" pitchFamily="18" charset="2"/>
              </a:rPr>
              <a:t>Benzathine</a:t>
            </a:r>
            <a:r>
              <a:rPr lang="en-US" sz="2000" b="1" dirty="0" smtClean="0">
                <a:solidFill>
                  <a:schemeClr val="accent2"/>
                </a:solidFill>
                <a:effectLst>
                  <a:outerShdw blurRad="38100" dist="38100" dir="2700000" algn="tl">
                    <a:srgbClr val="C0C0C0"/>
                  </a:outerShdw>
                </a:effectLst>
                <a:latin typeface="Arial Narrow" pitchFamily="34" charset="0"/>
                <a:sym typeface="Wingdings 3" pitchFamily="18" charset="2"/>
              </a:rPr>
              <a:t> penicillin and Procaine Penicillin G</a:t>
            </a:r>
            <a:r>
              <a:rPr lang="en-US" sz="2000" b="1" baseline="30000" dirty="0" smtClean="0">
                <a:solidFill>
                  <a:schemeClr val="accent2"/>
                </a:solidFill>
                <a:effectLst>
                  <a:outerShdw blurRad="38100" dist="38100" dir="2700000" algn="tl">
                    <a:srgbClr val="C0C0C0"/>
                  </a:outerShdw>
                </a:effectLst>
                <a:sym typeface="Wingdings 3" pitchFamily="18" charset="2"/>
              </a:rPr>
              <a:t>®</a:t>
            </a:r>
            <a:r>
              <a:rPr lang="en-US" sz="2000" b="1" dirty="0" smtClean="0">
                <a:latin typeface="Arial Narrow" pitchFamily="34" charset="0"/>
                <a:sym typeface="Wingdings 3" pitchFamily="18" charset="2"/>
              </a:rPr>
              <a:t>  </a:t>
            </a:r>
            <a:r>
              <a:rPr lang="ar-IQ" sz="2000" b="1" dirty="0" smtClean="0">
                <a:latin typeface="Arial Narrow" pitchFamily="34" charset="0"/>
                <a:sym typeface="Wingdings 3" pitchFamily="18" charset="2"/>
              </a:rPr>
              <a:t>ابرة شهريه </a:t>
            </a:r>
            <a:r>
              <a:rPr lang="en-US" sz="2000" b="1" dirty="0" smtClean="0">
                <a:latin typeface="Arial Narrow" pitchFamily="34" charset="0"/>
                <a:sym typeface="Wingdings 3" pitchFamily="18" charset="2"/>
              </a:rPr>
              <a:t>prolonged drug levels. A single </a:t>
            </a:r>
            <a:r>
              <a:rPr lang="en-US" sz="2000" b="1" dirty="0" err="1" smtClean="0">
                <a:latin typeface="Arial Narrow" pitchFamily="34" charset="0"/>
                <a:sym typeface="Wingdings 3" pitchFamily="18" charset="2"/>
              </a:rPr>
              <a:t>i.m</a:t>
            </a:r>
            <a:r>
              <a:rPr lang="en-US" sz="2000" b="1" dirty="0" smtClean="0">
                <a:latin typeface="Arial Narrow" pitchFamily="34" charset="0"/>
                <a:sym typeface="Wingdings 3" pitchFamily="18" charset="2"/>
              </a:rPr>
              <a:t>. injection of  </a:t>
            </a:r>
            <a:r>
              <a:rPr lang="en-US" sz="2000" b="1" dirty="0" err="1" smtClean="0">
                <a:solidFill>
                  <a:schemeClr val="accent2">
                    <a:lumMod val="75000"/>
                  </a:schemeClr>
                </a:solidFill>
                <a:latin typeface="Arial Narrow" pitchFamily="34" charset="0"/>
                <a:sym typeface="Wingdings 3" pitchFamily="18" charset="2"/>
              </a:rPr>
              <a:t>benzathine</a:t>
            </a:r>
            <a:r>
              <a:rPr lang="en-US" sz="2000" b="1" dirty="0" smtClean="0">
                <a:solidFill>
                  <a:schemeClr val="accent2">
                    <a:lumMod val="75000"/>
                  </a:schemeClr>
                </a:solidFill>
                <a:latin typeface="Arial Narrow" pitchFamily="34" charset="0"/>
                <a:sym typeface="Wingdings 3" pitchFamily="18" charset="2"/>
              </a:rPr>
              <a:t> penicillin</a:t>
            </a:r>
            <a:r>
              <a:rPr lang="en-US" sz="2000" b="1" dirty="0" smtClean="0">
                <a:latin typeface="Arial Narrow" pitchFamily="34" charset="0"/>
                <a:sym typeface="Wingdings 3" pitchFamily="18" charset="2"/>
              </a:rPr>
              <a:t>, is an effective treatment for </a:t>
            </a:r>
            <a:r>
              <a:rPr lang="el-GR" sz="2000" b="1" dirty="0" smtClean="0">
                <a:latin typeface="Arial Narrow" pitchFamily="34" charset="0"/>
                <a:sym typeface="Wingdings 3" pitchFamily="18" charset="2"/>
              </a:rPr>
              <a:t>β</a:t>
            </a:r>
            <a:r>
              <a:rPr lang="en-US" sz="2000" b="1" dirty="0" smtClean="0">
                <a:latin typeface="Arial Narrow" pitchFamily="34" charset="0"/>
                <a:sym typeface="Wingdings 3" pitchFamily="18" charset="2"/>
              </a:rPr>
              <a:t>-hemolytic streptococcal tonsillitis</a:t>
            </a:r>
            <a:r>
              <a:rPr lang="ar-IQ" sz="2000" b="1" dirty="0" smtClean="0">
                <a:latin typeface="Arial Narrow" pitchFamily="34" charset="0"/>
                <a:sym typeface="Wingdings 3" pitchFamily="18" charset="2"/>
              </a:rPr>
              <a:t>التهاب لوزتين مزمن </a:t>
            </a:r>
            <a:r>
              <a:rPr lang="en-US" sz="2000" b="1" dirty="0" smtClean="0">
                <a:latin typeface="Arial Narrow" pitchFamily="34" charset="0"/>
                <a:sym typeface="Wingdings 3" pitchFamily="18" charset="2"/>
              </a:rPr>
              <a:t> ; given once every 3–4 weeks, it prevents re-infection. once a week for 1–3 weeks, is  effective in the treatment of syphilis.</a:t>
            </a:r>
          </a:p>
          <a:p>
            <a:pPr>
              <a:buFontTx/>
              <a:buNone/>
              <a:defRPr/>
            </a:pPr>
            <a:r>
              <a:rPr lang="en-US" sz="2000" b="1" dirty="0" smtClean="0">
                <a:solidFill>
                  <a:schemeClr val="accent2">
                    <a:lumMod val="75000"/>
                  </a:schemeClr>
                </a:solidFill>
                <a:sym typeface="Wingdings 3" pitchFamily="18" charset="2"/>
              </a:rPr>
              <a:t>    Procaine penicillin G </a:t>
            </a:r>
            <a:r>
              <a:rPr lang="en-US" sz="2000" b="1" dirty="0" smtClean="0">
                <a:sym typeface="Wingdings 3" pitchFamily="18" charset="2"/>
              </a:rPr>
              <a:t>is rarely used nowadays  due to penicillin-</a:t>
            </a:r>
            <a:r>
              <a:rPr lang="en-US" sz="2000" b="1" dirty="0" err="1" smtClean="0">
                <a:sym typeface="Wingdings 3" pitchFamily="18" charset="2"/>
              </a:rPr>
              <a:t>resistantance</a:t>
            </a:r>
            <a:r>
              <a:rPr lang="en-US" sz="2000" b="1" dirty="0" smtClean="0">
                <a:sym typeface="Wingdings 3" pitchFamily="18" charset="2"/>
              </a:rPr>
              <a:t> </a:t>
            </a:r>
            <a:endParaRPr lang="ar-IQ" sz="2000" b="1" dirty="0" smtClean="0">
              <a:sym typeface="Wingdings 3" pitchFamily="18" charset="2"/>
            </a:endParaRPr>
          </a:p>
          <a:p>
            <a:pPr>
              <a:buFontTx/>
              <a:buNone/>
              <a:defRPr/>
            </a:pPr>
            <a:r>
              <a:rPr lang="en-US" sz="2000" b="1" dirty="0" smtClean="0">
                <a:latin typeface="Arial Narrow" pitchFamily="34" charset="0"/>
                <a:sym typeface="Wingdings 3" pitchFamily="18" charset="2"/>
              </a:rPr>
              <a:t>    Note :</a:t>
            </a:r>
            <a:r>
              <a:rPr lang="en-US" sz="2000" b="1" dirty="0" err="1" smtClean="0">
                <a:latin typeface="Arial Narrow" pitchFamily="34" charset="0"/>
                <a:sym typeface="Wingdings 3" pitchFamily="18" charset="2"/>
              </a:rPr>
              <a:t>benzathin</a:t>
            </a:r>
            <a:r>
              <a:rPr lang="en-US" sz="2000" b="1" dirty="0" smtClean="0">
                <a:latin typeface="Arial Narrow" pitchFamily="34" charset="0"/>
                <a:sym typeface="Wingdings 3" pitchFamily="18" charset="2"/>
              </a:rPr>
              <a:t> and procaine will delay the excretion of penicillin outside the body </a:t>
            </a:r>
            <a:endParaRPr lang="bg-BG" sz="2000" b="1" dirty="0" smtClean="0">
              <a:latin typeface="Arial Narrow" pitchFamily="34" charset="0"/>
              <a:sym typeface="Wingdings 3" pitchFamily="18" charset="2"/>
            </a:endParaRPr>
          </a:p>
          <a:p>
            <a:pPr algn="just">
              <a:buFontTx/>
              <a:buNone/>
              <a:defRPr/>
            </a:pPr>
            <a:endParaRPr lang="en-US" sz="2000" dirty="0" smtClean="0"/>
          </a:p>
          <a:p>
            <a:pPr algn="just">
              <a:buFontTx/>
              <a:buNone/>
              <a:defRPr/>
            </a:pPr>
            <a:endParaRPr lang="en-US" sz="2000" b="1" dirty="0" smtClean="0">
              <a:solidFill>
                <a:srgbClr val="0033CC"/>
              </a:solidFill>
            </a:endParaRPr>
          </a:p>
        </p:txBody>
      </p:sp>
      <p:pic>
        <p:nvPicPr>
          <p:cNvPr id="11268" name="Picture 7"/>
          <p:cNvPicPr>
            <a:picLocks noChangeAspect="1" noChangeArrowheads="1"/>
          </p:cNvPicPr>
          <p:nvPr/>
        </p:nvPicPr>
        <p:blipFill>
          <a:blip r:embed="rId2" cstate="print"/>
          <a:srcRect/>
          <a:stretch>
            <a:fillRect/>
          </a:stretch>
        </p:blipFill>
        <p:spPr bwMode="auto">
          <a:xfrm>
            <a:off x="7543800" y="2362201"/>
            <a:ext cx="1600200" cy="1600200"/>
          </a:xfrm>
          <a:prstGeom prst="rect">
            <a:avLst/>
          </a:prstGeom>
          <a:noFill/>
          <a:ln w="9525">
            <a:noFill/>
            <a:miter lim="800000"/>
            <a:headEnd/>
            <a:tailEnd/>
          </a:ln>
        </p:spPr>
      </p:pic>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3"/>
          <p:cNvSpPr>
            <a:spLocks noGrp="1"/>
          </p:cNvSpPr>
          <p:nvPr>
            <p:ph idx="1"/>
          </p:nvPr>
        </p:nvSpPr>
        <p:spPr>
          <a:xfrm>
            <a:off x="0" y="0"/>
            <a:ext cx="9144000" cy="6858000"/>
          </a:xfrm>
        </p:spPr>
        <p:txBody>
          <a:bodyPr>
            <a:normAutofit fontScale="85000" lnSpcReduction="20000"/>
          </a:bodyPr>
          <a:lstStyle/>
          <a:p>
            <a:pPr algn="just">
              <a:buFontTx/>
              <a:buNone/>
            </a:pPr>
            <a:r>
              <a:rPr lang="en-US" sz="1800" b="1" dirty="0" smtClean="0">
                <a:solidFill>
                  <a:srgbClr val="FF0000"/>
                </a:solidFill>
                <a:latin typeface="Times New Roman" pitchFamily="18" charset="0"/>
                <a:cs typeface="Times New Roman" pitchFamily="18" charset="0"/>
              </a:rPr>
              <a:t>C-2</a:t>
            </a:r>
            <a:r>
              <a:rPr lang="en-US" sz="2000" b="1" dirty="0" smtClean="0">
                <a:solidFill>
                  <a:srgbClr val="FF0000"/>
                </a:solidFill>
                <a:latin typeface="Times New Roman" pitchFamily="18" charset="0"/>
                <a:cs typeface="Times New Roman" pitchFamily="18" charset="0"/>
              </a:rPr>
              <a:t>: </a:t>
            </a:r>
            <a:r>
              <a:rPr lang="en-US" sz="2100" b="1" dirty="0" smtClean="0">
                <a:solidFill>
                  <a:srgbClr val="FF0000"/>
                </a:solidFill>
                <a:latin typeface="Times New Roman" pitchFamily="18" charset="0"/>
                <a:cs typeface="Times New Roman" pitchFamily="18" charset="0"/>
              </a:rPr>
              <a:t>Narrow spectrum </a:t>
            </a:r>
            <a:r>
              <a:rPr lang="en-US" sz="2100" b="1" dirty="0" err="1" smtClean="0">
                <a:solidFill>
                  <a:srgbClr val="FF0000"/>
                </a:solidFill>
                <a:latin typeface="Times New Roman" pitchFamily="18" charset="0"/>
                <a:cs typeface="Times New Roman" pitchFamily="18" charset="0"/>
              </a:rPr>
              <a:t>penicillinase</a:t>
            </a:r>
            <a:r>
              <a:rPr lang="en-US" sz="2100" b="1" dirty="0" smtClean="0">
                <a:solidFill>
                  <a:srgbClr val="FF0000"/>
                </a:solidFill>
                <a:latin typeface="Times New Roman" pitchFamily="18" charset="0"/>
                <a:cs typeface="Times New Roman" pitchFamily="18" charset="0"/>
              </a:rPr>
              <a:t> resistant penicillin :2</a:t>
            </a:r>
            <a:r>
              <a:rPr lang="en-US" sz="2100" b="1" baseline="30000" dirty="0" smtClean="0">
                <a:solidFill>
                  <a:srgbClr val="FF0000"/>
                </a:solidFill>
                <a:latin typeface="Times New Roman" pitchFamily="18" charset="0"/>
                <a:cs typeface="Times New Roman" pitchFamily="18" charset="0"/>
              </a:rPr>
              <a:t>nd</a:t>
            </a:r>
            <a:r>
              <a:rPr lang="en-US" sz="2100" b="1" dirty="0" smtClean="0">
                <a:solidFill>
                  <a:srgbClr val="FF0000"/>
                </a:solidFill>
                <a:latin typeface="Times New Roman" pitchFamily="18" charset="0"/>
                <a:cs typeface="Times New Roman" pitchFamily="18" charset="0"/>
              </a:rPr>
              <a:t> generation </a:t>
            </a:r>
            <a:r>
              <a:rPr lang="en-US" sz="2100" dirty="0" smtClean="0">
                <a:latin typeface="Times New Roman" pitchFamily="18" charset="0"/>
                <a:cs typeface="Times New Roman" pitchFamily="18" charset="0"/>
              </a:rPr>
              <a:t>They are stable against </a:t>
            </a:r>
            <a:r>
              <a:rPr lang="en-US" sz="2100" dirty="0" err="1" smtClean="0">
                <a:latin typeface="Times New Roman" pitchFamily="18" charset="0"/>
                <a:cs typeface="Times New Roman" pitchFamily="18" charset="0"/>
              </a:rPr>
              <a:t>penicillinase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hydrolsis</a:t>
            </a:r>
            <a:r>
              <a:rPr lang="en-US" sz="2100" dirty="0" smtClean="0">
                <a:latin typeface="Times New Roman" pitchFamily="18" charset="0"/>
                <a:cs typeface="Times New Roman" pitchFamily="18" charset="0"/>
              </a:rPr>
              <a:t>   : ex : </a:t>
            </a:r>
            <a:r>
              <a:rPr lang="en-US" sz="2100" i="1" dirty="0" err="1" smtClean="0">
                <a:latin typeface="Times New Roman" pitchFamily="18" charset="0"/>
                <a:cs typeface="Times New Roman" pitchFamily="18" charset="0"/>
              </a:rPr>
              <a:t>cloxacillin</a:t>
            </a:r>
            <a:r>
              <a:rPr lang="en-US" sz="2100" i="1" dirty="0" smtClean="0">
                <a:latin typeface="Times New Roman" pitchFamily="18" charset="0"/>
                <a:cs typeface="Times New Roman" pitchFamily="18" charset="0"/>
              </a:rPr>
              <a:t>, or </a:t>
            </a:r>
            <a:r>
              <a:rPr lang="en-US" sz="2100" i="1" dirty="0" err="1" smtClean="0">
                <a:latin typeface="Times New Roman" pitchFamily="18" charset="0"/>
                <a:cs typeface="Times New Roman" pitchFamily="18" charset="0"/>
              </a:rPr>
              <a:t>oxacillin</a:t>
            </a:r>
            <a:r>
              <a:rPr lang="en-US" sz="2100" dirty="0" smtClean="0">
                <a:latin typeface="Times New Roman" pitchFamily="18" charset="0"/>
                <a:cs typeface="Times New Roman" pitchFamily="18" charset="0"/>
              </a:rPr>
              <a:t>), 250–500 mg orally every 4 to 6 h  , is suitable for the treatment  of mild to moderate localized staphylococcal infections   . </a:t>
            </a:r>
            <a:r>
              <a:rPr lang="en-US" sz="2100" dirty="0" err="1" smtClean="0">
                <a:latin typeface="Times New Roman" pitchFamily="18" charset="0"/>
                <a:cs typeface="Times New Roman" pitchFamily="18" charset="0"/>
              </a:rPr>
              <a:t>Methicillin</a:t>
            </a:r>
            <a:r>
              <a:rPr lang="en-US" sz="2100" dirty="0" smtClean="0">
                <a:latin typeface="Times New Roman" pitchFamily="18" charset="0"/>
                <a:cs typeface="Times New Roman" pitchFamily="18" charset="0"/>
              </a:rPr>
              <a:t> are not clinically used but </a:t>
            </a:r>
            <a:r>
              <a:rPr lang="en-US" sz="2100" dirty="0" err="1" smtClean="0">
                <a:latin typeface="Times New Roman" pitchFamily="18" charset="0"/>
                <a:cs typeface="Times New Roman" pitchFamily="18" charset="0"/>
              </a:rPr>
              <a:t>Methicillin</a:t>
            </a:r>
            <a:r>
              <a:rPr lang="en-US" sz="2100" dirty="0" smtClean="0">
                <a:latin typeface="Times New Roman" pitchFamily="18" charset="0"/>
                <a:cs typeface="Times New Roman" pitchFamily="18" charset="0"/>
              </a:rPr>
              <a:t> Resistance </a:t>
            </a:r>
            <a:r>
              <a:rPr lang="en-US" sz="2100" i="1" dirty="0" smtClean="0">
                <a:latin typeface="Times New Roman" pitchFamily="18" charset="0"/>
                <a:cs typeface="Times New Roman" pitchFamily="18" charset="0"/>
              </a:rPr>
              <a:t>Staph </a:t>
            </a:r>
            <a:r>
              <a:rPr lang="en-US" sz="2100" i="1" dirty="0" err="1" smtClean="0">
                <a:latin typeface="Times New Roman" pitchFamily="18" charset="0"/>
                <a:cs typeface="Times New Roman" pitchFamily="18" charset="0"/>
              </a:rPr>
              <a:t>aureua</a:t>
            </a:r>
            <a:r>
              <a:rPr lang="en-US" sz="2100" i="1" dirty="0" smtClean="0">
                <a:latin typeface="Times New Roman" pitchFamily="18" charset="0"/>
                <a:cs typeface="Times New Roman" pitchFamily="18" charset="0"/>
              </a:rPr>
              <a:t>  (MRSA) </a:t>
            </a:r>
            <a:r>
              <a:rPr lang="en-US" sz="2100" dirty="0" smtClean="0">
                <a:latin typeface="Times New Roman" pitchFamily="18" charset="0"/>
                <a:cs typeface="Times New Roman" pitchFamily="18" charset="0"/>
              </a:rPr>
              <a:t>are depend on its susceptibility </a:t>
            </a:r>
            <a:r>
              <a:rPr lang="en-US" sz="2000" dirty="0" smtClean="0">
                <a:latin typeface="Times New Roman" pitchFamily="18" charset="0"/>
                <a:cs typeface="Times New Roman" pitchFamily="18" charset="0"/>
              </a:rPr>
              <a:t>.</a:t>
            </a:r>
          </a:p>
          <a:p>
            <a:pPr>
              <a:buFontTx/>
              <a:buNone/>
            </a:pPr>
            <a:endParaRPr lang="ar-IQ" sz="2000" dirty="0" smtClean="0">
              <a:solidFill>
                <a:srgbClr val="FF0000"/>
              </a:solidFill>
              <a:latin typeface="Times New Roman" pitchFamily="18" charset="0"/>
              <a:cs typeface="Times New Roman" pitchFamily="18" charset="0"/>
            </a:endParaRPr>
          </a:p>
          <a:p>
            <a:pPr>
              <a:buFontTx/>
              <a:buNone/>
            </a:pPr>
            <a:r>
              <a:rPr lang="en-US" sz="2000" b="1" dirty="0" smtClean="0">
                <a:solidFill>
                  <a:srgbClr val="FF0000"/>
                </a:solidFill>
                <a:latin typeface="Times New Roman" pitchFamily="18" charset="0"/>
                <a:cs typeface="Times New Roman" pitchFamily="18" charset="0"/>
              </a:rPr>
              <a:t>C3- </a:t>
            </a:r>
            <a:r>
              <a:rPr lang="en-US" sz="2100" b="1" dirty="0" smtClean="0">
                <a:solidFill>
                  <a:srgbClr val="FF0000"/>
                </a:solidFill>
                <a:latin typeface="Times New Roman" pitchFamily="18" charset="0"/>
                <a:cs typeface="Times New Roman" pitchFamily="18" charset="0"/>
              </a:rPr>
              <a:t>BROAD-SPECTRUM PENICILLINS </a:t>
            </a:r>
            <a:r>
              <a:rPr lang="en-US" sz="2100" b="1" dirty="0" err="1" smtClean="0">
                <a:solidFill>
                  <a:srgbClr val="FF0000"/>
                </a:solidFill>
                <a:latin typeface="Times New Roman" pitchFamily="18" charset="0"/>
                <a:cs typeface="Times New Roman" pitchFamily="18" charset="0"/>
              </a:rPr>
              <a:t>Aminopenicillins</a:t>
            </a:r>
            <a:r>
              <a:rPr lang="en-US" sz="2100" b="1" dirty="0" smtClean="0">
                <a:solidFill>
                  <a:srgbClr val="FF0000"/>
                </a:solidFill>
                <a:latin typeface="Times New Roman" pitchFamily="18" charset="0"/>
                <a:cs typeface="Times New Roman" pitchFamily="18" charset="0"/>
              </a:rPr>
              <a:t> (</a:t>
            </a:r>
            <a:r>
              <a:rPr lang="en-US" sz="2100" b="1" dirty="0" err="1" smtClean="0">
                <a:solidFill>
                  <a:srgbClr val="FF0000"/>
                </a:solidFill>
                <a:latin typeface="Times New Roman" pitchFamily="18" charset="0"/>
                <a:cs typeface="Times New Roman" pitchFamily="18" charset="0"/>
              </a:rPr>
              <a:t>Amoxicllin</a:t>
            </a:r>
            <a:r>
              <a:rPr lang="en-US" sz="2100" b="1" dirty="0" smtClean="0">
                <a:solidFill>
                  <a:srgbClr val="FF0000"/>
                </a:solidFill>
                <a:latin typeface="Times New Roman" pitchFamily="18" charset="0"/>
                <a:cs typeface="Times New Roman" pitchFamily="18" charset="0"/>
              </a:rPr>
              <a:t> and </a:t>
            </a:r>
            <a:r>
              <a:rPr lang="en-US" sz="2100" b="1" dirty="0" err="1" smtClean="0">
                <a:solidFill>
                  <a:srgbClr val="FF0000"/>
                </a:solidFill>
                <a:latin typeface="Times New Roman" pitchFamily="18" charset="0"/>
                <a:cs typeface="Times New Roman" pitchFamily="18" charset="0"/>
              </a:rPr>
              <a:t>ampicillin</a:t>
            </a:r>
            <a:r>
              <a:rPr lang="en-US" sz="2100" b="1" dirty="0" smtClean="0">
                <a:solidFill>
                  <a:srgbClr val="FF0000"/>
                </a:solidFill>
                <a:latin typeface="Times New Roman" pitchFamily="18" charset="0"/>
                <a:cs typeface="Times New Roman" pitchFamily="18" charset="0"/>
              </a:rPr>
              <a:t>) : </a:t>
            </a:r>
            <a:r>
              <a:rPr lang="en-US" sz="2100" dirty="0" smtClean="0">
                <a:latin typeface="Times New Roman" pitchFamily="18" charset="0"/>
                <a:cs typeface="Times New Roman" pitchFamily="18" charset="0"/>
              </a:rPr>
              <a:t>have identical spectrum and activity, but amoxicillin is better absorbed orally They are </a:t>
            </a:r>
            <a:r>
              <a:rPr lang="en-US" sz="2100" b="1" dirty="0" smtClean="0">
                <a:solidFill>
                  <a:srgbClr val="0033CC"/>
                </a:solidFill>
                <a:latin typeface="Times New Roman" pitchFamily="18" charset="0"/>
                <a:cs typeface="Times New Roman" pitchFamily="18" charset="0"/>
              </a:rPr>
              <a:t>effective against streptococci, </a:t>
            </a:r>
            <a:r>
              <a:rPr lang="en-US" sz="2100" b="1" dirty="0" err="1" smtClean="0">
                <a:solidFill>
                  <a:srgbClr val="0033CC"/>
                </a:solidFill>
                <a:latin typeface="Times New Roman" pitchFamily="18" charset="0"/>
                <a:cs typeface="Times New Roman" pitchFamily="18" charset="0"/>
              </a:rPr>
              <a:t>enterococci</a:t>
            </a:r>
            <a:r>
              <a:rPr lang="en-US" sz="2100" b="1" dirty="0" smtClean="0">
                <a:solidFill>
                  <a:srgbClr val="0033CC"/>
                </a:solidFill>
                <a:latin typeface="Times New Roman" pitchFamily="18" charset="0"/>
                <a:cs typeface="Times New Roman" pitchFamily="18" charset="0"/>
              </a:rPr>
              <a:t>, and some  Gram-</a:t>
            </a:r>
            <a:r>
              <a:rPr lang="en-US" sz="2100" b="1" dirty="0" err="1" smtClean="0">
                <a:solidFill>
                  <a:srgbClr val="0033CC"/>
                </a:solidFill>
                <a:latin typeface="Times New Roman" pitchFamily="18" charset="0"/>
                <a:cs typeface="Times New Roman" pitchFamily="18" charset="0"/>
              </a:rPr>
              <a:t>v</a:t>
            </a:r>
            <a:r>
              <a:rPr lang="en-US" sz="2100" b="1" i="1" dirty="0" err="1" smtClean="0">
                <a:solidFill>
                  <a:srgbClr val="0033CC"/>
                </a:solidFill>
                <a:latin typeface="Times New Roman" pitchFamily="18" charset="0"/>
                <a:cs typeface="Times New Roman" pitchFamily="18" charset="0"/>
              </a:rPr>
              <a:t>e</a:t>
            </a:r>
            <a:r>
              <a:rPr lang="en-US" sz="2100" b="1" i="1" dirty="0" smtClean="0">
                <a:solidFill>
                  <a:srgbClr val="0033CC"/>
                </a:solidFill>
                <a:latin typeface="Times New Roman" pitchFamily="18" charset="0"/>
                <a:cs typeface="Times New Roman" pitchFamily="18" charset="0"/>
              </a:rPr>
              <a:t>-  </a:t>
            </a:r>
            <a:r>
              <a:rPr lang="en-US" sz="2100" b="1" i="1" dirty="0" smtClean="0">
                <a:solidFill>
                  <a:srgbClr val="009900"/>
                </a:solidFill>
                <a:latin typeface="Times New Roman" pitchFamily="18" charset="0"/>
                <a:cs typeface="Times New Roman" pitchFamily="18" charset="0"/>
              </a:rPr>
              <a:t>(including H. pylori) </a:t>
            </a:r>
            <a:r>
              <a:rPr lang="en-US" sz="2100" dirty="0" smtClean="0">
                <a:latin typeface="Times New Roman" pitchFamily="18" charset="0"/>
                <a:cs typeface="Times New Roman" pitchFamily="18" charset="0"/>
              </a:rPr>
              <a:t>but have variable activity against staphylococci  and </a:t>
            </a:r>
            <a:r>
              <a:rPr lang="en-US" sz="2100" dirty="0">
                <a:latin typeface="Times New Roman" pitchFamily="18" charset="0"/>
                <a:cs typeface="Times New Roman" pitchFamily="18" charset="0"/>
              </a:rPr>
              <a:t> </a:t>
            </a:r>
            <a:r>
              <a:rPr lang="en-US" sz="2100" dirty="0" smtClean="0">
                <a:latin typeface="Times New Roman" pitchFamily="18" charset="0"/>
                <a:cs typeface="Times New Roman" pitchFamily="18" charset="0"/>
              </a:rPr>
              <a:t>not effective against</a:t>
            </a:r>
            <a:r>
              <a:rPr lang="en-US" sz="2100" i="1" dirty="0" smtClean="0">
                <a:latin typeface="Times New Roman" pitchFamily="18" charset="0"/>
                <a:cs typeface="Times New Roman" pitchFamily="18" charset="0"/>
              </a:rPr>
              <a:t> P. </a:t>
            </a:r>
            <a:r>
              <a:rPr lang="en-US" sz="2100" i="1" dirty="0" err="1" smtClean="0">
                <a:latin typeface="Times New Roman" pitchFamily="18" charset="0"/>
                <a:cs typeface="Times New Roman" pitchFamily="18" charset="0"/>
              </a:rPr>
              <a:t>aeruginosa</a:t>
            </a:r>
            <a:r>
              <a:rPr lang="en-US" sz="2100" i="1" dirty="0" smtClean="0">
                <a:latin typeface="Times New Roman" pitchFamily="18" charset="0"/>
                <a:cs typeface="Times New Roman" pitchFamily="18" charset="0"/>
              </a:rPr>
              <a:t>. </a:t>
            </a:r>
          </a:p>
          <a:p>
            <a:pPr algn="just"/>
            <a:r>
              <a:rPr lang="en-US" sz="2100" b="1" dirty="0" err="1" smtClean="0">
                <a:solidFill>
                  <a:srgbClr val="0033CC"/>
                </a:solidFill>
                <a:latin typeface="Times New Roman" pitchFamily="18" charset="0"/>
                <a:cs typeface="Times New Roman" pitchFamily="18" charset="0"/>
              </a:rPr>
              <a:t>Ampicillin</a:t>
            </a:r>
            <a:r>
              <a:rPr lang="en-US" sz="2100" dirty="0" smtClean="0">
                <a:latin typeface="Times New Roman" pitchFamily="18" charset="0"/>
                <a:cs typeface="Times New Roman" pitchFamily="18" charset="0"/>
              </a:rPr>
              <a:t> (but not amoxicillin) is effective for </a:t>
            </a:r>
            <a:r>
              <a:rPr lang="en-US" sz="2100" i="1" dirty="0" smtClean="0">
                <a:latin typeface="Times New Roman" pitchFamily="18" charset="0"/>
                <a:cs typeface="Times New Roman" pitchFamily="18" charset="0"/>
              </a:rPr>
              <a:t>shigellosis</a:t>
            </a:r>
            <a:r>
              <a:rPr lang="en-US" sz="2100" dirty="0" smtClean="0">
                <a:latin typeface="Times New Roman" pitchFamily="18" charset="0"/>
                <a:cs typeface="Times New Roman" pitchFamily="18" charset="0"/>
              </a:rPr>
              <a:t>. is useful for treating serious infections caused by penicillin- susceptible organisms, including anaerobes</a:t>
            </a:r>
            <a:r>
              <a:rPr lang="en-US" sz="2100" dirty="0">
                <a:latin typeface="Times New Roman" pitchFamily="18" charset="0"/>
                <a:cs typeface="Times New Roman" pitchFamily="18" charset="0"/>
              </a:rPr>
              <a:t> </a:t>
            </a:r>
            <a:r>
              <a:rPr lang="en-US" sz="2100" dirty="0" smtClean="0">
                <a:latin typeface="Times New Roman" pitchFamily="18" charset="0"/>
                <a:cs typeface="Times New Roman" pitchFamily="18" charset="0"/>
              </a:rPr>
              <a:t> and beta-</a:t>
            </a:r>
            <a:r>
              <a:rPr lang="en-US" sz="2100" dirty="0" err="1" smtClean="0">
                <a:latin typeface="Times New Roman" pitchFamily="18" charset="0"/>
                <a:cs typeface="Times New Roman" pitchFamily="18" charset="0"/>
              </a:rPr>
              <a:t>lactamase</a:t>
            </a:r>
            <a:r>
              <a:rPr lang="en-US" sz="2100" dirty="0" smtClean="0">
                <a:latin typeface="Times New Roman" pitchFamily="18" charset="0"/>
                <a:cs typeface="Times New Roman" pitchFamily="18" charset="0"/>
              </a:rPr>
              <a:t>- negative strains of Gram-negative </a:t>
            </a:r>
            <a:r>
              <a:rPr lang="en-US" sz="2100" dirty="0" err="1" smtClean="0">
                <a:latin typeface="Times New Roman" pitchFamily="18" charset="0"/>
                <a:cs typeface="Times New Roman" pitchFamily="18" charset="0"/>
              </a:rPr>
              <a:t>cocci</a:t>
            </a:r>
            <a:r>
              <a:rPr lang="en-US" sz="2100" dirty="0" smtClean="0">
                <a:latin typeface="Times New Roman" pitchFamily="18" charset="0"/>
                <a:cs typeface="Times New Roman" pitchFamily="18" charset="0"/>
              </a:rPr>
              <a:t> and bacilli  such as </a:t>
            </a:r>
            <a:r>
              <a:rPr lang="en-US" sz="2100" i="1" dirty="0" smtClean="0">
                <a:latin typeface="Times New Roman" pitchFamily="18" charset="0"/>
                <a:cs typeface="Times New Roman" pitchFamily="18" charset="0"/>
              </a:rPr>
              <a:t>E. coli</a:t>
            </a:r>
            <a:r>
              <a:rPr lang="en-US" sz="2100" dirty="0" smtClean="0">
                <a:latin typeface="Times New Roman" pitchFamily="18" charset="0"/>
                <a:cs typeface="Times New Roman" pitchFamily="18" charset="0"/>
              </a:rPr>
              <a:t>, and salmonella species. Non-beta- </a:t>
            </a:r>
            <a:r>
              <a:rPr lang="en-US" sz="2100" dirty="0" err="1" smtClean="0">
                <a:latin typeface="Times New Roman" pitchFamily="18" charset="0"/>
                <a:cs typeface="Times New Roman" pitchFamily="18" charset="0"/>
              </a:rPr>
              <a:t>lactamase</a:t>
            </a:r>
            <a:r>
              <a:rPr lang="en-US" sz="2100" dirty="0" smtClean="0">
                <a:latin typeface="Times New Roman" pitchFamily="18" charset="0"/>
                <a:cs typeface="Times New Roman" pitchFamily="18" charset="0"/>
              </a:rPr>
              <a:t>-producing strains of </a:t>
            </a:r>
            <a:r>
              <a:rPr lang="en-US" sz="2100" i="1" dirty="0" smtClean="0">
                <a:latin typeface="Times New Roman" pitchFamily="18" charset="0"/>
                <a:cs typeface="Times New Roman" pitchFamily="18" charset="0"/>
              </a:rPr>
              <a:t>H. </a:t>
            </a:r>
            <a:r>
              <a:rPr lang="en-US" sz="2100" i="1" dirty="0" err="1" smtClean="0">
                <a:latin typeface="Times New Roman" pitchFamily="18" charset="0"/>
                <a:cs typeface="Times New Roman" pitchFamily="18" charset="0"/>
              </a:rPr>
              <a:t>influenzae</a:t>
            </a:r>
            <a:r>
              <a:rPr lang="en-US" sz="2100" dirty="0" smtClean="0">
                <a:latin typeface="Times New Roman" pitchFamily="18" charset="0"/>
                <a:cs typeface="Times New Roman" pitchFamily="18" charset="0"/>
              </a:rPr>
              <a:t> are generally susceptible. Many Gram-negative species produce beta-</a:t>
            </a:r>
            <a:r>
              <a:rPr lang="en-US" sz="2100" dirty="0" err="1" smtClean="0">
                <a:latin typeface="Times New Roman" pitchFamily="18" charset="0"/>
                <a:cs typeface="Times New Roman" pitchFamily="18" charset="0"/>
              </a:rPr>
              <a:t>lactamases</a:t>
            </a:r>
            <a:r>
              <a:rPr lang="en-US" sz="2100" dirty="0" smtClean="0">
                <a:latin typeface="Times New Roman" pitchFamily="18" charset="0"/>
                <a:cs typeface="Times New Roman" pitchFamily="18" charset="0"/>
              </a:rPr>
              <a:t> and are resistant. </a:t>
            </a:r>
          </a:p>
          <a:p>
            <a:pPr algn="just"/>
            <a:r>
              <a:rPr lang="en-US" sz="2100" b="1" dirty="0" smtClean="0">
                <a:solidFill>
                  <a:srgbClr val="0033CC"/>
                </a:solidFill>
                <a:latin typeface="Times New Roman" pitchFamily="18" charset="0"/>
                <a:cs typeface="Times New Roman" pitchFamily="18" charset="0"/>
              </a:rPr>
              <a:t>Amoxicillin</a:t>
            </a:r>
            <a:r>
              <a:rPr lang="en-US" sz="2100" dirty="0" smtClean="0">
                <a:latin typeface="Times New Roman" pitchFamily="18" charset="0"/>
                <a:cs typeface="Times New Roman" pitchFamily="18" charset="0"/>
              </a:rPr>
              <a:t>, These drugs are given orally to treat urinary tract infections, sinusitis, </a:t>
            </a:r>
            <a:r>
              <a:rPr lang="en-US" sz="2100" dirty="0" err="1" smtClean="0">
                <a:latin typeface="Times New Roman" pitchFamily="18" charset="0"/>
                <a:cs typeface="Times New Roman" pitchFamily="18" charset="0"/>
              </a:rPr>
              <a:t>otitis</a:t>
            </a:r>
            <a:r>
              <a:rPr lang="en-US" sz="2100" dirty="0" smtClean="0">
                <a:latin typeface="Times New Roman" pitchFamily="18" charset="0"/>
                <a:cs typeface="Times New Roman" pitchFamily="18" charset="0"/>
              </a:rPr>
              <a:t>, and lower  respiratory tract infections</a:t>
            </a:r>
            <a:r>
              <a:rPr lang="en-US" sz="2000" dirty="0" smtClean="0">
                <a:latin typeface="Times New Roman" pitchFamily="18" charset="0"/>
                <a:cs typeface="Times New Roman" pitchFamily="18" charset="0"/>
              </a:rPr>
              <a:t>.</a:t>
            </a:r>
          </a:p>
          <a:p>
            <a:pPr algn="just">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C-4 : </a:t>
            </a:r>
            <a:r>
              <a:rPr lang="en-US" sz="2800" b="1" dirty="0" err="1" smtClean="0">
                <a:solidFill>
                  <a:srgbClr val="FF0000"/>
                </a:solidFill>
                <a:latin typeface="Times New Roman" pitchFamily="18" charset="0"/>
                <a:cs typeface="Times New Roman" pitchFamily="18" charset="0"/>
              </a:rPr>
              <a:t>Carboxypenicillin</a:t>
            </a:r>
            <a:r>
              <a:rPr lang="en-US" sz="2800" b="1" dirty="0" smtClean="0">
                <a:solidFill>
                  <a:srgbClr val="FF0000"/>
                </a:solidFill>
                <a:latin typeface="Times New Roman" pitchFamily="18" charset="0"/>
                <a:cs typeface="Times New Roman" pitchFamily="18" charset="0"/>
              </a:rPr>
              <a:t>  ex: </a:t>
            </a:r>
            <a:r>
              <a:rPr lang="en-US" sz="2800" b="1" dirty="0" err="1" smtClean="0">
                <a:solidFill>
                  <a:srgbClr val="FF0000"/>
                </a:solidFill>
                <a:latin typeface="Times New Roman" pitchFamily="18" charset="0"/>
                <a:cs typeface="Times New Roman" pitchFamily="18" charset="0"/>
              </a:rPr>
              <a:t>Carbenicillin</a:t>
            </a:r>
            <a:r>
              <a:rPr lang="en-US" sz="2800" b="1" dirty="0" smtClean="0">
                <a:solidFill>
                  <a:srgbClr val="FF0000"/>
                </a:solidFill>
                <a:latin typeface="Times New Roman" pitchFamily="18" charset="0"/>
                <a:cs typeface="Times New Roman" pitchFamily="18" charset="0"/>
              </a:rPr>
              <a:t>  and </a:t>
            </a:r>
            <a:r>
              <a:rPr lang="en-US" sz="2800" b="1" dirty="0" err="1" smtClean="0">
                <a:solidFill>
                  <a:srgbClr val="FF0000"/>
                </a:solidFill>
                <a:latin typeface="Times New Roman" pitchFamily="18" charset="0"/>
                <a:cs typeface="Times New Roman" pitchFamily="18" charset="0"/>
              </a:rPr>
              <a:t>Ticarcillin</a:t>
            </a:r>
            <a:endParaRPr lang="en-US" sz="2400" b="1" dirty="0" smtClean="0">
              <a:latin typeface="Times New Roman" pitchFamily="18" charset="0"/>
              <a:cs typeface="Times New Roman" pitchFamily="18" charset="0"/>
            </a:endParaRPr>
          </a:p>
          <a:p>
            <a:pPr algn="just"/>
            <a:r>
              <a:rPr lang="en-US" sz="2400" b="1" dirty="0" err="1" smtClean="0">
                <a:latin typeface="Times New Roman" pitchFamily="18" charset="0"/>
                <a:cs typeface="Times New Roman" pitchFamily="18" charset="0"/>
              </a:rPr>
              <a:t>Carbenicillin</a:t>
            </a:r>
            <a:r>
              <a:rPr lang="en-US" sz="2400" dirty="0" smtClean="0">
                <a:latin typeface="Times New Roman" pitchFamily="18" charset="0"/>
                <a:cs typeface="Times New Roman" pitchFamily="18" charset="0"/>
              </a:rPr>
              <a:t>, the very first </a:t>
            </a:r>
            <a:r>
              <a:rPr lang="en-US" sz="2400" dirty="0" err="1" smtClean="0">
                <a:latin typeface="Times New Roman" pitchFamily="18" charset="0"/>
                <a:cs typeface="Times New Roman" pitchFamily="18" charset="0"/>
              </a:rPr>
              <a:t>antipseudomonal</a:t>
            </a:r>
            <a:r>
              <a:rPr lang="en-US" sz="2400" dirty="0" smtClean="0">
                <a:latin typeface="Times New Roman" pitchFamily="18" charset="0"/>
                <a:cs typeface="Times New Roman" pitchFamily="18" charset="0"/>
              </a:rPr>
              <a:t>  to be used to treat </a:t>
            </a:r>
            <a:r>
              <a:rPr lang="en-US" sz="2400" b="1" i="1" dirty="0" smtClean="0">
                <a:latin typeface="Times New Roman" pitchFamily="18" charset="0"/>
                <a:cs typeface="Times New Roman" pitchFamily="18" charset="0"/>
              </a:rPr>
              <a:t>Pseudomonas</a:t>
            </a:r>
            <a:r>
              <a:rPr lang="en-US" sz="2400"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aeruginosa</a:t>
            </a:r>
            <a:r>
              <a:rPr lang="en-US" sz="2400" dirty="0" smtClean="0">
                <a:latin typeface="Times New Roman" pitchFamily="18" charset="0"/>
                <a:cs typeface="Times New Roman" pitchFamily="18" charset="0"/>
              </a:rPr>
              <a:t> .it is used to treat </a:t>
            </a:r>
            <a:r>
              <a:rPr lang="en-US" sz="2400" dirty="0" err="1" smtClean="0">
                <a:latin typeface="Times New Roman" pitchFamily="18" charset="0"/>
                <a:cs typeface="Times New Roman" pitchFamily="18" charset="0"/>
              </a:rPr>
              <a:t>Otitis</a:t>
            </a:r>
            <a:r>
              <a:rPr lang="en-US" sz="2400" dirty="0" smtClean="0">
                <a:latin typeface="Times New Roman" pitchFamily="18" charset="0"/>
                <a:cs typeface="Times New Roman" pitchFamily="18" charset="0"/>
              </a:rPr>
              <a:t> media and upper respiratory tract infections .only injections is available</a:t>
            </a:r>
            <a:endParaRPr lang="en-US" sz="2000" b="1" dirty="0" smtClean="0">
              <a:solidFill>
                <a:srgbClr val="0033CC"/>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C-5: </a:t>
            </a:r>
            <a:r>
              <a:rPr lang="en-US" sz="2400" b="1" dirty="0" err="1" smtClean="0">
                <a:solidFill>
                  <a:srgbClr val="FF0000"/>
                </a:solidFill>
                <a:latin typeface="Times New Roman" pitchFamily="18" charset="0"/>
                <a:cs typeface="Times New Roman" pitchFamily="18" charset="0"/>
              </a:rPr>
              <a:t>Ureidopenicillin</a:t>
            </a:r>
            <a:r>
              <a:rPr lang="en-US" sz="2400" b="1" dirty="0" smtClean="0">
                <a:solidFill>
                  <a:srgbClr val="FF0000"/>
                </a:solidFill>
                <a:latin typeface="Times New Roman" pitchFamily="18" charset="0"/>
                <a:cs typeface="Times New Roman" pitchFamily="18" charset="0"/>
              </a:rPr>
              <a:t> </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piperacillin</a:t>
            </a:r>
            <a:r>
              <a:rPr lang="en-US" sz="2400" b="1" dirty="0" smtClean="0">
                <a:solidFill>
                  <a:srgbClr val="0033CC"/>
                </a:solidFill>
                <a:latin typeface="Times New Roman" pitchFamily="18" charset="0"/>
                <a:cs typeface="Times New Roman" pitchFamily="18" charset="0"/>
              </a:rPr>
              <a:t> and </a:t>
            </a:r>
            <a:r>
              <a:rPr lang="en-US" sz="2400" b="1" dirty="0" err="1" smtClean="0">
                <a:solidFill>
                  <a:srgbClr val="0033CC"/>
                </a:solidFill>
                <a:latin typeface="Times New Roman" pitchFamily="18" charset="0"/>
                <a:cs typeface="Times New Roman" pitchFamily="18" charset="0"/>
              </a:rPr>
              <a:t>azlocillin</a:t>
            </a:r>
            <a:r>
              <a:rPr lang="en-US" sz="2400" dirty="0" smtClean="0">
                <a:latin typeface="Times New Roman" pitchFamily="18" charset="0"/>
                <a:cs typeface="Times New Roman" pitchFamily="18" charset="0"/>
              </a:rPr>
              <a:t>, are also active against selected Gram-negative bacilli, such as </a:t>
            </a:r>
            <a:r>
              <a:rPr lang="en-US" sz="2400" i="1" dirty="0" smtClean="0">
                <a:latin typeface="Times New Roman" pitchFamily="18" charset="0"/>
                <a:cs typeface="Times New Roman" pitchFamily="18" charset="0"/>
              </a:rPr>
              <a:t>K. </a:t>
            </a:r>
            <a:r>
              <a:rPr lang="en-US" sz="2400" i="1" dirty="0" err="1" smtClean="0">
                <a:latin typeface="Times New Roman" pitchFamily="18" charset="0"/>
                <a:cs typeface="Times New Roman" pitchFamily="18" charset="0"/>
              </a:rPr>
              <a:t>pneumoniae</a:t>
            </a:r>
            <a:r>
              <a:rPr lang="en-US" sz="2400" dirty="0" smtClean="0">
                <a:latin typeface="Times New Roman" pitchFamily="18" charset="0"/>
                <a:cs typeface="Times New Roman" pitchFamily="18" charset="0"/>
              </a:rPr>
              <a:t>. Although supportive  clinical data are lacking for superiority  of combination therapy over single-drug therapy, because of the propensity of </a:t>
            </a:r>
            <a:r>
              <a:rPr lang="en-US" sz="2400" b="1" i="1" dirty="0" smtClean="0">
                <a:solidFill>
                  <a:srgbClr val="0033CC"/>
                </a:solidFill>
                <a:latin typeface="Times New Roman" pitchFamily="18" charset="0"/>
                <a:cs typeface="Times New Roman" pitchFamily="18" charset="0"/>
              </a:rPr>
              <a:t>P. </a:t>
            </a:r>
            <a:r>
              <a:rPr lang="en-US" sz="2400" b="1" i="1" dirty="0" err="1" smtClean="0">
                <a:solidFill>
                  <a:srgbClr val="0033CC"/>
                </a:solidFill>
                <a:latin typeface="Times New Roman" pitchFamily="18" charset="0"/>
                <a:cs typeface="Times New Roman" pitchFamily="18" charset="0"/>
              </a:rPr>
              <a:t>aeruginosa</a:t>
            </a:r>
            <a:r>
              <a:rPr lang="en-US" sz="2400" b="1" dirty="0" smtClean="0">
                <a:solidFill>
                  <a:srgbClr val="0033CC"/>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to  develop resistance, an </a:t>
            </a:r>
            <a:r>
              <a:rPr lang="en-US" sz="2400" dirty="0" err="1" smtClean="0">
                <a:latin typeface="Times New Roman" pitchFamily="18" charset="0"/>
                <a:cs typeface="Times New Roman" pitchFamily="18" charset="0"/>
              </a:rPr>
              <a:t>antipseudomonal</a:t>
            </a:r>
            <a:r>
              <a:rPr lang="en-US" sz="2400" dirty="0" smtClean="0">
                <a:latin typeface="Times New Roman" pitchFamily="18" charset="0"/>
                <a:cs typeface="Times New Roman" pitchFamily="18" charset="0"/>
              </a:rPr>
              <a:t> penicillin  is frequently used in combination with an  </a:t>
            </a:r>
            <a:r>
              <a:rPr lang="en-US" sz="2400" dirty="0" err="1" smtClean="0">
                <a:latin typeface="Times New Roman" pitchFamily="18" charset="0"/>
                <a:cs typeface="Times New Roman" pitchFamily="18" charset="0"/>
              </a:rPr>
              <a:t>aminoglycoside</a:t>
            </a:r>
            <a:r>
              <a:rPr lang="en-US" sz="2400" dirty="0" smtClean="0">
                <a:latin typeface="Times New Roman" pitchFamily="18" charset="0"/>
                <a:cs typeface="Times New Roman" pitchFamily="18" charset="0"/>
              </a:rPr>
              <a:t> or </a:t>
            </a:r>
            <a:r>
              <a:rPr lang="en-US" sz="2400" dirty="0" err="1" smtClean="0">
                <a:latin typeface="Times New Roman" pitchFamily="18" charset="0"/>
                <a:cs typeface="Times New Roman" pitchFamily="18" charset="0"/>
              </a:rPr>
              <a:t>fluoroquinolone</a:t>
            </a:r>
            <a:r>
              <a:rPr lang="en-US" sz="2400" dirty="0" smtClean="0">
                <a:latin typeface="Times New Roman" pitchFamily="18" charset="0"/>
                <a:cs typeface="Times New Roman" pitchFamily="18" charset="0"/>
              </a:rPr>
              <a:t> for  </a:t>
            </a:r>
            <a:r>
              <a:rPr lang="en-US" sz="2400" dirty="0" err="1" smtClean="0">
                <a:latin typeface="Times New Roman" pitchFamily="18" charset="0"/>
                <a:cs typeface="Times New Roman" pitchFamily="18" charset="0"/>
              </a:rPr>
              <a:t>pseudomonal</a:t>
            </a:r>
            <a:r>
              <a:rPr lang="en-US" sz="2400" dirty="0" smtClean="0">
                <a:latin typeface="Times New Roman" pitchFamily="18" charset="0"/>
                <a:cs typeface="Times New Roman" pitchFamily="18" charset="0"/>
              </a:rPr>
              <a:t> infections outside the urinary tract.</a:t>
            </a:r>
          </a:p>
          <a:p>
            <a:pPr algn="just"/>
            <a:endParaRPr lang="en-US" sz="2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spTree>
  </p:cSld>
  <p:clrMapOvr>
    <a:masterClrMapping/>
  </p:clrMapOvr>
  <p:transition>
    <p:wheel spokes="8"/>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2457</Words>
  <Application>Microsoft Office PowerPoint</Application>
  <PresentationFormat>عرض على الشاشة (3:4)‏</PresentationFormat>
  <Paragraphs>155</Paragraphs>
  <Slides>27</Slides>
  <Notes>1</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27</vt:i4>
      </vt:variant>
    </vt:vector>
  </HeadingPairs>
  <TitlesOfParts>
    <vt:vector size="29" baseType="lpstr">
      <vt:lpstr>Office Theme</vt:lpstr>
      <vt:lpstr>Bitmap Image</vt:lpstr>
      <vt:lpstr>الشريحة 1</vt:lpstr>
      <vt:lpstr>الشريحة 2</vt:lpstr>
      <vt:lpstr>All Beta- lactams sharing the following properties</vt:lpstr>
      <vt:lpstr>الشريحة 4</vt:lpstr>
      <vt:lpstr>Is it necessary to regulate dosing time ?  Drugs are broken down (metabolized) by the body at different rates  so different dosing intervals must  taken ex: once, twice, three times or four times daily, or as required The time required for the body (usually the liver) to break down a drug from its initial plasma level to half the plasma level is called the elimination half-life               Fig1:intravenous   reach faster than oral drug to plasma level                      Fig2: antibiotic being taken three times a day to treat a bacterial infection. The  dosing interval is every 8 hours if the patient keeps this regular manner he will reach the therapeutic level and the steady state condition .  Fig3:represent  6 doses and the steady state  condition beside perfect therapeutic level                               .  Fig 4: the patient has taken the second dose four hours behind schedule, at 20:00 instead of 16:00. The effect of taking the dose later than scheduled is to let the plasma level drop below the therapeutic level for bactericidal effect (red arrow). During this  the bacterium proliferates again. At the end of the scheduled period of treatment e.g. seven days , instead of the bacterium having been eradicated  it may still be present at subclinical (low) levels so steady state condition reflect the constant plasma level depending on dosing time and it correlation with elimination half-life </vt:lpstr>
      <vt:lpstr>الشريحة 6</vt:lpstr>
      <vt:lpstr>Classification of β-Lactams group</vt:lpstr>
      <vt:lpstr>C-According to activity, chemical structure and  nature </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Production of penicillin </vt:lpstr>
      <vt:lpstr>الشريحة 24</vt:lpstr>
      <vt:lpstr>الشريحة 25</vt:lpstr>
      <vt:lpstr>الشريحة 26</vt:lpstr>
      <vt:lpstr>الشريحة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Sawsan</dc:creator>
  <cp:lastModifiedBy>DR.Ahmed Saker 2O14</cp:lastModifiedBy>
  <cp:revision>43</cp:revision>
  <dcterms:created xsi:type="dcterms:W3CDTF">2018-03-17T08:25:39Z</dcterms:created>
  <dcterms:modified xsi:type="dcterms:W3CDTF">2018-03-31T17:16:37Z</dcterms:modified>
</cp:coreProperties>
</file>