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3" r:id="rId5"/>
    <p:sldId id="261" r:id="rId6"/>
    <p:sldId id="262" r:id="rId7"/>
    <p:sldId id="264" r:id="rId8"/>
    <p:sldId id="265" r:id="rId9"/>
    <p:sldId id="266" r:id="rId10"/>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70A7613-0F34-4C43-A084-275F688AA761}" type="datetimeFigureOut">
              <a:rPr lang="ar-IQ" smtClean="0"/>
              <a:t>23/06/1439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2698355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70A7613-0F34-4C43-A084-275F688AA761}" type="datetimeFigureOut">
              <a:rPr lang="ar-IQ" smtClean="0"/>
              <a:t>23/06/1439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3494513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70A7613-0F34-4C43-A084-275F688AA761}" type="datetimeFigureOut">
              <a:rPr lang="ar-IQ" smtClean="0"/>
              <a:t>23/06/1439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100376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70A7613-0F34-4C43-A084-275F688AA761}" type="datetimeFigureOut">
              <a:rPr lang="ar-IQ" smtClean="0"/>
              <a:t>23/06/1439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1705760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70A7613-0F34-4C43-A084-275F688AA761}" type="datetimeFigureOut">
              <a:rPr lang="ar-IQ" smtClean="0"/>
              <a:t>23/06/1439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494881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70A7613-0F34-4C43-A084-275F688AA761}" type="datetimeFigureOut">
              <a:rPr lang="ar-IQ" smtClean="0"/>
              <a:t>23/06/1439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344706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70A7613-0F34-4C43-A084-275F688AA761}" type="datetimeFigureOut">
              <a:rPr lang="ar-IQ" smtClean="0"/>
              <a:t>23/06/1439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2457035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70A7613-0F34-4C43-A084-275F688AA761}" type="datetimeFigureOut">
              <a:rPr lang="ar-IQ" smtClean="0"/>
              <a:t>23/06/1439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1802174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0A7613-0F34-4C43-A084-275F688AA761}" type="datetimeFigureOut">
              <a:rPr lang="ar-IQ" smtClean="0"/>
              <a:t>23/06/1439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1117307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70A7613-0F34-4C43-A084-275F688AA761}" type="datetimeFigureOut">
              <a:rPr lang="ar-IQ" smtClean="0"/>
              <a:t>23/06/1439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683512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70A7613-0F34-4C43-A084-275F688AA761}" type="datetimeFigureOut">
              <a:rPr lang="ar-IQ" smtClean="0"/>
              <a:t>23/06/1439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D316E1E-1E59-4F19-AA10-9EDC2BF5A433}" type="slidenum">
              <a:rPr lang="ar-IQ" smtClean="0"/>
              <a:t>‹#›</a:t>
            </a:fld>
            <a:endParaRPr lang="ar-IQ"/>
          </a:p>
        </p:txBody>
      </p:sp>
    </p:spTree>
    <p:extLst>
      <p:ext uri="{BB962C8B-B14F-4D97-AF65-F5344CB8AC3E}">
        <p14:creationId xmlns:p14="http://schemas.microsoft.com/office/powerpoint/2010/main" val="1031888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A7613-0F34-4C43-A084-275F688AA761}" type="datetimeFigureOut">
              <a:rPr lang="ar-IQ" smtClean="0"/>
              <a:t>23/06/1439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16E1E-1E59-4F19-AA10-9EDC2BF5A433}" type="slidenum">
              <a:rPr lang="ar-IQ" smtClean="0"/>
              <a:t>‹#›</a:t>
            </a:fld>
            <a:endParaRPr lang="ar-IQ"/>
          </a:p>
        </p:txBody>
      </p:sp>
    </p:spTree>
    <p:extLst>
      <p:ext uri="{BB962C8B-B14F-4D97-AF65-F5344CB8AC3E}">
        <p14:creationId xmlns:p14="http://schemas.microsoft.com/office/powerpoint/2010/main" val="3296324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9557" y="773896"/>
            <a:ext cx="11071654" cy="5391219"/>
          </a:xfrm>
          <a:prstGeom prst="rect">
            <a:avLst/>
          </a:prstGeom>
        </p:spPr>
        <p:txBody>
          <a:bodyPr wrap="square">
            <a:spAutoFit/>
          </a:bodyPr>
          <a:lstStyle/>
          <a:p>
            <a:pPr lvl="0" algn="ctr"/>
            <a:r>
              <a:rPr lang="en-US" sz="6000" b="1" dirty="0">
                <a:solidFill>
                  <a:prstClr val="black"/>
                </a:solidFill>
                <a:effectLst>
                  <a:outerShdw blurRad="38100" dist="38100" dir="2700000" algn="tl">
                    <a:srgbClr val="000000">
                      <a:alpha val="43137"/>
                    </a:srgbClr>
                  </a:outerShdw>
                </a:effectLst>
                <a:latin typeface="Century Gothic" panose="020B0502020202020204" pitchFamily="34" charset="0"/>
              </a:rPr>
              <a:t>Mustansiriyah University</a:t>
            </a:r>
            <a:br>
              <a:rPr lang="en-US" sz="6000" b="1" dirty="0">
                <a:solidFill>
                  <a:prstClr val="black"/>
                </a:solidFill>
                <a:effectLst>
                  <a:outerShdw blurRad="38100" dist="38100" dir="2700000" algn="tl">
                    <a:srgbClr val="000000">
                      <a:alpha val="43137"/>
                    </a:srgbClr>
                  </a:outerShdw>
                </a:effectLst>
                <a:latin typeface="Century Gothic" panose="020B0502020202020204" pitchFamily="34" charset="0"/>
              </a:rPr>
            </a:br>
            <a:r>
              <a:rPr lang="en-US" sz="6000" b="1" dirty="0">
                <a:solidFill>
                  <a:prstClr val="black"/>
                </a:solidFill>
                <a:effectLst>
                  <a:outerShdw blurRad="38100" dist="38100" dir="2700000" algn="tl">
                    <a:srgbClr val="000000">
                      <a:alpha val="43137"/>
                    </a:srgbClr>
                  </a:outerShdw>
                </a:effectLst>
                <a:latin typeface="Century Gothic" panose="020B0502020202020204" pitchFamily="34" charset="0"/>
              </a:rPr>
              <a:t>College of science</a:t>
            </a:r>
            <a:br>
              <a:rPr lang="en-US" sz="6000" b="1" dirty="0">
                <a:solidFill>
                  <a:prstClr val="black"/>
                </a:solidFill>
                <a:effectLst>
                  <a:outerShdw blurRad="38100" dist="38100" dir="2700000" algn="tl">
                    <a:srgbClr val="000000">
                      <a:alpha val="43137"/>
                    </a:srgbClr>
                  </a:outerShdw>
                </a:effectLst>
                <a:latin typeface="Century Gothic" panose="020B0502020202020204" pitchFamily="34" charset="0"/>
              </a:rPr>
            </a:br>
            <a:r>
              <a:rPr lang="en-US" sz="6000" b="1" dirty="0">
                <a:solidFill>
                  <a:prstClr val="black"/>
                </a:solidFill>
                <a:effectLst>
                  <a:outerShdw blurRad="38100" dist="38100" dir="2700000" algn="tl">
                    <a:srgbClr val="000000">
                      <a:alpha val="43137"/>
                    </a:srgbClr>
                  </a:outerShdw>
                </a:effectLst>
                <a:latin typeface="Century Gothic" panose="020B0502020202020204" pitchFamily="34" charset="0"/>
              </a:rPr>
              <a:t>Biology Dept.</a:t>
            </a:r>
            <a:br>
              <a:rPr lang="en-US" sz="6000" b="1" dirty="0">
                <a:solidFill>
                  <a:prstClr val="black"/>
                </a:solidFill>
                <a:effectLst>
                  <a:outerShdw blurRad="38100" dist="38100" dir="2700000" algn="tl">
                    <a:srgbClr val="000000">
                      <a:alpha val="43137"/>
                    </a:srgbClr>
                  </a:outerShdw>
                </a:effectLst>
                <a:latin typeface="Century Gothic" panose="020B0502020202020204" pitchFamily="34" charset="0"/>
              </a:rPr>
            </a:br>
            <a:r>
              <a:rPr lang="en-US" sz="6000" b="1" dirty="0">
                <a:solidFill>
                  <a:srgbClr val="FF0000"/>
                </a:solidFill>
                <a:effectLst>
                  <a:outerShdw blurRad="38100" dist="38100" dir="2700000" algn="tl">
                    <a:srgbClr val="000000">
                      <a:alpha val="43137"/>
                    </a:srgbClr>
                  </a:outerShdw>
                </a:effectLst>
                <a:latin typeface="Century Gothic" panose="020B0502020202020204" pitchFamily="34" charset="0"/>
              </a:rPr>
              <a:t>Zoology</a:t>
            </a:r>
            <a:r>
              <a:rPr lang="en-US" sz="6000" b="1" dirty="0">
                <a:solidFill>
                  <a:srgbClr val="0070C0"/>
                </a:solidFill>
                <a:effectLst>
                  <a:outerShdw blurRad="38100" dist="38100" dir="2700000" algn="tl">
                    <a:srgbClr val="000000">
                      <a:alpha val="43137"/>
                    </a:srgbClr>
                  </a:outerShdw>
                </a:effectLst>
                <a:latin typeface="Century Gothic" panose="020B0502020202020204" pitchFamily="34" charset="0"/>
              </a:rPr>
              <a:t> </a:t>
            </a:r>
            <a:br>
              <a:rPr lang="en-US" sz="6000" b="1" dirty="0">
                <a:solidFill>
                  <a:srgbClr val="0070C0"/>
                </a:solidFill>
                <a:effectLst>
                  <a:outerShdw blurRad="38100" dist="38100" dir="2700000" algn="tl">
                    <a:srgbClr val="000000">
                      <a:alpha val="43137"/>
                    </a:srgbClr>
                  </a:outerShdw>
                </a:effectLst>
                <a:latin typeface="Century Gothic" panose="020B0502020202020204" pitchFamily="34" charset="0"/>
              </a:rPr>
            </a:br>
            <a:r>
              <a:rPr lang="en-US" sz="6000" b="1" dirty="0">
                <a:solidFill>
                  <a:srgbClr val="0070C0"/>
                </a:solidFill>
                <a:effectLst>
                  <a:outerShdw blurRad="38100" dist="38100" dir="2700000" algn="tl">
                    <a:srgbClr val="000000">
                      <a:alpha val="43137"/>
                    </a:srgbClr>
                  </a:outerShdw>
                </a:effectLst>
                <a:latin typeface="Century Gothic" panose="020B0502020202020204" pitchFamily="34" charset="0"/>
              </a:rPr>
              <a:t>4th class</a:t>
            </a:r>
          </a:p>
          <a:p>
            <a:pPr lvl="0" algn="ctr">
              <a:lnSpc>
                <a:spcPct val="90000"/>
              </a:lnSpc>
              <a:spcBef>
                <a:spcPts val="1000"/>
              </a:spcBef>
            </a:pPr>
            <a:r>
              <a:rPr lang="en-US" sz="4000" dirty="0">
                <a:solidFill>
                  <a:srgbClr val="0070C0"/>
                </a:solidFill>
                <a:effectLst>
                  <a:outerShdw blurRad="38100" dist="38100" dir="2700000" algn="tl">
                    <a:srgbClr val="000000">
                      <a:alpha val="43137"/>
                    </a:srgbClr>
                  </a:outerShdw>
                </a:effectLst>
                <a:latin typeface="Comic Sans MS" panose="030F0702030302020204" pitchFamily="66" charset="0"/>
              </a:rPr>
              <a:t>Zoonoses lab. (</a:t>
            </a:r>
            <a:r>
              <a:rPr lang="en-US" sz="4000" dirty="0">
                <a:solidFill>
                  <a:srgbClr val="FF0000"/>
                </a:solidFill>
                <a:effectLst>
                  <a:outerShdw blurRad="38100" dist="38100" dir="2700000" algn="tl">
                    <a:srgbClr val="000000">
                      <a:alpha val="43137"/>
                    </a:srgbClr>
                  </a:outerShdw>
                </a:effectLst>
                <a:latin typeface="Comic Sans MS" panose="030F0702030302020204" pitchFamily="66" charset="0"/>
              </a:rPr>
              <a:t>5</a:t>
            </a:r>
            <a:r>
              <a:rPr lang="en-US" sz="4000" dirty="0">
                <a:solidFill>
                  <a:srgbClr val="0070C0"/>
                </a:solidFill>
                <a:effectLst>
                  <a:outerShdw blurRad="38100" dist="38100" dir="2700000" algn="tl">
                    <a:srgbClr val="000000">
                      <a:alpha val="43137"/>
                    </a:srgbClr>
                  </a:outerShdw>
                </a:effectLst>
                <a:latin typeface="Comic Sans MS" panose="030F0702030302020204" pitchFamily="66" charset="0"/>
              </a:rPr>
              <a:t>)</a:t>
            </a:r>
            <a:endParaRPr lang="ar-IQ" sz="4000" dirty="0">
              <a:solidFill>
                <a:srgbClr val="0070C0"/>
              </a:solidFill>
              <a:effectLst>
                <a:outerShdw blurRad="38100" dist="38100" dir="2700000" algn="tl">
                  <a:srgbClr val="000000">
                    <a:alpha val="43137"/>
                  </a:srgbClr>
                </a:outerShdw>
              </a:effectLst>
              <a:latin typeface="Comic Sans MS" panose="030F0702030302020204" pitchFamily="66" charset="0"/>
            </a:endParaRPr>
          </a:p>
        </p:txBody>
      </p:sp>
    </p:spTree>
    <p:extLst>
      <p:ext uri="{BB962C8B-B14F-4D97-AF65-F5344CB8AC3E}">
        <p14:creationId xmlns:p14="http://schemas.microsoft.com/office/powerpoint/2010/main" val="75327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30594" y="399534"/>
            <a:ext cx="7654660" cy="584775"/>
          </a:xfrm>
          <a:prstGeom prst="rect">
            <a:avLst/>
          </a:prstGeom>
        </p:spPr>
        <p:txBody>
          <a:bodyPr wrap="none">
            <a:spAutoFit/>
          </a:bodyPr>
          <a:lstStyle/>
          <a:p>
            <a:pPr lvl="0"/>
            <a:r>
              <a:rPr lang="en-US" sz="3200" b="1" dirty="0" smtClean="0">
                <a:solidFill>
                  <a:prstClr val="black"/>
                </a:solidFill>
                <a:effectLst>
                  <a:outerShdw blurRad="38100" dist="38100" dir="2700000" algn="tl">
                    <a:srgbClr val="000000">
                      <a:alpha val="43137"/>
                    </a:srgbClr>
                  </a:outerShdw>
                </a:effectLst>
                <a:latin typeface="Comic Sans MS" panose="030F0702030302020204" pitchFamily="66" charset="0"/>
              </a:rPr>
              <a:t>Dermatomycosis {</a:t>
            </a:r>
            <a:r>
              <a:rPr lang="en-US" sz="3200" b="1" dirty="0" smtClean="0">
                <a:solidFill>
                  <a:srgbClr val="FF0000"/>
                </a:solidFill>
                <a:effectLst>
                  <a:outerShdw blurRad="38100" dist="38100" dir="2700000" algn="tl">
                    <a:srgbClr val="000000">
                      <a:alpha val="43137"/>
                    </a:srgbClr>
                  </a:outerShdw>
                </a:effectLst>
                <a:latin typeface="Comic Sans MS" panose="030F0702030302020204" pitchFamily="66" charset="0"/>
              </a:rPr>
              <a:t>DERMATOPHYTES</a:t>
            </a:r>
            <a:r>
              <a:rPr lang="en-US" sz="3200" b="1" dirty="0" smtClean="0">
                <a:solidFill>
                  <a:prstClr val="black"/>
                </a:solidFill>
                <a:effectLst>
                  <a:outerShdw blurRad="38100" dist="38100" dir="2700000" algn="tl">
                    <a:srgbClr val="000000">
                      <a:alpha val="43137"/>
                    </a:srgbClr>
                  </a:outerShdw>
                </a:effectLst>
                <a:latin typeface="Comic Sans MS" panose="030F0702030302020204" pitchFamily="66" charset="0"/>
              </a:rPr>
              <a:t>}</a:t>
            </a:r>
            <a:r>
              <a:rPr lang="en-US" sz="2800" dirty="0" smtClean="0">
                <a:latin typeface="Comic Sans MS" panose="030F0702030302020204" pitchFamily="66" charset="0"/>
              </a:rPr>
              <a:t> </a:t>
            </a:r>
            <a:endParaRPr lang="en-US" sz="2800" dirty="0" smtClean="0">
              <a:latin typeface="Comic Sans MS" panose="030F0702030302020204" pitchFamily="66" charset="0"/>
            </a:endParaRPr>
          </a:p>
        </p:txBody>
      </p:sp>
      <p:sp>
        <p:nvSpPr>
          <p:cNvPr id="5" name="Rectangle 4"/>
          <p:cNvSpPr/>
          <p:nvPr/>
        </p:nvSpPr>
        <p:spPr>
          <a:xfrm>
            <a:off x="1219200" y="1532064"/>
            <a:ext cx="9359900" cy="3970318"/>
          </a:xfrm>
          <a:prstGeom prst="rect">
            <a:avLst/>
          </a:prstGeom>
        </p:spPr>
        <p:txBody>
          <a:bodyPr wrap="square">
            <a:spAutoFit/>
          </a:bodyPr>
          <a:lstStyle/>
          <a:p>
            <a:r>
              <a:rPr lang="en-US" sz="2800" u="sng" dirty="0" smtClean="0">
                <a:solidFill>
                  <a:srgbClr val="FF0000"/>
                </a:solidFill>
                <a:latin typeface="Comic Sans MS" panose="030F0702030302020204" pitchFamily="66" charset="0"/>
              </a:rPr>
              <a:t>Dermatomycoses</a:t>
            </a:r>
            <a:r>
              <a:rPr lang="en-US" sz="2800" dirty="0" smtClean="0">
                <a:latin typeface="Comic Sans MS" panose="030F0702030302020204" pitchFamily="66" charset="0"/>
              </a:rPr>
              <a:t> are infections of the skin, hair or nails by fungi. The principal causative agents are </a:t>
            </a:r>
            <a:r>
              <a:rPr lang="en-US" sz="2800" dirty="0" smtClean="0">
                <a:solidFill>
                  <a:srgbClr val="FF0000"/>
                </a:solidFill>
                <a:latin typeface="Comic Sans MS" panose="030F0702030302020204" pitchFamily="66" charset="0"/>
              </a:rPr>
              <a:t>dermatophytes</a:t>
            </a:r>
            <a:r>
              <a:rPr lang="en-US" sz="2800" dirty="0" smtClean="0">
                <a:latin typeface="Comic Sans MS" panose="030F0702030302020204" pitchFamily="66" charset="0"/>
              </a:rPr>
              <a:t>, which are subdivided into three groups (genera):</a:t>
            </a:r>
          </a:p>
          <a:p>
            <a:pPr marL="514350" indent="-514350">
              <a:buFont typeface="+mj-lt"/>
              <a:buAutoNum type="arabicPeriod"/>
            </a:pPr>
            <a:r>
              <a:rPr lang="en-US" sz="2800" dirty="0" err="1" smtClean="0">
                <a:solidFill>
                  <a:srgbClr val="002060"/>
                </a:solidFill>
                <a:latin typeface="Comic Sans MS" panose="030F0702030302020204" pitchFamily="66" charset="0"/>
              </a:rPr>
              <a:t>Microsporum</a:t>
            </a:r>
            <a:r>
              <a:rPr lang="en-US" sz="2800" dirty="0" smtClean="0">
                <a:solidFill>
                  <a:srgbClr val="002060"/>
                </a:solidFill>
                <a:latin typeface="Comic Sans MS" panose="030F0702030302020204" pitchFamily="66" charset="0"/>
              </a:rPr>
              <a:t> spp</a:t>
            </a:r>
            <a:r>
              <a:rPr lang="en-US" sz="2800" dirty="0" smtClean="0">
                <a:latin typeface="Comic Sans MS" panose="030F0702030302020204" pitchFamily="66" charset="0"/>
              </a:rPr>
              <a:t>.,</a:t>
            </a:r>
          </a:p>
          <a:p>
            <a:pPr marL="514350" indent="-514350">
              <a:buFont typeface="+mj-lt"/>
              <a:buAutoNum type="arabicPeriod"/>
            </a:pPr>
            <a:r>
              <a:rPr lang="en-US" sz="2800" dirty="0" smtClean="0">
                <a:solidFill>
                  <a:srgbClr val="002060"/>
                </a:solidFill>
                <a:latin typeface="Comic Sans MS" panose="030F0702030302020204" pitchFamily="66" charset="0"/>
              </a:rPr>
              <a:t>Trichophyton spp</a:t>
            </a:r>
            <a:r>
              <a:rPr lang="en-US" sz="2800" dirty="0" smtClean="0">
                <a:latin typeface="Comic Sans MS" panose="030F0702030302020204" pitchFamily="66" charset="0"/>
              </a:rPr>
              <a:t>. </a:t>
            </a:r>
          </a:p>
          <a:p>
            <a:pPr marL="514350" indent="-514350">
              <a:buFont typeface="+mj-lt"/>
              <a:buAutoNum type="arabicPeriod"/>
            </a:pPr>
            <a:r>
              <a:rPr lang="en-US" sz="2800" dirty="0" err="1" smtClean="0">
                <a:solidFill>
                  <a:srgbClr val="002060"/>
                </a:solidFill>
                <a:latin typeface="Comic Sans MS" panose="030F0702030302020204" pitchFamily="66" charset="0"/>
              </a:rPr>
              <a:t>Epidermophyton</a:t>
            </a:r>
            <a:r>
              <a:rPr lang="en-US" sz="2800" dirty="0" smtClean="0">
                <a:solidFill>
                  <a:srgbClr val="002060"/>
                </a:solidFill>
                <a:latin typeface="Comic Sans MS" panose="030F0702030302020204" pitchFamily="66" charset="0"/>
              </a:rPr>
              <a:t> </a:t>
            </a:r>
            <a:r>
              <a:rPr lang="en-US" sz="2800" dirty="0" err="1" smtClean="0">
                <a:solidFill>
                  <a:srgbClr val="002060"/>
                </a:solidFill>
                <a:latin typeface="Comic Sans MS" panose="030F0702030302020204" pitchFamily="66" charset="0"/>
              </a:rPr>
              <a:t>floccosum</a:t>
            </a:r>
            <a:r>
              <a:rPr lang="en-US" sz="2800" dirty="0" smtClean="0">
                <a:latin typeface="Comic Sans MS" panose="030F0702030302020204" pitchFamily="66" charset="0"/>
              </a:rPr>
              <a:t>.</a:t>
            </a:r>
          </a:p>
          <a:p>
            <a:r>
              <a:rPr lang="en-US" sz="2800" dirty="0" smtClean="0">
                <a:latin typeface="Comic Sans MS" panose="030F0702030302020204" pitchFamily="66" charset="0"/>
              </a:rPr>
              <a:t> The three genera are distinguished by the form of the </a:t>
            </a:r>
            <a:r>
              <a:rPr lang="en-US" sz="2800" dirty="0" smtClean="0">
                <a:solidFill>
                  <a:srgbClr val="FF0000"/>
                </a:solidFill>
                <a:latin typeface="Comic Sans MS" panose="030F0702030302020204" pitchFamily="66" charset="0"/>
              </a:rPr>
              <a:t>spores</a:t>
            </a:r>
            <a:r>
              <a:rPr lang="en-US" sz="2800" dirty="0" smtClean="0">
                <a:latin typeface="Comic Sans MS" panose="030F0702030302020204" pitchFamily="66" charset="0"/>
              </a:rPr>
              <a:t>, or </a:t>
            </a:r>
            <a:r>
              <a:rPr lang="en-US" sz="2800" dirty="0" err="1" smtClean="0">
                <a:solidFill>
                  <a:srgbClr val="FF0000"/>
                </a:solidFill>
                <a:latin typeface="Comic Sans MS" panose="030F0702030302020204" pitchFamily="66" charset="0"/>
              </a:rPr>
              <a:t>macroconidia</a:t>
            </a:r>
            <a:r>
              <a:rPr lang="en-US" sz="2800" dirty="0" smtClean="0">
                <a:latin typeface="Comic Sans MS" panose="030F0702030302020204" pitchFamily="66" charset="0"/>
              </a:rPr>
              <a:t>.</a:t>
            </a:r>
            <a:endParaRPr lang="en-US" sz="2800" dirty="0">
              <a:latin typeface="Comic Sans MS" panose="030F0702030302020204" pitchFamily="66" charset="0"/>
            </a:endParaRPr>
          </a:p>
        </p:txBody>
      </p:sp>
    </p:spTree>
    <p:extLst>
      <p:ext uri="{BB962C8B-B14F-4D97-AF65-F5344CB8AC3E}">
        <p14:creationId xmlns:p14="http://schemas.microsoft.com/office/powerpoint/2010/main" val="976145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11140" y="615434"/>
            <a:ext cx="4437433" cy="584775"/>
          </a:xfrm>
          <a:prstGeom prst="rect">
            <a:avLst/>
          </a:prstGeom>
        </p:spPr>
        <p:txBody>
          <a:bodyPr wrap="none">
            <a:spAutoFit/>
          </a:bodyPr>
          <a:lstStyle/>
          <a:p>
            <a:r>
              <a:rPr lang="en-US" sz="3200" dirty="0" smtClean="0">
                <a:solidFill>
                  <a:srgbClr val="FF0000"/>
                </a:solidFill>
                <a:effectLst>
                  <a:outerShdw blurRad="38100" dist="38100" dir="2700000" algn="tl">
                    <a:srgbClr val="000000">
                      <a:alpha val="43137"/>
                    </a:srgbClr>
                  </a:outerShdw>
                </a:effectLst>
                <a:latin typeface="Comic Sans MS" panose="030F0702030302020204" pitchFamily="66" charset="0"/>
              </a:rPr>
              <a:t>  CHARACTERISTICS</a:t>
            </a:r>
            <a:endParaRPr lang="ar-IQ" sz="32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5" name="Rectangle 4"/>
          <p:cNvSpPr/>
          <p:nvPr/>
        </p:nvSpPr>
        <p:spPr>
          <a:xfrm>
            <a:off x="584200" y="1402140"/>
            <a:ext cx="11607800" cy="3108543"/>
          </a:xfrm>
          <a:prstGeom prst="rect">
            <a:avLst/>
          </a:prstGeom>
        </p:spPr>
        <p:txBody>
          <a:bodyPr wrap="square">
            <a:spAutoFit/>
          </a:bodyPr>
          <a:lstStyle/>
          <a:p>
            <a:pPr marL="285750" indent="-285750">
              <a:buFont typeface="Wingdings" panose="05000000000000000000" pitchFamily="2" charset="2"/>
              <a:buChar char="Ø"/>
            </a:pPr>
            <a:r>
              <a:rPr lang="en-US" sz="2800" dirty="0" smtClean="0">
                <a:solidFill>
                  <a:srgbClr val="002060"/>
                </a:solidFill>
                <a:latin typeface="Comic Sans MS" panose="030F0702030302020204" pitchFamily="66" charset="0"/>
              </a:rPr>
              <a:t>Trichophyton</a:t>
            </a:r>
            <a:r>
              <a:rPr lang="en-US" sz="2800" dirty="0" smtClean="0">
                <a:latin typeface="Comic Sans MS" panose="030F0702030302020204" pitchFamily="66" charset="0"/>
              </a:rPr>
              <a:t>: thin-walled, smooth, four to six septa</a:t>
            </a:r>
          </a:p>
          <a:p>
            <a:pPr marL="285750" indent="-285750">
              <a:buFont typeface="Wingdings" panose="05000000000000000000" pitchFamily="2" charset="2"/>
              <a:buChar char="Ø"/>
            </a:pPr>
            <a:r>
              <a:rPr lang="en-US" sz="2800" dirty="0" err="1" smtClean="0">
                <a:solidFill>
                  <a:srgbClr val="002060"/>
                </a:solidFill>
                <a:latin typeface="Comic Sans MS" panose="030F0702030302020204" pitchFamily="66" charset="0"/>
              </a:rPr>
              <a:t>Microsporum</a:t>
            </a:r>
            <a:r>
              <a:rPr lang="en-US" sz="2800" dirty="0" smtClean="0">
                <a:latin typeface="Comic Sans MS" panose="030F0702030302020204" pitchFamily="66" charset="0"/>
              </a:rPr>
              <a:t>: thick-walled, with projections five to more septa</a:t>
            </a:r>
          </a:p>
          <a:p>
            <a:pPr marL="285750" indent="-285750">
              <a:buFont typeface="Wingdings" panose="05000000000000000000" pitchFamily="2" charset="2"/>
              <a:buChar char="Ø"/>
            </a:pPr>
            <a:r>
              <a:rPr lang="en-US" sz="2800" dirty="0" err="1" smtClean="0">
                <a:solidFill>
                  <a:srgbClr val="002060"/>
                </a:solidFill>
                <a:latin typeface="Comic Sans MS" panose="030F0702030302020204" pitchFamily="66" charset="0"/>
              </a:rPr>
              <a:t>Epidermophyton</a:t>
            </a:r>
            <a:r>
              <a:rPr lang="en-US" sz="2800" dirty="0" smtClean="0">
                <a:latin typeface="Comic Sans MS" panose="030F0702030302020204" pitchFamily="66" charset="0"/>
              </a:rPr>
              <a:t>: thick-walled, pear to oval shaped four or fewer septa</a:t>
            </a:r>
          </a:p>
          <a:p>
            <a:pPr marL="285750" indent="-285750">
              <a:buFont typeface="Wingdings" panose="05000000000000000000" pitchFamily="2" charset="2"/>
              <a:buChar char="v"/>
            </a:pPr>
            <a:r>
              <a:rPr lang="en-US" sz="2800" dirty="0" smtClean="0">
                <a:latin typeface="Comic Sans MS" panose="030F0702030302020204" pitchFamily="66" charset="0"/>
              </a:rPr>
              <a:t>Besides the </a:t>
            </a:r>
            <a:r>
              <a:rPr lang="en-US" sz="2800" dirty="0" smtClean="0">
                <a:solidFill>
                  <a:srgbClr val="FF0000"/>
                </a:solidFill>
                <a:latin typeface="Comic Sans MS" panose="030F0702030302020204" pitchFamily="66" charset="0"/>
              </a:rPr>
              <a:t>dermatophytes</a:t>
            </a:r>
            <a:r>
              <a:rPr lang="en-US" sz="2800" dirty="0" smtClean="0">
                <a:latin typeface="Comic Sans MS" panose="030F0702030302020204" pitchFamily="66" charset="0"/>
              </a:rPr>
              <a:t>, yeasts are also capable of causing skin disorders. The most frequent agents in this case are </a:t>
            </a:r>
            <a:r>
              <a:rPr lang="en-US" sz="2800" dirty="0" smtClean="0">
                <a:solidFill>
                  <a:srgbClr val="FF0000"/>
                </a:solidFill>
                <a:latin typeface="Comic Sans MS" panose="030F0702030302020204" pitchFamily="66" charset="0"/>
              </a:rPr>
              <a:t>Candida</a:t>
            </a:r>
            <a:r>
              <a:rPr lang="en-US" sz="2800" dirty="0" smtClean="0">
                <a:latin typeface="Comic Sans MS" panose="030F0702030302020204" pitchFamily="66" charset="0"/>
              </a:rPr>
              <a:t> spp. and </a:t>
            </a:r>
            <a:r>
              <a:rPr lang="en-US" sz="2800" dirty="0" err="1" smtClean="0">
                <a:solidFill>
                  <a:srgbClr val="FF0000"/>
                </a:solidFill>
                <a:latin typeface="Comic Sans MS" panose="030F0702030302020204" pitchFamily="66" charset="0"/>
              </a:rPr>
              <a:t>Pityrosporum</a:t>
            </a:r>
            <a:r>
              <a:rPr lang="en-US" sz="2800" dirty="0" smtClean="0">
                <a:latin typeface="Comic Sans MS" panose="030F0702030302020204" pitchFamily="66" charset="0"/>
              </a:rPr>
              <a:t>. </a:t>
            </a:r>
          </a:p>
        </p:txBody>
      </p:sp>
      <p:pic>
        <p:nvPicPr>
          <p:cNvPr id="6" name="Picture 5"/>
          <p:cNvPicPr>
            <a:picLocks noChangeAspect="1"/>
          </p:cNvPicPr>
          <p:nvPr/>
        </p:nvPicPr>
        <p:blipFill>
          <a:blip r:embed="rId2"/>
          <a:stretch>
            <a:fillRect/>
          </a:stretch>
        </p:blipFill>
        <p:spPr>
          <a:xfrm>
            <a:off x="4732638" y="4238368"/>
            <a:ext cx="6141308" cy="2483708"/>
          </a:xfrm>
          <a:prstGeom prst="rect">
            <a:avLst/>
          </a:prstGeom>
        </p:spPr>
      </p:pic>
    </p:spTree>
    <p:extLst>
      <p:ext uri="{BB962C8B-B14F-4D97-AF65-F5344CB8AC3E}">
        <p14:creationId xmlns:p14="http://schemas.microsoft.com/office/powerpoint/2010/main" val="1307895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05319" y="666234"/>
            <a:ext cx="8037778" cy="584775"/>
          </a:xfrm>
          <a:prstGeom prst="rect">
            <a:avLst/>
          </a:prstGeom>
        </p:spPr>
        <p:txBody>
          <a:bodyPr wrap="none">
            <a:spAutoFit/>
          </a:bodyPr>
          <a:lstStyle/>
          <a:p>
            <a:r>
              <a:rPr lang="en-US" sz="3200" dirty="0" smtClean="0">
                <a:latin typeface="Comic Sans MS" panose="030F0702030302020204" pitchFamily="66" charset="0"/>
              </a:rPr>
              <a:t>DERMATOPHYTES - CLASSIFICATION</a:t>
            </a:r>
            <a:endParaRPr lang="ar-IQ" sz="3200" dirty="0">
              <a:latin typeface="Comic Sans MS" panose="030F0702030302020204" pitchFamily="66" charset="0"/>
            </a:endParaRP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1500" y="2159000"/>
            <a:ext cx="8534400" cy="2895600"/>
          </a:xfrm>
          <a:prstGeom prst="rect">
            <a:avLst/>
          </a:prstGeom>
          <a:noFill/>
          <a:ln w="9525">
            <a:noFill/>
            <a:miter lim="800000"/>
            <a:headEnd/>
            <a:tailEnd/>
          </a:ln>
          <a:effectLst/>
        </p:spPr>
      </p:pic>
    </p:spTree>
    <p:extLst>
      <p:ext uri="{BB962C8B-B14F-4D97-AF65-F5344CB8AC3E}">
        <p14:creationId xmlns:p14="http://schemas.microsoft.com/office/powerpoint/2010/main" val="2604744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29166" y="328130"/>
            <a:ext cx="7696338" cy="523220"/>
          </a:xfrm>
          <a:prstGeom prst="rect">
            <a:avLst/>
          </a:prstGeom>
        </p:spPr>
        <p:txBody>
          <a:bodyPr wrap="none">
            <a:spAutoFit/>
          </a:bodyPr>
          <a:lstStyle/>
          <a:p>
            <a:r>
              <a:rPr lang="en-US" sz="2800" dirty="0" smtClean="0">
                <a:solidFill>
                  <a:srgbClr val="FF0000"/>
                </a:solidFill>
                <a:effectLst>
                  <a:outerShdw blurRad="38100" dist="38100" dir="2700000" algn="tl">
                    <a:srgbClr val="000000">
                      <a:alpha val="43137"/>
                    </a:srgbClr>
                  </a:outerShdw>
                </a:effectLst>
                <a:latin typeface="Comic Sans MS" panose="030F0702030302020204" pitchFamily="66" charset="0"/>
              </a:rPr>
              <a:t>DEVELOPMENT OF A DERMATOPHYTOSIS</a:t>
            </a:r>
            <a:endParaRPr lang="ar-IQ" sz="2800" dirty="0">
              <a:solidFill>
                <a:srgbClr val="FF0000"/>
              </a:solidFill>
              <a:effectLst>
                <a:outerShdw blurRad="38100" dist="38100" dir="2700000" algn="tl">
                  <a:srgbClr val="000000">
                    <a:alpha val="43137"/>
                  </a:srgbClr>
                </a:outerShdw>
              </a:effectLst>
              <a:latin typeface="Comic Sans MS" panose="030F0702030302020204" pitchFamily="66" charset="0"/>
            </a:endParaRPr>
          </a:p>
        </p:txBody>
      </p:sp>
      <p:sp>
        <p:nvSpPr>
          <p:cNvPr id="5" name="Rectangle 4"/>
          <p:cNvSpPr/>
          <p:nvPr/>
        </p:nvSpPr>
        <p:spPr>
          <a:xfrm>
            <a:off x="556054" y="1112776"/>
            <a:ext cx="11306432" cy="4832092"/>
          </a:xfrm>
          <a:prstGeom prst="rect">
            <a:avLst/>
          </a:prstGeom>
        </p:spPr>
        <p:txBody>
          <a:bodyPr wrap="square">
            <a:spAutoFit/>
          </a:bodyPr>
          <a:lstStyle/>
          <a:p>
            <a:pPr marL="285750" indent="-285750">
              <a:buFont typeface="Wingdings" panose="05000000000000000000" pitchFamily="2" charset="2"/>
              <a:buChar char="q"/>
            </a:pPr>
            <a:r>
              <a:rPr lang="en-US" sz="2800" dirty="0" smtClean="0">
                <a:latin typeface="Comic Sans MS" panose="030F0702030302020204" pitchFamily="66" charset="0"/>
              </a:rPr>
              <a:t>direct contact with infected persons or animals, but it is more often a question of contact with fungal spores. These spores are contained in epithelial (skin) elements of infected persons everywhere in our environment. The floors of communal shower stalls and changing rooms are major sources of infection. For the development of an infection, however, more is needed than contact alone. </a:t>
            </a:r>
          </a:p>
          <a:p>
            <a:pPr marL="285750" indent="-285750">
              <a:buFont typeface="Wingdings" panose="05000000000000000000" pitchFamily="2" charset="2"/>
              <a:buChar char="q"/>
            </a:pPr>
            <a:r>
              <a:rPr lang="en-US" sz="2800" dirty="0" smtClean="0">
                <a:solidFill>
                  <a:srgbClr val="FF0000"/>
                </a:solidFill>
                <a:latin typeface="Comic Sans MS" panose="030F0702030302020204" pitchFamily="66" charset="0"/>
              </a:rPr>
              <a:t>Dermatophytes</a:t>
            </a:r>
            <a:r>
              <a:rPr lang="en-US" sz="2800" dirty="0" smtClean="0">
                <a:latin typeface="Comic Sans MS" panose="030F0702030302020204" pitchFamily="66" charset="0"/>
              </a:rPr>
              <a:t> prefer warm, moist conditions. This is why a dry, intact skin constitutes a virtually impenetrable barrier. But the chance of infection is encouraged by everything that has an adverse influence on the situation.</a:t>
            </a:r>
            <a:endParaRPr lang="en-US" sz="2800" dirty="0">
              <a:latin typeface="Comic Sans MS" panose="030F0702030302020204" pitchFamily="66" charset="0"/>
            </a:endParaRPr>
          </a:p>
        </p:txBody>
      </p:sp>
    </p:spTree>
    <p:extLst>
      <p:ext uri="{BB962C8B-B14F-4D97-AF65-F5344CB8AC3E}">
        <p14:creationId xmlns:p14="http://schemas.microsoft.com/office/powerpoint/2010/main" val="1383585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8362" y="0"/>
            <a:ext cx="9144000" cy="6858000"/>
          </a:xfrm>
          <a:prstGeom prst="rect">
            <a:avLst/>
          </a:prstGeom>
          <a:noFill/>
          <a:ln w="9525">
            <a:noFill/>
            <a:miter lim="800000"/>
            <a:headEnd/>
            <a:tailEnd/>
          </a:ln>
          <a:effectLst/>
        </p:spPr>
      </p:pic>
    </p:spTree>
    <p:extLst>
      <p:ext uri="{BB962C8B-B14F-4D97-AF65-F5344CB8AC3E}">
        <p14:creationId xmlns:p14="http://schemas.microsoft.com/office/powerpoint/2010/main" val="832138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39513" y="179846"/>
            <a:ext cx="8172430" cy="1077218"/>
          </a:xfrm>
          <a:prstGeom prst="rect">
            <a:avLst/>
          </a:prstGeom>
        </p:spPr>
        <p:txBody>
          <a:bodyPr wrap="none">
            <a:spAutoFit/>
          </a:bodyPr>
          <a:lstStyle/>
          <a:p>
            <a:r>
              <a:rPr lang="en-US" sz="3200" dirty="0" smtClean="0">
                <a:latin typeface="Comic Sans MS" panose="030F0702030302020204" pitchFamily="66" charset="0"/>
              </a:rPr>
              <a:t>DERMATOPHYTES - PREFERRED SITES </a:t>
            </a:r>
          </a:p>
          <a:p>
            <a:r>
              <a:rPr lang="en-US" sz="3200" dirty="0" smtClean="0">
                <a:latin typeface="Comic Sans MS" panose="030F0702030302020204" pitchFamily="66" charset="0"/>
              </a:rPr>
              <a:t>                   OF INFECTION</a:t>
            </a:r>
            <a:endParaRPr lang="ar-IQ" sz="3200" dirty="0">
              <a:latin typeface="Comic Sans MS" panose="030F0702030302020204" pitchFamily="66" charset="0"/>
            </a:endParaRPr>
          </a:p>
        </p:txBody>
      </p:sp>
      <p:sp>
        <p:nvSpPr>
          <p:cNvPr id="3" name="Rectangle 2"/>
          <p:cNvSpPr/>
          <p:nvPr/>
        </p:nvSpPr>
        <p:spPr>
          <a:xfrm>
            <a:off x="926757" y="1306370"/>
            <a:ext cx="10713308" cy="5539978"/>
          </a:xfrm>
          <a:prstGeom prst="rect">
            <a:avLst/>
          </a:prstGeom>
        </p:spPr>
        <p:txBody>
          <a:bodyPr wrap="square">
            <a:spAutoFit/>
          </a:bodyPr>
          <a:lstStyle/>
          <a:p>
            <a:pPr marL="285750" indent="-285750">
              <a:buFont typeface="Wingdings" panose="05000000000000000000" pitchFamily="2" charset="2"/>
              <a:buChar char="q"/>
            </a:pPr>
            <a:r>
              <a:rPr lang="en-US" sz="2800" dirty="0" smtClean="0">
                <a:latin typeface="Comic Sans MS" panose="030F0702030302020204" pitchFamily="66" charset="0"/>
              </a:rPr>
              <a:t>Most </a:t>
            </a:r>
            <a:r>
              <a:rPr lang="en-US" sz="2800" dirty="0" smtClean="0">
                <a:solidFill>
                  <a:srgbClr val="FF0000"/>
                </a:solidFill>
                <a:latin typeface="Comic Sans MS" panose="030F0702030302020204" pitchFamily="66" charset="0"/>
              </a:rPr>
              <a:t>dermatophytes</a:t>
            </a:r>
            <a:r>
              <a:rPr lang="en-US" sz="2800" dirty="0" smtClean="0">
                <a:latin typeface="Comic Sans MS" panose="030F0702030302020204" pitchFamily="66" charset="0"/>
              </a:rPr>
              <a:t> have been found to have a preference for certain situs. A preference for growth in and </a:t>
            </a:r>
            <a:r>
              <a:rPr lang="en-US" sz="2800" dirty="0" smtClean="0">
                <a:solidFill>
                  <a:srgbClr val="FF0000"/>
                </a:solidFill>
                <a:latin typeface="Comic Sans MS" panose="030F0702030302020204" pitchFamily="66" charset="0"/>
              </a:rPr>
              <a:t>around the </a:t>
            </a:r>
            <a:r>
              <a:rPr lang="en-US" sz="2800" u="sng" dirty="0" smtClean="0">
                <a:solidFill>
                  <a:srgbClr val="002060"/>
                </a:solidFill>
                <a:latin typeface="Comic Sans MS" panose="030F0702030302020204" pitchFamily="66" charset="0"/>
              </a:rPr>
              <a:t>hair</a:t>
            </a:r>
            <a:r>
              <a:rPr lang="en-US" sz="2800" dirty="0" smtClean="0">
                <a:latin typeface="Comic Sans MS" panose="030F0702030302020204" pitchFamily="66" charset="0"/>
              </a:rPr>
              <a:t>, </a:t>
            </a:r>
            <a:r>
              <a:rPr lang="en-US" sz="2800" dirty="0" smtClean="0">
                <a:solidFill>
                  <a:srgbClr val="FF0000"/>
                </a:solidFill>
                <a:latin typeface="Comic Sans MS" panose="030F0702030302020204" pitchFamily="66" charset="0"/>
              </a:rPr>
              <a:t>in the horny layer of </a:t>
            </a:r>
            <a:r>
              <a:rPr lang="en-US" sz="2800" u="sng" dirty="0" smtClean="0">
                <a:solidFill>
                  <a:srgbClr val="002060"/>
                </a:solidFill>
                <a:latin typeface="Comic Sans MS" panose="030F0702030302020204" pitchFamily="66" charset="0"/>
              </a:rPr>
              <a:t>skin</a:t>
            </a:r>
            <a:r>
              <a:rPr lang="en-US" sz="2800" dirty="0" smtClean="0">
                <a:latin typeface="Comic Sans MS" panose="030F0702030302020204" pitchFamily="66" charset="0"/>
              </a:rPr>
              <a:t>, </a:t>
            </a:r>
            <a:r>
              <a:rPr lang="en-US" sz="2800" dirty="0" smtClean="0">
                <a:solidFill>
                  <a:srgbClr val="FF0000"/>
                </a:solidFill>
                <a:latin typeface="Comic Sans MS" panose="030F0702030302020204" pitchFamily="66" charset="0"/>
              </a:rPr>
              <a:t>in the moist, warm folds of the skin, or just under the </a:t>
            </a:r>
            <a:r>
              <a:rPr lang="en-US" sz="2800" u="sng" dirty="0" smtClean="0">
                <a:solidFill>
                  <a:srgbClr val="002060"/>
                </a:solidFill>
                <a:latin typeface="Comic Sans MS" panose="030F0702030302020204" pitchFamily="66" charset="0"/>
              </a:rPr>
              <a:t>nails</a:t>
            </a:r>
            <a:r>
              <a:rPr lang="en-US" sz="2800" dirty="0" smtClean="0">
                <a:solidFill>
                  <a:srgbClr val="FF0000"/>
                </a:solidFill>
                <a:latin typeface="Comic Sans MS" panose="030F0702030302020204" pitchFamily="66" charset="0"/>
              </a:rPr>
              <a:t>. </a:t>
            </a:r>
            <a:r>
              <a:rPr lang="en-US" sz="2800" u="sng" dirty="0" smtClean="0">
                <a:solidFill>
                  <a:srgbClr val="FF0000"/>
                </a:solidFill>
                <a:latin typeface="Comic Sans MS" panose="030F0702030302020204" pitchFamily="66" charset="0"/>
              </a:rPr>
              <a:t>Trichophyton</a:t>
            </a:r>
            <a:r>
              <a:rPr lang="en-US" sz="2800" dirty="0" smtClean="0">
                <a:latin typeface="Comic Sans MS" panose="030F0702030302020204" pitchFamily="66" charset="0"/>
              </a:rPr>
              <a:t> species have been found to have the greatest adaptability.</a:t>
            </a:r>
          </a:p>
          <a:p>
            <a:pPr marL="285750" indent="-285750">
              <a:buFont typeface="Wingdings" panose="05000000000000000000" pitchFamily="2" charset="2"/>
              <a:buChar char="q"/>
            </a:pPr>
            <a:r>
              <a:rPr lang="en-US" sz="2800" u="sng" dirty="0" smtClean="0">
                <a:solidFill>
                  <a:srgbClr val="FF0000"/>
                </a:solidFill>
                <a:latin typeface="Comic Sans MS" panose="030F0702030302020204" pitchFamily="66" charset="0"/>
              </a:rPr>
              <a:t>Epidermophyton </a:t>
            </a:r>
            <a:r>
              <a:rPr lang="en-US" sz="2800" u="sng" dirty="0" err="1" smtClean="0">
                <a:solidFill>
                  <a:srgbClr val="FF0000"/>
                </a:solidFill>
                <a:latin typeface="Comic Sans MS" panose="030F0702030302020204" pitchFamily="66" charset="0"/>
              </a:rPr>
              <a:t>floccosum</a:t>
            </a:r>
            <a:r>
              <a:rPr lang="en-US" sz="2800" u="sng" dirty="0" smtClean="0">
                <a:solidFill>
                  <a:srgbClr val="FF0000"/>
                </a:solidFill>
                <a:latin typeface="Comic Sans MS" panose="030F0702030302020204" pitchFamily="66" charset="0"/>
              </a:rPr>
              <a:t> </a:t>
            </a:r>
            <a:r>
              <a:rPr lang="en-US" sz="2800" dirty="0" smtClean="0">
                <a:latin typeface="Comic Sans MS" panose="030F0702030302020204" pitchFamily="66" charset="0"/>
              </a:rPr>
              <a:t>occurs principally in </a:t>
            </a:r>
            <a:r>
              <a:rPr lang="en-US" sz="2800" dirty="0" smtClean="0">
                <a:solidFill>
                  <a:srgbClr val="002060"/>
                </a:solidFill>
                <a:latin typeface="Comic Sans MS" panose="030F0702030302020204" pitchFamily="66" charset="0"/>
              </a:rPr>
              <a:t>the large flexure lines and around the foot</a:t>
            </a:r>
            <a:r>
              <a:rPr lang="en-US" sz="2800" dirty="0" smtClean="0">
                <a:latin typeface="Comic Sans MS" panose="030F0702030302020204" pitchFamily="66" charset="0"/>
              </a:rPr>
              <a:t>. </a:t>
            </a:r>
            <a:r>
              <a:rPr lang="en-US" sz="2800" u="sng" dirty="0" err="1" smtClean="0">
                <a:solidFill>
                  <a:srgbClr val="FF0000"/>
                </a:solidFill>
                <a:latin typeface="Comic Sans MS" panose="030F0702030302020204" pitchFamily="66" charset="0"/>
              </a:rPr>
              <a:t>Microsporum</a:t>
            </a:r>
            <a:r>
              <a:rPr lang="en-US" sz="2800" dirty="0" smtClean="0">
                <a:solidFill>
                  <a:srgbClr val="FF0000"/>
                </a:solidFill>
                <a:latin typeface="Comic Sans MS" panose="030F0702030302020204" pitchFamily="66" charset="0"/>
              </a:rPr>
              <a:t> </a:t>
            </a:r>
            <a:r>
              <a:rPr lang="en-US" sz="2800" dirty="0" smtClean="0">
                <a:latin typeface="Comic Sans MS" panose="030F0702030302020204" pitchFamily="66" charset="0"/>
              </a:rPr>
              <a:t>chiefly</a:t>
            </a:r>
            <a:r>
              <a:rPr lang="en-US" sz="2800" dirty="0" smtClean="0">
                <a:solidFill>
                  <a:srgbClr val="FF0000"/>
                </a:solidFill>
                <a:latin typeface="Comic Sans MS" panose="030F0702030302020204" pitchFamily="66" charset="0"/>
              </a:rPr>
              <a:t> </a:t>
            </a:r>
            <a:r>
              <a:rPr lang="en-US" sz="2800" dirty="0" smtClean="0">
                <a:latin typeface="Comic Sans MS" panose="030F0702030302020204" pitchFamily="66" charset="0"/>
              </a:rPr>
              <a:t>attacks the </a:t>
            </a:r>
            <a:r>
              <a:rPr lang="en-US" sz="2800" dirty="0" smtClean="0">
                <a:solidFill>
                  <a:srgbClr val="002060"/>
                </a:solidFill>
                <a:latin typeface="Comic Sans MS" panose="030F0702030302020204" pitchFamily="66" charset="0"/>
              </a:rPr>
              <a:t>scalp and glabrous skin</a:t>
            </a:r>
            <a:r>
              <a:rPr lang="en-US" sz="2800" dirty="0" smtClean="0">
                <a:latin typeface="Comic Sans MS" panose="030F0702030302020204" pitchFamily="66" charset="0"/>
              </a:rPr>
              <a:t>. </a:t>
            </a:r>
            <a:endParaRPr lang="en-US" sz="2800" dirty="0" smtClean="0">
              <a:latin typeface="Comic Sans MS" panose="030F0702030302020204" pitchFamily="66" charset="0"/>
            </a:endParaRPr>
          </a:p>
          <a:p>
            <a:pPr marL="285750" indent="-285750">
              <a:buFont typeface="Wingdings" panose="05000000000000000000" pitchFamily="2" charset="2"/>
              <a:buChar char="q"/>
            </a:pPr>
            <a:r>
              <a:rPr lang="en-US" sz="2800" dirty="0" smtClean="0">
                <a:latin typeface="Comic Sans MS" panose="030F0702030302020204" pitchFamily="66" charset="0"/>
              </a:rPr>
              <a:t>Furthermore</a:t>
            </a:r>
            <a:r>
              <a:rPr lang="en-US" sz="2800" dirty="0" smtClean="0">
                <a:latin typeface="Comic Sans MS" panose="030F0702030302020204" pitchFamily="66" charset="0"/>
              </a:rPr>
              <a:t>, the preferred sites of infection of </a:t>
            </a:r>
            <a:r>
              <a:rPr lang="en-US" sz="2800" dirty="0" smtClean="0">
                <a:solidFill>
                  <a:srgbClr val="FF0000"/>
                </a:solidFill>
                <a:latin typeface="Comic Sans MS" panose="030F0702030302020204" pitchFamily="66" charset="0"/>
              </a:rPr>
              <a:t>dermatophytes</a:t>
            </a:r>
            <a:r>
              <a:rPr lang="en-US" sz="2800" dirty="0" smtClean="0">
                <a:latin typeface="Comic Sans MS" panose="030F0702030302020204" pitchFamily="66" charset="0"/>
              </a:rPr>
              <a:t> are, to a certain extent, also determined by </a:t>
            </a:r>
            <a:r>
              <a:rPr lang="en-US" sz="2800" u="sng" dirty="0" smtClean="0">
                <a:latin typeface="Comic Sans MS" panose="030F0702030302020204" pitchFamily="66" charset="0"/>
              </a:rPr>
              <a:t>the situs where the skin comes into contact with the fungal spores</a:t>
            </a:r>
            <a:r>
              <a:rPr lang="en-US" sz="2800" dirty="0" smtClean="0">
                <a:latin typeface="Comic Sans MS" panose="030F0702030302020204" pitchFamily="66" charset="0"/>
              </a:rPr>
              <a:t>.</a:t>
            </a:r>
          </a:p>
          <a:p>
            <a:pPr marL="285750" indent="-285750">
              <a:buFont typeface="Wingdings" panose="05000000000000000000" pitchFamily="2" charset="2"/>
              <a:buChar char="q"/>
            </a:pPr>
            <a:endParaRPr lang="ar-IQ" dirty="0"/>
          </a:p>
        </p:txBody>
      </p:sp>
    </p:spTree>
    <p:extLst>
      <p:ext uri="{BB962C8B-B14F-4D97-AF65-F5344CB8AC3E}">
        <p14:creationId xmlns:p14="http://schemas.microsoft.com/office/powerpoint/2010/main" val="2188270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827505" y="1056500"/>
            <a:ext cx="2457450" cy="1828800"/>
          </a:xfrm>
          <a:prstGeom prst="rect">
            <a:avLst/>
          </a:prstGeom>
        </p:spPr>
      </p:pic>
      <p:pic>
        <p:nvPicPr>
          <p:cNvPr id="3" name="Picture 2"/>
          <p:cNvPicPr>
            <a:picLocks noChangeAspect="1"/>
          </p:cNvPicPr>
          <p:nvPr/>
        </p:nvPicPr>
        <p:blipFill>
          <a:blip r:embed="rId3"/>
          <a:stretch>
            <a:fillRect/>
          </a:stretch>
        </p:blipFill>
        <p:spPr>
          <a:xfrm>
            <a:off x="1553596" y="3701881"/>
            <a:ext cx="2609850" cy="1752600"/>
          </a:xfrm>
          <a:prstGeom prst="rect">
            <a:avLst/>
          </a:prstGeom>
        </p:spPr>
      </p:pic>
      <p:pic>
        <p:nvPicPr>
          <p:cNvPr id="4" name="Picture 3"/>
          <p:cNvPicPr>
            <a:picLocks noChangeAspect="1"/>
          </p:cNvPicPr>
          <p:nvPr/>
        </p:nvPicPr>
        <p:blipFill>
          <a:blip r:embed="rId4"/>
          <a:stretch>
            <a:fillRect/>
          </a:stretch>
        </p:blipFill>
        <p:spPr>
          <a:xfrm>
            <a:off x="4862512" y="1046975"/>
            <a:ext cx="2466975" cy="1847850"/>
          </a:xfrm>
          <a:prstGeom prst="rect">
            <a:avLst/>
          </a:prstGeom>
        </p:spPr>
      </p:pic>
      <p:pic>
        <p:nvPicPr>
          <p:cNvPr id="5" name="Picture 4"/>
          <p:cNvPicPr>
            <a:picLocks noChangeAspect="1"/>
          </p:cNvPicPr>
          <p:nvPr/>
        </p:nvPicPr>
        <p:blipFill>
          <a:blip r:embed="rId5"/>
          <a:stretch>
            <a:fillRect/>
          </a:stretch>
        </p:blipFill>
        <p:spPr>
          <a:xfrm>
            <a:off x="5024437" y="3967422"/>
            <a:ext cx="2143125" cy="1419225"/>
          </a:xfrm>
          <a:prstGeom prst="rect">
            <a:avLst/>
          </a:prstGeom>
        </p:spPr>
      </p:pic>
      <p:pic>
        <p:nvPicPr>
          <p:cNvPr id="6" name="Picture 5"/>
          <p:cNvPicPr>
            <a:picLocks noChangeAspect="1"/>
          </p:cNvPicPr>
          <p:nvPr/>
        </p:nvPicPr>
        <p:blipFill>
          <a:blip r:embed="rId6"/>
          <a:stretch>
            <a:fillRect/>
          </a:stretch>
        </p:blipFill>
        <p:spPr>
          <a:xfrm>
            <a:off x="8149161" y="1142225"/>
            <a:ext cx="2714625" cy="1657350"/>
          </a:xfrm>
          <a:prstGeom prst="rect">
            <a:avLst/>
          </a:prstGeom>
        </p:spPr>
      </p:pic>
    </p:spTree>
    <p:extLst>
      <p:ext uri="{BB962C8B-B14F-4D97-AF65-F5344CB8AC3E}">
        <p14:creationId xmlns:p14="http://schemas.microsoft.com/office/powerpoint/2010/main" val="2906627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172596" y="710509"/>
            <a:ext cx="3152266" cy="3256005"/>
          </a:xfrm>
          <a:prstGeom prst="rect">
            <a:avLst/>
          </a:prstGeom>
        </p:spPr>
      </p:pic>
      <p:pic>
        <p:nvPicPr>
          <p:cNvPr id="3" name="Picture 2"/>
          <p:cNvPicPr>
            <a:picLocks noChangeAspect="1"/>
          </p:cNvPicPr>
          <p:nvPr/>
        </p:nvPicPr>
        <p:blipFill>
          <a:blip r:embed="rId3"/>
          <a:stretch>
            <a:fillRect/>
          </a:stretch>
        </p:blipFill>
        <p:spPr>
          <a:xfrm>
            <a:off x="1175040" y="4442515"/>
            <a:ext cx="2847975" cy="1581150"/>
          </a:xfrm>
          <a:prstGeom prst="rect">
            <a:avLst/>
          </a:prstGeom>
        </p:spPr>
      </p:pic>
      <p:pic>
        <p:nvPicPr>
          <p:cNvPr id="4" name="Picture 3"/>
          <p:cNvPicPr>
            <a:picLocks noChangeAspect="1"/>
          </p:cNvPicPr>
          <p:nvPr/>
        </p:nvPicPr>
        <p:blipFill>
          <a:blip r:embed="rId4"/>
          <a:stretch>
            <a:fillRect/>
          </a:stretch>
        </p:blipFill>
        <p:spPr>
          <a:xfrm>
            <a:off x="5514591" y="1355894"/>
            <a:ext cx="3147495" cy="2758906"/>
          </a:xfrm>
          <a:prstGeom prst="rect">
            <a:avLst/>
          </a:prstGeom>
        </p:spPr>
      </p:pic>
      <p:pic>
        <p:nvPicPr>
          <p:cNvPr id="5" name="Picture 4"/>
          <p:cNvPicPr>
            <a:picLocks noChangeAspect="1"/>
          </p:cNvPicPr>
          <p:nvPr/>
        </p:nvPicPr>
        <p:blipFill>
          <a:blip r:embed="rId5"/>
          <a:stretch>
            <a:fillRect/>
          </a:stretch>
        </p:blipFill>
        <p:spPr>
          <a:xfrm>
            <a:off x="5362832" y="4442515"/>
            <a:ext cx="3272999" cy="1847336"/>
          </a:xfrm>
          <a:prstGeom prst="rect">
            <a:avLst/>
          </a:prstGeom>
        </p:spPr>
      </p:pic>
    </p:spTree>
    <p:extLst>
      <p:ext uri="{BB962C8B-B14F-4D97-AF65-F5344CB8AC3E}">
        <p14:creationId xmlns:p14="http://schemas.microsoft.com/office/powerpoint/2010/main" val="1514647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356</Words>
  <Application>Microsoft Office PowerPoint</Application>
  <PresentationFormat>Widescreen</PresentationFormat>
  <Paragraphs>22</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Century Gothic</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Samal</dc:creator>
  <cp:lastModifiedBy>Samal</cp:lastModifiedBy>
  <cp:revision>15</cp:revision>
  <dcterms:created xsi:type="dcterms:W3CDTF">2018-03-09T12:27:47Z</dcterms:created>
  <dcterms:modified xsi:type="dcterms:W3CDTF">2018-03-10T18:02:31Z</dcterms:modified>
</cp:coreProperties>
</file>