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7" r:id="rId34"/>
    <p:sldId id="296" r:id="rId35"/>
    <p:sldId id="298" r:id="rId36"/>
    <p:sldId id="299" r:id="rId37"/>
    <p:sldId id="300" r:id="rId38"/>
    <p:sldId id="301" r:id="rId39"/>
    <p:sldId id="291" r:id="rId40"/>
    <p:sldId id="302" r:id="rId41"/>
    <p:sldId id="303" r:id="rId42"/>
    <p:sldId id="304" r:id="rId43"/>
    <p:sldId id="305" r:id="rId44"/>
    <p:sldId id="307" r:id="rId45"/>
  </p:sldIdLst>
  <p:sldSz cx="6858000" cy="9144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4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F30D1-F12C-4BA7-BF70-92349462B2A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0829D-C8DC-46D2-9861-2FAA9EF1E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88C7-4932-4CF5-B7E9-74A57525CF4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7E15C-E449-4A30-B9BF-AE498EB2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7E15C-E449-4A30-B9BF-AE498EB2CB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9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2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2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8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FC2A6-8C98-4DD6-A328-1F3801292D9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A5BB-C358-4E60-A664-EA1A4038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9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FIRAS\Desktop\Chapter10\Chapter10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3" y="0"/>
            <a:ext cx="713184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0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7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9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0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9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2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2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1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22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898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13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615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744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0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1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10361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90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77"/>
            <a:ext cx="6908099" cy="915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07"/>
            <a:ext cx="6896564" cy="9180096"/>
          </a:xfrm>
        </p:spPr>
      </p:pic>
    </p:spTree>
    <p:extLst>
      <p:ext uri="{BB962C8B-B14F-4D97-AF65-F5344CB8AC3E}">
        <p14:creationId xmlns:p14="http://schemas.microsoft.com/office/powerpoint/2010/main" val="26283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4" y="36094"/>
            <a:ext cx="6878053" cy="9119938"/>
          </a:xfrm>
        </p:spPr>
      </p:pic>
    </p:spTree>
    <p:extLst>
      <p:ext uri="{BB962C8B-B14F-4D97-AF65-F5344CB8AC3E}">
        <p14:creationId xmlns:p14="http://schemas.microsoft.com/office/powerpoint/2010/main" val="12559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3989" cy="9144000"/>
          </a:xfrm>
        </p:spPr>
      </p:pic>
    </p:spTree>
    <p:extLst>
      <p:ext uri="{BB962C8B-B14F-4D97-AF65-F5344CB8AC3E}">
        <p14:creationId xmlns:p14="http://schemas.microsoft.com/office/powerpoint/2010/main" val="1057395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8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3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8600"/>
            <a:ext cx="68580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		</a:t>
            </a:r>
            <a:r>
              <a:rPr lang="en-US" sz="3200" b="1" dirty="0">
                <a:solidFill>
                  <a:srgbClr val="FFFF00"/>
                </a:solidFill>
              </a:rPr>
              <a:t>19- Interpolation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rgbClr val="92D050"/>
                </a:solidFill>
              </a:rPr>
              <a:t>• Interpolation is estimating values </a:t>
            </a:r>
            <a:r>
              <a:rPr lang="en-US" sz="2800" b="1" dirty="0" smtClean="0">
                <a:solidFill>
                  <a:srgbClr val="92D050"/>
                </a:solidFill>
              </a:rPr>
              <a:t>between 	data </a:t>
            </a:r>
            <a:r>
              <a:rPr lang="en-US" sz="2800" b="1" dirty="0">
                <a:solidFill>
                  <a:srgbClr val="92D050"/>
                </a:solidFill>
              </a:rPr>
              <a:t>points</a:t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• Simplest way is to assume a line between </a:t>
            </a:r>
            <a:r>
              <a:rPr lang="en-US" sz="2800" b="1" dirty="0" smtClean="0">
                <a:solidFill>
                  <a:srgbClr val="92D050"/>
                </a:solidFill>
              </a:rPr>
              <a:t> 	each </a:t>
            </a:r>
            <a:r>
              <a:rPr lang="en-US" sz="2800" b="1" dirty="0">
                <a:solidFill>
                  <a:srgbClr val="92D050"/>
                </a:solidFill>
              </a:rPr>
              <a:t>pair of points</a:t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• Can also assume a quadratic or cubic polynomial curve connects each pair of </a:t>
            </a:r>
            <a:r>
              <a:rPr lang="en-US" sz="2800" b="1" dirty="0" smtClean="0">
                <a:solidFill>
                  <a:srgbClr val="92D050"/>
                </a:solidFill>
              </a:rPr>
              <a:t>points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yi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interp1(x, y, xi, </a:t>
            </a:r>
            <a:r>
              <a:rPr lang="en-US" sz="3200" b="1" dirty="0" smtClean="0">
                <a:solidFill>
                  <a:srgbClr val="FFFF00"/>
                </a:solidFill>
              </a:rPr>
              <a:t>/'method‘/)</a:t>
            </a:r>
            <a:endParaRPr lang="en-US" sz="32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interp1 - last character is one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x</a:t>
            </a:r>
            <a:r>
              <a:rPr lang="en-US" sz="3200" dirty="0" smtClean="0">
                <a:solidFill>
                  <a:srgbClr val="92D050"/>
                </a:solidFill>
              </a:rPr>
              <a:t>  </a:t>
            </a:r>
            <a:r>
              <a:rPr lang="en-US" sz="3200" dirty="0">
                <a:solidFill>
                  <a:srgbClr val="92D050"/>
                </a:solidFill>
              </a:rPr>
              <a:t>is vector with x points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y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 is </a:t>
            </a:r>
            <a:r>
              <a:rPr lang="en-US" sz="3200" dirty="0">
                <a:solidFill>
                  <a:srgbClr val="92D050"/>
                </a:solidFill>
              </a:rPr>
              <a:t>a vector with y points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xi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 is </a:t>
            </a:r>
            <a:r>
              <a:rPr lang="en-US" sz="3200" dirty="0">
                <a:solidFill>
                  <a:srgbClr val="92D050"/>
                </a:solidFill>
              </a:rPr>
              <a:t>the x coordinate of the point to be </a:t>
            </a:r>
            <a:r>
              <a:rPr lang="en-US" sz="3200" dirty="0" smtClean="0">
                <a:solidFill>
                  <a:srgbClr val="92D050"/>
                </a:solidFill>
              </a:rPr>
              <a:t>         	interpolated </a:t>
            </a:r>
            <a:endParaRPr lang="en-US" sz="3200" dirty="0">
              <a:solidFill>
                <a:srgbClr val="92D050"/>
              </a:solidFill>
            </a:endParaRPr>
          </a:p>
          <a:p>
            <a:r>
              <a:rPr lang="en-US" sz="3200" dirty="0" err="1" smtClean="0">
                <a:solidFill>
                  <a:srgbClr val="FFFF00"/>
                </a:solidFill>
              </a:rPr>
              <a:t>yi</a:t>
            </a:r>
            <a:r>
              <a:rPr lang="en-US" sz="3200" dirty="0" smtClean="0">
                <a:solidFill>
                  <a:srgbClr val="92D050"/>
                </a:solidFill>
              </a:rPr>
              <a:t>  </a:t>
            </a:r>
            <a:r>
              <a:rPr lang="en-US" sz="3200" dirty="0">
                <a:solidFill>
                  <a:srgbClr val="92D050"/>
                </a:solidFill>
              </a:rPr>
              <a:t>is the y coordinate of the point being </a:t>
            </a:r>
            <a:r>
              <a:rPr lang="en-US" sz="3200" dirty="0" smtClean="0">
                <a:solidFill>
                  <a:srgbClr val="92D050"/>
                </a:solidFill>
              </a:rPr>
              <a:t>	interpolated</a:t>
            </a:r>
            <a:endParaRPr lang="en-US" sz="3200" dirty="0">
              <a:solidFill>
                <a:srgbClr val="92D050"/>
              </a:solidFill>
            </a:endParaRPr>
          </a:p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589990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685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The interp1 command interpolates between data points. It finds values at intermediate points, of a one-dimensional function f(x) that underlies the data. This function is shown below, along with the relationship between vectors x, </a:t>
            </a:r>
            <a:r>
              <a:rPr lang="en-US" sz="3200" b="1" dirty="0" smtClean="0">
                <a:solidFill>
                  <a:srgbClr val="92D050"/>
                </a:solidFill>
              </a:rPr>
              <a:t>y, </a:t>
            </a:r>
            <a:r>
              <a:rPr lang="en-US" sz="3200" b="1" dirty="0">
                <a:solidFill>
                  <a:srgbClr val="92D050"/>
                </a:solidFill>
              </a:rPr>
              <a:t>xi, and </a:t>
            </a:r>
            <a:r>
              <a:rPr lang="en-US" sz="3200" b="1" dirty="0" err="1">
                <a:solidFill>
                  <a:srgbClr val="92D050"/>
                </a:solidFill>
              </a:rPr>
              <a:t>yi</a:t>
            </a:r>
            <a:r>
              <a:rPr lang="en-US" sz="3200" b="1" dirty="0">
                <a:solidFill>
                  <a:srgbClr val="92D050"/>
                </a:solidFill>
              </a:rPr>
              <a:t>.</a:t>
            </a:r>
            <a:endParaRPr lang="ar-IQ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9489"/>
            <a:ext cx="6858000" cy="4350127"/>
          </a:xfrm>
          <a:prstGeom prst="rect">
            <a:avLst/>
          </a:prstGeom>
          <a:gradFill>
            <a:gsLst>
              <a:gs pos="51000">
                <a:srgbClr val="00B0F0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21440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" y="18288"/>
            <a:ext cx="6477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• method is optional :</a:t>
            </a:r>
            <a:br>
              <a:rPr lang="en-US" sz="3200" dirty="0">
                <a:solidFill>
                  <a:srgbClr val="92D050"/>
                </a:solidFill>
              </a:rPr>
            </a:br>
            <a:r>
              <a:rPr lang="en-US" sz="3200" dirty="0">
                <a:solidFill>
                  <a:srgbClr val="92D050"/>
                </a:solidFill>
              </a:rPr>
              <a:t>\'nearest\' - returns y value of the data point that is nearest to the interpolated x  point</a:t>
            </a:r>
            <a:br>
              <a:rPr lang="en-US" sz="3200" dirty="0">
                <a:solidFill>
                  <a:srgbClr val="92D050"/>
                </a:solidFill>
              </a:rPr>
            </a:br>
            <a:r>
              <a:rPr lang="en-US" sz="3200" dirty="0">
                <a:solidFill>
                  <a:srgbClr val="92D050"/>
                </a:solidFill>
              </a:rPr>
              <a:t>\'linear\' - assume linear curve between each two points (default)</a:t>
            </a:r>
            <a:br>
              <a:rPr lang="en-US" sz="3200" dirty="0">
                <a:solidFill>
                  <a:srgbClr val="92D050"/>
                </a:solidFill>
              </a:rPr>
            </a:br>
            <a:r>
              <a:rPr lang="en-US" sz="3200" dirty="0">
                <a:solidFill>
                  <a:srgbClr val="92D050"/>
                </a:solidFill>
              </a:rPr>
              <a:t>\'spline\' - assumes a cubic curve between each two points</a:t>
            </a:r>
            <a:endParaRPr lang="ar-IQ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4041017"/>
            <a:ext cx="65532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smtClean="0"/>
              <a:t>Example 1:</a:t>
            </a:r>
            <a:endParaRPr lang="en-US" b="1" smtClean="0"/>
          </a:p>
          <a:p>
            <a:r>
              <a:rPr lang="en-US" smtClean="0">
                <a:solidFill>
                  <a:srgbClr val="FFFF00"/>
                </a:solidFill>
              </a:rPr>
              <a:t>&gt;&gt;x = [0 1 2 3 4 5];</a:t>
            </a:r>
          </a:p>
          <a:p>
            <a:r>
              <a:rPr lang="en-US" smtClean="0">
                <a:solidFill>
                  <a:srgbClr val="FFFF00"/>
                </a:solidFill>
              </a:rPr>
              <a:t>&gt;&gt;y = [1.0 -0.6 -1.4 3.2 -0.7 -6.4];</a:t>
            </a:r>
          </a:p>
          <a:p>
            <a:r>
              <a:rPr lang="en-US" smtClean="0">
                <a:solidFill>
                  <a:srgbClr val="FFFF00"/>
                </a:solidFill>
              </a:rPr>
              <a:t>&gt;&gt;yi = interp1(x, y, 1.5, \'linear\')</a:t>
            </a:r>
          </a:p>
          <a:p>
            <a:r>
              <a:rPr lang="en-US" smtClean="0">
                <a:solidFill>
                  <a:srgbClr val="FFFF00"/>
                </a:solidFill>
              </a:rPr>
              <a:t>yi =</a:t>
            </a:r>
          </a:p>
          <a:p>
            <a:r>
              <a:rPr lang="en-US" smtClean="0">
                <a:solidFill>
                  <a:srgbClr val="FFFF00"/>
                </a:solidFill>
              </a:rPr>
              <a:t>-1</a:t>
            </a:r>
          </a:p>
          <a:p>
            <a:r>
              <a:rPr lang="en-US" smtClean="0">
                <a:solidFill>
                  <a:srgbClr val="FFFF00"/>
                </a:solidFill>
              </a:rPr>
              <a:t>&gt;&gt;yj = interp1(x, y, 1.5, \'spline\')</a:t>
            </a:r>
          </a:p>
          <a:p>
            <a:r>
              <a:rPr lang="en-US" smtClean="0">
                <a:solidFill>
                  <a:srgbClr val="FFFF00"/>
                </a:solidFill>
              </a:rPr>
              <a:t>yj =</a:t>
            </a:r>
          </a:p>
          <a:p>
            <a:r>
              <a:rPr lang="en-US" smtClean="0">
                <a:solidFill>
                  <a:srgbClr val="FFFF00"/>
                </a:solidFill>
              </a:rPr>
              <a:t>-1.7817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63667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0"/>
            <a:ext cx="624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Example 2: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accent3"/>
                </a:solidFill>
              </a:rPr>
              <a:t>Generate a coarse sine curve and interpolate over a finer abscissa. </a:t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&gt;&gt;x = 0:10;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&gt;&gt;y = sin(x);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&gt;&gt;xi = 0:.25:10;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</a:t>
            </a:r>
            <a:r>
              <a:rPr lang="en-US" sz="3200" dirty="0" err="1">
                <a:solidFill>
                  <a:srgbClr val="FFFF00"/>
                </a:solidFill>
              </a:rPr>
              <a:t>yi</a:t>
            </a:r>
            <a:r>
              <a:rPr lang="en-US" sz="3200" dirty="0">
                <a:solidFill>
                  <a:srgbClr val="FFFF00"/>
                </a:solidFill>
              </a:rPr>
              <a:t> = interp1(</a:t>
            </a:r>
            <a:r>
              <a:rPr lang="en-US" sz="3200" dirty="0" err="1">
                <a:solidFill>
                  <a:srgbClr val="FFFF00"/>
                </a:solidFill>
              </a:rPr>
              <a:t>x,y,xi</a:t>
            </a:r>
            <a:r>
              <a:rPr lang="en-US" sz="3200" dirty="0">
                <a:solidFill>
                  <a:srgbClr val="FFFF00"/>
                </a:solidFill>
              </a:rPr>
              <a:t>);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&gt;&gt;plot(x,y,'o',</a:t>
            </a:r>
            <a:r>
              <a:rPr lang="en-US" sz="3200" dirty="0" err="1">
                <a:solidFill>
                  <a:srgbClr val="FFFF00"/>
                </a:solidFill>
              </a:rPr>
              <a:t>xi,yi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endParaRPr lang="ar-IQ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08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0"/>
            <a:ext cx="624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Example 2: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accent3"/>
                </a:solidFill>
              </a:rPr>
              <a:t>Generate a coarse sine curve and interpolate over a finer abscissa. </a:t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&gt;&gt;x = 0:10;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&gt;&gt;y = sin(x);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&gt;&gt;xi = 0:.25:10;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</a:t>
            </a:r>
            <a:r>
              <a:rPr lang="en-US" sz="3200" dirty="0" err="1">
                <a:solidFill>
                  <a:srgbClr val="FFFF00"/>
                </a:solidFill>
              </a:rPr>
              <a:t>yi</a:t>
            </a:r>
            <a:r>
              <a:rPr lang="en-US" sz="3200" dirty="0">
                <a:solidFill>
                  <a:srgbClr val="FFFF00"/>
                </a:solidFill>
              </a:rPr>
              <a:t> = </a:t>
            </a:r>
            <a:r>
              <a:rPr lang="en-US" sz="3200" dirty="0" smtClean="0">
                <a:solidFill>
                  <a:srgbClr val="FFFF00"/>
                </a:solidFill>
              </a:rPr>
              <a:t>interp1(</a:t>
            </a:r>
            <a:r>
              <a:rPr lang="en-US" sz="3200" dirty="0" err="1" smtClean="0">
                <a:solidFill>
                  <a:srgbClr val="FFFF00"/>
                </a:solidFill>
              </a:rPr>
              <a:t>x,y,xi,’spline</a:t>
            </a:r>
            <a:r>
              <a:rPr lang="en-US" sz="3200" dirty="0" smtClean="0">
                <a:solidFill>
                  <a:srgbClr val="FFFF00"/>
                </a:solidFill>
              </a:rPr>
              <a:t>’); 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&gt;&gt;plot(x,y,'o',</a:t>
            </a:r>
            <a:r>
              <a:rPr lang="en-US" sz="3200" dirty="0" err="1">
                <a:solidFill>
                  <a:srgbClr val="FFFF00"/>
                </a:solidFill>
              </a:rPr>
              <a:t>xi,yi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endParaRPr lang="ar-IQ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3336"/>
            <a:ext cx="6248400" cy="302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3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6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1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6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9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0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5"/>
            <a:ext cx="6858000" cy="879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120</Words>
  <Application>Microsoft Office PowerPoint</Application>
  <PresentationFormat>On-screen Show (4:3)</PresentationFormat>
  <Paragraphs>21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FIRAS</dc:creator>
  <cp:lastModifiedBy>LAB</cp:lastModifiedBy>
  <cp:revision>24</cp:revision>
  <cp:lastPrinted>2012-12-20T20:28:00Z</cp:lastPrinted>
  <dcterms:created xsi:type="dcterms:W3CDTF">2012-12-20T20:10:01Z</dcterms:created>
  <dcterms:modified xsi:type="dcterms:W3CDTF">2014-04-24T07:12:50Z</dcterms:modified>
</cp:coreProperties>
</file>