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67" r:id="rId9"/>
    <p:sldId id="263" r:id="rId10"/>
    <p:sldId id="264" r:id="rId11"/>
    <p:sldId id="265" r:id="rId12"/>
    <p:sldId id="266" r:id="rId13"/>
    <p:sldId id="269" r:id="rId14"/>
    <p:sldId id="273" r:id="rId15"/>
    <p:sldId id="270" r:id="rId16"/>
    <p:sldId id="271" r:id="rId17"/>
    <p:sldId id="272" r:id="rId18"/>
    <p:sldId id="274" r:id="rId19"/>
    <p:sldId id="275" r:id="rId20"/>
    <p:sldId id="278" r:id="rId21"/>
    <p:sldId id="276" r:id="rId2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230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703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961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869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83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211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528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36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042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754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237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2393-6B67-4B98-BCB7-A2F20084B899}" type="datetimeFigureOut">
              <a:rPr lang="ar-IQ" smtClean="0"/>
              <a:t>15/06/1439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D114-0349-4D31-A283-F5E9C170A7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117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854" y="675039"/>
            <a:ext cx="10972800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Mustansiriyah University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College of science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Biology Dept.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Zoology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4th class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Zoonoses lab.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ar-IQ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3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1907" y="488769"/>
            <a:ext cx="241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DIAGNOSIS</a:t>
            </a:r>
            <a:endParaRPr lang="ar-IQ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366" y="112102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1} Virus </a:t>
            </a:r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Isolation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Nasopharyngeal </a:t>
            </a:r>
            <a:r>
              <a:rPr lang="en-US" sz="2400" dirty="0">
                <a:latin typeface="Comic Sans MS" panose="030F0702030302020204" pitchFamily="66" charset="0"/>
              </a:rPr>
              <a:t>secretions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are the best specimens for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obtaining large quantities of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virus–infected cells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2} Paired </a:t>
            </a:r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Sera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 </a:t>
            </a:r>
            <a:r>
              <a:rPr lang="en-US" sz="2400" dirty="0" err="1">
                <a:latin typeface="Comic Sans MS" panose="030F0702030302020204" pitchFamily="66" charset="0"/>
              </a:rPr>
              <a:t>sero</a:t>
            </a:r>
            <a:r>
              <a:rPr lang="en-US" sz="2400" dirty="0">
                <a:latin typeface="Comic Sans MS" panose="030F0702030302020204" pitchFamily="66" charset="0"/>
              </a:rPr>
              <a:t> diagnosis of influenza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 or B can be made by the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examination of two serum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specimens from a patient.</a:t>
            </a:r>
          </a:p>
          <a:p>
            <a:endParaRPr lang="ar-IQ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66" y="868003"/>
            <a:ext cx="4955066" cy="2801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267" y="3908909"/>
            <a:ext cx="5435743" cy="26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8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274" y="587625"/>
            <a:ext cx="2959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PREVENTION</a:t>
            </a:r>
            <a:endParaRPr lang="ar-IQ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586" y="1316676"/>
            <a:ext cx="109431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Vaccine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1} </a:t>
            </a:r>
            <a:r>
              <a:rPr lang="en-US" sz="3600" dirty="0" smtClean="0">
                <a:latin typeface="Comic Sans MS" panose="030F0702030302020204" pitchFamily="66" charset="0"/>
              </a:rPr>
              <a:t>The </a:t>
            </a:r>
            <a:r>
              <a:rPr lang="en-US" sz="3600" dirty="0">
                <a:latin typeface="Comic Sans MS" panose="030F0702030302020204" pitchFamily="66" charset="0"/>
              </a:rPr>
              <a:t>―flu shot‖ — </a:t>
            </a:r>
            <a:r>
              <a:rPr lang="en-US" sz="3600" dirty="0" smtClean="0">
                <a:latin typeface="Comic Sans MS" panose="030F0702030302020204" pitchFamily="66" charset="0"/>
              </a:rPr>
              <a:t>an inactivated vaccine (containing </a:t>
            </a:r>
            <a:r>
              <a:rPr lang="en-US" sz="3600" dirty="0">
                <a:latin typeface="Comic Sans MS" panose="030F0702030302020204" pitchFamily="66" charset="0"/>
              </a:rPr>
              <a:t>killed virus) that </a:t>
            </a:r>
            <a:r>
              <a:rPr lang="en-US" sz="3600" dirty="0" smtClean="0">
                <a:latin typeface="Comic Sans MS" panose="030F0702030302020204" pitchFamily="66" charset="0"/>
              </a:rPr>
              <a:t>is given </a:t>
            </a:r>
            <a:r>
              <a:rPr lang="en-US" sz="3600" dirty="0">
                <a:latin typeface="Comic Sans MS" panose="030F0702030302020204" pitchFamily="66" charset="0"/>
              </a:rPr>
              <a:t>with a needle, </a:t>
            </a:r>
            <a:r>
              <a:rPr lang="en-US" sz="3600" dirty="0" smtClean="0">
                <a:latin typeface="Comic Sans MS" panose="030F0702030302020204" pitchFamily="66" charset="0"/>
              </a:rPr>
              <a:t>usually in </a:t>
            </a:r>
            <a:r>
              <a:rPr lang="en-US" sz="3600" dirty="0">
                <a:latin typeface="Comic Sans MS" panose="030F0702030302020204" pitchFamily="66" charset="0"/>
              </a:rPr>
              <a:t>the arm.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2}</a:t>
            </a:r>
            <a:r>
              <a:rPr lang="en-US" sz="3600" dirty="0" smtClean="0">
                <a:latin typeface="Comic Sans MS" panose="030F0702030302020204" pitchFamily="66" charset="0"/>
              </a:rPr>
              <a:t> The </a:t>
            </a:r>
            <a:r>
              <a:rPr lang="en-US" sz="3600" dirty="0">
                <a:latin typeface="Comic Sans MS" panose="030F0702030302020204" pitchFamily="66" charset="0"/>
              </a:rPr>
              <a:t>nasal-spray </a:t>
            </a:r>
            <a:r>
              <a:rPr lang="en-US" sz="3600" dirty="0" smtClean="0">
                <a:latin typeface="Comic Sans MS" panose="030F0702030302020204" pitchFamily="66" charset="0"/>
              </a:rPr>
              <a:t>flu vaccine </a:t>
            </a:r>
            <a:r>
              <a:rPr lang="en-US" sz="3600" dirty="0">
                <a:latin typeface="Comic Sans MS" panose="030F0702030302020204" pitchFamily="66" charset="0"/>
              </a:rPr>
              <a:t>— a vaccine </a:t>
            </a:r>
            <a:r>
              <a:rPr lang="en-US" sz="3600" dirty="0" smtClean="0">
                <a:latin typeface="Comic Sans MS" panose="030F0702030302020204" pitchFamily="66" charset="0"/>
              </a:rPr>
              <a:t>made with </a:t>
            </a:r>
            <a:r>
              <a:rPr lang="en-US" sz="3600" dirty="0">
                <a:latin typeface="Comic Sans MS" panose="030F0702030302020204" pitchFamily="66" charset="0"/>
              </a:rPr>
              <a:t>live, weakened </a:t>
            </a:r>
            <a:r>
              <a:rPr lang="en-US" sz="3600" dirty="0" smtClean="0">
                <a:latin typeface="Comic Sans MS" panose="030F0702030302020204" pitchFamily="66" charset="0"/>
              </a:rPr>
              <a:t>flu viruses </a:t>
            </a:r>
            <a:r>
              <a:rPr lang="en-US" sz="3600" dirty="0">
                <a:latin typeface="Comic Sans MS" panose="030F0702030302020204" pitchFamily="66" charset="0"/>
              </a:rPr>
              <a:t>that is given as </a:t>
            </a:r>
            <a:r>
              <a:rPr lang="en-US" sz="3600" dirty="0" smtClean="0">
                <a:latin typeface="Comic Sans MS" panose="030F0702030302020204" pitchFamily="66" charset="0"/>
              </a:rPr>
              <a:t>a nasal </a:t>
            </a:r>
            <a:r>
              <a:rPr lang="en-US" sz="3600" dirty="0">
                <a:latin typeface="Comic Sans MS" panose="030F0702030302020204" pitchFamily="66" charset="0"/>
              </a:rPr>
              <a:t>spray (</a:t>
            </a:r>
            <a:r>
              <a:rPr lang="en-US" sz="3600" dirty="0" smtClean="0">
                <a:latin typeface="Comic Sans MS" panose="030F0702030302020204" pitchFamily="66" charset="0"/>
              </a:rPr>
              <a:t>sometimes called </a:t>
            </a:r>
            <a:r>
              <a:rPr lang="en-US" sz="3600" dirty="0">
                <a:latin typeface="Comic Sans MS" panose="030F0702030302020204" pitchFamily="66" charset="0"/>
              </a:rPr>
              <a:t>LAIV for ―</a:t>
            </a:r>
            <a:r>
              <a:rPr lang="en-US" sz="3600" dirty="0" smtClean="0">
                <a:latin typeface="Comic Sans MS" panose="030F0702030302020204" pitchFamily="66" charset="0"/>
              </a:rPr>
              <a:t>Live Attenuated Influenza Vaccine‖).</a:t>
            </a:r>
            <a:endParaRPr lang="ar-IQ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3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2898" y="264001"/>
            <a:ext cx="2364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8100"/>
                </a:solidFill>
                <a:latin typeface="Comic Sans MS" panose="030F0702030302020204" pitchFamily="66" charset="0"/>
              </a:rPr>
              <a:t>RABIES</a:t>
            </a:r>
            <a:endParaRPr lang="ar-IQ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933" y="1132864"/>
            <a:ext cx="107668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Rabies is one of the oldest recognized diseases </a:t>
            </a:r>
            <a:r>
              <a:rPr lang="en-US" sz="3600" dirty="0" smtClean="0">
                <a:latin typeface="Comic Sans MS" panose="030F0702030302020204" pitchFamily="66" charset="0"/>
              </a:rPr>
              <a:t>affecting humans </a:t>
            </a:r>
            <a:r>
              <a:rPr lang="en-US" sz="3600" dirty="0">
                <a:latin typeface="Comic Sans MS" panose="030F0702030302020204" pitchFamily="66" charset="0"/>
              </a:rPr>
              <a:t>and one of the most important zoonotic diseases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Acute</a:t>
            </a:r>
            <a:r>
              <a:rPr lang="en-US" sz="3600" dirty="0">
                <a:latin typeface="Comic Sans MS" panose="030F0702030302020204" pitchFamily="66" charset="0"/>
              </a:rPr>
              <a:t>, highly infectious and fatal disease of the CNS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Caused by Lyssavirus type 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Zoonotic disease of warm blooded animals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Transmitted by bites of rabid animal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short </a:t>
            </a:r>
            <a:r>
              <a:rPr lang="en-US" sz="3600" dirty="0">
                <a:latin typeface="Comic Sans MS" panose="030F0702030302020204" pitchFamily="66" charset="0"/>
              </a:rPr>
              <a:t>period of illness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Virtually 100% fatal but 100% preventable</a:t>
            </a:r>
            <a:endParaRPr lang="ar-IQ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41" y="501127"/>
            <a:ext cx="5184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AGENT- RABIES VIRUS</a:t>
            </a:r>
            <a:endParaRPr lang="ar-IQ" sz="32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934" y="131100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Comic Sans MS" panose="030F0702030302020204" pitchFamily="66" charset="0"/>
              </a:rPr>
              <a:t>Rhabdo</a:t>
            </a:r>
            <a:r>
              <a:rPr lang="en-US" sz="3600" dirty="0" smtClean="0">
                <a:latin typeface="Comic Sans MS" panose="030F0702030302020204" pitchFamily="66" charset="0"/>
              </a:rPr>
              <a:t> virus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Lyssa virus -type 1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Bullet shaped virus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Size is 180 x 75 nm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Has Lipoprotein </a:t>
            </a:r>
            <a:r>
              <a:rPr lang="en-US" sz="3600" dirty="0" smtClean="0">
                <a:latin typeface="Comic Sans MS" panose="030F0702030302020204" pitchFamily="66" charset="0"/>
              </a:rPr>
              <a:t>  envelope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611" y="1311008"/>
            <a:ext cx="5918899" cy="50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485" y="594310"/>
            <a:ext cx="33733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Common Carriers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Cats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Dogs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Raccoons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Skunks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Bats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Foxes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4829" y="589678"/>
            <a:ext cx="3748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Transmission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Animal </a:t>
            </a:r>
            <a:r>
              <a:rPr lang="en-US" sz="2800" dirty="0">
                <a:latin typeface="Comic Sans MS" panose="030F0702030302020204" pitchFamily="66" charset="0"/>
              </a:rPr>
              <a:t>Bite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Contact </a:t>
            </a:r>
            <a:r>
              <a:rPr lang="en-US" sz="2800" dirty="0">
                <a:latin typeface="Comic Sans MS" panose="030F0702030302020204" pitchFamily="66" charset="0"/>
              </a:rPr>
              <a:t>with infected tissue, fluids or feces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5426" y="572173"/>
            <a:ext cx="4003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Clinical</a:t>
            </a:r>
            <a:r>
              <a:rPr lang="fr-FR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presentation</a:t>
            </a:r>
            <a:endParaRPr lang="fr-FR" sz="28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</a:rPr>
              <a:t>Fever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err="1">
                <a:latin typeface="Comic Sans MS" panose="030F0702030302020204" pitchFamily="66" charset="0"/>
              </a:rPr>
              <a:t>Headache</a:t>
            </a:r>
            <a:endParaRPr lang="fr-FR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</a:rPr>
              <a:t>Agitation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</a:rPr>
              <a:t>Confusion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</a:rPr>
              <a:t>Seizures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</a:rPr>
              <a:t>Excessive salivation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4" y="4034612"/>
            <a:ext cx="2657475" cy="1704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244" y="3753772"/>
            <a:ext cx="3067784" cy="2787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124" y="4314184"/>
            <a:ext cx="28479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759" y="1044830"/>
            <a:ext cx="51907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RESERVOIR OF </a:t>
            </a:r>
            <a:r>
              <a:rPr lang="en-US" sz="32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INFECTION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Comic Sans MS" panose="030F0702030302020204" pitchFamily="66" charset="0"/>
              </a:rPr>
              <a:t>From Dogs and cats.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99% cases in India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A single infected dog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is capable </a:t>
            </a:r>
            <a:r>
              <a:rPr lang="en-US" sz="3200" dirty="0" smtClean="0">
                <a:latin typeface="Comic Sans MS" panose="030F0702030302020204" pitchFamily="66" charset="0"/>
              </a:rPr>
              <a:t>of transmitting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over </a:t>
            </a:r>
            <a:r>
              <a:rPr lang="en-US" sz="3200" dirty="0" smtClean="0">
                <a:latin typeface="Comic Sans MS" panose="030F0702030302020204" pitchFamily="66" charset="0"/>
              </a:rPr>
              <a:t>an area </a:t>
            </a:r>
            <a:r>
              <a:rPr lang="en-US" sz="3200" dirty="0">
                <a:latin typeface="Comic Sans MS" panose="030F0702030302020204" pitchFamily="66" charset="0"/>
              </a:rPr>
              <a:t>of </a:t>
            </a:r>
            <a:r>
              <a:rPr lang="en-US" sz="3200" dirty="0" smtClean="0">
                <a:latin typeface="Comic Sans MS" panose="030F0702030302020204" pitchFamily="66" charset="0"/>
              </a:rPr>
              <a:t>40km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5902416" y="112617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INFECTIVE MATERIAL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• Rabid animals- saliva, serum, urine and milk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• Human cases- saliva, sweat, semen and </a:t>
            </a:r>
            <a:r>
              <a:rPr lang="en-US" sz="2800" dirty="0" smtClean="0">
                <a:latin typeface="Comic Sans MS" panose="030F0702030302020204" pitchFamily="66" charset="0"/>
              </a:rPr>
              <a:t>tears</a:t>
            </a:r>
          </a:p>
          <a:p>
            <a:r>
              <a:rPr lang="en-US" sz="28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PERIOD OF INFECTIVITY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• The rabid dog is infectious during last 3-5 days </a:t>
            </a:r>
            <a:r>
              <a:rPr lang="en-US" sz="2800" dirty="0" smtClean="0">
                <a:latin typeface="Comic Sans MS" panose="030F0702030302020204" pitchFamily="66" charset="0"/>
              </a:rPr>
              <a:t>of incubation </a:t>
            </a:r>
            <a:r>
              <a:rPr lang="en-US" sz="2800" dirty="0">
                <a:latin typeface="Comic Sans MS" panose="030F0702030302020204" pitchFamily="66" charset="0"/>
              </a:rPr>
              <a:t>period and during the entire period of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illness, 8-10 </a:t>
            </a:r>
            <a:r>
              <a:rPr lang="en-US" sz="2800" dirty="0" smtClean="0">
                <a:latin typeface="Comic Sans MS" panose="030F0702030302020204" pitchFamily="66" charset="0"/>
              </a:rPr>
              <a:t>days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1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191" y="1477316"/>
            <a:ext cx="5793574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MODES OF </a:t>
            </a:r>
            <a:r>
              <a:rPr lang="en-US" sz="28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TRANSMISSION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Bites from infected animals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Licks on Broken Skin or Mucous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Membrane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Scratches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Inhalation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Organ transplantation</a:t>
            </a:r>
          </a:p>
          <a:p>
            <a:endParaRPr lang="en-US" dirty="0" smtClean="0"/>
          </a:p>
          <a:p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6172187" y="599978"/>
            <a:ext cx="54102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INCUBATION PERIOD</a:t>
            </a:r>
            <a:r>
              <a:rPr lang="en-US" sz="28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In human normally </a:t>
            </a:r>
            <a:r>
              <a:rPr lang="en-US" sz="2800" dirty="0">
                <a:latin typeface="Comic Sans MS" panose="030F0702030302020204" pitchFamily="66" charset="0"/>
              </a:rPr>
              <a:t>3 weeks – 3 </a:t>
            </a:r>
            <a:r>
              <a:rPr lang="en-US" sz="2800" dirty="0" smtClean="0">
                <a:latin typeface="Comic Sans MS" panose="030F0702030302020204" pitchFamily="66" charset="0"/>
              </a:rPr>
              <a:t>months </a:t>
            </a:r>
            <a:r>
              <a:rPr lang="en-US" sz="2800" dirty="0">
                <a:latin typeface="Comic Sans MS" panose="030F0702030302020204" pitchFamily="66" charset="0"/>
              </a:rPr>
              <a:t>May be short that is 15 days or may be prolonged for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years.</a:t>
            </a:r>
          </a:p>
          <a:p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Depends 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site </a:t>
            </a:r>
            <a:r>
              <a:rPr lang="en-US" sz="2800" dirty="0">
                <a:latin typeface="Comic Sans MS" panose="030F0702030302020204" pitchFamily="66" charset="0"/>
              </a:rPr>
              <a:t>of bite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Severity </a:t>
            </a:r>
            <a:r>
              <a:rPr lang="en-US" sz="2800" dirty="0">
                <a:latin typeface="Comic Sans MS" panose="030F0702030302020204" pitchFamily="66" charset="0"/>
              </a:rPr>
              <a:t>of bite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Richness </a:t>
            </a:r>
            <a:r>
              <a:rPr lang="en-US" sz="2800" dirty="0">
                <a:latin typeface="Comic Sans MS" panose="030F0702030302020204" pitchFamily="66" charset="0"/>
              </a:rPr>
              <a:t>of nerve supply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Amount </a:t>
            </a:r>
            <a:r>
              <a:rPr lang="en-US" sz="2800" dirty="0">
                <a:latin typeface="Comic Sans MS" panose="030F0702030302020204" pitchFamily="66" charset="0"/>
              </a:rPr>
              <a:t>of saliva deposited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Species </a:t>
            </a:r>
            <a:r>
              <a:rPr lang="en-US" sz="2800" dirty="0">
                <a:latin typeface="Comic Sans MS" panose="030F0702030302020204" pitchFamily="66" charset="0"/>
              </a:rPr>
              <a:t>of biting animal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Protection </a:t>
            </a:r>
            <a:r>
              <a:rPr lang="en-US" sz="2800" dirty="0">
                <a:latin typeface="Comic Sans MS" panose="030F0702030302020204" pitchFamily="66" charset="0"/>
              </a:rPr>
              <a:t>provided by clothing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84" y="684832"/>
            <a:ext cx="4414219" cy="2889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1" y="3589060"/>
            <a:ext cx="4475290" cy="2959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77" y="388826"/>
            <a:ext cx="4046617" cy="5479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8205" y="6123467"/>
            <a:ext cx="5330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PATHOGENESIS OF RABIES</a:t>
            </a:r>
            <a:endParaRPr lang="ar-IQ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2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0734" y="377559"/>
            <a:ext cx="4549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Clinical Rabies in Humans</a:t>
            </a:r>
            <a:endParaRPr lang="ar-IQ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361" y="1138012"/>
            <a:ext cx="94817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Prodromal stage: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First </a:t>
            </a:r>
            <a:r>
              <a:rPr lang="en-US" sz="3200" dirty="0">
                <a:latin typeface="Comic Sans MS" panose="030F0702030302020204" pitchFamily="66" charset="0"/>
              </a:rPr>
              <a:t>clinical symptoms: non-specific, i.e., </a:t>
            </a:r>
            <a:r>
              <a:rPr lang="en-US" sz="3200" dirty="0" smtClean="0">
                <a:latin typeface="Comic Sans MS" panose="030F0702030302020204" pitchFamily="66" charset="0"/>
              </a:rPr>
              <a:t>malaise, fever, headache</a:t>
            </a:r>
            <a:r>
              <a:rPr lang="en-US" sz="3200" dirty="0">
                <a:latin typeface="Comic Sans MS" panose="030F0702030302020204" pitchFamily="66" charset="0"/>
              </a:rPr>
              <a:t>, tingling and </a:t>
            </a:r>
            <a:r>
              <a:rPr lang="en-US" sz="3200" dirty="0" smtClean="0">
                <a:latin typeface="Comic Sans MS" panose="030F0702030302020204" pitchFamily="66" charset="0"/>
              </a:rPr>
              <a:t>numbness </a:t>
            </a:r>
            <a:r>
              <a:rPr lang="en-US" sz="3200" dirty="0">
                <a:latin typeface="Comic Sans MS" panose="030F0702030302020204" pitchFamily="66" charset="0"/>
              </a:rPr>
              <a:t>at the site </a:t>
            </a:r>
            <a:r>
              <a:rPr lang="en-US" sz="3200" dirty="0" smtClean="0">
                <a:latin typeface="Comic Sans MS" panose="030F0702030302020204" pitchFamily="66" charset="0"/>
              </a:rPr>
              <a:t>of bite</a:t>
            </a: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Stage of excitement: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CNS </a:t>
            </a:r>
            <a:r>
              <a:rPr lang="en-US" sz="3200" dirty="0">
                <a:latin typeface="Comic Sans MS" panose="030F0702030302020204" pitchFamily="66" charset="0"/>
              </a:rPr>
              <a:t>is affected in the following order- sensory, </a:t>
            </a:r>
            <a:r>
              <a:rPr lang="en-US" sz="3200" dirty="0" smtClean="0">
                <a:latin typeface="Comic Sans MS" panose="030F0702030302020204" pitchFamily="66" charset="0"/>
              </a:rPr>
              <a:t>motor and </a:t>
            </a:r>
            <a:r>
              <a:rPr lang="en-US" sz="3200" dirty="0">
                <a:latin typeface="Comic Sans MS" panose="030F0702030302020204" pitchFamily="66" charset="0"/>
              </a:rPr>
              <a:t>sympathetic system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Stage of paralysis</a:t>
            </a:r>
            <a:endParaRPr lang="ar-IQ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0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4194" y="451700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Diagnostic tests</a:t>
            </a:r>
            <a:endParaRPr lang="ar-IQ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145" y="115036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Histopathology &amp; Electron Microscopy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Detection of antigen by taking skin biopsy using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Direct fluorescent antibody test (DFA)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Virus isolation from saliva &amp; other secretions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CSF analysis and CT scan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ELISA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RT-PCR- saliva &amp; skin biopsy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Comic Sans MS" panose="030F0702030302020204" pitchFamily="66" charset="0"/>
              </a:rPr>
              <a:t>Negri</a:t>
            </a:r>
            <a:r>
              <a:rPr lang="en-US" sz="2800" dirty="0">
                <a:latin typeface="Comic Sans MS" panose="030F0702030302020204" pitchFamily="66" charset="0"/>
              </a:rPr>
              <a:t> bodies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0477" y="1848701"/>
            <a:ext cx="48154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Vaccines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Cell </a:t>
            </a:r>
            <a:r>
              <a:rPr lang="en-US" sz="3200" dirty="0">
                <a:latin typeface="Comic Sans MS" panose="030F0702030302020204" pitchFamily="66" charset="0"/>
              </a:rPr>
              <a:t>Culture </a:t>
            </a:r>
            <a:r>
              <a:rPr lang="en-US" sz="3200" dirty="0" smtClean="0">
                <a:latin typeface="Comic Sans MS" panose="030F0702030302020204" pitchFamily="66" charset="0"/>
              </a:rPr>
              <a:t>Vaccines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Purified Duck Embryo Vaccine (</a:t>
            </a:r>
            <a:r>
              <a:rPr lang="en-US" sz="3200" dirty="0" smtClean="0">
                <a:latin typeface="Comic Sans MS" panose="030F0702030302020204" pitchFamily="66" charset="0"/>
              </a:rPr>
              <a:t>PDEV)</a:t>
            </a:r>
          </a:p>
          <a:p>
            <a:pPr marL="514350" indent="-514350">
              <a:buAutoNum type="arabicPeriod"/>
            </a:pPr>
            <a:endParaRPr lang="ar-IQ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3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7771" y="562911"/>
            <a:ext cx="3305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INFLUENZA</a:t>
            </a:r>
            <a:endParaRPr lang="ar-IQ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792" y="1390815"/>
            <a:ext cx="636744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WHAT IS INFLUENZA</a:t>
            </a:r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Influenza, commonly called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"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flu</a:t>
            </a:r>
            <a:r>
              <a:rPr lang="en-US" sz="3200" dirty="0">
                <a:latin typeface="Comic Sans MS" panose="030F0702030302020204" pitchFamily="66" charset="0"/>
              </a:rPr>
              <a:t>," is an illness caused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by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RNA viruses </a:t>
            </a:r>
            <a:r>
              <a:rPr lang="en-US" sz="3200" dirty="0" smtClean="0">
                <a:latin typeface="Comic Sans MS" panose="030F0702030302020204" pitchFamily="66" charset="0"/>
              </a:rPr>
              <a:t>of the </a:t>
            </a:r>
            <a:r>
              <a:rPr lang="en-US" sz="3200" dirty="0">
                <a:latin typeface="Comic Sans MS" panose="030F0702030302020204" pitchFamily="66" charset="0"/>
              </a:rPr>
              <a:t>family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Orthomyxoviridae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the influenza </a:t>
            </a:r>
            <a:r>
              <a:rPr lang="en-US" sz="3200" dirty="0" smtClean="0">
                <a:latin typeface="Comic Sans MS" panose="030F0702030302020204" pitchFamily="66" charset="0"/>
              </a:rPr>
              <a:t>viruses infect </a:t>
            </a:r>
            <a:r>
              <a:rPr lang="en-US" sz="3200" dirty="0">
                <a:latin typeface="Comic Sans MS" panose="030F0702030302020204" pitchFamily="66" charset="0"/>
              </a:rPr>
              <a:t>the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respiratory </a:t>
            </a:r>
            <a:r>
              <a:rPr lang="en-US" sz="3200" dirty="0">
                <a:latin typeface="Comic Sans MS" panose="030F0702030302020204" pitchFamily="66" charset="0"/>
              </a:rPr>
              <a:t>tract </a:t>
            </a:r>
            <a:r>
              <a:rPr lang="en-US" sz="3200" dirty="0" smtClean="0">
                <a:latin typeface="Comic Sans MS" panose="030F0702030302020204" pitchFamily="66" charset="0"/>
              </a:rPr>
              <a:t>of many 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animals</a:t>
            </a:r>
            <a:r>
              <a:rPr lang="en-US" sz="3200" dirty="0">
                <a:latin typeface="Comic Sans MS" panose="030F0702030302020204" pitchFamily="66" charset="0"/>
              </a:rPr>
              <a:t>, birds, and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humans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ar-IQ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05" y="2352968"/>
            <a:ext cx="4151874" cy="32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63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3" y="2224220"/>
            <a:ext cx="4853637" cy="4296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480" y="593124"/>
            <a:ext cx="6438900" cy="5717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43" y="251508"/>
            <a:ext cx="4853637" cy="19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75" y="1849094"/>
            <a:ext cx="8577026" cy="3159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12300" y="2817336"/>
            <a:ext cx="2362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1 mL (IM) into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deltoid (adults) or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into anterolateral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area of thigh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(children</a:t>
            </a:r>
            <a:r>
              <a:rPr lang="en-US" dirty="0"/>
              <a:t>)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2489200" y="5620435"/>
            <a:ext cx="764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doses – 4 visits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always recommended for transdermal wounds</a:t>
            </a:r>
            <a:endParaRPr lang="ar-IQ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5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004" y="485340"/>
            <a:ext cx="8776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WHAT IS ORTHOMYXOVIRIDAE?</a:t>
            </a:r>
            <a:endParaRPr lang="ar-IQ" sz="4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6243"/>
            <a:ext cx="5880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The Orthomyxoviridae are a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family of RNA viruses that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includes five genera: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Influenza virus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Influenza virus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Influenza virus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Isavirus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Thogoto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virus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The first </a:t>
            </a:r>
            <a:r>
              <a:rPr lang="en-US" sz="2400" dirty="0" smtClean="0">
                <a:latin typeface="Comic Sans MS" panose="030F0702030302020204" pitchFamily="66" charset="0"/>
              </a:rPr>
              <a:t>three genera </a:t>
            </a:r>
            <a:r>
              <a:rPr lang="en-US" sz="2400" dirty="0">
                <a:latin typeface="Comic Sans MS" panose="030F0702030302020204" pitchFamily="66" charset="0"/>
              </a:rPr>
              <a:t>contain viruses that </a:t>
            </a:r>
            <a:r>
              <a:rPr lang="en-US" sz="2400" dirty="0" smtClean="0">
                <a:latin typeface="Comic Sans MS" panose="030F0702030302020204" pitchFamily="66" charset="0"/>
              </a:rPr>
              <a:t>cause influenza </a:t>
            </a:r>
            <a:r>
              <a:rPr lang="en-US" sz="2400" dirty="0">
                <a:latin typeface="Comic Sans MS" panose="030F0702030302020204" pitchFamily="66" charset="0"/>
              </a:rPr>
              <a:t>in vertebrates, </a:t>
            </a:r>
            <a:r>
              <a:rPr lang="en-US" sz="2400" dirty="0" smtClean="0">
                <a:latin typeface="Comic Sans MS" panose="030F0702030302020204" pitchFamily="66" charset="0"/>
              </a:rPr>
              <a:t>including birds, </a:t>
            </a:r>
            <a:r>
              <a:rPr lang="en-US" sz="2400" dirty="0">
                <a:latin typeface="Comic Sans MS" panose="030F0702030302020204" pitchFamily="66" charset="0"/>
              </a:rPr>
              <a:t>humans, and </a:t>
            </a:r>
            <a:r>
              <a:rPr lang="en-US" sz="2400" dirty="0" smtClean="0">
                <a:latin typeface="Comic Sans MS" panose="030F0702030302020204" pitchFamily="66" charset="0"/>
              </a:rPr>
              <a:t>other mammals; </a:t>
            </a:r>
            <a:r>
              <a:rPr lang="en-US" sz="2400" dirty="0" err="1" smtClean="0">
                <a:latin typeface="Comic Sans MS" panose="030F0702030302020204" pitchFamily="66" charset="0"/>
              </a:rPr>
              <a:t>thogoto</a:t>
            </a:r>
            <a:r>
              <a:rPr lang="en-US" sz="2400" dirty="0" smtClean="0">
                <a:latin typeface="Comic Sans MS" panose="030F0702030302020204" pitchFamily="66" charset="0"/>
              </a:rPr>
              <a:t> viruses </a:t>
            </a:r>
            <a:r>
              <a:rPr lang="en-US" sz="2400" dirty="0" smtClean="0">
                <a:latin typeface="Comic Sans MS" panose="030F0702030302020204" pitchFamily="66" charset="0"/>
              </a:rPr>
              <a:t>infect vertebrates and Invertebrates. </a:t>
            </a:r>
            <a:endParaRPr lang="ar-IQ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700" y="1328024"/>
            <a:ext cx="3686750" cy="246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00" y="3910026"/>
            <a:ext cx="3749000" cy="28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8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756" y="628134"/>
            <a:ext cx="9326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INFLUENZA VIRUSES ARE DIVIDED INTO THREE TYPES:</a:t>
            </a:r>
            <a:endParaRPr lang="ar-IQ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799" y="1354435"/>
            <a:ext cx="3907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Influenza A</a:t>
            </a:r>
            <a:endParaRPr lang="it-IT" sz="2800" dirty="0">
              <a:latin typeface="Comic Sans MS" panose="030F0702030302020204" pitchFamily="66" charset="0"/>
            </a:endParaRPr>
          </a:p>
          <a:p>
            <a:r>
              <a:rPr lang="it-IT" sz="2800" dirty="0" smtClean="0">
                <a:latin typeface="Comic Sans MS" panose="030F0702030302020204" pitchFamily="66" charset="0"/>
              </a:rPr>
              <a:t>Influenza </a:t>
            </a:r>
            <a:r>
              <a:rPr lang="it-IT" sz="2800" dirty="0">
                <a:latin typeface="Comic Sans MS" panose="030F0702030302020204" pitchFamily="66" charset="0"/>
              </a:rPr>
              <a:t>B</a:t>
            </a:r>
          </a:p>
          <a:p>
            <a:r>
              <a:rPr lang="it-IT" sz="2800" dirty="0" smtClean="0">
                <a:latin typeface="Comic Sans MS" panose="030F0702030302020204" pitchFamily="66" charset="0"/>
              </a:rPr>
              <a:t>Influenza </a:t>
            </a:r>
            <a:r>
              <a:rPr lang="it-IT" sz="2800" dirty="0">
                <a:latin typeface="Comic Sans MS" panose="030F0702030302020204" pitchFamily="66" charset="0"/>
              </a:rPr>
              <a:t>C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102" y="3091934"/>
            <a:ext cx="36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INFLUENZA A (H1N1)</a:t>
            </a:r>
            <a:endParaRPr lang="ar-IQ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500" y="3800210"/>
            <a:ext cx="3416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'Influenza' A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H1N1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n-US" sz="2400" dirty="0">
                <a:latin typeface="Comic Sans MS" panose="030F0702030302020204" pitchFamily="66" charset="0"/>
              </a:rPr>
              <a:t>virus is </a:t>
            </a:r>
            <a:r>
              <a:rPr lang="en-US" sz="2400" dirty="0" smtClean="0">
                <a:latin typeface="Comic Sans MS" panose="030F0702030302020204" pitchFamily="66" charset="0"/>
              </a:rPr>
              <a:t>a subtype </a:t>
            </a:r>
            <a:r>
              <a:rPr lang="en-US" sz="2400" dirty="0">
                <a:latin typeface="Comic Sans MS" panose="030F0702030302020204" pitchFamily="66" charset="0"/>
              </a:rPr>
              <a:t>of influenza A virus </a:t>
            </a:r>
            <a:r>
              <a:rPr lang="en-US" sz="2400" dirty="0" smtClean="0">
                <a:latin typeface="Comic Sans MS" panose="030F0702030302020204" pitchFamily="66" charset="0"/>
              </a:rPr>
              <a:t>and was </a:t>
            </a:r>
            <a:r>
              <a:rPr lang="en-US" sz="2400" dirty="0">
                <a:latin typeface="Comic Sans MS" panose="030F0702030302020204" pitchFamily="66" charset="0"/>
              </a:rPr>
              <a:t>the most common cause </a:t>
            </a:r>
            <a:r>
              <a:rPr lang="en-US" sz="2400" dirty="0" smtClean="0">
                <a:latin typeface="Comic Sans MS" panose="030F0702030302020204" pitchFamily="66" charset="0"/>
              </a:rPr>
              <a:t>of human </a:t>
            </a:r>
            <a:r>
              <a:rPr lang="en-US" sz="2400" dirty="0">
                <a:latin typeface="Comic Sans MS" panose="030F0702030302020204" pitchFamily="66" charset="0"/>
              </a:rPr>
              <a:t>influenza (flu)</a:t>
            </a:r>
            <a:endParaRPr lang="ar-IQ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524" y="1519880"/>
            <a:ext cx="4026241" cy="43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8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" y="432556"/>
            <a:ext cx="10775091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900" y="575268"/>
            <a:ext cx="513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SWINE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INFLUENZA(</a:t>
            </a: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H1N1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ar-IQ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366" y="1121025"/>
            <a:ext cx="66273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Swine influenza virus is common throughout </a:t>
            </a:r>
            <a:r>
              <a:rPr lang="en-US" sz="2400" dirty="0" smtClean="0">
                <a:latin typeface="Comic Sans MS" panose="030F0702030302020204" pitchFamily="66" charset="0"/>
              </a:rPr>
              <a:t>pig populations </a:t>
            </a:r>
            <a:r>
              <a:rPr lang="en-US" sz="2400" dirty="0">
                <a:latin typeface="Comic Sans MS" panose="030F0702030302020204" pitchFamily="66" charset="0"/>
              </a:rPr>
              <a:t>worldwide. Transmission of the </a:t>
            </a:r>
            <a:r>
              <a:rPr lang="en-US" sz="2400" dirty="0" smtClean="0">
                <a:latin typeface="Comic Sans MS" panose="030F0702030302020204" pitchFamily="66" charset="0"/>
              </a:rPr>
              <a:t>virus from </a:t>
            </a:r>
            <a:r>
              <a:rPr lang="en-US" sz="2400" dirty="0">
                <a:latin typeface="Comic Sans MS" panose="030F0702030302020204" pitchFamily="66" charset="0"/>
              </a:rPr>
              <a:t>pigs to humans is not common and does </a:t>
            </a:r>
            <a:r>
              <a:rPr lang="en-US" sz="2400" dirty="0" smtClean="0">
                <a:latin typeface="Comic Sans MS" panose="030F0702030302020204" pitchFamily="66" charset="0"/>
              </a:rPr>
              <a:t>not always </a:t>
            </a:r>
            <a:r>
              <a:rPr lang="en-US" sz="2400" dirty="0">
                <a:latin typeface="Comic Sans MS" panose="030F0702030302020204" pitchFamily="66" charset="0"/>
              </a:rPr>
              <a:t>lead to human influenza, often </a:t>
            </a:r>
            <a:r>
              <a:rPr lang="en-US" sz="2400" dirty="0" smtClean="0">
                <a:latin typeface="Comic Sans MS" panose="030F0702030302020204" pitchFamily="66" charset="0"/>
              </a:rPr>
              <a:t>resulting only </a:t>
            </a:r>
            <a:r>
              <a:rPr lang="en-US" sz="2400" dirty="0">
                <a:latin typeface="Comic Sans MS" panose="030F0702030302020204" pitchFamily="66" charset="0"/>
              </a:rPr>
              <a:t>in the production of antibodies in the blood.</a:t>
            </a:r>
            <a:endParaRPr lang="ar-IQ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14" y="662011"/>
            <a:ext cx="4263095" cy="2876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91" y="3862167"/>
            <a:ext cx="112357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AVIAN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INFLUENZA (</a:t>
            </a:r>
            <a:r>
              <a:rPr lang="en-US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H5N1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)- </a:t>
            </a:r>
            <a:r>
              <a:rPr 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Mode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of </a:t>
            </a:r>
            <a:r>
              <a:rPr 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transmission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Comic Sans MS" panose="030F0702030302020204" pitchFamily="66" charset="0"/>
              </a:rPr>
              <a:t>Direct or indirect contact with infected live or dead poultry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omic Sans MS" panose="030F0702030302020204" pitchFamily="66" charset="0"/>
              </a:rPr>
              <a:t>No </a:t>
            </a:r>
            <a:r>
              <a:rPr lang="en-US" sz="2800" b="1" dirty="0">
                <a:latin typeface="Comic Sans MS" panose="030F0702030302020204" pitchFamily="66" charset="0"/>
              </a:rPr>
              <a:t>evidence – cooked food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omic Sans MS" panose="030F0702030302020204" pitchFamily="66" charset="0"/>
              </a:rPr>
              <a:t>No </a:t>
            </a:r>
            <a:r>
              <a:rPr lang="en-US" sz="2800" b="1" dirty="0">
                <a:latin typeface="Comic Sans MS" panose="030F0702030302020204" pitchFamily="66" charset="0"/>
              </a:rPr>
              <a:t>human to human </a:t>
            </a:r>
            <a:r>
              <a:rPr lang="en-US" sz="2800" b="1" dirty="0" smtClean="0">
                <a:latin typeface="Comic Sans MS" panose="030F0702030302020204" pitchFamily="66" charset="0"/>
              </a:rPr>
              <a:t>transmission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9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62" y="271850"/>
            <a:ext cx="10540314" cy="63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2" y="114491"/>
            <a:ext cx="10948087" cy="67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354" y="698836"/>
            <a:ext cx="5264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SIGNS AND SYMPTOMS</a:t>
            </a:r>
            <a:endParaRPr lang="ar-IQ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196" y="1691494"/>
            <a:ext cx="100501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Comic Sans MS" panose="030F0702030302020204" pitchFamily="66" charset="0"/>
              </a:rPr>
              <a:t>Fever (usually 100 F-103 </a:t>
            </a:r>
            <a:r>
              <a:rPr lang="en-US" sz="3200" dirty="0" smtClean="0">
                <a:latin typeface="Comic Sans MS" panose="030F0702030302020204" pitchFamily="66" charset="0"/>
              </a:rPr>
              <a:t>F in </a:t>
            </a:r>
            <a:r>
              <a:rPr lang="en-US" sz="3200" dirty="0">
                <a:latin typeface="Comic Sans MS" panose="030F0702030302020204" pitchFamily="66" charset="0"/>
              </a:rPr>
              <a:t>adults and often </a:t>
            </a:r>
            <a:r>
              <a:rPr lang="en-US" sz="3200" dirty="0" smtClean="0">
                <a:latin typeface="Comic Sans MS" panose="030F0702030302020204" pitchFamily="66" charset="0"/>
              </a:rPr>
              <a:t>even higher </a:t>
            </a:r>
            <a:r>
              <a:rPr lang="en-US" sz="3200" dirty="0">
                <a:latin typeface="Comic Sans MS" panose="030F0702030302020204" pitchFamily="66" charset="0"/>
              </a:rPr>
              <a:t>in children)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Cough,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Sore throat,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Runny or stuffy nose,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Headache,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Muscle aches,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Extreme fatigue</a:t>
            </a:r>
            <a:endParaRPr lang="ar-IQ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4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772</Words>
  <Application>Microsoft Office PowerPoint</Application>
  <PresentationFormat>Widescreen</PresentationFormat>
  <Paragraphs>145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Samal</dc:creator>
  <cp:lastModifiedBy>Samal</cp:lastModifiedBy>
  <cp:revision>29</cp:revision>
  <dcterms:created xsi:type="dcterms:W3CDTF">2018-02-28T16:25:27Z</dcterms:created>
  <dcterms:modified xsi:type="dcterms:W3CDTF">2018-03-02T18:55:39Z</dcterms:modified>
</cp:coreProperties>
</file>