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73" r:id="rId12"/>
    <p:sldId id="267" r:id="rId13"/>
    <p:sldId id="272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ar-IQ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8" d="100"/>
          <a:sy n="78" d="100"/>
        </p:scale>
        <p:origin x="1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8D0C6-2C20-454B-A695-96A849AE7346}" type="datetimeFigureOut">
              <a:rPr lang="ar-IQ" smtClean="0"/>
              <a:t>09/06/1439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FBB9D-24B0-4D2A-B9A8-B022F8904C6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56974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8D0C6-2C20-454B-A695-96A849AE7346}" type="datetimeFigureOut">
              <a:rPr lang="ar-IQ" smtClean="0"/>
              <a:t>09/06/1439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FBB9D-24B0-4D2A-B9A8-B022F8904C6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06906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8D0C6-2C20-454B-A695-96A849AE7346}" type="datetimeFigureOut">
              <a:rPr lang="ar-IQ" smtClean="0"/>
              <a:t>09/06/1439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FBB9D-24B0-4D2A-B9A8-B022F8904C6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44771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8D0C6-2C20-454B-A695-96A849AE7346}" type="datetimeFigureOut">
              <a:rPr lang="ar-IQ" smtClean="0"/>
              <a:t>09/06/1439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FBB9D-24B0-4D2A-B9A8-B022F8904C6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71283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8D0C6-2C20-454B-A695-96A849AE7346}" type="datetimeFigureOut">
              <a:rPr lang="ar-IQ" smtClean="0"/>
              <a:t>09/06/1439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FBB9D-24B0-4D2A-B9A8-B022F8904C6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06329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8D0C6-2C20-454B-A695-96A849AE7346}" type="datetimeFigureOut">
              <a:rPr lang="ar-IQ" smtClean="0"/>
              <a:t>09/06/1439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FBB9D-24B0-4D2A-B9A8-B022F8904C6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62971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8D0C6-2C20-454B-A695-96A849AE7346}" type="datetimeFigureOut">
              <a:rPr lang="ar-IQ" smtClean="0"/>
              <a:t>09/06/1439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FBB9D-24B0-4D2A-B9A8-B022F8904C6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95580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8D0C6-2C20-454B-A695-96A849AE7346}" type="datetimeFigureOut">
              <a:rPr lang="ar-IQ" smtClean="0"/>
              <a:t>09/06/1439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FBB9D-24B0-4D2A-B9A8-B022F8904C6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98661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8D0C6-2C20-454B-A695-96A849AE7346}" type="datetimeFigureOut">
              <a:rPr lang="ar-IQ" smtClean="0"/>
              <a:t>09/06/1439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FBB9D-24B0-4D2A-B9A8-B022F8904C6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1608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8D0C6-2C20-454B-A695-96A849AE7346}" type="datetimeFigureOut">
              <a:rPr lang="ar-IQ" smtClean="0"/>
              <a:t>09/06/1439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FBB9D-24B0-4D2A-B9A8-B022F8904C6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252556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8D0C6-2C20-454B-A695-96A849AE7346}" type="datetimeFigureOut">
              <a:rPr lang="ar-IQ" smtClean="0"/>
              <a:t>09/06/1439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FBB9D-24B0-4D2A-B9A8-B022F8904C6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72153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8D0C6-2C20-454B-A695-96A849AE7346}" type="datetimeFigureOut">
              <a:rPr lang="ar-IQ" smtClean="0"/>
              <a:t>09/06/1439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FBB9D-24B0-4D2A-B9A8-B022F8904C6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17499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79622" y="798601"/>
            <a:ext cx="11232292" cy="5391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Mustansiriyah University</a:t>
            </a:r>
            <a:br>
              <a:rPr 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College of science</a:t>
            </a:r>
            <a:br>
              <a:rPr 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Biology Dept.</a:t>
            </a:r>
            <a:br>
              <a:rPr 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Zoology</a:t>
            </a:r>
            <a:r>
              <a:rPr lang="en-US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br>
              <a:rPr lang="en-US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4th class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Zoonoses lab. </a:t>
            </a:r>
            <a:r>
              <a:rPr lang="en-US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endParaRPr lang="ar-IQ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942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12506" y="550554"/>
            <a:ext cx="31902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err="1" smtClean="0">
                <a:latin typeface="Comic Sans MS" panose="030F0702030302020204" pitchFamily="66" charset="0"/>
              </a:rPr>
              <a:t>Brucella</a:t>
            </a:r>
            <a:r>
              <a:rPr lang="en-US" sz="4000" dirty="0" smtClean="0">
                <a:latin typeface="Comic Sans MS" panose="030F0702030302020204" pitchFamily="66" charset="0"/>
              </a:rPr>
              <a:t> spp.</a:t>
            </a:r>
            <a:endParaRPr lang="ar-IQ" sz="4000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2501" y="1148314"/>
            <a:ext cx="695166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dirty="0" smtClean="0">
                <a:latin typeface="Comic Sans MS" panose="030F0702030302020204" pitchFamily="66" charset="0"/>
              </a:rPr>
              <a:t>-Gram negative, intracellular coccobacilli bacteria.</a:t>
            </a:r>
          </a:p>
          <a:p>
            <a:r>
              <a:rPr lang="it-IT" sz="3600" dirty="0" smtClean="0">
                <a:latin typeface="Comic Sans MS" panose="030F0702030302020204" pitchFamily="66" charset="0"/>
              </a:rPr>
              <a:t>- Non-motile, non-capsulated, </a:t>
            </a:r>
            <a:r>
              <a:rPr lang="it-IT" sz="3600" dirty="0" smtClean="0">
                <a:latin typeface="Comic Sans MS" panose="030F0702030302020204" pitchFamily="66" charset="0"/>
              </a:rPr>
              <a:t>non-spore forming</a:t>
            </a:r>
            <a:r>
              <a:rPr lang="it-IT" sz="3600" dirty="0" smtClean="0">
                <a:latin typeface="Comic Sans MS" panose="030F0702030302020204" pitchFamily="66" charset="0"/>
              </a:rPr>
              <a:t>.</a:t>
            </a:r>
            <a:endParaRPr lang="ar-IQ" sz="3600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163" y="1297079"/>
            <a:ext cx="3610350" cy="426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597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973" y="1235677"/>
            <a:ext cx="6178379" cy="42877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4171" y="2633662"/>
            <a:ext cx="4238352" cy="2383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37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08857" y="698836"/>
            <a:ext cx="32704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smtClean="0">
                <a:latin typeface="Comic Sans MS" panose="030F0702030302020204" pitchFamily="66" charset="0"/>
              </a:rPr>
              <a:t>Pathogenesis</a:t>
            </a:r>
            <a:endParaRPr lang="ar-IQ" sz="4000" dirty="0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0940" y="1674507"/>
            <a:ext cx="1058562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1}Ingestion</a:t>
            </a:r>
            <a:r>
              <a:rPr lang="en-US" sz="2400" dirty="0" smtClean="0">
                <a:latin typeface="Comic Sans MS" panose="030F0702030302020204" pitchFamily="66" charset="0"/>
              </a:rPr>
              <a:t>:</a:t>
            </a:r>
          </a:p>
          <a:p>
            <a:r>
              <a:rPr lang="en-US" sz="2400" dirty="0" smtClean="0">
                <a:latin typeface="Comic Sans MS" panose="030F0702030302020204" pitchFamily="66" charset="0"/>
              </a:rPr>
              <a:t>• Raw milk &amp; unpasteurized dairy products.</a:t>
            </a:r>
          </a:p>
          <a:p>
            <a:r>
              <a:rPr lang="en-US" sz="2400" dirty="0" smtClean="0">
                <a:latin typeface="Comic Sans MS" panose="030F0702030302020204" pitchFamily="66" charset="0"/>
              </a:rPr>
              <a:t>• Rarely through undercooked meat.</a:t>
            </a:r>
          </a:p>
          <a:p>
            <a:endParaRPr lang="en-US" sz="2400" dirty="0" smtClean="0">
              <a:latin typeface="Comic Sans MS" panose="030F0702030302020204" pitchFamily="66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2} Inhalation</a:t>
            </a:r>
            <a:r>
              <a:rPr lang="en-US" sz="2400" dirty="0" smtClean="0">
                <a:latin typeface="Comic Sans MS" panose="030F0702030302020204" pitchFamily="66" charset="0"/>
              </a:rPr>
              <a:t>:              of placental or uterine discharges, blood and urine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3} Inoculation</a:t>
            </a:r>
            <a:r>
              <a:rPr lang="en-US" sz="2400" dirty="0" smtClean="0">
                <a:latin typeface="Comic Sans MS" panose="030F0702030302020204" pitchFamily="66" charset="0"/>
              </a:rPr>
              <a:t>: </a:t>
            </a:r>
          </a:p>
          <a:p>
            <a:endParaRPr lang="en-US" sz="2400" dirty="0" smtClean="0">
              <a:latin typeface="Comic Sans MS" panose="030F0702030302020204" pitchFamily="66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4} Person-to-person transmission is very rare</a:t>
            </a:r>
            <a:endParaRPr lang="ar-IQ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3435172" y="3262188"/>
            <a:ext cx="716692" cy="48191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IQ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6552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834" y="697768"/>
            <a:ext cx="5272456" cy="34417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3219" y="4499408"/>
            <a:ext cx="2638425" cy="1714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9695" y="710509"/>
            <a:ext cx="3829018" cy="286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630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45870" y="501123"/>
            <a:ext cx="39084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Who is at Risk?</a:t>
            </a:r>
            <a:endParaRPr lang="ar-IQ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4908" y="1259003"/>
            <a:ext cx="96629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Occupational Disease:</a:t>
            </a:r>
          </a:p>
          <a:p>
            <a:r>
              <a:rPr lang="en-US" sz="3200" dirty="0" smtClean="0">
                <a:latin typeface="Comic Sans MS" panose="030F0702030302020204" pitchFamily="66" charset="0"/>
              </a:rPr>
              <a:t>• Cattle ranchers/dairy farmers.</a:t>
            </a:r>
          </a:p>
          <a:p>
            <a:r>
              <a:rPr lang="en-US" sz="3200" dirty="0" smtClean="0">
                <a:latin typeface="Comic Sans MS" panose="030F0702030302020204" pitchFamily="66" charset="0"/>
              </a:rPr>
              <a:t>• Veterinarians.</a:t>
            </a:r>
          </a:p>
          <a:p>
            <a:r>
              <a:rPr lang="en-US" sz="3200" dirty="0" smtClean="0">
                <a:latin typeface="Comic Sans MS" panose="030F0702030302020204" pitchFamily="66" charset="0"/>
              </a:rPr>
              <a:t>• Abattoir workers.</a:t>
            </a:r>
          </a:p>
          <a:p>
            <a:r>
              <a:rPr lang="en-US" sz="3200" dirty="0" smtClean="0">
                <a:latin typeface="Comic Sans MS" panose="030F0702030302020204" pitchFamily="66" charset="0"/>
              </a:rPr>
              <a:t>• Meat inspectors.</a:t>
            </a:r>
          </a:p>
          <a:p>
            <a:r>
              <a:rPr lang="en-US" sz="3200" dirty="0" smtClean="0">
                <a:latin typeface="Comic Sans MS" panose="030F0702030302020204" pitchFamily="66" charset="0"/>
              </a:rPr>
              <a:t>• Lab workers.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Comic Sans MS" panose="030F0702030302020204" pitchFamily="66" charset="0"/>
              </a:rPr>
              <a:t> </a:t>
            </a:r>
            <a:r>
              <a:rPr lang="en-US" sz="32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Hunters.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Travelers.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Consumers of unpasteurized dairy products</a:t>
            </a:r>
            <a:endParaRPr lang="ar-IQ" sz="3200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826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3727" y="451700"/>
            <a:ext cx="24176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Diagnosis</a:t>
            </a:r>
            <a:endParaRPr lang="ar-IQ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8411" y="1778509"/>
            <a:ext cx="611659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Comic Sans MS" panose="030F0702030302020204" pitchFamily="66" charset="0"/>
              </a:rPr>
              <a:t>1-Clinical features.</a:t>
            </a:r>
          </a:p>
          <a:p>
            <a:r>
              <a:rPr lang="en-US" sz="2800" dirty="0" smtClean="0">
                <a:latin typeface="Comic Sans MS" panose="030F0702030302020204" pitchFamily="66" charset="0"/>
              </a:rPr>
              <a:t>2- Serology: </a:t>
            </a:r>
            <a:r>
              <a:rPr lang="en-US" sz="2800" dirty="0" err="1" smtClean="0">
                <a:latin typeface="Comic Sans MS" panose="030F0702030302020204" pitchFamily="66" charset="0"/>
              </a:rPr>
              <a:t>brucella</a:t>
            </a:r>
            <a:r>
              <a:rPr lang="en-US" sz="2800" dirty="0" smtClean="0">
                <a:latin typeface="Comic Sans MS" panose="030F0702030302020204" pitchFamily="66" charset="0"/>
              </a:rPr>
              <a:t>  agglutinins in the blood.</a:t>
            </a:r>
          </a:p>
          <a:p>
            <a:r>
              <a:rPr lang="en-US" sz="2800" dirty="0" smtClean="0">
                <a:latin typeface="Comic Sans MS" panose="030F0702030302020204" pitchFamily="66" charset="0"/>
              </a:rPr>
              <a:t>3- Blood or tissue culture.</a:t>
            </a:r>
          </a:p>
          <a:p>
            <a:r>
              <a:rPr lang="en-US" sz="2800" dirty="0" smtClean="0">
                <a:latin typeface="Comic Sans MS" panose="030F0702030302020204" pitchFamily="66" charset="0"/>
              </a:rPr>
              <a:t>4- Polymerase Chain Reaction (PCR).</a:t>
            </a:r>
            <a:endParaRPr lang="ar-IQ" sz="2800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29172" y="1768209"/>
            <a:ext cx="46626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mic Sans MS" panose="030F0702030302020204" pitchFamily="66" charset="0"/>
              </a:rPr>
              <a:t>Tube Agglutination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mic Sans MS" panose="030F0702030302020204" pitchFamily="66" charset="0"/>
              </a:rPr>
              <a:t>Complement </a:t>
            </a:r>
            <a:r>
              <a:rPr lang="en-US" sz="3200" dirty="0" smtClean="0">
                <a:latin typeface="Comic Sans MS" panose="030F0702030302020204" pitchFamily="66" charset="0"/>
              </a:rPr>
              <a:t>fixation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mic Sans MS" panose="030F0702030302020204" pitchFamily="66" charset="0"/>
              </a:rPr>
              <a:t> Radioimmunoassay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mic Sans MS" panose="030F0702030302020204" pitchFamily="66" charset="0"/>
              </a:rPr>
              <a:t> ELISA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mic Sans MS" panose="030F0702030302020204" pitchFamily="66" charset="0"/>
              </a:rPr>
              <a:t> Rapid Agglutination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Rose </a:t>
            </a:r>
            <a:r>
              <a:rPr lang="en-US" sz="32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bengal</a:t>
            </a:r>
            <a:r>
              <a:rPr lang="en-US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test</a:t>
            </a:r>
            <a:endParaRPr lang="ar-IQ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50856" y="624691"/>
            <a:ext cx="35750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Serologic Tests</a:t>
            </a:r>
            <a:endParaRPr lang="ar-IQ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790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359" y="432073"/>
            <a:ext cx="69609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i="0" u="none" strike="noStrike" baseline="0" dirty="0" smtClean="0">
                <a:latin typeface="Comic Sans MS" panose="030F0702030302020204" pitchFamily="66" charset="0"/>
              </a:rPr>
              <a:t>Rose Bengal plate test</a:t>
            </a:r>
            <a:endParaRPr lang="ar-IQ" dirty="0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6070" y="1443841"/>
            <a:ext cx="110263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0" u="none" strike="noStrike" baseline="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Is an agglutination test in which the </a:t>
            </a:r>
            <a:r>
              <a:rPr lang="en-US" sz="3600" b="1" i="0" u="none" strike="noStrike" baseline="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brucella</a:t>
            </a:r>
            <a:r>
              <a:rPr lang="en-US" sz="3600" b="1" i="0" u="none" strike="noStrike" baseline="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cells are bound to a dye</a:t>
            </a:r>
          </a:p>
          <a:p>
            <a:r>
              <a:rPr lang="en-US" sz="3600" b="0" i="0" u="none" strike="noStrike" baseline="0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• </a:t>
            </a:r>
            <a:r>
              <a:rPr lang="en-US" sz="3600" b="1" i="0" u="none" strike="noStrike" baseline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Is quick and easy to read</a:t>
            </a:r>
          </a:p>
          <a:p>
            <a:r>
              <a:rPr lang="en-US" sz="3600" b="0" i="0" u="none" strike="noStrike" baseline="0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• </a:t>
            </a:r>
            <a:r>
              <a:rPr lang="en-US" sz="3600" b="1" i="0" u="none" strike="noStrike" baseline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It is a useful screening test</a:t>
            </a:r>
            <a:endParaRPr lang="ar-IQ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01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413" y="1343025"/>
            <a:ext cx="5698396" cy="41719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8230" y="1881397"/>
            <a:ext cx="4612919" cy="315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106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67478" y="601356"/>
            <a:ext cx="442621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i="0" u="none" strike="noStrike" baseline="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Salmonella</a:t>
            </a:r>
            <a:endParaRPr lang="ar-IQ" dirty="0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22173" y="2008136"/>
            <a:ext cx="924285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Comic Sans MS" panose="030F0702030302020204" pitchFamily="66" charset="0"/>
              </a:rPr>
              <a:t>Causes Infections in Humans and</a:t>
            </a:r>
          </a:p>
          <a:p>
            <a:r>
              <a:rPr lang="en-US" sz="3600" dirty="0" smtClean="0">
                <a:latin typeface="Comic Sans MS" panose="030F0702030302020204" pitchFamily="66" charset="0"/>
              </a:rPr>
              <a:t>vertebrates,</a:t>
            </a:r>
          </a:p>
          <a:p>
            <a:r>
              <a:rPr lang="en-US" sz="3600" dirty="0" smtClean="0">
                <a:latin typeface="Comic Sans MS" panose="030F0702030302020204" pitchFamily="66" charset="0"/>
              </a:rPr>
              <a:t>• Enteric Fever ( </a:t>
            </a:r>
            <a:r>
              <a:rPr lang="en-US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Typhoid fever </a:t>
            </a:r>
            <a:r>
              <a:rPr lang="en-US" sz="3600" dirty="0" smtClean="0">
                <a:latin typeface="Comic Sans MS" panose="030F0702030302020204" pitchFamily="66" charset="0"/>
              </a:rPr>
              <a:t>)</a:t>
            </a:r>
          </a:p>
          <a:p>
            <a:r>
              <a:rPr lang="en-US" sz="3600" dirty="0" smtClean="0">
                <a:latin typeface="Comic Sans MS" panose="030F0702030302020204" pitchFamily="66" charset="0"/>
              </a:rPr>
              <a:t>• Gastroenteritis</a:t>
            </a:r>
          </a:p>
          <a:p>
            <a:r>
              <a:rPr lang="en-US" sz="3600" dirty="0" smtClean="0">
                <a:latin typeface="Comic Sans MS" panose="030F0702030302020204" pitchFamily="66" charset="0"/>
              </a:rPr>
              <a:t>• Septicemias,</a:t>
            </a:r>
          </a:p>
          <a:p>
            <a:r>
              <a:rPr lang="en-US" sz="3600" dirty="0" smtClean="0">
                <a:latin typeface="Comic Sans MS" panose="030F0702030302020204" pitchFamily="66" charset="0"/>
              </a:rPr>
              <a:t>• Carrier state.</a:t>
            </a:r>
            <a:endParaRPr lang="ar-IQ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7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73463" y="486878"/>
            <a:ext cx="424507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i="0" u="none" strike="noStrike" baseline="0" dirty="0" smtClean="0">
                <a:solidFill>
                  <a:srgbClr val="FF0000"/>
                </a:solidFill>
                <a:latin typeface="Arial" panose="020B0604020202020204" pitchFamily="34" charset="0"/>
              </a:rPr>
              <a:t>Salmonella</a:t>
            </a:r>
            <a:endParaRPr lang="ar-IQ" dirty="0"/>
          </a:p>
        </p:txBody>
      </p:sp>
      <p:sp>
        <p:nvSpPr>
          <p:cNvPr id="3" name="Rectangle 2"/>
          <p:cNvSpPr/>
          <p:nvPr/>
        </p:nvSpPr>
        <p:spPr>
          <a:xfrm>
            <a:off x="996773" y="1753677"/>
            <a:ext cx="943233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0" i="0" u="none" strike="noStrike" baseline="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A Very complex group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Contains more &gt; 2,000 </a:t>
            </a:r>
            <a:r>
              <a:rPr lang="en-US" sz="3200" b="0" i="0" u="none" strike="noStrike" baseline="0" dirty="0" err="1" smtClean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spp</a:t>
            </a:r>
            <a:endParaRPr lang="en-US" sz="3200" b="0" i="0" u="none" strike="noStrike" baseline="0" dirty="0" smtClean="0">
              <a:solidFill>
                <a:srgbClr val="00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Typed on the basis of Serotyping, and</a:t>
            </a:r>
          </a:p>
          <a:p>
            <a:r>
              <a:rPr lang="en-US" sz="3200" b="0" i="0" u="none" strike="noStrike" baseline="0" dirty="0" smtClean="0">
                <a:latin typeface="Comic Sans MS" panose="030F0702030302020204" pitchFamily="66" charset="0"/>
              </a:rPr>
              <a:t>species typing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Divided into two groups</a:t>
            </a:r>
          </a:p>
          <a:p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1 </a:t>
            </a:r>
            <a:r>
              <a:rPr lang="en-US" sz="3200" b="0" i="0" u="none" strike="noStrike" baseline="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Enteric fever group</a:t>
            </a:r>
          </a:p>
          <a:p>
            <a:r>
              <a:rPr lang="en-US" sz="3200" b="0" i="0" u="none" strike="noStrike" baseline="0" dirty="0" smtClean="0">
                <a:latin typeface="Comic Sans MS" panose="030F0702030302020204" pitchFamily="66" charset="0"/>
              </a:rPr>
              <a:t>2</a:t>
            </a:r>
            <a:r>
              <a:rPr lang="en-US" sz="3200" b="0" i="0" u="none" strike="noStrike" baseline="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i="0" u="none" strike="noStrike" baseline="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Food poisoning group – </a:t>
            </a:r>
          </a:p>
          <a:p>
            <a:r>
              <a:rPr lang="en-US" sz="2800" b="1" i="0" u="none" strike="noStrike" baseline="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Septicemias</a:t>
            </a:r>
            <a:endParaRPr lang="ar-IQ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8679" y="3327538"/>
            <a:ext cx="4487045" cy="329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345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3060" y="2388750"/>
            <a:ext cx="364524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</a:pPr>
            <a:r>
              <a:rPr lang="en-US" altLang="ar-IQ" sz="3200" u="sng" dirty="0">
                <a:solidFill>
                  <a:srgbClr val="003366"/>
                </a:solidFill>
                <a:latin typeface="Comic Sans MS" panose="030F0702030302020204" pitchFamily="66" charset="0"/>
              </a:rPr>
              <a:t>Common carriers</a:t>
            </a: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</a:pPr>
            <a:r>
              <a:rPr lang="en-US" altLang="ar-IQ" sz="2800" dirty="0" smtClean="0">
                <a:solidFill>
                  <a:srgbClr val="003366"/>
                </a:solidFill>
                <a:latin typeface="Comic Sans MS" panose="030F0702030302020204" pitchFamily="66" charset="0"/>
              </a:rPr>
              <a:t>Cattle</a:t>
            </a:r>
            <a:endParaRPr lang="en-US" altLang="ar-IQ" sz="2800" dirty="0">
              <a:solidFill>
                <a:srgbClr val="003366"/>
              </a:solidFill>
              <a:latin typeface="Comic Sans MS" panose="030F0702030302020204" pitchFamily="66" charset="0"/>
            </a:endParaRP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</a:pPr>
            <a:r>
              <a:rPr lang="en-US" altLang="ar-IQ" sz="2800" dirty="0">
                <a:solidFill>
                  <a:srgbClr val="003366"/>
                </a:solidFill>
                <a:latin typeface="Comic Sans MS" panose="030F0702030302020204" pitchFamily="66" charset="0"/>
              </a:rPr>
              <a:t>Cats</a:t>
            </a: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</a:pPr>
            <a:r>
              <a:rPr lang="en-US" altLang="ar-IQ" sz="2800" dirty="0">
                <a:solidFill>
                  <a:srgbClr val="003366"/>
                </a:solidFill>
                <a:latin typeface="Comic Sans MS" panose="030F0702030302020204" pitchFamily="66" charset="0"/>
              </a:rPr>
              <a:t>Dogs</a:t>
            </a: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</a:pPr>
            <a:r>
              <a:rPr lang="en-US" altLang="ar-IQ" sz="2800" dirty="0">
                <a:solidFill>
                  <a:srgbClr val="003366"/>
                </a:solidFill>
                <a:latin typeface="Comic Sans MS" panose="030F0702030302020204" pitchFamily="66" charset="0"/>
              </a:rPr>
              <a:t>Horses</a:t>
            </a: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</a:pPr>
            <a:r>
              <a:rPr lang="en-US" altLang="ar-IQ" sz="2800" dirty="0">
                <a:solidFill>
                  <a:srgbClr val="003366"/>
                </a:solidFill>
                <a:latin typeface="Comic Sans MS" panose="030F0702030302020204" pitchFamily="66" charset="0"/>
              </a:rPr>
              <a:t>Poultry</a:t>
            </a:r>
          </a:p>
        </p:txBody>
      </p:sp>
      <p:sp>
        <p:nvSpPr>
          <p:cNvPr id="3" name="Rectangle 2"/>
          <p:cNvSpPr/>
          <p:nvPr/>
        </p:nvSpPr>
        <p:spPr>
          <a:xfrm>
            <a:off x="4506100" y="2385730"/>
            <a:ext cx="2833816" cy="342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</a:pPr>
            <a:r>
              <a:rPr lang="en-US" altLang="ar-IQ" sz="3200" u="sng" dirty="0">
                <a:solidFill>
                  <a:srgbClr val="003366"/>
                </a:solidFill>
                <a:latin typeface="Comic Sans MS" panose="030F0702030302020204" pitchFamily="66" charset="0"/>
              </a:rPr>
              <a:t>Transmission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</a:pPr>
            <a:r>
              <a:rPr lang="en-US" altLang="ar-IQ" sz="2800" dirty="0" smtClean="0">
                <a:solidFill>
                  <a:srgbClr val="003366"/>
                </a:solidFill>
                <a:latin typeface="Comic Sans MS" panose="030F0702030302020204" pitchFamily="66" charset="0"/>
              </a:rPr>
              <a:t>-Direct </a:t>
            </a:r>
            <a:r>
              <a:rPr lang="en-US" altLang="ar-IQ" sz="2800" dirty="0">
                <a:solidFill>
                  <a:srgbClr val="003366"/>
                </a:solidFill>
                <a:latin typeface="Comic Sans MS" panose="030F0702030302020204" pitchFamily="66" charset="0"/>
              </a:rPr>
              <a:t>contact with animal or feces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</a:pPr>
            <a:endParaRPr lang="en-US" altLang="ar-IQ" sz="2800" dirty="0">
              <a:solidFill>
                <a:srgbClr val="003366"/>
              </a:solidFill>
              <a:latin typeface="Comic Sans MS" panose="030F0702030302020204" pitchFamily="66" charset="0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</a:pPr>
            <a:r>
              <a:rPr lang="en-US" altLang="ar-IQ" sz="2800" dirty="0" smtClean="0">
                <a:solidFill>
                  <a:srgbClr val="003366"/>
                </a:solidFill>
                <a:latin typeface="Comic Sans MS" panose="030F0702030302020204" pitchFamily="66" charset="0"/>
              </a:rPr>
              <a:t>-Contaminated </a:t>
            </a:r>
            <a:r>
              <a:rPr lang="en-US" altLang="ar-IQ" sz="2800" dirty="0">
                <a:solidFill>
                  <a:srgbClr val="003366"/>
                </a:solidFill>
                <a:latin typeface="Comic Sans MS" panose="030F0702030302020204" pitchFamily="66" charset="0"/>
              </a:rPr>
              <a:t>food</a:t>
            </a:r>
          </a:p>
        </p:txBody>
      </p:sp>
      <p:sp>
        <p:nvSpPr>
          <p:cNvPr id="4" name="Rectangle 3"/>
          <p:cNvSpPr/>
          <p:nvPr/>
        </p:nvSpPr>
        <p:spPr>
          <a:xfrm>
            <a:off x="7648833" y="2362936"/>
            <a:ext cx="432486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</a:pPr>
            <a:r>
              <a:rPr lang="en-US" altLang="ar-IQ" sz="3200" u="sng" dirty="0">
                <a:solidFill>
                  <a:srgbClr val="003366"/>
                </a:solidFill>
                <a:latin typeface="Comic Sans MS" panose="030F0702030302020204" pitchFamily="66" charset="0"/>
              </a:rPr>
              <a:t>Clinical Presentation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Font typeface="Wingdings" panose="05000000000000000000" pitchFamily="2" charset="2"/>
              <a:buChar char="w"/>
            </a:pPr>
            <a:r>
              <a:rPr lang="en-US" altLang="ar-IQ" sz="2800" dirty="0">
                <a:solidFill>
                  <a:srgbClr val="003366"/>
                </a:solidFill>
                <a:latin typeface="Comic Sans MS" panose="030F0702030302020204" pitchFamily="66" charset="0"/>
              </a:rPr>
              <a:t>Chills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Font typeface="Wingdings" panose="05000000000000000000" pitchFamily="2" charset="2"/>
              <a:buChar char="w"/>
            </a:pPr>
            <a:r>
              <a:rPr lang="en-US" altLang="ar-IQ" sz="2800" dirty="0">
                <a:solidFill>
                  <a:srgbClr val="003366"/>
                </a:solidFill>
                <a:latin typeface="Comic Sans MS" panose="030F0702030302020204" pitchFamily="66" charset="0"/>
              </a:rPr>
              <a:t>Fever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Font typeface="Wingdings" panose="05000000000000000000" pitchFamily="2" charset="2"/>
              <a:buChar char="w"/>
            </a:pPr>
            <a:r>
              <a:rPr lang="en-US" altLang="ar-IQ" sz="2800" dirty="0">
                <a:solidFill>
                  <a:srgbClr val="003366"/>
                </a:solidFill>
                <a:latin typeface="Comic Sans MS" panose="030F0702030302020204" pitchFamily="66" charset="0"/>
              </a:rPr>
              <a:t>Headache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Font typeface="Wingdings" panose="05000000000000000000" pitchFamily="2" charset="2"/>
              <a:buChar char="w"/>
            </a:pPr>
            <a:r>
              <a:rPr lang="en-US" altLang="ar-IQ" sz="2800" dirty="0">
                <a:solidFill>
                  <a:srgbClr val="003366"/>
                </a:solidFill>
                <a:latin typeface="Comic Sans MS" panose="030F0702030302020204" pitchFamily="66" charset="0"/>
              </a:rPr>
              <a:t>Diarrhea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Font typeface="Wingdings" panose="05000000000000000000" pitchFamily="2" charset="2"/>
              <a:buChar char="w"/>
            </a:pPr>
            <a:r>
              <a:rPr lang="en-US" altLang="ar-IQ" sz="2800" dirty="0">
                <a:solidFill>
                  <a:srgbClr val="003366"/>
                </a:solidFill>
                <a:latin typeface="Comic Sans MS" panose="030F0702030302020204" pitchFamily="66" charset="0"/>
              </a:rPr>
              <a:t>Vomiting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3973463" y="709303"/>
            <a:ext cx="403828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i="0" u="none" strike="noStrike" baseline="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Salmonella</a:t>
            </a:r>
            <a:endParaRPr lang="ar-IQ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275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2919" y="667079"/>
            <a:ext cx="54695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0" u="none" strike="noStrike" baseline="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Morphology of Salmonella</a:t>
            </a:r>
            <a:endParaRPr lang="ar-IQ" sz="3200" dirty="0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7837" y="1443841"/>
            <a:ext cx="384295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b="0" i="0" u="none" strike="noStrike" baseline="0" dirty="0" smtClean="0">
                <a:latin typeface="Comic Sans MS" panose="030F0702030302020204" pitchFamily="66" charset="0"/>
              </a:rPr>
              <a:t>Gram negative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b="0" i="0" u="none" strike="noStrike" baseline="0" dirty="0" smtClean="0">
                <a:latin typeface="Comic Sans MS" panose="030F0702030302020204" pitchFamily="66" charset="0"/>
              </a:rPr>
              <a:t>bacilli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ar-IQ" sz="3600" dirty="0" smtClean="0">
                <a:latin typeface="Comic Sans MS" panose="030F0702030302020204" pitchFamily="66" charset="0"/>
              </a:rPr>
              <a:t>3 </a:t>
            </a:r>
            <a:r>
              <a:rPr lang="ar-IQ" sz="3600" dirty="0">
                <a:latin typeface="Comic Sans MS" panose="030F0702030302020204" pitchFamily="66" charset="0"/>
              </a:rPr>
              <a:t>/ 0.5</a:t>
            </a:r>
          </a:p>
          <a:p>
            <a:r>
              <a:rPr lang="en-US" sz="3600" b="0" i="0" u="none" strike="noStrike" baseline="0" dirty="0" smtClean="0">
                <a:latin typeface="Comic Sans MS" panose="030F0702030302020204" pitchFamily="66" charset="0"/>
              </a:rPr>
              <a:t>microns,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b="0" i="0" u="none" strike="noStrike" baseline="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Motile by</a:t>
            </a:r>
          </a:p>
          <a:p>
            <a:r>
              <a:rPr lang="en-US" sz="3600" b="0" i="0" u="none" strike="noStrike" baseline="0" dirty="0" smtClean="0">
                <a:latin typeface="Comic Sans MS" panose="030F0702030302020204" pitchFamily="66" charset="0"/>
              </a:rPr>
              <a:t>flagella</a:t>
            </a:r>
            <a:endParaRPr lang="ar-IQ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4188" y="2151976"/>
            <a:ext cx="3356100" cy="22080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66640" y="785333"/>
            <a:ext cx="44205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Resistance of Salmonella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Comic Sans MS" panose="030F0702030302020204" pitchFamily="66" charset="0"/>
              </a:rPr>
              <a:t>55º c – 1 hour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Comic Sans MS" panose="030F0702030302020204" pitchFamily="66" charset="0"/>
              </a:rPr>
              <a:t> 60º c – 15 MT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Comic Sans MS" panose="030F0702030302020204" pitchFamily="66" charset="0"/>
              </a:rPr>
              <a:t> Boiling ,Chlorination,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Comic Sans MS" panose="030F0702030302020204" pitchFamily="66" charset="0"/>
              </a:rPr>
              <a:t>Pasteurization Destroy the</a:t>
            </a:r>
          </a:p>
          <a:p>
            <a:r>
              <a:rPr lang="en-US" sz="3200" dirty="0" smtClean="0">
                <a:latin typeface="Comic Sans MS" panose="030F0702030302020204" pitchFamily="66" charset="0"/>
              </a:rPr>
              <a:t>   Bacilli</a:t>
            </a:r>
            <a:r>
              <a:rPr lang="en-US" sz="3200" dirty="0" smtClean="0">
                <a:latin typeface="Comic Sans MS" panose="030F0702030302020204" pitchFamily="66" charset="0"/>
              </a:rPr>
              <a:t>.</a:t>
            </a:r>
            <a:endParaRPr lang="ar-IQ" sz="3200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103" y="4497479"/>
            <a:ext cx="3839347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416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06700" y="3626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Diagnose Typhoid Fever</a:t>
            </a:r>
            <a:endParaRPr lang="ar-IQ" sz="3600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52500" y="1509236"/>
            <a:ext cx="104267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Comic Sans MS" panose="030F0702030302020204" pitchFamily="66" charset="0"/>
              </a:rPr>
              <a:t>Diagnosis is made by any blood, bone marrow or stool cultures and with the </a:t>
            </a:r>
            <a:r>
              <a:rPr lang="en-US" sz="2800" dirty="0" err="1" smtClean="0">
                <a:latin typeface="Comic Sans MS" panose="030F0702030302020204" pitchFamily="66" charset="0"/>
              </a:rPr>
              <a:t>Widal</a:t>
            </a:r>
            <a:r>
              <a:rPr lang="en-US" sz="2800" dirty="0" smtClean="0">
                <a:latin typeface="Comic Sans MS" panose="030F0702030302020204" pitchFamily="66" charset="0"/>
              </a:rPr>
              <a:t> test (demonstration of salmonella antibodies against antigens O-somatic and H-</a:t>
            </a:r>
            <a:r>
              <a:rPr lang="en-US" sz="2800" dirty="0" err="1" smtClean="0">
                <a:latin typeface="Comic Sans MS" panose="030F0702030302020204" pitchFamily="66" charset="0"/>
              </a:rPr>
              <a:t>flagellar</a:t>
            </a:r>
            <a:r>
              <a:rPr lang="en-US" sz="2800" dirty="0" smtClean="0">
                <a:latin typeface="Comic Sans MS" panose="030F0702030302020204" pitchFamily="66" charset="0"/>
              </a:rPr>
              <a:t> ).</a:t>
            </a:r>
            <a:endParaRPr lang="ar-IQ" sz="2800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17600" y="3215839"/>
            <a:ext cx="41021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omic Sans MS" panose="030F0702030302020204" pitchFamily="66" charset="0"/>
              </a:rPr>
              <a:t>1} </a:t>
            </a:r>
            <a:r>
              <a:rPr lang="en-US" sz="2800" dirty="0" smtClean="0">
                <a:latin typeface="Comic Sans MS" panose="030F0702030302020204" pitchFamily="66" charset="0"/>
              </a:rPr>
              <a:t>Isolation of Bacilli. -----A Gold standard</a:t>
            </a:r>
          </a:p>
          <a:p>
            <a:r>
              <a:rPr lang="en-US" sz="2800" dirty="0" smtClean="0">
                <a:latin typeface="Comic Sans MS" panose="030F0702030302020204" pitchFamily="66" charset="0"/>
              </a:rPr>
              <a:t>2} Diagnosis for presence of Antibodies,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Isolation from Feces and Urine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0300" y="3060700"/>
            <a:ext cx="2971799" cy="27178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9550" y="3057435"/>
            <a:ext cx="2721472" cy="272106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254243" y="5784334"/>
            <a:ext cx="10043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XLD agar</a:t>
            </a:r>
            <a:endParaRPr lang="ar-IQ" dirty="0"/>
          </a:p>
        </p:txBody>
      </p:sp>
      <p:sp>
        <p:nvSpPr>
          <p:cNvPr id="10" name="Rectangle 9"/>
          <p:cNvSpPr/>
          <p:nvPr/>
        </p:nvSpPr>
        <p:spPr>
          <a:xfrm>
            <a:off x="9194800" y="5810935"/>
            <a:ext cx="23563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Mac </a:t>
            </a:r>
            <a:r>
              <a:rPr lang="en-US" dirty="0" err="1" smtClean="0"/>
              <a:t>Conkey's</a:t>
            </a:r>
            <a:r>
              <a:rPr lang="en-US" dirty="0" smtClean="0"/>
              <a:t> agar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417243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449" y="711193"/>
            <a:ext cx="54505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Slide agglutination tests</a:t>
            </a:r>
            <a:endParaRPr lang="ar-IQ" sz="3600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3075" y="1602422"/>
            <a:ext cx="435370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Comic Sans MS" panose="030F0702030302020204" pitchFamily="66" charset="0"/>
              </a:rPr>
              <a:t>- In slide agglutination</a:t>
            </a:r>
          </a:p>
          <a:p>
            <a:r>
              <a:rPr lang="en-US" sz="2800" dirty="0" smtClean="0">
                <a:latin typeface="Comic Sans MS" panose="030F0702030302020204" pitchFamily="66" charset="0"/>
              </a:rPr>
              <a:t>tests a known serum</a:t>
            </a:r>
          </a:p>
          <a:p>
            <a:r>
              <a:rPr lang="en-US" sz="2800" dirty="0" smtClean="0">
                <a:latin typeface="Comic Sans MS" panose="030F0702030302020204" pitchFamily="66" charset="0"/>
              </a:rPr>
              <a:t>and unknown culture</a:t>
            </a:r>
          </a:p>
          <a:p>
            <a:r>
              <a:rPr lang="en-US" sz="2800" dirty="0" smtClean="0">
                <a:latin typeface="Comic Sans MS" panose="030F0702030302020204" pitchFamily="66" charset="0"/>
              </a:rPr>
              <a:t>isolate is mixed,</a:t>
            </a:r>
          </a:p>
          <a:p>
            <a:r>
              <a:rPr lang="en-US" sz="2800" dirty="0" smtClean="0">
                <a:latin typeface="Comic Sans MS" panose="030F0702030302020204" pitchFamily="66" charset="0"/>
              </a:rPr>
              <a:t>clumping occurs</a:t>
            </a:r>
          </a:p>
          <a:p>
            <a:r>
              <a:rPr lang="en-US" sz="2800" dirty="0" smtClean="0">
                <a:latin typeface="Comic Sans MS" panose="030F0702030302020204" pitchFamily="66" charset="0"/>
              </a:rPr>
              <a:t>within few minutes</a:t>
            </a:r>
          </a:p>
          <a:p>
            <a:r>
              <a:rPr lang="en-US" sz="2800" dirty="0" smtClean="0">
                <a:latin typeface="Comic Sans MS" panose="030F0702030302020204" pitchFamily="66" charset="0"/>
              </a:rPr>
              <a:t>- Commercial sera are</a:t>
            </a:r>
          </a:p>
          <a:p>
            <a:r>
              <a:rPr lang="en-US" sz="2800" dirty="0" smtClean="0">
                <a:latin typeface="Comic Sans MS" panose="030F0702030302020204" pitchFamily="66" charset="0"/>
              </a:rPr>
              <a:t>available for detection</a:t>
            </a:r>
          </a:p>
          <a:p>
            <a:r>
              <a:rPr lang="en-US" sz="2800" dirty="0" smtClean="0">
                <a:latin typeface="Comic Sans MS" panose="030F0702030302020204" pitchFamily="66" charset="0"/>
              </a:rPr>
              <a:t>of A, </a:t>
            </a:r>
            <a:r>
              <a:rPr lang="en-US" sz="2800" dirty="0" smtClean="0">
                <a:latin typeface="Comic Sans MS" panose="030F0702030302020204" pitchFamily="66" charset="0"/>
              </a:rPr>
              <a:t>B,C1,C2,D,and E</a:t>
            </a:r>
            <a:r>
              <a:rPr lang="en-US" dirty="0" smtClean="0"/>
              <a:t>.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038" y="1779374"/>
            <a:ext cx="5780539" cy="422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1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2685" y="466166"/>
            <a:ext cx="882272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0" u="none" strike="noStrike" baseline="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WIDAL Test </a:t>
            </a:r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– Tube agglutination test.</a:t>
            </a:r>
          </a:p>
          <a:p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• Detects O and H antibodies</a:t>
            </a:r>
          </a:p>
          <a:p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• Diagnosis of Typhoid and Paratyphoid</a:t>
            </a:r>
          </a:p>
          <a:p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• Testing for H agglutinins in Dryers tubes, a</a:t>
            </a:r>
          </a:p>
          <a:p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narrow tube floccules at the bottom</a:t>
            </a:r>
          </a:p>
          <a:p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• Testing for O agglutinins in Felix </a:t>
            </a:r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tubes.</a:t>
            </a:r>
            <a:endParaRPr lang="en-US" sz="3200" b="0" i="0" u="none" strike="noStrike" baseline="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• Incubated at 37º c overnight</a:t>
            </a:r>
          </a:p>
          <a:p>
            <a:r>
              <a:rPr 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diagnosing typhoid </a:t>
            </a:r>
            <a:r>
              <a:rPr lang="en-US" sz="28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fever based </a:t>
            </a:r>
            <a:r>
              <a:rPr 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on the fact that</a:t>
            </a:r>
          </a:p>
          <a:p>
            <a:r>
              <a:rPr lang="en-US" sz="2800" i="1" dirty="0">
                <a:solidFill>
                  <a:srgbClr val="002060"/>
                </a:solidFill>
                <a:latin typeface="Comic Sans MS" panose="030F0702030302020204" pitchFamily="66" charset="0"/>
              </a:rPr>
              <a:t>antibodies in the blood of </a:t>
            </a:r>
            <a:r>
              <a:rPr lang="en-US" sz="2800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an infected </a:t>
            </a:r>
            <a:r>
              <a:rPr lang="en-US" sz="2800" i="1" dirty="0">
                <a:solidFill>
                  <a:srgbClr val="002060"/>
                </a:solidFill>
                <a:latin typeface="Comic Sans MS" panose="030F0702030302020204" pitchFamily="66" charset="0"/>
              </a:rPr>
              <a:t>individual cause </a:t>
            </a:r>
            <a:r>
              <a:rPr lang="en-US" sz="2800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the bacteria </a:t>
            </a:r>
            <a:r>
              <a:rPr lang="en-US" sz="2800" i="1" dirty="0">
                <a:solidFill>
                  <a:srgbClr val="002060"/>
                </a:solidFill>
                <a:latin typeface="Comic Sans MS" panose="030F0702030302020204" pitchFamily="66" charset="0"/>
              </a:rPr>
              <a:t>to bind together </a:t>
            </a:r>
            <a:r>
              <a:rPr lang="en-US" sz="2800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into clumps </a:t>
            </a:r>
            <a:r>
              <a:rPr lang="en-US" sz="2800" i="1" dirty="0">
                <a:solidFill>
                  <a:srgbClr val="002060"/>
                </a:solidFill>
                <a:latin typeface="Comic Sans MS" panose="030F0702030302020204" pitchFamily="66" charset="0"/>
              </a:rPr>
              <a:t>(the </a:t>
            </a:r>
            <a:r>
              <a:rPr lang="en-US" sz="28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Widal</a:t>
            </a:r>
            <a:r>
              <a:rPr lang="en-US" sz="2800" i="1" dirty="0">
                <a:solidFill>
                  <a:srgbClr val="002060"/>
                </a:solidFill>
                <a:latin typeface="Comic Sans MS" panose="030F0702030302020204" pitchFamily="66" charset="0"/>
              </a:rPr>
              <a:t> reaction).</a:t>
            </a:r>
            <a:endParaRPr lang="ar-IQ" sz="2800" i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784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09666" y="678069"/>
            <a:ext cx="328327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i="0" u="none" strike="noStrike" baseline="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Brucellosis</a:t>
            </a:r>
          </a:p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(Malta Fever)</a:t>
            </a:r>
            <a:endParaRPr lang="ar-IQ" sz="2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20342" y="1813003"/>
            <a:ext cx="101490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smtClean="0">
                <a:latin typeface="Comic Sans MS" panose="030F0702030302020204" pitchFamily="66" charset="0"/>
              </a:rPr>
              <a:t>Brucellosis</a:t>
            </a:r>
            <a:r>
              <a:rPr lang="en-US" sz="2800" dirty="0" smtClean="0">
                <a:latin typeface="Comic Sans MS" panose="030F0702030302020204" pitchFamily="66" charset="0"/>
              </a:rPr>
              <a:t> is a zoonosis primarily of domestic animals, causing a chronic debilitating septicemic disease leading to </a:t>
            </a:r>
            <a:r>
              <a:rPr lang="en-US" sz="2800" dirty="0" smtClean="0">
                <a:latin typeface="Comic Sans MS" panose="030F0702030302020204" pitchFamily="66" charset="0"/>
              </a:rPr>
              <a:t>abortion.</a:t>
            </a:r>
            <a:endParaRPr lang="en-US" sz="2800" dirty="0" smtClean="0">
              <a:latin typeface="Comic Sans MS" panose="030F0702030302020204" pitchFamily="66" charset="0"/>
            </a:endParaRPr>
          </a:p>
          <a:p>
            <a:r>
              <a:rPr lang="en-US" sz="2800" dirty="0" smtClean="0">
                <a:latin typeface="Comic Sans MS" panose="030F0702030302020204" pitchFamily="66" charset="0"/>
              </a:rPr>
              <a:t>The causal </a:t>
            </a:r>
            <a:r>
              <a:rPr lang="en-US" sz="2800" dirty="0" err="1" smtClean="0">
                <a:latin typeface="Comic Sans MS" panose="030F0702030302020204" pitchFamily="66" charset="0"/>
              </a:rPr>
              <a:t>Brucella</a:t>
            </a:r>
            <a:r>
              <a:rPr lang="en-US" sz="2800" dirty="0" smtClean="0">
                <a:latin typeface="Comic Sans MS" panose="030F0702030302020204" pitchFamily="66" charset="0"/>
              </a:rPr>
              <a:t> species are named after</a:t>
            </a:r>
          </a:p>
          <a:p>
            <a:r>
              <a:rPr lang="en-US" sz="2800" dirty="0" smtClean="0">
                <a:latin typeface="Comic Sans MS" panose="030F0702030302020204" pitchFamily="66" charset="0"/>
              </a:rPr>
              <a:t>Sir David Bruce, who discovered the cause of</a:t>
            </a:r>
          </a:p>
          <a:p>
            <a:r>
              <a:rPr lang="en-US" sz="2800" dirty="0" smtClean="0">
                <a:latin typeface="Comic Sans MS" panose="030F0702030302020204" pitchFamily="66" charset="0"/>
              </a:rPr>
              <a:t>one form of the disease while serving </a:t>
            </a:r>
            <a:r>
              <a:rPr lang="en-US" sz="2800" dirty="0" smtClean="0">
                <a:latin typeface="Comic Sans MS" panose="030F0702030302020204" pitchFamily="66" charset="0"/>
              </a:rPr>
              <a:t>in Malta </a:t>
            </a:r>
            <a:r>
              <a:rPr lang="en-US" sz="2800" dirty="0" smtClean="0">
                <a:latin typeface="Comic Sans MS" panose="030F0702030302020204" pitchFamily="66" charset="0"/>
              </a:rPr>
              <a:t>in 1887.</a:t>
            </a:r>
            <a:endParaRPr lang="ar-IQ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4113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532</Words>
  <Application>Microsoft Office PowerPoint</Application>
  <PresentationFormat>Widescreen</PresentationFormat>
  <Paragraphs>118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Comic Sans MS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Samal</dc:creator>
  <cp:lastModifiedBy>Samal</cp:lastModifiedBy>
  <cp:revision>15</cp:revision>
  <dcterms:created xsi:type="dcterms:W3CDTF">2018-02-21T16:37:48Z</dcterms:created>
  <dcterms:modified xsi:type="dcterms:W3CDTF">2018-02-23T21:58:13Z</dcterms:modified>
</cp:coreProperties>
</file>