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876" r:id="rId1"/>
  </p:sldMasterIdLst>
  <p:notesMasterIdLst>
    <p:notesMasterId r:id="rId51"/>
  </p:notesMasterIdLst>
  <p:sldIdLst>
    <p:sldId id="292" r:id="rId2"/>
    <p:sldId id="323" r:id="rId3"/>
    <p:sldId id="287" r:id="rId4"/>
    <p:sldId id="288" r:id="rId5"/>
    <p:sldId id="289" r:id="rId6"/>
    <p:sldId id="326" r:id="rId7"/>
    <p:sldId id="259" r:id="rId8"/>
    <p:sldId id="314" r:id="rId9"/>
    <p:sldId id="290" r:id="rId10"/>
    <p:sldId id="291" r:id="rId11"/>
    <p:sldId id="310" r:id="rId12"/>
    <p:sldId id="268" r:id="rId13"/>
    <p:sldId id="265" r:id="rId14"/>
    <p:sldId id="303" r:id="rId15"/>
    <p:sldId id="317" r:id="rId16"/>
    <p:sldId id="267" r:id="rId17"/>
    <p:sldId id="319" r:id="rId18"/>
    <p:sldId id="293" r:id="rId19"/>
    <p:sldId id="315" r:id="rId20"/>
    <p:sldId id="264" r:id="rId21"/>
    <p:sldId id="305" r:id="rId22"/>
    <p:sldId id="322" r:id="rId23"/>
    <p:sldId id="308" r:id="rId24"/>
    <p:sldId id="320" r:id="rId25"/>
    <p:sldId id="306" r:id="rId26"/>
    <p:sldId id="316" r:id="rId27"/>
    <p:sldId id="321" r:id="rId28"/>
    <p:sldId id="307" r:id="rId29"/>
    <p:sldId id="278" r:id="rId30"/>
    <p:sldId id="311" r:id="rId31"/>
    <p:sldId id="277" r:id="rId32"/>
    <p:sldId id="312" r:id="rId33"/>
    <p:sldId id="328" r:id="rId34"/>
    <p:sldId id="276" r:id="rId35"/>
    <p:sldId id="275" r:id="rId36"/>
    <p:sldId id="294" r:id="rId37"/>
    <p:sldId id="295" r:id="rId38"/>
    <p:sldId id="296" r:id="rId39"/>
    <p:sldId id="327" r:id="rId40"/>
    <p:sldId id="329" r:id="rId41"/>
    <p:sldId id="274" r:id="rId42"/>
    <p:sldId id="273" r:id="rId43"/>
    <p:sldId id="272" r:id="rId44"/>
    <p:sldId id="313" r:id="rId45"/>
    <p:sldId id="271" r:id="rId46"/>
    <p:sldId id="324" r:id="rId47"/>
    <p:sldId id="325" r:id="rId48"/>
    <p:sldId id="282" r:id="rId49"/>
    <p:sldId id="281" r:id="rId5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24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4CA999-3BFB-44C9-8B10-B9540667816E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73F4BB-A87E-4346-BD0E-30BC92F99F7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134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3F4BB-A87E-4346-BD0E-30BC92F99F7C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3F4BB-A87E-4346-BD0E-30BC92F99F7C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7F1FFD-1B94-4E93-97A4-8D27DC3FA68C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5A77B0-00A6-4B91-9C36-4353521229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F1FFD-1B94-4E93-97A4-8D27DC3FA68C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A77B0-00A6-4B91-9C36-4353521229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F1FFD-1B94-4E93-97A4-8D27DC3FA68C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A77B0-00A6-4B91-9C36-4353521229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F1FFD-1B94-4E93-97A4-8D27DC3FA68C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A77B0-00A6-4B91-9C36-4353521229C4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F1FFD-1B94-4E93-97A4-8D27DC3FA68C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A77B0-00A6-4B91-9C36-4353521229C4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F1FFD-1B94-4E93-97A4-8D27DC3FA68C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A77B0-00A6-4B91-9C36-4353521229C4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F1FFD-1B94-4E93-97A4-8D27DC3FA68C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A77B0-00A6-4B91-9C36-4353521229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F1FFD-1B94-4E93-97A4-8D27DC3FA68C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A77B0-00A6-4B91-9C36-4353521229C4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F1FFD-1B94-4E93-97A4-8D27DC3FA68C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A77B0-00A6-4B91-9C36-4353521229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7F1FFD-1B94-4E93-97A4-8D27DC3FA68C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A77B0-00A6-4B91-9C36-4353521229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7F1FFD-1B94-4E93-97A4-8D27DC3FA68C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5A77B0-00A6-4B91-9C36-4353521229C4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7F1FFD-1B94-4E93-97A4-8D27DC3FA68C}" type="datetimeFigureOut">
              <a:rPr lang="ar-IQ" smtClean="0"/>
              <a:pPr/>
              <a:t>06/06/1439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5A77B0-00A6-4B91-9C36-4353521229C4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annica.com/EBchecked/topic/187091/endosymbiosi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topic/494585/red-tide" TargetMode="External"/><Relationship Id="rId2" Type="http://schemas.openxmlformats.org/officeDocument/2006/relationships/hyperlink" Target="http://www.britannica.com/EBchecked/topic/636972/water-blo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topic/636972/water-blo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topic/560520/Spirogyra" TargetMode="External"/><Relationship Id="rId2" Type="http://schemas.openxmlformats.org/officeDocument/2006/relationships/hyperlink" Target="http://www.britannica.com/EBchecked/topic/206735/filamen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topic/480430/protoplasm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ritannica.com/EBchecked/topic/355396/Macrocysti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7.jpeg"/><Relationship Id="rId7" Type="http://schemas.openxmlformats.org/officeDocument/2006/relationships/hyperlink" Target="http://www.britannica.com/EBchecked/topic/632669/Volvox" TargetMode="External"/><Relationship Id="rId2" Type="http://schemas.openxmlformats.org/officeDocument/2006/relationships/hyperlink" Target="http://www.britannica.com/EBchecked/topic/494023/red-alga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ritannica.com/EBchecked/topic/209243/flagellate" TargetMode="External"/><Relationship Id="rId5" Type="http://schemas.openxmlformats.org/officeDocument/2006/relationships/hyperlink" Target="http://www.britannica.com/EBchecked/topic/636754/water" TargetMode="External"/><Relationship Id="rId4" Type="http://schemas.openxmlformats.org/officeDocument/2006/relationships/hyperlink" Target="http://www.britannica.com/EBchecked/topic/209268/flagellum" TargetMode="External"/><Relationship Id="rId9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encrypted-tbn3.gstatic.com/images?q=tbn:ANd9GcSu18JjsR40tbBXOzS2Q5WoGnh_r7zNbks0h8Z_EVrUqmtocSH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609600"/>
            <a:ext cx="8915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Algae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An alga (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singular for algae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is a plant-like organism that uses sunlight to produce energy in a process </a:t>
            </a:r>
            <a:r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called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Photosynthesis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Algae are extremely important organisms because they are considered to be the primary oxygen-producing organisms on Earth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078" y="3352800"/>
            <a:ext cx="807720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algae do not have any of these </a:t>
            </a:r>
          </a:p>
          <a:p>
            <a:pPr lvl="0"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1-they do not have  root, leaf and stems.</a:t>
            </a:r>
          </a:p>
          <a:p>
            <a:pPr lvl="0"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they don’t form true embryo  </a:t>
            </a:r>
          </a:p>
          <a:p>
            <a:pPr lvl="0"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 do not have a vascular  system . 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81000"/>
            <a:ext cx="77724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3-They have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multicellular diploid  embryo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stage that remains developmentally and nutritionally dependent on the parent's gametophyte for significant period</a:t>
            </a: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Producing tissue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differentiate  in a wide variety of shapes.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53544" y="1928802"/>
            <a:ext cx="49046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Helvetica"/>
              </a:rPr>
              <a:t>Distribution 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Helvetica"/>
              </a:rPr>
              <a:t>and 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Helvetica"/>
              </a:rPr>
              <a:t>abundance</a:t>
            </a:r>
            <a:endParaRPr lang="ar-IQ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430887"/>
            <a:ext cx="9144000" cy="65915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Algae are most common in aquatic habitats.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can be categorized ecologically by their habitats.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Planktonic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:microscopic algae grow suspended in the water.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Neustonic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:algae grow on the water surface.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Cryophilic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algae occur in snow and ice.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Thermophilic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algae live in hot springs.  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Edaphic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:algae live on or in soil.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Epizoic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algae grow on animals, such as 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turtles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sloths.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Epiphytic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algae grow on fungi, land plants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Epilithic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algae live on rocks.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Endolithic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algae live in porous rocks.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Chasmolithic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algae grow 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rock fissures.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454" y="1524000"/>
            <a:ext cx="8991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Some algae live inside other organisms, and in a general sense these are called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Endosymbionts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Specifically,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endozoic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endosymbionts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live in protozoa or other, larger animals, whereas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endophytic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endosymbionts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live in fungi, plants, or other algae.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75" y="115431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nutrients are abundant, as in some polluted waters, algal cell numbers can become great enough to produce obvious patches of algae called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“Blooms”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“Red tides”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sually linked to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favourable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growing conditions, including an abundance of nutrients</a:t>
            </a:r>
            <a:r>
              <a:rPr lang="en-US" sz="11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ar-IQ" dirty="0"/>
          </a:p>
        </p:txBody>
      </p:sp>
      <p:pic>
        <p:nvPicPr>
          <p:cNvPr id="53250" name="Picture 2" descr="https://encrypted-tbn3.gstatic.com/images?q=tbn:ANd9GcQmy5w919VJO0FDIR0lQ7rY2aXCmMBY943rUrcE2bFIuHZR4w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4876800" cy="3810000"/>
          </a:xfrm>
          <a:prstGeom prst="rect">
            <a:avLst/>
          </a:prstGeom>
          <a:noFill/>
        </p:spPr>
      </p:pic>
      <p:pic>
        <p:nvPicPr>
          <p:cNvPr id="53254" name="Picture 6" descr="red-tide-organi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048000"/>
            <a:ext cx="4267200" cy="3810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23622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 err="1" smtClean="0">
                <a:solidFill>
                  <a:srgbClr val="00B050"/>
                </a:solidFill>
              </a:rPr>
              <a:t>Karenia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brevis</a:t>
            </a:r>
            <a:r>
              <a:rPr lang="en-US" sz="2000" b="1" i="1" dirty="0" smtClean="0">
                <a:solidFill>
                  <a:srgbClr val="00B050"/>
                </a:solidFill>
              </a:rPr>
              <a:t> is a single-cell organism belonging to a group of algae called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dinoflagellates</a:t>
            </a:r>
            <a:r>
              <a:rPr lang="en-US" sz="2000" b="1" i="1" dirty="0" smtClean="0">
                <a:solidFill>
                  <a:srgbClr val="00B050"/>
                </a:solidFill>
              </a:rPr>
              <a:t>.</a:t>
            </a:r>
            <a:endParaRPr lang="ar-IQ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47876-004-3EB123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74"/>
            <a:ext cx="9144000" cy="557212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500298" y="571480"/>
            <a:ext cx="3571899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Blooms</a:t>
            </a:r>
            <a:endParaRPr lang="ar-IQ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1908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Times New Roman" pitchFamily="18" charset="0"/>
                <a:cs typeface="Helvetica" charset="0"/>
              </a:rPr>
              <a:t>Size range and diversity of structure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size range of the algae about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microscopic cell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Many algae consist of only one cell, others have two or more cells, and the largest have millions of cells. In large,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macroscopic algae,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groups of cells are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specialized functions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such as anchorage, transport, photosynthesis, and reproduction..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classroom.sdmesa.edu/eschmid/Lectur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6172200" cy="3657600"/>
          </a:xfrm>
          <a:prstGeom prst="rect">
            <a:avLst/>
          </a:prstGeom>
          <a:noFill/>
        </p:spPr>
      </p:pic>
      <p:pic>
        <p:nvPicPr>
          <p:cNvPr id="26628" name="Picture 4" descr="https://encrypted-tbn1.gstatic.com/images?q=tbn:ANd9GcSIBBNm3Y3GYW4LQlG9v6JDcC6V76w17SS2YHArGVVkJ9qHkGh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352800"/>
            <a:ext cx="31242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rticle-0-0051C19500000578-672_468x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786058"/>
          </a:xfrm>
          <a:prstGeom prst="rect">
            <a:avLst/>
          </a:prstGeom>
        </p:spPr>
      </p:pic>
      <p:pic>
        <p:nvPicPr>
          <p:cNvPr id="3" name="صورة 2" descr="Saccharina_latissima_NO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786058"/>
            <a:ext cx="5572164" cy="407194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divisions of alg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g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Most algae are posses as primary producers , they use the sunlight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energy to convert inorganic substances into simple organic compounds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ar-IQ" sz="32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+mj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ar-IQ" sz="3200" baseline="-25000" dirty="0" smtClean="0">
                <a:solidFill>
                  <a:srgbClr val="00CC66"/>
                </a:solidFill>
              </a:rPr>
              <a:t> </a:t>
            </a:r>
            <a:r>
              <a:rPr lang="ar-SA" sz="2400" b="1" dirty="0" smtClean="0">
                <a:solidFill>
                  <a:srgbClr val="00CC66"/>
                </a:solidFill>
              </a:rPr>
              <a:t>6</a:t>
            </a:r>
            <a:r>
              <a:rPr lang="en-US" sz="2400" b="1" dirty="0" smtClean="0">
                <a:solidFill>
                  <a:srgbClr val="00CC66"/>
                </a:solidFill>
              </a:rPr>
              <a:t>CO2</a:t>
            </a:r>
            <a:r>
              <a:rPr lang="ar-SA" sz="2400" b="1" dirty="0" smtClean="0">
                <a:solidFill>
                  <a:srgbClr val="00CC66"/>
                </a:solidFill>
              </a:rPr>
              <a:t>6 + </a:t>
            </a:r>
            <a:r>
              <a:rPr lang="en-US" sz="2400" b="1" dirty="0" smtClean="0">
                <a:solidFill>
                  <a:srgbClr val="00CC66"/>
                </a:solidFill>
              </a:rPr>
              <a:t>H</a:t>
            </a:r>
            <a:r>
              <a:rPr lang="ar-SA" sz="2400" b="1" baseline="-25000" dirty="0" smtClean="0">
                <a:solidFill>
                  <a:srgbClr val="00CC66"/>
                </a:solidFill>
              </a:rPr>
              <a:t>2</a:t>
            </a:r>
            <a:r>
              <a:rPr lang="en-US" sz="2400" b="1" dirty="0" smtClean="0">
                <a:solidFill>
                  <a:srgbClr val="00CC66"/>
                </a:solidFill>
              </a:rPr>
              <a:t>O + light +Chlorophyll       C</a:t>
            </a:r>
            <a:r>
              <a:rPr lang="en-US" sz="2400" b="1" baseline="-25000" dirty="0" smtClean="0">
                <a:solidFill>
                  <a:srgbClr val="00CC66"/>
                </a:solidFill>
              </a:rPr>
              <a:t>6</a:t>
            </a:r>
            <a:r>
              <a:rPr lang="en-US" sz="2400" b="1" dirty="0" smtClean="0">
                <a:solidFill>
                  <a:srgbClr val="00CC66"/>
                </a:solidFill>
              </a:rPr>
              <a:t>H</a:t>
            </a:r>
            <a:r>
              <a:rPr lang="ar-SA" sz="2400" b="1" baseline="-25000" dirty="0" smtClean="0">
                <a:solidFill>
                  <a:srgbClr val="00CC66"/>
                </a:solidFill>
              </a:rPr>
              <a:t>12</a:t>
            </a:r>
            <a:r>
              <a:rPr lang="en-US" sz="2400" b="1" dirty="0" smtClean="0">
                <a:solidFill>
                  <a:srgbClr val="00CC66"/>
                </a:solidFill>
              </a:rPr>
              <a:t>O</a:t>
            </a:r>
            <a:r>
              <a:rPr lang="en-US" sz="2000" b="1" dirty="0" smtClean="0">
                <a:solidFill>
                  <a:srgbClr val="00CC66"/>
                </a:solidFill>
              </a:rPr>
              <a:t>6</a:t>
            </a:r>
            <a:r>
              <a:rPr lang="ar-SA" sz="2400" b="1" dirty="0" smtClean="0">
                <a:solidFill>
                  <a:srgbClr val="00CC66"/>
                </a:solidFill>
              </a:rPr>
              <a:t>6 + </a:t>
            </a:r>
            <a:r>
              <a:rPr lang="en-US" sz="2400" b="1" dirty="0" smtClean="0">
                <a:solidFill>
                  <a:srgbClr val="00CC66"/>
                </a:solidFill>
              </a:rPr>
              <a:t>O</a:t>
            </a:r>
            <a:r>
              <a:rPr lang="ar-SA" sz="2400" b="1" baseline="-25000" dirty="0" smtClean="0">
                <a:solidFill>
                  <a:srgbClr val="00CC66"/>
                </a:solidFill>
              </a:rPr>
              <a:t>2</a:t>
            </a:r>
            <a:endParaRPr lang="en-US" sz="2400" b="1" dirty="0" smtClean="0">
              <a:solidFill>
                <a:srgbClr val="00CC66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endParaRPr lang="en-US" sz="3200" dirty="0" smtClean="0"/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-   </a:t>
            </a:r>
            <a:r>
              <a:rPr kumimoji="0" lang="en-A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And provide the principal basis of food webs on the Earth .  they produce</a:t>
            </a:r>
            <a:r>
              <a:rPr kumimoji="0" lang="en-A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oxygen </a:t>
            </a:r>
            <a:r>
              <a:rPr kumimoji="0" lang="en-A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that is essential for  heterotrophic  organisms . </a:t>
            </a:r>
            <a:endParaRPr kumimoji="0" lang="en-A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102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A.Unicellular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Form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form exists in most of the algae except Red and Brown algae may be unicellular algae motile may be unicellular algae which posses flagella as in algae the Euglena,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Chlamydomnas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 be Non-motile that not  posses flagella such as Chlorella ,Diatoms </a:t>
            </a:r>
          </a:p>
          <a:p>
            <a:pPr algn="just" rtl="0" eaLnBrk="0" fontAlgn="t" hangingPunct="0">
              <a:spcBef>
                <a:spcPct val="0"/>
              </a:spcBef>
              <a:spcAft>
                <a:spcPct val="0"/>
              </a:spcAft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algn="just" rtl="0" eaLnBrk="0" fontAlgn="t" hangingPunct="0">
              <a:spcBef>
                <a:spcPct val="0"/>
              </a:spcBef>
              <a:spcAft>
                <a:spcPct val="0"/>
              </a:spcAft>
            </a:pPr>
            <a:endParaRPr lang="en-US" sz="9600" dirty="0" smtClean="0">
              <a:latin typeface="Arial" pitchFamily="34" charset="0"/>
              <a:ea typeface="Times New Roman" pitchFamily="18" charset="0"/>
              <a:cs typeface="+mj-cs"/>
            </a:endParaRPr>
          </a:p>
          <a:p>
            <a:pPr algn="just" rtl="0" eaLnBrk="0" fontAlgn="t" hangingPunct="0">
              <a:spcBef>
                <a:spcPct val="0"/>
              </a:spcBef>
              <a:spcAft>
                <a:spcPct val="0"/>
              </a:spcAft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</p:txBody>
      </p:sp>
      <p:pic>
        <p:nvPicPr>
          <p:cNvPr id="24578" name="Picture 2" descr="photo of dia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9600"/>
            <a:ext cx="4953000" cy="2438400"/>
          </a:xfrm>
          <a:prstGeom prst="rect">
            <a:avLst/>
          </a:prstGeom>
          <a:noFill/>
        </p:spPr>
      </p:pic>
      <p:pic>
        <p:nvPicPr>
          <p:cNvPr id="24580" name="Picture 4" descr="http://www2.estrellamountain.edu/faculty/farabee/BIOBK/chlamy21.la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419600"/>
            <a:ext cx="4267200" cy="2438400"/>
          </a:xfrm>
          <a:prstGeom prst="rect">
            <a:avLst/>
          </a:prstGeom>
          <a:noFill/>
        </p:spPr>
      </p:pic>
      <p:pic>
        <p:nvPicPr>
          <p:cNvPr id="7" name="صورة 6" descr="Euglena_gracil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214554"/>
            <a:ext cx="4286248" cy="2214578"/>
          </a:xfrm>
          <a:prstGeom prst="rect">
            <a:avLst/>
          </a:prstGeom>
        </p:spPr>
      </p:pic>
      <p:pic>
        <p:nvPicPr>
          <p:cNvPr id="8" name="صورة 7" descr="a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14554"/>
            <a:ext cx="485775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Multicellulare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Form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thalli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have five types:</a:t>
            </a:r>
          </a:p>
          <a:p>
            <a:pPr marL="400050" indent="-400050" algn="l" rtl="0">
              <a:buFont typeface="+mj-lt"/>
              <a:buAutoNum type="romanU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Colonial</a:t>
            </a:r>
          </a:p>
          <a:p>
            <a:pPr marL="400050" indent="-400050" algn="l" rtl="0">
              <a:buFont typeface="+mj-lt"/>
              <a:buAutoNum type="romanU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Aggregation</a:t>
            </a:r>
          </a:p>
          <a:p>
            <a:pPr marL="400050" indent="-400050" algn="l" rtl="0">
              <a:buFont typeface="+mj-lt"/>
              <a:buAutoNum type="romanU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Filamentous</a:t>
            </a:r>
          </a:p>
          <a:p>
            <a:pPr marL="400050" indent="-400050" algn="l" rtl="0">
              <a:buFont typeface="+mj-lt"/>
              <a:buAutoNum type="romanUcPeriod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Siphoneous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l" rtl="0">
              <a:buFont typeface="+mj-lt"/>
              <a:buAutoNum type="romanUcPeriod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Parenchymatous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02803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l" rtl="0">
              <a:buFont typeface="+mj-lt"/>
              <a:buAutoNum type="roman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Colonial</a:t>
            </a:r>
          </a:p>
          <a:p>
            <a:pPr marL="400050" indent="-40005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Cells are embedded  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mucilaginuos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matrix.</a:t>
            </a:r>
          </a:p>
        </p:txBody>
      </p:sp>
      <p:sp>
        <p:nvSpPr>
          <p:cNvPr id="4" name="Rectangle 3"/>
          <p:cNvSpPr/>
          <p:nvPr/>
        </p:nvSpPr>
        <p:spPr>
          <a:xfrm>
            <a:off x="-57150" y="3733800"/>
            <a:ext cx="819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Colonies: Assemblage of individual cells with variable or constant number of cells that remain constant throughout the colony life.</a:t>
            </a:r>
            <a:endParaRPr lang="ar-IQ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www.jochemnet.de/fiu/bot4404/chloro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953000"/>
            <a:ext cx="1905000" cy="1905000"/>
          </a:xfrm>
          <a:prstGeom prst="rect">
            <a:avLst/>
          </a:prstGeom>
          <a:noFill/>
        </p:spPr>
      </p:pic>
      <p:pic>
        <p:nvPicPr>
          <p:cNvPr id="57348" name="Picture 4" descr="http://www.jochemnet.de/fiu/bot4404/chloro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pic>
        <p:nvPicPr>
          <p:cNvPr id="57350" name="Picture 6" descr="http://www.jochemnet.de/fiu/bot4404/cyano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t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l" rt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AU" sz="28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Colonial form: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are two type some of them non- </a:t>
            </a:r>
            <a:r>
              <a:rPr lang="en-US" sz="28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motial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colonial such as </a:t>
            </a:r>
            <a:r>
              <a:rPr lang="en-US" sz="2800" i="1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Scenedesmus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algae  anther motile colonial such as </a:t>
            </a:r>
            <a:r>
              <a:rPr lang="en-US" sz="2800" i="1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Volvox</a:t>
            </a:r>
            <a:r>
              <a:rPr lang="en-US" sz="2800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www.jochemnet.de/fiu/bot4404/chloro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4357718" cy="4357718"/>
          </a:xfrm>
          <a:prstGeom prst="rect">
            <a:avLst/>
          </a:prstGeom>
          <a:noFill/>
        </p:spPr>
      </p:pic>
      <p:pic>
        <p:nvPicPr>
          <p:cNvPr id="5" name="صورة 4" descr="Volvox_aure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857364"/>
            <a:ext cx="435292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Coenobium: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Colony with constant number of cells, which cannot survive alone; specific </a:t>
            </a:r>
            <a:r>
              <a:rPr lang="en-US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Function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among groups of cells is common</a:t>
            </a:r>
            <a:endParaRPr lang="ar-IQ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صورة 3" descr="Gloeothe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9144000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jochemnet.de/fiu/bot4404/volvoxpl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6472262" cy="30575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Aggregration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aggregation of the cells are not of constants size and shape; moreover; vegetative cells  division  takes placed  so that there is in increase  in cell  number during the growth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 </a:t>
            </a:r>
          </a:p>
          <a:p>
            <a:pPr algn="l" rtl="0"/>
            <a:endParaRPr lang="en-US" sz="2400" dirty="0" smtClean="0"/>
          </a:p>
          <a:p>
            <a:pPr algn="l" rtl="0"/>
            <a:endParaRPr lang="ar-IQ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common type of aggregation is the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Plamelloid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form in which the cells are embedded in an irregular  mass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muciage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 descr="imagesCAPHMZ7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4"/>
            <a:ext cx="9144000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1429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Filmentous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Filamentous forms are also characterized  by vegetative cells division  but unlike the irregular aggregation in liner rows. -threads or filaments are either un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branched or branched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one which shows differentiation into prostrate portion an erect system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2357430"/>
            <a:ext cx="8929718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Filaments: daughter cells remain attached after cell division and form a cell chain; adjacent cells share cell wall (distinguish them from linear colonies!); maybe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uniseriate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or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branched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mutiseriate</a:t>
            </a:r>
            <a:r>
              <a:rPr lang="en-US" sz="2400" dirty="0" smtClean="0"/>
              <a:t>)</a:t>
            </a:r>
            <a:endParaRPr lang="ar-IQ" sz="2400" dirty="0"/>
          </a:p>
        </p:txBody>
      </p:sp>
      <p:pic>
        <p:nvPicPr>
          <p:cNvPr id="4" name="صورة 3" descr="cladoph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500438"/>
            <a:ext cx="4357686" cy="3357561"/>
          </a:xfrm>
          <a:prstGeom prst="rect">
            <a:avLst/>
          </a:prstGeom>
        </p:spPr>
      </p:pic>
      <p:pic>
        <p:nvPicPr>
          <p:cNvPr id="5" name="صورة 4" descr="unbranch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4756536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  <a:hlinkClick r:id="rId2"/>
              </a:rPr>
              <a:t>Filamentous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 forms </a:t>
            </a:r>
            <a:endParaRPr kumimoji="0" lang="en-AU" sz="28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i.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Unbranched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filaments (e.g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.,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  <a:hlinkClick r:id="rId3"/>
              </a:rPr>
              <a:t>Spirogyra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                                 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971800"/>
            <a:ext cx="91440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ii..branched filaments , (e.g.,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Chladophora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www.nhm.ac.uk/resources-rx/images/1013/spirogyra-green-alga_35726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9144000" cy="2057400"/>
          </a:xfrm>
          <a:prstGeom prst="rect">
            <a:avLst/>
          </a:prstGeom>
          <a:noFill/>
        </p:spPr>
      </p:pic>
      <p:pic>
        <p:nvPicPr>
          <p:cNvPr id="23556" name="Picture 4" descr="https://encrypted-tbn0.gstatic.com/images?q=tbn:ANd9GcRSIAMiF_BweSND7-FBQZaMT9gsZdO1VFJmIxeV3FP9OJggk9q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Siphonaceaous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Coenocytic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large, multinucleate cell without 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cross walls such as in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Vaucheria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 flipH="1">
            <a:off x="9143999" y="0"/>
            <a:ext cx="457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IQ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ar-IQ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ar-IQ" sz="6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ar-IQ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ar-IQ" sz="5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6" descr="Vaucheria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4429156" cy="292895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0" y="3857628"/>
            <a:ext cx="9144000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Siphoneous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forms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algae grow to large sizes without forming distinct cells. Coenocytes algae are essentially unicellular, multinucleated algae in which the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protoplasm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is not subdivided by cell walls .ex: </a:t>
            </a:r>
            <a:r>
              <a:rPr lang="en-US" sz="28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Vaucheria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lva lactuca: sea lettu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4800600" cy="3200400"/>
          </a:xfrm>
          <a:prstGeom prst="rect">
            <a:avLst/>
          </a:prstGeom>
          <a:noFill/>
        </p:spPr>
      </p:pic>
      <p:pic>
        <p:nvPicPr>
          <p:cNvPr id="22532" name="Picture 4" descr="http://cfb.unh.edu/phycokey/Choices/Tribophyceae/VAUCHERIA/Vaucheria_02_600x403_azioa6.hyperphp.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334000" y="3048000"/>
            <a:ext cx="3200400" cy="44196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0" y="0"/>
            <a:ext cx="9144000" cy="209288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5-Parenchymatous and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Pseudoparenchymatous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algae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mostly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macrocopic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algae with tissue of undifferentiated cells and growth originating from 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meristem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with cell division in three dimensions;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Pseudoparenchymatous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superficially resemble parenchyma but are composed of 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ppressed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filaments</a:t>
            </a:r>
            <a:endParaRPr lang="ar-IQ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2428868"/>
            <a:ext cx="9144000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b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Parenchymatous</a:t>
            </a:r>
            <a:r>
              <a:rPr lang="en-US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forms (tissue like)  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such as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giant kelp </a:t>
            </a:r>
            <a:r>
              <a:rPr lang="en-US" sz="2800" i="1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Macrocystis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can be very large, measuring many meters in length. such as </a:t>
            </a:r>
            <a:r>
              <a:rPr lang="en-US" sz="28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ulva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61555"/>
            <a:ext cx="9144000" cy="689419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CC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Definition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CC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word "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phyco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is derived from a Greek word "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phykos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that means seaweed.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Phycology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study of the cells, structure, function, life cycles, ecology and other properties of algae. It is also called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algology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+mj-cs"/>
            </a:endParaRPr>
          </a:p>
          <a:p>
            <a:pPr lvl="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Algae are thallophytic ;their vegetative body  is not organized in root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,leaf and stems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like that of the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cormophytes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many algae are living in solitary  cells , colonies ,filaments , or primitive vegetation  bodies  and do not have a vascular  system . in contrast to  the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phanerogams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(plant producing seeds ),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844" y="428604"/>
            <a:ext cx="86439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many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red algae</a:t>
            </a: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(e.g., </a:t>
            </a:r>
            <a:r>
              <a:rPr lang="en-US" b="1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Palmaria</a:t>
            </a: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numerous adjacent filaments joined laterally create the gross morphological form of the alga</a:t>
            </a:r>
          </a:p>
        </p:txBody>
      </p:sp>
      <p:pic>
        <p:nvPicPr>
          <p:cNvPr id="3" name="صورة 2" descr="F179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285860"/>
            <a:ext cx="5357850" cy="214314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3357562"/>
            <a:ext cx="8929718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Some algae have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flagella</a:t>
            </a: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swim through the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water</a:t>
            </a: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These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flagellates</a:t>
            </a: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range from single cells, such as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Ochromonas</a:t>
            </a: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to colonial organisms with thousands of cells, such as </a:t>
            </a:r>
            <a:r>
              <a:rPr lang="en-US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Volvox</a:t>
            </a: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صورة 5" descr="Ochromonoas_Key29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190" y="4283232"/>
            <a:ext cx="4000528" cy="2342996"/>
          </a:xfrm>
          <a:prstGeom prst="rect">
            <a:avLst/>
          </a:prstGeom>
        </p:spPr>
      </p:pic>
      <p:pic>
        <p:nvPicPr>
          <p:cNvPr id="8" name="صورة 7" descr="imagesCA7BRKT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4357694"/>
            <a:ext cx="4143404" cy="228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214290"/>
            <a:ext cx="88583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Coccoid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forms, such as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Scenedesmus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normally have an exact number of cells per colony, produced by a series of rapid cell divisions when the organism is first formed; once the exact cell number is obtained, the organism grows in size but not in cell number.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 descr="s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34" y="2857496"/>
            <a:ext cx="6866452" cy="40005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7158" y="571479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Capsoid</a:t>
            </a: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organisms, such as </a:t>
            </a:r>
            <a:r>
              <a:rPr lang="en-US" b="1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Chrysocapsa</a:t>
            </a: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have variable numbers of cells. These cells are found in clusters that increase gradually in cell number and are embedded in transparent gel.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57158" y="3929066"/>
            <a:ext cx="6429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Erect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thallus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forms: such as </a:t>
            </a:r>
            <a:r>
              <a:rPr lang="en-US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Nitella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lang="en-US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Chara</a:t>
            </a:r>
            <a:endParaRPr lang="ar-IQ" dirty="0"/>
          </a:p>
        </p:txBody>
      </p:sp>
      <p:pic>
        <p:nvPicPr>
          <p:cNvPr id="4" name="صورة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285859"/>
            <a:ext cx="3571900" cy="2596063"/>
          </a:xfrm>
          <a:prstGeom prst="rect">
            <a:avLst/>
          </a:prstGeom>
        </p:spPr>
      </p:pic>
      <p:pic>
        <p:nvPicPr>
          <p:cNvPr id="6" name="صورة 5" descr="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29132"/>
            <a:ext cx="4286280" cy="2428868"/>
          </a:xfrm>
          <a:prstGeom prst="rect">
            <a:avLst/>
          </a:prstGeom>
        </p:spPr>
      </p:pic>
      <p:pic>
        <p:nvPicPr>
          <p:cNvPr id="7" name="صورة 6" descr="nitella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429132"/>
            <a:ext cx="4143404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543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-Algae cell</a:t>
            </a:r>
          </a:p>
          <a:p>
            <a:pPr algn="l" rtl="0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-Broad range of cell type  can be observed</a:t>
            </a:r>
          </a:p>
          <a:p>
            <a:pPr algn="l" rtl="0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-same algae of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unicells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e.g. Chlorella sp. And many diatoms Most algae are more complex  that exist as colonies ,as filaments</a:t>
            </a:r>
            <a:endParaRPr lang="ar-IQ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49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images.tutorvista.com/content/kingdoms-living-world/green-algae-organisms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371600"/>
            <a:ext cx="9144000" cy="397031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BASIC FOR CLASSIFICATION OF ALGAE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primary classification of algae is based on the following five criteria: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Photosynthetic  pigments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Nature of 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 reserves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Nature of cell wall components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Type, number and attachment of flagella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Cell structure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169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Photosynthesis pigments</a:t>
            </a:r>
          </a:p>
          <a:p>
            <a:pPr algn="l" rtl="0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Algae from the various Phyla show differences color and these often afford a quick guide to classification of algae </a:t>
            </a:r>
          </a:p>
          <a:p>
            <a:pPr algn="l" rtl="0">
              <a:buFont typeface="Wingdings" pitchFamily="2" charset="2"/>
              <a:buChar char="§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Color frequency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varies with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change  in environmental condition  and accurate classification depends on chemical analyses of the photosynthesis pigment  </a:t>
            </a:r>
          </a:p>
          <a:p>
            <a:pPr algn="l" rtl="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They are three photosynthesis pigment in algae :</a:t>
            </a:r>
          </a:p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chlorophylles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carotenoids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biloprotein</a:t>
            </a:r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data:image/jpeg;base64,/9j/4AAQSkZJRgABAQAAAQABAAD/2wCEAAkGBhQSERUUEhQWFBQUGBgWGBgXFBUXFxgYFRcWFBYXFxUXHCYeGBkjGRYVHy8gIycpLCwsFR8xNTAqNSYrLCkBCQoKDgwOGg8PGi8kHyQsLCwsLCktLiwsLCwsKjQsKSwsKiwsLCwpLCwsLCksLCwsLCksLCksLCwpLCwsLCksLP/AABEIALABHwMBIgACEQEDEQH/xAAbAAACAgMBAAAAAAAAAAAAAAADBAIFAQYHAP/EAEUQAAEDAgMEBwUEBwcEAwAAAAEAAhEDIQQSMQVBUXEGEyJhgZHBBzKhsfAUQnLRJFJTgoOS4SMzNENisvEVFqLSF1ST/8QAGwEAAgMBAQEAAAAAAAAAAAAABAUCAwYBAAf/xAA0EQABAgMFBgYBBAIDAAAAAAABAAIDETEEBRIhgTIzYXHB8BNBUZGx0SIjNEKhFOEkU8L/2gAMAwEAAhEDEQA/AOle0Rs4P99nquWtEG66f7SXRgv4jPVctDJVD6rXXP8At9SpGtebQvVay2PCYin1TAypSpQ0BzX0M7i77xzQZBVDtt9PrS6mIa6IAESYGYhu4TNt0qJCOhRsb8JaR7/UvYlJ1qoIjQFJBhLcovbX+izVIzTNtwIvI1XsHUl/LVaS4tmJp1QV5/x16IxsBO4KbKk6K82ZXpND5cxlQluV76fWNAvmEXgm143JTbeKplrQ1zKlSSXPp0urGWBDSLZjN5hORGJfgw65/Uv7SXFnKSrySLFGpmyWw1WTJunaYBPAIa8d1ql957nUKTTZYzprCFjKzc4zMBvaeVt4mDHcrTE42nldnq0qgLSGtZQyODiOyc0CIMcVnyZJA1kxOaolOmhLNI3galC27cO0+VS/ZUsUbRxN1CnUIIiG8RbTS/CyIWZSQYv4+CvmV6YawU61OmMgD2uoZ3FwHa7UGRM+azjGB3nLvRVQ2B1TLviQqamNeClQqgVWDiVLFVmdY7qxDJ7IiPhuEzZLUKhL2uAm4gd0qqIJAjmvMEogHHqtgzWkQ697T5LHWEEgEQsZZgi07wZTeApsAMkNdOrm5hHDuukkJge7CTLvQf2tOqyqcpkG3cidc4OECRw08VY7RYxzQBDjeXNblHd4qvp4ZzTIMi8z8FKIGsdhnPvh9rqfpVWxJMd0qdVsJOmQAQR2geOvBO4LEjM3NBAGnqe4GPJUtZNwE5cUdPJK16OjgYI+ShhHGMw17+CucdVbkdmc10iwayDJ0Mqgovc30KIiwgwSDp+3Qkf2ogzRMa0OIcOHqVWY6mIBm7eJiRwTWIqgwAdBe3eVWloLiXXAsPKSVdCyaFcKL1F5NgblWbxYDgITba1KGmnUp02gCWupZjIF5O+b70tiarS4lgytJJA4BFRYQYJgz75/MlFrifJJYgW8ktUqWR8Zp5Kvebx4rsKiPg7K8XL0q/6PYyk2k4F9OlWL5z1KPWgsj3W65TMnS6F0kxVJ/V5HMfUAd1lSnS6prpIyjLvIE3jeijDGHFPvvguiIcWGXffFVWGPbb+JvzC7suEYb32/ib8wu7phd9HaJfeFW6rWvaDRDsGQTHbZ6rm2GxraQM0mVriC4ukboEEWXQPaiT9gMfrs9VyVmgIuRbvhGPOac3TDx2aRpP6W4mpSqMYadPCCQC8OqOaQd7YJ00uqLpA5nWuNKC1kRk090Zss6iZvvVrgNhh7GEUDXBbLniu1kEzLcu6NLqr2jgGUqr2scXAQLuzRYEtkWMG09y4aK+ylgikNJMp1PHzzMuEwFW0XB89ns3ubKDaQb7osnIUWt4rQ3GZCJp1VV5nNuvRXXR1tI06he2i54y5RWqFggzMRqdErtyg0BsMw7Ln+6queTbeHGwU9j7KZUbULmPqOaWhrab2tdeZMHcIHmp7c2a1tJhax9J+Z0tqOaSWgAy2BpzTPE0R6mtNOfRIpjGqEMjRFoy0IYcmaJBC9eO51Ql57nUI+ycc2nUD6jQ5oPaaYuCI327/BWROGAc9nWPc5pDWvDABIjMYuY1sqnDwKjSHBt9S3OBY6t3rYf+rUmsfmqU6ssc0Nbhwx2YiGnNAiDdZ1yRMp39/a15YoiSToAoysYd4k5jDZjxQ1u3DtPlDP2U08dnKddZVoKuGLWzTqZg0NJa5gBIETEKtqAyLQIt3gq/pbYYGNDaz6Ia0AsbSa4EjU5t8634rPwpZzPx1koQZZzPx1ktexWXMcgIbNg4gnxIshYEjrGgfrDu0N4PcU1tbEtc972jK0mQLdw0FhJv4pTA4eXw3XNN9NRMFURaO1UW7wc+q23DYcOgAgd5gBN0cCBM9W4zvfaPBVrAQI4cNE/h61LLBa+d9xw5aJPZnMBJMp8fqRWnUcWwCIDB+BxPnKFCzicoIyBw4yQfkhhypjuDnkiWlPgfC8iup9ySw7m03hrvdII0ncQCfFWGaySrmHtObKbwYndcRvXbOf1AOKONFYfaWulmUEBtnR2s3oO5V1bD9qbRGnAp/BYumIkF5P3h2LHu3pPENiq4tktMRmHDUIiOJHJzcvTvqVFqQq0Dmzbo+KUxWHOrb8Ry3jvVj1faJ+6R8ZKg8KbD+IV4opU8MxzAG9W0AtPbnNYHOHcbxpwQK2UPdk92ezPDcr77HTgZaTXiBLuui8CbHS6pMcxoqODYygmIMiOaYWkENEwNJ9RTkqocppPEu7PiFW1xMKzxI7JVa8jfp9SqoVExg7K2Lo9haLqDi5uHdU6yP7es6n2MoPZDe/6slukNFrcmVuHb709RVdUnT3s2nd4oWHxOFBdno1XAulsVgIbAgG1zM3QNo1qLsvU0309c2apnnSIsI3o1xGCWXenVca0455969Evhvfb+JvzC7uuEYb32/ib8wu7o276O0QV4VbqtV9pLZwR/Gz1XLsFsWpVBcym98GJDXHlMLqftF/wfDts3TxXNxXLRAcRyJHyRr6pxdTnCzSbWZ6K8o9GmtazNTxLnFoJyUhlBOrb3kKm2jhwyo5oD2xFqgAeLA3ATzMFUc1jqddvaaCQ6uGkHeInRIYzDua8hzg5wi4dmBt+tvUSiYBJecT58NUqUFEO9ALlobko/Tqh7yq3XorHZ2zxWBGWsXAiHU2hwb+IGPmFnEdHnh+Wk9j3EXaXgVB3ZSde6VnZmBNWm9rKoa+WkMc8Ma8XkybEi1u9C2rsMUqbcz29aXHssc1wDY1JboZlNsR8TCHy4Sn5fCSz/KU1VueA3SCCBrMj80UOGW06+f5IFSk5wAsI4BTa1waQWgT9WULx3OqDvPc6q22U5jqrBVy9W03kQBYxJFxeFcvFIMqF1PDNlhyllZz3ZosMs3vyVH0e2UKtZjXk5HGD2su6wlbBjOj7GB5NCpTAa4h7qzcsgSAY1k8FnHVSSGDhp37fS1ctshUahbm1LTePmO5MOuEOkLkFD27cO0+UI/ZVjgtplljSY4GIzNBIHqrOg+u4T9mplp0PVNAI43OsKqwNZrP7yi2rwcXuaQLWgd6YxG0BMVMPPZETUeOzEttwgpDDcAM3d+xXobgBm75+ikMa5wq1OsDQd7QIgRNgNBClgqDhVZwDgR+SNi8MC8ks6s27Em0Cwvc/wBVPDEB7I4hCxaO1VTd4OfVXTkzs+sGAyQ0ki5ZmtwSwMqeDq5mvnJrYPJFouQeKT2PF4v4y86z9OGc+S06cxjxUA7YMTozL8Rqq6nUabAypVXMblaMs3kMJNrRJVfSIBJbe+nwhdtLD4hmfSk/TjMrysTiWgxKW+0DMHOuBNuYUK72tm1+HNNsw7BDsxJ4ZN/ivWeH+QdMClSOtUaTkmcNRphsjNpa4ifJLVj2gJgR5ozcY73S+0aZAPkl6zJIIMETBXrQAHjMaAf+SV5tEOtVOYgwAGz8UCjhn1LsaXCYtxXsVUJIIN480GnqdR4q+DINGJXZyyV0/YrRE06zjAkjIBJEmxVNi25XOEEQYgxI7jG9WL8OwQDUdJA0a4i99ZulMThIJ3wYnijbQ38cmy1B+OqrYc6pGuJak6GKfSqB1N2VwBgwDzsRwVhUpkNPgk6uHnyt6qMEkCYTCEAWSK2HZvS1zqRbVxD6T80h4osqAtiMsAAgzJlIdJdsNrCk0VHVTTzZnupimDmIIAYOEalVnUL32dFOjOc3Ceq62C1rsQ6IWGPbb+JvzC7uuIYeh22/iHzC7ej7vo7RAXhVuq1X2kNnB6x/aM+ZXL6jiV0/2ltnBW/aM9VzNrZCMfVOroys8+J6JYaynBVG5KVpUsM7ioJw4TE0VzwlKoU+sE2ICG2oYIO+R5d60lx0fp1Se8hIs16LNN0jwJ8lljgZu0HgT8+CSzASLgjdHmFNlaRcgHfb4FaLClUk0x+UwU64y1VgqyQdR32mLbtFZUbtEaFLrxH6QPFLLz3OoTuFxmFaLurzF4ZTid+/RerVsO8Eh9cmLS2nE7pg2CU2ZkZXYX+6D2rZtx1G8Sr9mPptzF1TDuscrWYc5s0dn3hAE6ys6ckkaA4eXeq1+LLFKldPbWqMc+WZT2W5i1uVpdvLWnQaKuoVzmMaC3jqhrb+3dp8oaKJAhMkJ1u2nQ0OZSeWgAOcwF0DQTvSba0g5gO6N/ghyCJEyNxCzjXFtEM15bQpnF4hziXOu51yUHDHtt5hTaSRyUMKD1jeY+ariGbSTxUmGbwT6q1xFYtFt5A80zgcOx4c15ygmAZvP4d/FL4pvZU8HUuCyLyDrpx+HxSWG8M/Iifff2tSm8XhmMIyAZT96ZJ5jcoUsEyJAupVKNpFwghhVcSJjdiAlwXkxUoXGfQ8FJ1LIQYkcOajqFlwO9Qa8tII8kdLJDGUaTPfG9RIlEDVgHeFJ8QxJZAcsl4CSWq4a9tUKpT/AKp6oNEriN/JHQs2hWCijnfucbfXyR6bnEXJPjZDpiQeXojUBYK8xXkSJPuuBo9FipR3fUJarQkwn6np+aUee0rYWyjYOylW0FNuGU2jX64I7WaqxXpejhu03mPmF1tcwY27eY+a6emt30dolV4VbqtW9o3+D/iM9VzJq6d7Rh+h/wARnquYEwEa+qc3R+31KhVYFCoSDHcfPcsuuJmCDYKLXAhwdM7gq05CjWM9qLTGm8idyHSw08R3JjqrXJJA3qFJy0dyTDYmnVJ7zOzr0Q6jELKjVdVAhaMFKgl8pE726xOngn8LVIaNPh5AygNas3a2x07hpvul94n9HUJbee51CbqtvI0WAJUKVXxBny3ckYUyFn1nF6DCBTokuJBiYnvhNONl6gy6Et24dp8qD9lQdScBqXXvbcLC28rAqQZEgmQJBE+CcnuQsRQDxB+uSzKFQHYgtF7n6nwTuzKrSWn/AFD5qtdhnBwi47yo4WplqiToRyudAoPH4nkrIe2OYW4mlvS7yWun7pF+Ftx4KP2je368FilVdN7ykAaQtSj0qo3TDuF9BMXRgJEg20I4JTr4d3HSNynSxozZRoCN28n5LhaV5ONavOBCI3GNNtYMc+Pgi1ANdJuFFHhJDevNZ5IopSpvpjVdmvIFdkeX5pWsPknMR6fmlcQNOR9ExhH8QpiihQ0PL8kbDmwQdx8PVEw/ujwU11HfoEo5NvNkq31RMLZRcHZQp+abwwkHmQlouU1gh2fFWiquNFmm2HDvI+a6aubt94cx810hNbB/LRKrf/HVav7Rj+h/xGeq5XUqrqntFH6H/EZ6rlGIZOmoRcSqeXN+31KkKe4HMd4WabpJJ1Q8PVcZIAG6+/kEUU8tjzUE3UnushU3BZquQaei0dyZiJp1Se8hsa9F41FhzlAuWX6LRySpZaJRaTUKk9M0dEvvHdapbee51Ci0BsnQHgOCYoVgWi8Qg1qRcLD6G5eD2xb+vis+s4jdZ28rvP8A5TWAY3MWzKRqU5LTwt8IR8OIceJQlt3DtPlQfspvMNF6ozjEcUqXhubju5Jd+0IAbqsyhU7UpcEKjhgXtzDeE2+sconevUqrQ5lj72mp1UH7J5KyHtjmFb4fBNAjig/Y4mSTwTRaBebd9r8kRrgRx71nsRWpSFOlxS/UOnsjiL8FYdXJWDI1Ug8heStAOBg7tw4ao1LEFxiYR3UwRdDZhgBYqWIGqOTeH0PD0RmjxQ6QgcSnKBGnkuOK8q3ECPTlJQaw0+uCaxw17h6pbh9bkdD2QrBRCGh+t5UsGZaPreFAjUc/mvYH3FZ5LqO4680GNUeLnmEKLnmr4WyjIOyhTc8vVNYQdm2v9AlGC5TeFGv1uCvbVWOoj0veB7wujLn1FkEcx6FdBTWwiQdolVuM8Oq1j2iD9D/fZ6rlT4XVPaL/AIP+Iz1XLajZEIqJVPbn/b6lAbaG3O8ct6OZIB3RA/r3pao/K7jaLIgfAImSYPdzPeoJwQvVCl2CQjkJYWWluKkTTqlF5/x16LIasvKyW2XmM4rRJQp02hMUUINEIuFS28N1qll57nUI8KAZ2kfcojVIFnV4NRaVNYLUTDiAZQlu3DtPlQfsqFbDhwgoGH2SAZJlWVKuw23rFaxWZQyVr0B9231vQ8PIqtkSDAmDYzwCOROilhndtvMfNQfsnkpw9scwrOo4dnNa9psDaFmk+C6BIO4ERMpmARBAPMIdfDGxZAI3bjKz4IotSs0qszFiFLrMxgoNJxuQASbH+iOadg4b1ErylUZoAUT7OBCF1RUoJXkemqcWU4mEKmw+KOzl/wArtF5K7RPy9UjPZHI/JPbUdfkI+JSG4ePyTCHsBTCxUsf3T6L2DFvL5KVYT5H5KOE3eCuAyXUabTy+aHvPNEeLH63obtTzCuhbKLg7KATCfwN/P0EpB7fVWez29k/it5BEMGanEMmpluo5g/Xkt8WiNb2huuFvab2T+WiU2vyWre0c/oX8RnquXOcF1D2kf4L+Iz1XKnyRYTGqviVWhucf8fU9FBjjJ1EplzpABu6998HSVim4Ey7QfARwWKdPeN6gmxQ3hLuCbezil6bLLSXFkImnVKLzOxr0Qn2RG1LLLqKmKK0RISmaiE3hhIS9R8JuhSIbJCXXhutUsvPc6hEsos11WYWG07ykCzqPKxWBLTCwankiMeAJQlu3DtPlQfspPDgkw23ElWjXjQXKWp19bcp05rNRxIG4mVmUKiCqJi10fDUQXt5hV5o8Exg3EPbzChE2TyVkPbHMLYqdKNVJ8KOeQg1K4YRIMnT81nVqEMUw1xAk743eCsWZSIFsqrqz75swgxHd/VMYZ/Z0i5Xl1MVCGiSl3nMRGnqs4xkgEaBYoiXdy6EemMOPgmGkT9ckPJFgP6r1KZgf8LssWa8lNqiCOXqkyPrmE3tTXw9SlWH0R8LdhTCyPr+UqFALJ3eHycFLDNt9cFcKL3mi/wBUEDtHmEX6+CgNfI/FXwdlGQdlCfr9d6ssJ7p5+gVVMnx9SrXB+6R3+gREPaUomymaYuOY+a3laKzUcx8wDzW9JvZPNKbX5LmftO6WANGGDQTIeTOgBMDS5K03ZuID6NYiespt6yBEOaCAY3yJ03+Cs+lWDGMqmvhj1ogNc0e8CJghp1BBGl7d6a9n3Rx1Ou51UBvZLchILrkTmE2sIjv7kIYziK5rUQhDs9lyyIzI858lQ7BpuxldjA0NaT2yJkCDcbpniuhj2dUv21T+Vi2LC7LpUzLGNbvsI+ik9sdKaOGMVCZ4NEnyC94rvVLIlujR3hsAEcKqpd7OaR/zqn8rUI+zek0Sa1SPwsV7gek+Hq0XVg8BjfemxbF7g6WVFt7pfRr4OucNUzOY28SCA4hpIm+hN1fBt0eCD4bpT5Ici0xnhr55GVKTWn7Yr4Oi8sFWtUIMHK1kA8zr4Ky2LsnCYlrjTr1MzQSWOawOFpuBu3SFzTLJJ+9w4BXHRDFubiaZBiSWnvBaQR8vLuRgvG1/9h9h9JtEsDBDOGsqp/EtzADQ6o2BfUa0gwW8bpU2g/WidoVJBHNbC8coOqyl5bnULbaXQwOAPXOAIBgMHCdSVW4rZuFpuObFTl94ZWGLgXOcfrBMbdx9StUp4Si4sBDQ9wFiYEh28NAkyN7Y0mBDDYOkHNY17wzMXPLXOiC4iZbDLPeW9rQA6QsU60xJ5FJA1qscL0apVh2a8kHTqwDbUe9B13aJr/slv7Q//mP/AGWnUdqVjVzYdrey4xUcQMzJucgkmHSbXhw4krfdkbee93V12ZKkTwBvFhJ32PAxpKqdHdEbheclLw2nIpQ9CRvrOP7gt/5KLehIH+a482D/ANlsAx7CYziefhrpqoVdqUgYNRs8+ET/ALm/zDiFX4MP0VZgs9FRf9pD9of5B+aizo0GuB6wmDMZR+a2SQRa4QalNdNnhESkoeE0GYC1es3M6DuNhMWhep4fMZBsLX+CHE9o3kKzY0ACLBZi7oDI8cQ30zTmI4tbMJOhgyM0kGd275KbMO4akJqViZWmNzWX0PuhvGeouJiAhdcGdomNwbvcTwRioOEODw0Ocy4B0mFB9y2eX4gz5q3/ADIibruyxOpEkC5b+LgSgOxQ4FRw73BrKTnt6yvL6hBBIBM79JdPkhvAlxbmLQYDiInh8iqLPdlmccLgZ8102uIl9pYwakHTd4/mg0HSAYI5iDZLYkF74yuMa5T5KwdRy5Qc0x94ybgqi2WeFBEoYoibLaHxH4XeirzjxHunz5/ms0tphs9k6zqO9JEIDaIa7fLj4KAhMWq/xIforU7VE+6fMIVXbbGXeQ229zQfIrV9pbZc4ltEw0WLxYu/Cdze8XKqzghr4kkwZ56oyFZAB+WSHJaMoTZ8SclumG23TcYaWnk9s6zorGhtoNBlhJPePVc8dRAsQO6fmncDtB9OBdzJjKd245XHTkbKbrNhzYVJpBye32PRbz/3K0EHI63+oab9yvf/AJOZ+wf/ADt/JaNTeHND2mQdD8wRx3IRYow4zmTkrXWKDEAJE9VYdCujteh1j3jLLSAJkG1r6HU+Sqdg1Kxxwe7MHZiSIIAG4DdGisumnSCrTLKAmmMrXOgkEuOokGwBBsN/JKdHcfXrUMXTJL3CkS02zXkZSRc2mN+qrIJBKMYHYDEdL8suQotnxntYw1N+SHvAMFzQCNd0uBIWqdL8Sa1QV6RLqVQWImARZzSPumbweIWiU6faIIk8F1b2VYMmjV6wS3M0CdM2UyL20LPgrHskq2Q4djaYzRTLnn8ql6N9GK+Jw2IY05c4bEzBc1wfHkI8VHYOxfsb3Oxrm0muY6n1clznh1nEhgMNtYnfEaFPM6aYujiKjCLNJinDQ2PugQFT9MKVX7QatQHLWAeCfwiW82mRHLiFBpnl6q7DEfEIeQGupLM5dzooP6GVXOzYYtxFJ12ua9oMTvkjl4La+iPQJ9Ka1cNBYx2RoM5SWntOIsTEwBOt0b2d4hmFwpdXcGCo8uYHcIa0Ec4Pktu2ltdhwtSpTIcMjja4MNOkKxrvyAS212qOJwmjKk5VXHybjknqDLcpHqkd4MiNNVYYdwLZkX/JfRbx3Wqzd57nUK0E09oNDz77MrSQYbmBaJcbCQ+bcEw/HihhK9AhzHkuc0w6ocjnCzovLRI1iG8AVZ7b6OMxlJodLHtbLKg1aS2Jjx11G5U1Y4qmOpxLTWpEBmcNa9xGhmW37JGtzkNtQsC8YZpK0oGz2F1NjWi2QMbLSJbIzPkE5O21rQLjfYFXO38OXV8JQZAcfeJglrTLo52n91UmwNp/ZAQ9pfmGam9wytE9oywx+K1hY3srtzmUqrMW+s18uIecw7LXCwIGmUOFhGpmZEVjMKan0i2ewBmHojI5zXOL5dORglwe4EGCJ5xCBRoUG0mMZSbiK9W4cXEuOjsxcXSIuOALIPBZ29tWcTSdRlzHgMc8hwYARmmTANngzexM2TuJaMHiaVSoSaZZkc8kWdDsziIubN0ixNrWn5riqNnYvF0MS/DtqUqjmw403OuQW5oHZ3REgmZE6Gds2XtZuIpyAWubZ7TEtP18jvC1YbQGLx9OpQkhrhDhMZGSD93Uh0ggxlcJ1VrsWDjMW5nuy0SDIJAA8Ic2p8L7lJq8q3CNiBwlO4ys7KBT97fwDeJQHgNIUfsjakucS1oEkt1I/VWVsEQtjhzeKYRtlLnEBzrgvLdctgSbA+Bi1kyGZS+WuBhpnhmDSB5uhWOGqdW0CmwNzNl1gXRxJ3afBZfii73jmBIcQQL5dLi8LUsZEijG0oJBJIc4NMhjA4k6+7PxWc+m6RInyXq9IPD8vZfVe0EaNDBFp5NA8UKriBNRxuGRSZ3u92R+9ndyCsbaIkM4YgXFLrHMDzTDc725cxEls2keBKk4tzMokmqKbM7ssxmgmJ4Bojj2lB9iWm8NDnHcJ3fELNGs4B2Q2cIMRfxVz2MjDGw9/cl0FVOyWsMPcM17nNAEd+nHyVjXrBxkaTbloFWso9XQDGtvNszgZJIbIb8VaYhjm5Q+zg1ttIm8R4pLanfpkGs0bYt7otcw9cukx2dxS+3MQWUHRq8hnLNJd/4g+aelVnSSnNEH9Wo0nkQ5s+ZC7DkYg5rax5iEZKjoMtMR9f8AHkihv1/UoFN0f8eniEfWO/l4apmVRClJRDJuZsJN9PruUzRIGhJ7o380am0ajju475WHVCdd02MHXQ2UMRRAhgDNMbBrw91Pce021gRAN+8fJWjmGZ3cFS7Hb+kM7g6bRbLHMXIV+5Bx8n5ei9AoRx/2ti6fYTCVKbX1TlcPdcBLo3iN49eZlboTisFQo1nU3OJaA6oXDtRfLYbtY7zv3T9oHQrE13MdhmF+UZYzsEDWe0QFT9H/AGcY1tLEdYzIalPK1pewkuDmvBJa4gXGvep+HElOR9kLDNndZgx0T+x6+ir8VtXA1MRmdhnMDjdzHx4lgtP4ShdN+mr8I5uHwQFNgAOYAaOGffNri8yTcnRZZ7NdoTBw/Z49ZRn/AHrecV7L6VejRbXZNSmxrC5rgD2RETBBGsc/BSEMgibSVfa41naAGvnriA4+fLXJav0A6VfaMLiK1ZrX1KXuvyAF3Zc68b+y6/Ja4OlGJfUz53EzOUwWWk3bpHfr3rrOz+iLMFhzRoUHPa+c0FhJkanO5oPD01VJgfZU01C93WMYbmmXNv3S0kx3TPevGGcRk0+ypstrs7cToveXkPLNaT7QalR72P7QY5jS0wYmJcOY9Fe+yKnVc583pgDW4zE3Ani0uXQtrdGmOolgpB9rNOW5sO6NB5LX+ilHHUqnVvwHU0ibObVoGJOpDXTMc9F0MfKWFQNthxLOWtkDTMhb79ip/qN/lH5LIwbP1G/yj8kZeTiZWYWoF1zzPzR2HjognBVZP9m/U/dPFGp4Sp+o7+UoUtKUYTOiJ1bSC0tGU6iBB8Ek/o9h3FxNJpzCHd4JmCTeFnGV6rLMoVXnuY6POLnu+N1WDZWNrk9YHU22gQWw4E5og3b2WkWmHkE2hVubwmpyPolNp7BpUw5rMS2mwuaXMe4OAAJiMwMEuIjQWhVp61pyVqrcVSbo202EBrmuH+lxkzv7o2Kl0OphwpuZWdDD2spayC8kNDheRJgcE2/onTIIFN4FxYkah4Pwe74cBEPDJ8l6TvRVGDFV7OrwtGnhmEAF4MmDIMWBsIPiIjUXuz9nNoMyNkkklzjq4nUlV9XoUbmmajTu1t2OrFxwueZPgE4HaFIQGmsALWF4aAJa4yCXS4wdx0kAdDSKhekfRb/9nb+qPILV+lQiowCAA2YgRJJ/ILbAuee0bFVWYhnViR1YnnnejcLfMJhF2V59TMHCYc8gOP8ApG4eSwDmu0RJysbvIGrvritXpdIni1RhHencN0gcZfSAMDLmMgieH5wUBEYIBxwyhJK4c7dwssgg5A+Sxri7KCBcgiZ8T5qpxGNgh2Z2UiAAJLnb/ruWaOELm+492Qy+TEkugcYbcHxVj7VDc2ThNeknzhXOZAIfUrPlzW/dAvBtxygcAEcYf+9gkBhawRoYhp+TikOoNPNZ7XNylzgTMPyANERbtfBErY1+Vwa6GiC1hADiSGmXGODtZQ0KIxr5g5d+mi9JBpdkhxDWgGCTdxncAt76MUQaJkT23e8BO5c/Y9zSS5osAS4XAO+JsTY+S6F0UrtfhwWggSfe1JESURAIMQgZhWQcnLmLjdQrUQ9pY73XCD+Y7wb+Cf8A+hYmT/YVf5CvDYOJ/YVf5Clhhv8AIFfQPFhkSLh7rSa2FNJ+R9t+a8OGgLe6NRuRaZGgd8SVuFfozXqNyvw9QjX3DIPEHcVW1egWKH92x57qjHf7m+gCMbELtoEHkhg5sKhBHPP5VGTzkjdE8xZSosc4gC5NtQLDX0VozoLjo/uY42ed9/up3AdCsRTOZ1Kq98Ee4Q0TwGp8V1xkMq8lMR2uIz/sJfDYJlOS0S4iC43Ma24CVPPfl8yn6mwcSf8AIreDD+SWqdH8V/8AXrH9woUQ3uMyCrvFhChHuF//2Q=="/>
          <p:cNvSpPr>
            <a:spLocks noChangeAspect="1" noChangeArrowheads="1"/>
          </p:cNvSpPr>
          <p:nvPr/>
        </p:nvSpPr>
        <p:spPr bwMode="auto">
          <a:xfrm>
            <a:off x="8161338" y="-1790700"/>
            <a:ext cx="6115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8436" name="AutoShape 4" descr="data:image/jpeg;base64,/9j/4AAQSkZJRgABAQAAAQABAAD/2wCEAAkGBhQSERUUEhQWFBQUGBgWGBgXFBUXFxgYFRcWFBYXFxUXHCYeGBkjGRYVHy8gIycpLCwsFR8xNTAqNSYrLCkBCQoKDgwOGg8PGi8kHyQsLCwsLCktLiwsLCwsKjQsKSwsKiwsLCwpLCwsLCksLCwsLCksLCksLCwpLCwsLCksLP/AABEIALABHwMBIgACEQEDEQH/xAAbAAACAgMBAAAAAAAAAAAAAAADBAIFAQYHAP/EAEUQAAEDAgMEBwUEBwcEAwAAAAEAAhEDIQQSMQVBUXEGEyJhgZHBBzKhsfAUQnLRJFJTgoOS4SMzNENisvEVFqLSF1ST/8QAGwEAAgMBAQEAAAAAAAAAAAAABAUCAwYBAAf/xAA0EQABAgMFBgYBBAIDAAAAAAABAAIDETEEBRIhgTIzYXHB8BNBUZGx0SIjNEKhFOEkU8L/2gAMAwEAAhEDEQA/AOle0Rs4P99nquWtEG66f7SXRgv4jPVctDJVD6rXXP8At9SpGtebQvVay2PCYin1TAypSpQ0BzX0M7i77xzQZBVDtt9PrS6mIa6IAESYGYhu4TNt0qJCOhRsb8JaR7/UvYlJ1qoIjQFJBhLcovbX+izVIzTNtwIvI1XsHUl/LVaS4tmJp1QV5/x16IxsBO4KbKk6K82ZXpND5cxlQluV76fWNAvmEXgm143JTbeKplrQ1zKlSSXPp0urGWBDSLZjN5hORGJfgw65/Uv7SXFnKSrySLFGpmyWw1WTJunaYBPAIa8d1ql957nUKTTZYzprCFjKzc4zMBvaeVt4mDHcrTE42nldnq0qgLSGtZQyODiOyc0CIMcVnyZJA1kxOaolOmhLNI3galC27cO0+VS/ZUsUbRxN1CnUIIiG8RbTS/CyIWZSQYv4+CvmV6YawU61OmMgD2uoZ3FwHa7UGRM+azjGB3nLvRVQ2B1TLviQqamNeClQqgVWDiVLFVmdY7qxDJ7IiPhuEzZLUKhL2uAm4gd0qqIJAjmvMEogHHqtgzWkQ697T5LHWEEgEQsZZgi07wZTeApsAMkNdOrm5hHDuukkJge7CTLvQf2tOqyqcpkG3cidc4OECRw08VY7RYxzQBDjeXNblHd4qvp4ZzTIMi8z8FKIGsdhnPvh9rqfpVWxJMd0qdVsJOmQAQR2geOvBO4LEjM3NBAGnqe4GPJUtZNwE5cUdPJK16OjgYI+ShhHGMw17+CucdVbkdmc10iwayDJ0Mqgovc30KIiwgwSDp+3Qkf2ogzRMa0OIcOHqVWY6mIBm7eJiRwTWIqgwAdBe3eVWloLiXXAsPKSVdCyaFcKL1F5NgblWbxYDgITba1KGmnUp02gCWupZjIF5O+b70tiarS4lgytJJA4BFRYQYJgz75/MlFrifJJYgW8ktUqWR8Zp5Kvebx4rsKiPg7K8XL0q/6PYyk2k4F9OlWL5z1KPWgsj3W65TMnS6F0kxVJ/V5HMfUAd1lSnS6prpIyjLvIE3jeijDGHFPvvguiIcWGXffFVWGPbb+JvzC7suEYb32/ib8wu7phd9HaJfeFW6rWvaDRDsGQTHbZ6rm2GxraQM0mVriC4ukboEEWXQPaiT9gMfrs9VyVmgIuRbvhGPOac3TDx2aRpP6W4mpSqMYadPCCQC8OqOaQd7YJ00uqLpA5nWuNKC1kRk090Zss6iZvvVrgNhh7GEUDXBbLniu1kEzLcu6NLqr2jgGUqr2scXAQLuzRYEtkWMG09y4aK+ylgikNJMp1PHzzMuEwFW0XB89ns3ubKDaQb7osnIUWt4rQ3GZCJp1VV5nNuvRXXR1tI06he2i54y5RWqFggzMRqdErtyg0BsMw7Ln+6queTbeHGwU9j7KZUbULmPqOaWhrab2tdeZMHcIHmp7c2a1tJhax9J+Z0tqOaSWgAy2BpzTPE0R6mtNOfRIpjGqEMjRFoy0IYcmaJBC9eO51Ql57nUI+ycc2nUD6jQ5oPaaYuCI327/BWROGAc9nWPc5pDWvDABIjMYuY1sqnDwKjSHBt9S3OBY6t3rYf+rUmsfmqU6ssc0Nbhwx2YiGnNAiDdZ1yRMp39/a15YoiSToAoysYd4k5jDZjxQ1u3DtPlDP2U08dnKddZVoKuGLWzTqZg0NJa5gBIETEKtqAyLQIt3gq/pbYYGNDaz6Ia0AsbSa4EjU5t8634rPwpZzPx1koQZZzPx1ktexWXMcgIbNg4gnxIshYEjrGgfrDu0N4PcU1tbEtc972jK0mQLdw0FhJv4pTA4eXw3XNN9NRMFURaO1UW7wc+q23DYcOgAgd5gBN0cCBM9W4zvfaPBVrAQI4cNE/h61LLBa+d9xw5aJPZnMBJMp8fqRWnUcWwCIDB+BxPnKFCzicoIyBw4yQfkhhypjuDnkiWlPgfC8iup9ySw7m03hrvdII0ncQCfFWGaySrmHtObKbwYndcRvXbOf1AOKONFYfaWulmUEBtnR2s3oO5V1bD9qbRGnAp/BYumIkF5P3h2LHu3pPENiq4tktMRmHDUIiOJHJzcvTvqVFqQq0Dmzbo+KUxWHOrb8Ry3jvVj1faJ+6R8ZKg8KbD+IV4opU8MxzAG9W0AtPbnNYHOHcbxpwQK2UPdk92ezPDcr77HTgZaTXiBLuui8CbHS6pMcxoqODYygmIMiOaYWkENEwNJ9RTkqocppPEu7PiFW1xMKzxI7JVa8jfp9SqoVExg7K2Lo9haLqDi5uHdU6yP7es6n2MoPZDe/6slukNFrcmVuHb709RVdUnT3s2nd4oWHxOFBdno1XAulsVgIbAgG1zM3QNo1qLsvU0309c2apnnSIsI3o1xGCWXenVca0455969Evhvfb+JvzC7uuEYb32/ib8wu7o276O0QV4VbqtV9pLZwR/Gz1XLsFsWpVBcym98GJDXHlMLqftF/wfDts3TxXNxXLRAcRyJHyRr6pxdTnCzSbWZ6K8o9GmtazNTxLnFoJyUhlBOrb3kKm2jhwyo5oD2xFqgAeLA3ATzMFUc1jqddvaaCQ6uGkHeInRIYzDua8hzg5wi4dmBt+tvUSiYBJecT58NUqUFEO9ALlobko/Tqh7yq3XorHZ2zxWBGWsXAiHU2hwb+IGPmFnEdHnh+Wk9j3EXaXgVB3ZSde6VnZmBNWm9rKoa+WkMc8Ma8XkybEi1u9C2rsMUqbcz29aXHssc1wDY1JboZlNsR8TCHy4Sn5fCSz/KU1VueA3SCCBrMj80UOGW06+f5IFSk5wAsI4BTa1waQWgT9WULx3OqDvPc6q22U5jqrBVy9W03kQBYxJFxeFcvFIMqF1PDNlhyllZz3ZosMs3vyVH0e2UKtZjXk5HGD2su6wlbBjOj7GB5NCpTAa4h7qzcsgSAY1k8FnHVSSGDhp37fS1ctshUahbm1LTePmO5MOuEOkLkFD27cO0+UI/ZVjgtplljSY4GIzNBIHqrOg+u4T9mplp0PVNAI43OsKqwNZrP7yi2rwcXuaQLWgd6YxG0BMVMPPZETUeOzEttwgpDDcAM3d+xXobgBm75+ikMa5wq1OsDQd7QIgRNgNBClgqDhVZwDgR+SNi8MC8ks6s27Em0Cwvc/wBVPDEB7I4hCxaO1VTd4OfVXTkzs+sGAyQ0ki5ZmtwSwMqeDq5mvnJrYPJFouQeKT2PF4v4y86z9OGc+S06cxjxUA7YMTozL8Rqq6nUabAypVXMblaMs3kMJNrRJVfSIBJbe+nwhdtLD4hmfSk/TjMrysTiWgxKW+0DMHOuBNuYUK72tm1+HNNsw7BDsxJ4ZN/ivWeH+QdMClSOtUaTkmcNRphsjNpa4ifJLVj2gJgR5ozcY73S+0aZAPkl6zJIIMETBXrQAHjMaAf+SV5tEOtVOYgwAGz8UCjhn1LsaXCYtxXsVUJIIN480GnqdR4q+DINGJXZyyV0/YrRE06zjAkjIBJEmxVNi25XOEEQYgxI7jG9WL8OwQDUdJA0a4i99ZulMThIJ3wYnijbQ38cmy1B+OqrYc6pGuJak6GKfSqB1N2VwBgwDzsRwVhUpkNPgk6uHnyt6qMEkCYTCEAWSK2HZvS1zqRbVxD6T80h4osqAtiMsAAgzJlIdJdsNrCk0VHVTTzZnupimDmIIAYOEalVnUL32dFOjOc3Ceq62C1rsQ6IWGPbb+JvzC7uuIYeh22/iHzC7ej7vo7RAXhVuq1X2kNnB6x/aM+ZXL6jiV0/2ltnBW/aM9VzNrZCMfVOroys8+J6JYaynBVG5KVpUsM7ioJw4TE0VzwlKoU+sE2ICG2oYIO+R5d60lx0fp1Se8hIs16LNN0jwJ8lljgZu0HgT8+CSzASLgjdHmFNlaRcgHfb4FaLClUk0x+UwU64y1VgqyQdR32mLbtFZUbtEaFLrxH6QPFLLz3OoTuFxmFaLurzF4ZTid+/RerVsO8Eh9cmLS2nE7pg2CU2ZkZXYX+6D2rZtx1G8Sr9mPptzF1TDuscrWYc5s0dn3hAE6ys6ckkaA4eXeq1+LLFKldPbWqMc+WZT2W5i1uVpdvLWnQaKuoVzmMaC3jqhrb+3dp8oaKJAhMkJ1u2nQ0OZSeWgAOcwF0DQTvSba0g5gO6N/ghyCJEyNxCzjXFtEM15bQpnF4hziXOu51yUHDHtt5hTaSRyUMKD1jeY+ariGbSTxUmGbwT6q1xFYtFt5A80zgcOx4c15ygmAZvP4d/FL4pvZU8HUuCyLyDrpx+HxSWG8M/Iifff2tSm8XhmMIyAZT96ZJ5jcoUsEyJAupVKNpFwghhVcSJjdiAlwXkxUoXGfQ8FJ1LIQYkcOajqFlwO9Qa8tII8kdLJDGUaTPfG9RIlEDVgHeFJ8QxJZAcsl4CSWq4a9tUKpT/AKp6oNEriN/JHQs2hWCijnfucbfXyR6bnEXJPjZDpiQeXojUBYK8xXkSJPuuBo9FipR3fUJarQkwn6np+aUee0rYWyjYOylW0FNuGU2jX64I7WaqxXpejhu03mPmF1tcwY27eY+a6emt30dolV4VbqtW9o3+D/iM9VzJq6d7Rh+h/wARnquYEwEa+qc3R+31KhVYFCoSDHcfPcsuuJmCDYKLXAhwdM7gq05CjWM9qLTGm8idyHSw08R3JjqrXJJA3qFJy0dyTDYmnVJ7zOzr0Q6jELKjVdVAhaMFKgl8pE726xOngn8LVIaNPh5AygNas3a2x07hpvul94n9HUJbee51CbqtvI0WAJUKVXxBny3ckYUyFn1nF6DCBTokuJBiYnvhNONl6gy6Et24dp8qD9lQdScBqXXvbcLC28rAqQZEgmQJBE+CcnuQsRQDxB+uSzKFQHYgtF7n6nwTuzKrSWn/AFD5qtdhnBwi47yo4WplqiToRyudAoPH4nkrIe2OYW4mlvS7yWun7pF+Ftx4KP2je368FilVdN7ykAaQtSj0qo3TDuF9BMXRgJEg20I4JTr4d3HSNynSxozZRoCN28n5LhaV5ONavOBCI3GNNtYMc+Pgi1ANdJuFFHhJDevNZ5IopSpvpjVdmvIFdkeX5pWsPknMR6fmlcQNOR9ExhH8QpiihQ0PL8kbDmwQdx8PVEw/ujwU11HfoEo5NvNkq31RMLZRcHZQp+abwwkHmQlouU1gh2fFWiquNFmm2HDvI+a6aubt94cx810hNbB/LRKrf/HVav7Rj+h/xGeq5XUqrqntFH6H/EZ6rlGIZOmoRcSqeXN+31KkKe4HMd4WabpJJ1Q8PVcZIAG6+/kEUU8tjzUE3UnushU3BZquQaei0dyZiJp1Se8hsa9F41FhzlAuWX6LRySpZaJRaTUKk9M0dEvvHdapbee51Ci0BsnQHgOCYoVgWi8Qg1qRcLD6G5eD2xb+vis+s4jdZ28rvP8A5TWAY3MWzKRqU5LTwt8IR8OIceJQlt3DtPlQfspvMNF6ozjEcUqXhubju5Jd+0IAbqsyhU7UpcEKjhgXtzDeE2+sconevUqrQ5lj72mp1UH7J5KyHtjmFb4fBNAjig/Y4mSTwTRaBebd9r8kRrgRx71nsRWpSFOlxS/UOnsjiL8FYdXJWDI1Ug8heStAOBg7tw4ao1LEFxiYR3UwRdDZhgBYqWIGqOTeH0PD0RmjxQ6QgcSnKBGnkuOK8q3ECPTlJQaw0+uCaxw17h6pbh9bkdD2QrBRCGh+t5UsGZaPreFAjUc/mvYH3FZ5LqO4680GNUeLnmEKLnmr4WyjIOyhTc8vVNYQdm2v9AlGC5TeFGv1uCvbVWOoj0veB7wujLn1FkEcx6FdBTWwiQdolVuM8Oq1j2iD9D/fZ6rlT4XVPaL/AIP+Iz1XLajZEIqJVPbn/b6lAbaG3O8ct6OZIB3RA/r3pao/K7jaLIgfAImSYPdzPeoJwQvVCl2CQjkJYWWluKkTTqlF5/x16LIasvKyW2XmM4rRJQp02hMUUINEIuFS28N1qll57nUI8KAZ2kfcojVIFnV4NRaVNYLUTDiAZQlu3DtPlQfsqFbDhwgoGH2SAZJlWVKuw23rFaxWZQyVr0B9231vQ8PIqtkSDAmDYzwCOROilhndtvMfNQfsnkpw9scwrOo4dnNa9psDaFmk+C6BIO4ERMpmARBAPMIdfDGxZAI3bjKz4IotSs0qszFiFLrMxgoNJxuQASbH+iOadg4b1ErylUZoAUT7OBCF1RUoJXkemqcWU4mEKmw+KOzl/wArtF5K7RPy9UjPZHI/JPbUdfkI+JSG4ePyTCHsBTCxUsf3T6L2DFvL5KVYT5H5KOE3eCuAyXUabTy+aHvPNEeLH63obtTzCuhbKLg7KATCfwN/P0EpB7fVWez29k/it5BEMGanEMmpluo5g/Xkt8WiNb2huuFvab2T+WiU2vyWre0c/oX8RnquXOcF1D2kf4L+Iz1XKnyRYTGqviVWhucf8fU9FBjjJ1EplzpABu6998HSVim4Ey7QfARwWKdPeN6gmxQ3hLuCbezil6bLLSXFkImnVKLzOxr0Qn2RG1LLLqKmKK0RISmaiE3hhIS9R8JuhSIbJCXXhutUsvPc6hEsos11WYWG07ykCzqPKxWBLTCwankiMeAJQlu3DtPlQfspPDgkw23ElWjXjQXKWp19bcp05rNRxIG4mVmUKiCqJi10fDUQXt5hV5o8Exg3EPbzChE2TyVkPbHMLYqdKNVJ8KOeQg1K4YRIMnT81nVqEMUw1xAk743eCsWZSIFsqrqz75swgxHd/VMYZ/Z0i5Xl1MVCGiSl3nMRGnqs4xkgEaBYoiXdy6EemMOPgmGkT9ckPJFgP6r1KZgf8LssWa8lNqiCOXqkyPrmE3tTXw9SlWH0R8LdhTCyPr+UqFALJ3eHycFLDNt9cFcKL3mi/wBUEDtHmEX6+CgNfI/FXwdlGQdlCfr9d6ssJ7p5+gVVMnx9SrXB+6R3+gREPaUomymaYuOY+a3laKzUcx8wDzW9JvZPNKbX5LmftO6WANGGDQTIeTOgBMDS5K03ZuID6NYiespt6yBEOaCAY3yJ03+Cs+lWDGMqmvhj1ogNc0e8CJghp1BBGl7d6a9n3Rx1Ou51UBvZLchILrkTmE2sIjv7kIYziK5rUQhDs9lyyIzI858lQ7BpuxldjA0NaT2yJkCDcbpniuhj2dUv21T+Vi2LC7LpUzLGNbvsI+ik9sdKaOGMVCZ4NEnyC94rvVLIlujR3hsAEcKqpd7OaR/zqn8rUI+zek0Sa1SPwsV7gek+Hq0XVg8BjfemxbF7g6WVFt7pfRr4OucNUzOY28SCA4hpIm+hN1fBt0eCD4bpT5Ici0xnhr55GVKTWn7Yr4Oi8sFWtUIMHK1kA8zr4Ky2LsnCYlrjTr1MzQSWOawOFpuBu3SFzTLJJ+9w4BXHRDFubiaZBiSWnvBaQR8vLuRgvG1/9h9h9JtEsDBDOGsqp/EtzADQ6o2BfUa0gwW8bpU2g/WidoVJBHNbC8coOqyl5bnULbaXQwOAPXOAIBgMHCdSVW4rZuFpuObFTl94ZWGLgXOcfrBMbdx9StUp4Si4sBDQ9wFiYEh28NAkyN7Y0mBDDYOkHNY17wzMXPLXOiC4iZbDLPeW9rQA6QsU60xJ5FJA1qscL0apVh2a8kHTqwDbUe9B13aJr/slv7Q//mP/AGWnUdqVjVzYdrey4xUcQMzJucgkmHSbXhw4krfdkbee93V12ZKkTwBvFhJ32PAxpKqdHdEbheclLw2nIpQ9CRvrOP7gt/5KLehIH+a482D/ANlsAx7CYziefhrpqoVdqUgYNRs8+ET/ALm/zDiFX4MP0VZgs9FRf9pD9of5B+aizo0GuB6wmDMZR+a2SQRa4QalNdNnhESkoeE0GYC1es3M6DuNhMWhep4fMZBsLX+CHE9o3kKzY0ACLBZi7oDI8cQ30zTmI4tbMJOhgyM0kGd275KbMO4akJqViZWmNzWX0PuhvGeouJiAhdcGdomNwbvcTwRioOEODw0Ocy4B0mFB9y2eX4gz5q3/ADIibruyxOpEkC5b+LgSgOxQ4FRw73BrKTnt6yvL6hBBIBM79JdPkhvAlxbmLQYDiInh8iqLPdlmccLgZ8102uIl9pYwakHTd4/mg0HSAYI5iDZLYkF74yuMa5T5KwdRy5Qc0x94ybgqi2WeFBEoYoibLaHxH4XeirzjxHunz5/ms0tphs9k6zqO9JEIDaIa7fLj4KAhMWq/xIforU7VE+6fMIVXbbGXeQ229zQfIrV9pbZc4ltEw0WLxYu/Cdze8XKqzghr4kkwZ56oyFZAB+WSHJaMoTZ8SclumG23TcYaWnk9s6zorGhtoNBlhJPePVc8dRAsQO6fmncDtB9OBdzJjKd245XHTkbKbrNhzYVJpBye32PRbz/3K0EHI63+oab9yvf/AJOZ+wf/ADt/JaNTeHND2mQdD8wRx3IRYow4zmTkrXWKDEAJE9VYdCujteh1j3jLLSAJkG1r6HU+Sqdg1Kxxwe7MHZiSIIAG4DdGisumnSCrTLKAmmMrXOgkEuOokGwBBsN/JKdHcfXrUMXTJL3CkS02zXkZSRc2mN+qrIJBKMYHYDEdL8suQotnxntYw1N+SHvAMFzQCNd0uBIWqdL8Sa1QV6RLqVQWImARZzSPumbweIWiU6faIIk8F1b2VYMmjV6wS3M0CdM2UyL20LPgrHskq2Q4djaYzRTLnn8ql6N9GK+Jw2IY05c4bEzBc1wfHkI8VHYOxfsb3Oxrm0muY6n1clznh1nEhgMNtYnfEaFPM6aYujiKjCLNJinDQ2PugQFT9MKVX7QatQHLWAeCfwiW82mRHLiFBpnl6q7DEfEIeQGupLM5dzooP6GVXOzYYtxFJ12ua9oMTvkjl4La+iPQJ9Ka1cNBYx2RoM5SWntOIsTEwBOt0b2d4hmFwpdXcGCo8uYHcIa0Ec4Pktu2ltdhwtSpTIcMjja4MNOkKxrvyAS212qOJwmjKk5VXHybjknqDLcpHqkd4MiNNVYYdwLZkX/JfRbx3Wqzd57nUK0E09oNDz77MrSQYbmBaJcbCQ+bcEw/HihhK9AhzHkuc0w6ocjnCzovLRI1iG8AVZ7b6OMxlJodLHtbLKg1aS2Jjx11G5U1Y4qmOpxLTWpEBmcNa9xGhmW37JGtzkNtQsC8YZpK0oGz2F1NjWi2QMbLSJbIzPkE5O21rQLjfYFXO38OXV8JQZAcfeJglrTLo52n91UmwNp/ZAQ9pfmGam9wytE9oywx+K1hY3srtzmUqrMW+s18uIecw7LXCwIGmUOFhGpmZEVjMKan0i2ewBmHojI5zXOL5dORglwe4EGCJ5xCBRoUG0mMZSbiK9W4cXEuOjsxcXSIuOALIPBZ29tWcTSdRlzHgMc8hwYARmmTANngzexM2TuJaMHiaVSoSaZZkc8kWdDsziIubN0ixNrWn5riqNnYvF0MS/DtqUqjmw403OuQW5oHZ3REgmZE6Gds2XtZuIpyAWubZ7TEtP18jvC1YbQGLx9OpQkhrhDhMZGSD93Uh0ggxlcJ1VrsWDjMW5nuy0SDIJAA8Ic2p8L7lJq8q3CNiBwlO4ys7KBT97fwDeJQHgNIUfsjakucS1oEkt1I/VWVsEQtjhzeKYRtlLnEBzrgvLdctgSbA+Bi1kyGZS+WuBhpnhmDSB5uhWOGqdW0CmwNzNl1gXRxJ3afBZfii73jmBIcQQL5dLi8LUsZEijG0oJBJIc4NMhjA4k6+7PxWc+m6RInyXq9IPD8vZfVe0EaNDBFp5NA8UKriBNRxuGRSZ3u92R+9ndyCsbaIkM4YgXFLrHMDzTDc725cxEls2keBKk4tzMokmqKbM7ssxmgmJ4Bojj2lB9iWm8NDnHcJ3fELNGs4B2Q2cIMRfxVz2MjDGw9/cl0FVOyWsMPcM17nNAEd+nHyVjXrBxkaTbloFWso9XQDGtvNszgZJIbIb8VaYhjm5Q+zg1ttIm8R4pLanfpkGs0bYt7otcw9cukx2dxS+3MQWUHRq8hnLNJd/4g+aelVnSSnNEH9Wo0nkQ5s+ZC7DkYg5rax5iEZKjoMtMR9f8AHkihv1/UoFN0f8eniEfWO/l4apmVRClJRDJuZsJN9PruUzRIGhJ7o380am0ajju475WHVCdd02MHXQ2UMRRAhgDNMbBrw91Pce021gRAN+8fJWjmGZ3cFS7Hb+kM7g6bRbLHMXIV+5Bx8n5ei9AoRx/2ti6fYTCVKbX1TlcPdcBLo3iN49eZlboTisFQo1nU3OJaA6oXDtRfLYbtY7zv3T9oHQrE13MdhmF+UZYzsEDWe0QFT9H/AGcY1tLEdYzIalPK1pewkuDmvBJa4gXGvep+HElOR9kLDNndZgx0T+x6+ir8VtXA1MRmdhnMDjdzHx4lgtP4ShdN+mr8I5uHwQFNgAOYAaOGffNri8yTcnRZZ7NdoTBw/Z49ZRn/AHrecV7L6VejRbXZNSmxrC5rgD2RETBBGsc/BSEMgibSVfa41naAGvnriA4+fLXJav0A6VfaMLiK1ZrX1KXuvyAF3Zc68b+y6/Ja4OlGJfUz53EzOUwWWk3bpHfr3rrOz+iLMFhzRoUHPa+c0FhJkanO5oPD01VJgfZU01C93WMYbmmXNv3S0kx3TPevGGcRk0+ypstrs7cToveXkPLNaT7QalR72P7QY5jS0wYmJcOY9Fe+yKnVc583pgDW4zE3Ani0uXQtrdGmOolgpB9rNOW5sO6NB5LX+ilHHUqnVvwHU0ibObVoGJOpDXTMc9F0MfKWFQNthxLOWtkDTMhb79ip/qN/lH5LIwbP1G/yj8kZeTiZWYWoF1zzPzR2HjognBVZP9m/U/dPFGp4Sp+o7+UoUtKUYTOiJ1bSC0tGU6iBB8Ek/o9h3FxNJpzCHd4JmCTeFnGV6rLMoVXnuY6POLnu+N1WDZWNrk9YHU22gQWw4E5og3b2WkWmHkE2hVubwmpyPolNp7BpUw5rMS2mwuaXMe4OAAJiMwMEuIjQWhVp61pyVqrcVSbo202EBrmuH+lxkzv7o2Kl0OphwpuZWdDD2spayC8kNDheRJgcE2/onTIIFN4FxYkah4Pwe74cBEPDJ8l6TvRVGDFV7OrwtGnhmEAF4MmDIMWBsIPiIjUXuz9nNoMyNkkklzjq4nUlV9XoUbmmajTu1t2OrFxwueZPgE4HaFIQGmsALWF4aAJa4yCXS4wdx0kAdDSKhekfRb/9nb+qPILV+lQiowCAA2YgRJJ/ILbAuee0bFVWYhnViR1YnnnejcLfMJhF2V59TMHCYc8gOP8ApG4eSwDmu0RJysbvIGrvritXpdIni1RhHencN0gcZfSAMDLmMgieH5wUBEYIBxwyhJK4c7dwssgg5A+Sxri7KCBcgiZ8T5qpxGNgh2Z2UiAAJLnb/ruWaOELm+492Qy+TEkugcYbcHxVj7VDc2ThNeknzhXOZAIfUrPlzW/dAvBtxygcAEcYf+9gkBhawRoYhp+TikOoNPNZ7XNylzgTMPyANERbtfBErY1+Vwa6GiC1hADiSGmXGODtZQ0KIxr5g5d+mi9JBpdkhxDWgGCTdxncAt76MUQaJkT23e8BO5c/Y9zSS5osAS4XAO+JsTY+S6F0UrtfhwWggSfe1JESURAIMQgZhWQcnLmLjdQrUQ9pY73XCD+Y7wb+Cf8A+hYmT/YVf5CvDYOJ/YVf5Clhhv8AIFfQPFhkSLh7rSa2FNJ+R9t+a8OGgLe6NRuRaZGgd8SVuFfozXqNyvw9QjX3DIPEHcVW1egWKH92x57qjHf7m+gCMbELtoEHkhg5sKhBHPP5VGTzkjdE8xZSosc4gC5NtQLDX0VozoLjo/uY42ed9/up3AdCsRTOZ1Kq98Ee4Q0TwGp8V1xkMq8lMR2uIz/sJfDYJlOS0S4iC43Ma24CVPPfl8yn6mwcSf8AIreDD+SWqdH8V/8AXrH9woUQ3uMyCrvFhChHuF//2Q=="/>
          <p:cNvSpPr>
            <a:spLocks noChangeAspect="1" noChangeArrowheads="1"/>
          </p:cNvSpPr>
          <p:nvPr/>
        </p:nvSpPr>
        <p:spPr bwMode="auto">
          <a:xfrm>
            <a:off x="8161338" y="-1790700"/>
            <a:ext cx="6115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69386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1-chlorophylls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Chl. a present in all algae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Chl. b is found 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chlorophyta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&amp;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Euglenophyta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Chl. c is found 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Bacillariophyta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Cryptophyta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phaeophyta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Chl.d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is present only in the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Rhodophyta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Chl. e has been identified only in two genera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Xanthophyta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4785" y="3886200"/>
            <a:ext cx="9144000" cy="26776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2-Crotenoids</a:t>
            </a:r>
          </a:p>
          <a:p>
            <a:pPr algn="l" rtl="0">
              <a:buFont typeface="Wingdings" pitchFamily="2" charset="2"/>
              <a:buChar char="§"/>
            </a:pP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-carotene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is present in most algae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Biloprotein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is present in only three algal :</a:t>
            </a:r>
          </a:p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1-cyanophyta </a:t>
            </a:r>
          </a:p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2-cryptophyta </a:t>
            </a:r>
          </a:p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3-Rhodophyta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2-Food storage products</a:t>
            </a:r>
          </a:p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True  starch similar to that found in higher plants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3-Wall composition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Cellulose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Xylens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Mannans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Sulphated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polysachccraids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Alginic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acids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Protein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Silicon dioxide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Calcium carbonate 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35696" y="160338"/>
            <a:ext cx="7240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Type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number and attachment of flagella</a:t>
            </a:r>
            <a:endParaRPr lang="ar-IQ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Type, number and attachment of flagella ALG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1232"/>
            <a:ext cx="2685680" cy="256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green algae with flagell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4" name="AutoShape 6" descr="Image result for green algae with flagella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7538"/>
            <a:ext cx="2730046" cy="41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 descr="Image result for green algae with flagella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6" name="AutoShape 12" descr="Image result for green algae with flagella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14" y="4738876"/>
            <a:ext cx="4327504" cy="21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17" y="4738876"/>
            <a:ext cx="2880318" cy="209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17538"/>
            <a:ext cx="6840760" cy="34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53553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Therefore its  definition is :</a:t>
            </a:r>
          </a:p>
          <a:p>
            <a:pPr algn="l" rtl="0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Algae are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hetrogenous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-Very sample</a:t>
            </a:r>
          </a:p>
          <a:p>
            <a:pPr algn="l" rt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-Water loving</a:t>
            </a:r>
          </a:p>
          <a:p>
            <a:pPr algn="l" rt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Auototrophic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organisms</a:t>
            </a:r>
          </a:p>
          <a:p>
            <a:pPr algn="l" rt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-Having no sterile layer around</a:t>
            </a:r>
          </a:p>
          <a:p>
            <a:pPr algn="l" rt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their reproduction organs</a:t>
            </a:r>
          </a:p>
          <a:p>
            <a:pPr algn="l" rt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-Lacking true embryogenesis</a:t>
            </a:r>
          </a:p>
          <a:p>
            <a:endParaRPr lang="ar-IQ" dirty="0"/>
          </a:p>
        </p:txBody>
      </p:sp>
      <p:sp>
        <p:nvSpPr>
          <p:cNvPr id="6146" name="AutoShape 2" descr="data:image/jpeg;base64,/9j/4AAQSkZJRgABAQAAAQABAAD/2wCEAAkGBhQSERUTExQVFRQWGBgaGBgXGBgYGBoYFRcXFxgYFxgaHCYeGBsjHBgYHzAgIycpLCwsGB4xNTAqNSYrLCkBCQoKDgwOGg8PGiwkHyQsLCwsLCksLCwsLCwsLCwsLCksLCwsLCwsLCwsLCwsLCwsLCwpLCwsLCwsLCwsLCwsLP/AABEIAMIBAwMBIgACEQEDEQH/xAAcAAACAgMBAQAAAAAAAAAAAAAEBQIDAAEGBwj/xABAEAABAgQEAwUGBQMDAwUBAAABAhEAAyExBBJBUQVhcSKBkaHwBhOxwdHhFDJCUvEHI3IVYoIWM5JDY3Oywhf/xAAaAQADAQEBAQAAAAAAAAAAAAABAgMEAAUG/8QAKBEAAgICAgICAQQDAQAAAAAAAAECEQMxEiETQQRRIjJhcZFSgaFC/9oADAMBAAIRAxEAPwDiFYRv1Jrzp4tGxh1Oz1jS5JBIII3B+UbzrS2U00rQjaOjlZhaLfdLHOK1zW/MIul4523inFTTe6dTcj/jrFPPXoWiIxLW8IqmYjURvF4YoIBFwFBqghQcEEXcQMuWeY6w7yNnJBqOInWC5eLaoPjCmVhVKi9Uki0PFsDSGhxJIqod5aBzPJokivX5wMDuWiSJWY0MO02DRUt36RuRxPI4uDcRdO4cQLgwvnYNQ0JG8CMGnY1phcwBVUN0eo7oqStRo3KggVDiGGFw01VgQNyItSfYNG/wrBy7+tYsRhlGwPxg2TwmZqpukWowShaZa94Dxx+heQFlH6osEpJoD66wwytclXRI+JiX4VCg5GXqYCikCwSQgWcnqDBJxCRcjqH+UamhDZU9rvtCrEyCLOY5trR2w78aRVJMUHiy9WPUD4wtWVNR21Ip4xWTS5hVY1DVfEDf6RUviKmfz+0Ka3BgnCYpzUPHXWwtBSseoaB/KMlgrLro14qxWFq9W5+mMZg01YkkCp25CI5JySOVDzhqgHA7NHf5wQmcjTxNSTvCoYildQ56J16Ri543qoADv+0YfJQ3EZTcWlnenx+ggOZjbAdfoIDM4KIAsNdNvvEFK1fn5Qrm2FRoLOLN36bRFWNUdawKF0ApEFpokOd/H+YS2NSCTij+4xkCgJFzG46g0hvPkgiozJ0/cnpuPVYBXgW/KXB0PyMGyp2bkdRod/v6MaWpj18Ov3sYVSoQVLkkFx4evjFa8OSXAPPb1zhlMNW02OvLkY0mYD+Wh1GvhrGmLvYrAZEtQmJd20NaDblDEsaKqIrnIUfn/MU+66ef1jRG0LsuUhIokjp9YEn0sR4xrE4emoipODF3fyizl0dQNMlFJcvEkrf8ogxE8igJbkyh4RLDoOZ9dKMIolaDYKmatO/T7RMcQchwH6kQyTh8xr4xqZwtJuA0PrTBa9m0oWkZ/dylD93vKabt0i3D8dV+xF2oQf5gP/SUH9R8YonYDJ+U/WFlKXo5UNzxvtlCkhtS425aRMEf+mpAPifOObCq1gmRhSssCIVSk9o5xQ0nzZgqQTz/AIiIxpNC3kIoVLWizPyPxiCJhIJIArAadgL8OgKJJmBDbh36RfmYOO+AhlD37g8DJUVfqh49HVYwmzJax+1Q5ODC2bMZwEl3oQaN01i5EoE0UxOkTTw2bnynKnmqlopsGgFWFNLA8qH10jXvWt5QSMYxaihqW15G4ig9qoSD8fiIScLXQ38mDEEg0r60i3CBgXvr9+cDmcQbAdGieJmUDPlZz3fW0ZsuP8QrZrF40F+gfnfKnoTXpC9eIKlAEl7vzNh84vmpYOWLOo81EW6C0CyAcwJq1T1NT5RgUfssguZOukGg15AN518YDOIUWY3e2gFB843iCwZ2zfb5RZKSASWOiR3AOfGOUDg9C+yxvFhXUD0wZvnCxU5lgbN46xr8Ucz628TBo4Zlfpo1CpGLU2njGQOLOo64oZwXSxGhbva3X5RiC9u8HTpyPzeL5rrYg8336fSBlUZQDaKFbdNGNeVYinYhX7osXqDb1p3RtMkbl9P5ghS+bjcUcdfr4wMpbKr3et4vDdCsIMn9wHz+sDKYHUwUmcdvg/rvgaaNR9I2pdCIrNN29bxogRE31jU1e1T8YMU30EFEpzr3wfLVlA8h84qE3cudhoY0rFgXqYu0kdsPTMap0gbEY42gL8Xm36RNibJJMdV6BRNE4xITd6xBOEN1EJ6m3dGjOko/UVHlFFFLZxhweaojFgy6uHGvONf6oVUlp+n3iidJWTWJuXfQyX2XYfFdpyBW9/QiS3U50EVyJByuw+cEOkhmvcAt4iKegEZC0qLEkc4icLlL3Bi/8HLyi4MZMwBJ/wC5psYSjir3o5DmN4azeMJmy8s2WhbCigWV1pCxHCH9eniv/S5iTSo5CHg2gNJlUo5FOzh3ANR0Lxkyalny+FvtBMtIJA121fp8oecI9nUhyrtPp+lmr6EDLmjiVyYdnLpmGYf+3QHYnug1HD50wFIlLb/Fh4mkdth5IQGQkJAsEgecEFCmr8H7yY86fzuXofieaq9l8Q+X3UwPbUV5u0MT7ET8r++Rn/aUluhV9o7cADUn1f8AmKF4rfXu5+MY3mfroY8z4pwnESmUtFA/aDEd5FoCGLcpcW7usepzpgUC/SnPueOW4lwGWXNUqIOVSSySRuioHNmh4Zr2GzlUzUlT8yfjGgXzkF9vCJrwyg4LeFYpXLIFG7qRrcGGy6XIDWBjIC94djGQvH9g9nc4TEhSWFSOd/ooecXic5Zw++4axG4+EcTgeIqQpwWh0OPAkOBueReMTXYri0OUpYEBkm4/adbWHURWsBRtlUL63+IO8LlcYBHTTS9R0+BikY0uC9iQ+4Onwh0xKHkuWRYn5eBiKi9PtAKcYUMxofLry8xB6ZhWHIr1anz8Y34sil0ybVFasLqIDxssnssrNuABTmRDD3iUVNDFE2aTVxy1PhGuCsCKJGDYVHdaMVidAhBHSK2Uo3giThd/KHdJnARkqUbJT3RtUpYDZy0NSGLRBWFJDwLR1io4EHUlXOIpwoTdLw1ThwK+cSExOggPth5C9KXqBFwcvpDBAF2i8S0m4jnAHIUHDFvpG/wn6gYay8ED10jU3hD65TtpC8GtHcgP3poXakZLmF7+IjJmBmJDX6QZI4OspBU45U8yTEZS4bCUKmCjjkf5iS0EMA5B0J174ZKwSUpBBCAOSVEvTUXjUpMsMsS0lehLEnvjNP5vHSGULLOH8MZlFIc0sLcqU9dIcoJApCk8TDkAW3p3udOkZ+LUQHpY/Fw3hHnTm5vlJ9lEqD5s+v333jRxT/V/5ij3r76+qxQTsARXx2O1vKE2Gi+ZPcODTXl0O8Qz8+/+IrKm+cSzj5loJxpScwo/KtPKB5yCEkKD1qND039dI3NJSXAFedd4Em8VSHBoU3f1WGAJ+N4MKaYjor5E/CEn4cbeukdYuamZbK5/TuDqOcJZmHylvCPU+Jk5LgxX0KzhTy8PvGQ0TKpaMjbwQvI5MTfCJTJ1o3jkAEBNgIHXoY8zijaqYbLnuDWrevhDHDljoUlqHf18YVyJLEPZW8OcPhwzPSOWLsjNpBeEJfKaA2+YO0PcPLUlLAU+HfCTAYtuwqzX1I0f6wV/qgBbICNN3jVhxpdkJWwmbiSqjgf4gF4glL9kGvj4mME1RBZISDqWfyEbkYY6X3jdVCFiZJFCO+DU0Hr08Uonqa4V0+towKV+r7wuhQlCB+YiNqxidRSBgonWkTRKBH1eDQAgSBMFKCNnhyQIql4sDs+YiSphPq/1gnGjh6fWKlApG8bOb9zcorVNUbMo7OEn6PBSCQGKGxB6xejFva/jCebinOxF3p6MXpnnKQKPcnlvy+28Sy5FijyY3Gx5gVv2jbTmdT09bRPFcQSggByeQfVvCAUryAPs5f8AcWAp8oDlTQ6lk3vU2Dh+4CPAlklNtsskgjEYkqUxuHNNzS21R6EZNmZVpCeyaXawoA2uuxinDzqOAK3LvvQb2bqYmtKgQon9J8n+ZEJVj3RZ7wP2srAHmzveDPeAAAMAa07z8z5QCjBklKlNqo/5EAJHcATEpuMZdioJYOGZ9SH50haOsvlYsAjMSNKJUdTdh0guXNd2c5mL2HhvCOZinIDWVcBw7fGsFyhc0vdtHL2saw1AGyWU1GeIzEMK2HqukByp7OHqNn135PA+Ox7AggU3PkARU84FAF2O412sia3sKdHv4Rr3STlJLjbkRq8LyHWVXFPL7NB+HSCCPTbfKHUerCzDlA7LBtq9RAM/GBRJ1G1ai/rrF+OmpQmlxbd+e4eEoLqBFD+obEG/n5RSLakmjqsP/F841EQlJqSx1HMUMZHsKV92T6FhmJJZm5c9oqxkohIqLikXyJa1qdgX1Ip/NoLXwmas1ysNz8rxmXatJlLpiWWtXdtDjCYSYpLCj1DU76CsGYPgCQXXU9adwvDZOGDv3cm2YlvKGhCW2LPInoCkcLCb1YN6PnBiMNydvVRFkwnTs/4k/BmiBSdTe7s56t9I0KVErvZelJ2Hl6EblywdR0cebQKpPJI5ZR5k/wAxrPQskAHfWF5sHQ0EsN9LRFEutA/whWJ+Qdlxt38o6HB4NSkZpjI2s5G7aeMd54RVz6O4/QvmSwNLb/KMQinr+Ya+4kpoVqJs4p4xOVLkg6kh/wBR08om/n4f3D42JffA0ZudY37sAMDDwCUH7NdmDj6xUpMgj8j25Qq+fj+mHgxaUp3HjFKjLH56+BB6vBuJwUlSVZSoXucwpsDC5fBFJ7SCJgOmvh9IvD5eOfSf9gcGi/E42VLl5gkPpQQjTxgSyFGtz1USa9AbfaJ8TCigg0YO1qRyE+eTQ+qvGT5PKckvRXFCzocTx7NMBcgWp0+sHJmuGDMSR3JDHzPlHGhVRD7B43sprUBQ+DxjeNRKyjR0aiEy+9NRyUPKjQHxPjQA7Aehr/ifqRCvFYxSkM/Nu+nygYuAaPem71haexKC8Z7QTDZTfw1POAcNxSYggkn82tfV4tw8kKAKt6jr9/jFGOUEukGx76c/WkNGCHVaHM7jj8qv2TvAo44phZqgu5POEv4hn2If7RtWIpT1r9YHjO4nQI9o6h6BiDziqbxZS6l8rOfCEOUlh1gjDlSCaiwo7g1Ed4zuKHGFmmw1fzEMMOvsg6t9/XfCvDLSpNCxGh8q6tbui+ZiMqSDQP2TpuH+ENVIRk+ITgsinQ//AJVC2mYg00PQ0PePpGpeKDlwGN+Rrrsd9I2N7lJrzSaPAS7DoybgVkmx5gO/OMi5K5goBmGhBZxGRbj+4ozRKY00EFyQ1YjLF/OJBZcNaPRsgWg7kiK1zALCN1dhGFIT1gHGkl3JvGwyfTGIk0aIFhAOJqmVtbTnzjSJZVate7p0ihKn6mMOOKAQ7EkBPImnfv3QmSXCLYUrY+wEtMtyQ6t9Bu250jU+cpasyi4FhoNuremhZ/qSSAgFwlg1WJ66nfrF2Nx+Sgvy3NSw8h3R48m5vlIslRH3hzlnFdLV08L9YlKx6nKVBLM9NiSKCzMH/mA/xDJYgEkh+pqfCghZiceCFKHZctrUW+AI74Rx+hkPjjKXBCmAAsXNmNW+8aXjS96ClHYVa5v52jn0Y0lYJqEdKlIYXgnBYlgFE1J1IYBIJtrUwy6OG6JhLMQ+YDudieZYtFZxSg+W4Nu+o6a95gGXxUF+zS9dmIHyhvgJBmnKhCluP0hwOpsIdNJ9gJysamakonJ1bZ9iDpHJ8f8AZ8pzTEOUuH3S13AFrF+cdz/0hPN8qSP3KAfwfUCM/wCk8WGYIIzMRnFmqfhbwikcqj76OTado8nEshvKMTNIPj8I9Nnf0sM1QUVplJftZXV/4igB6mG3Dv6ZYKUO3mnK3mFk/wDFKW83hp58aKqaezzTBcPm4koTJlqWp/0igH+5RokUuTHYcP8A6Zz1dqatEtNqHObaMw849CSAhACGSkWAygBvAd0VzV0qQe56PyjK/kXom2JuG+xmHlDKUCY4BKpqQfBLMzvT4wceFyUg5JckENX3SR5Za90E/iAzA+LE/GB14xJ/UOodR1tpEXJyYBZxL2bkzk5VSkEf7UhNTVwUsRHnvtJ7FqwyTMlqK5YZwQykjm1COf8AMeiz+IVNDahI15XsxijE4pYSHLhQIINXLE1HMCKwnKLGtx2eOTZ1t6xAzjWOu477KGaoLw6EpoXS6UO2wLAHkGehGsMeDeyeFlge8Cpk4MTmPYB2CWYj/J3EbeUVG2VTVHCSsU0YvFE66x7CnhUg1MiTlId/doo7PpW20D4/2Kwq+0mVL6o7DdyFZX6jSJvLFbFtHksrFEONGaG3C5oUACWULc/r0gvivsVOlq/tj3iTUAfn7xr3eEL8NIyKLpbL+5wXpcGv8xohxloWdNdDcYYfsWP8TTujcCjHH9JLaUjItUPslxkNguz16Rbn2L98CIBZtItJb+Y18SRfL9ERvK135Zj8IGZ/o8SlJA3G4dvrB4HFqn0HfpFSiRFglHRTdR8xWIrSsDthBG+aBxRxUgF21hPxPE/3W2LDqwHzht7xrDzhBjBlmAh6qJ72jN8qLpfRTHsNlYkSzmJq5bkA9epZ/CIpxLZQTVRzLOrGrfHxivDyfeTKlg/VgNWjp8N7P4MnMqdMVRyCUpo1myu7aO948uUox2VOTm41RUCDuW/yt32ig4n8o2r4n7R6NhvYzBVV/cr/AO4KMBy9ecXYT2SwksgplEgC6yV25KOXv9BHmgdaOI4fwmdOH9mUpbmpoBStyw0EdPgv6YzVgGbOTLLNlSCsgauXAflWOvwjCiQAPlz3iz8S1Ljq5Jt3RB5n6BYn4Z7CyZR7SzPJLspggG1Ei9tS3KOgkyggADKlIsAAB0pTuikTSbukGwFCfG3lFgLAlRtYaAfCJSk3sASMSTYBvj13iE7FV7TNtsGua8r8oQcd9oBJYkl9EggOObD5xywxC8RMVUiUkEFSRQvsWDOx5s8aMWGUx1G1Z3K+MyAAkLAKqgCpNrAOQTtByuIoWGSasCGDv0JbSPPuH8PVKmGaSB2QrtAqcKDvUFiKeEGYrH+8IUZsuUSXowIGUDatXrzi8sKSC4o6PEY1JB/usA5ZIB0qRUd9S8DSscjKCJqiHbKU26W8t45vD5EpzmZmsLXBG2v3gjF+0AR2JMtma6X0apsGiXH1QeH0PsVMmkgUShqLJvsEpe/d3wPODMHAD1J/N3P9YVYjGTVo/Mc9LC7vRh6tEZaVs6i5NQ4sQwIZo5JIKaS6C8bxBKQyXUUMxU9gWLbVrAUrFFVM7D8wbQB6V1DvEhLJU5ALuK2IDcqHSkXYXDoUDTKRXnz+vdDt9AcvxD+G4JBCj+ZR1UKEEgghrMHL6wTxLgEuZLQXAUCe2kgsACQWeoIcEXBY3DFel6BBBqH7umlGfSGKuFlSzJSci5iSRRkbpo5zDXNcMbhwPT+LKOSFOJDsQ8M42kAOFAbghQ9Xh3KxCSHKknuLl9944NGJEqYZbnsEgjTNp3XPfB0jiDquCkCzevRjy8mNptFDs5oCmys3Q+m7hCviOCQvsrSktUWcdAajugbC8XUCDRh38oYTly5gSW7Q1TYFvh9onTXdgaEX+jybusPpmTr1rGQ/Rhy2sZD+ef2KcWsFJcWi0EEWjFUEV5nMfQqVkSz3Y0ofGJBCoijpWJJUx5DaDyRxJIOvxMXJPo1HnA8xWmnn3xUo6aQU0Aunz0l3ykcwCHOwZz4i0I/wCAvO6ll62DHVgIae5+zxZhODqm0SQlIupXM2G55RlzT/AMn0Ui60JcwSXAOws4Fb738oj+JWsUBJz/pD6toNyPGO8wXBpcosEBRuVqS5f/bmokdB3wwUUtawtVvKPJyZYSfSKJnIcJxk2WhlBQBrVxUBr6fGG+D4uUpzKzAO7GtGo5qQ+zUpFmP4BLmdsAoVSo7L9WNet42jgysuSw12L3ffQXjJJJ9o6ycvjYUHdAvTN2n2IavhrEl8cUmwSQ1SSL2D1fSoA0pCjH+z09D+5I7VwkhJFG/MTakK8QpctQTMBzsQTYFmcuL6wOCfaGO1wntEQU501OqSrvYEUqG6bxKZ7RTFE5ZIoblRBrt2SNo4o4uYFpUlhlUQGF6uKWuoi0Qx3E5hLLUpXaFGAFXfNpz/AIikcVsZJMa8VxoxE2rWcqqQyaMki9ekPeHICpSAcpQ5bskCqcqTl1HhbnHLYHG55WTLVIUCUtVJUCQ45Bu6H2C4irK/u8lAAFXUQGcF6ABh3sI9LEuCpD0GY5eVWTO6BTZwKgGj6X5xTjuBpWjP+QguFGj9p6UoKgPDPhsj8QHshTZWFyHBYm9vDlF//Sac4AUQkPqTUtTvYOeQikpW9A4s4mThFpygINqD9wAzE2c+G0OsBh1KSyUSwsguVVIFQSHatg9Wc706DFcHK13/AO2jKDu79kMabktrTkBL4WoEKKapUHLmyGdXUskN9YSEYrtjO/YEvAmUQkpcElyKlwagkXNqxdh5nbIYuNG7iC1C9u6GOLmMAUH8iRQigYF/F3eBllaiSpyRyYsoMatyBrqDGaWNNtQIMrWQQtiSSAUhh/k1dCR8YD4XO/dTM4euuhrUUEN8PgQVM+Qs45mp7rDxhYcGfdzABUDMAL7uPAeLRqwYnKr0mBPaCsPgMic6UqJKWBGhUMxcgMBl+MX8VlTEJzpKf7bOQ7hCyVpVSoFxybnBGAmKCUZlhSGH5XBQpRcJUk/prQ3oa7w4wyUyyAA8v3Ryg9pDMx55bUpvWPQiopUugdnleNnhGIWdwCoF3zFIKvnEpTlyir1a1aU2Fo3xtGTEKDCqUGtf0Bi/dAZnULUPq0edkVsvVoe4ZRCe0+gAvbVufOGmEn5SHUxagGl77RymF4gQwNAKG5DdPpBqcaCwsOR0Otbj6xjkibXZ2n+pyxdn1oT5ikZHKhY0mU5loyE7Os2TSIJDGJZTEsh2j3F0QJy4kUxrNuIl7wax3YCOWK1J8BFpxI0MVLWNPOHSOCuH4YrcAOBfQcnOkdJhJYQgWcUeyRyA/iOfwnGpcsBGpqW9UtB+G42VEZEKKTRJAJB3rvy2cx4nycjnJ/SHSG5k1JPl684ilKS7Mwvs/MmKJc5ZLKRMfbKsO9XtSj00ghE1NiMoY0IKet4yaGoJlyrMylB2Nz42EWSWrmo2lie93i5Fth0r4PEfduaoLC1SHflE27OAMVMZPZCq7vfkLiARgveJKVoSU61d/wDEXBaGk7h5Y0AF2Fyb71jUuQkgZRXUEEMPrzjjjlcV7JqKf7KjQ0SomqgaAEWtet++EmIwS0zsq3SKEZmL5crsxZVX321j0qWhP5QMvKlPi0KuNcLRP7KrXdJ7QOhG0aMOR3WykWDcL4GhACkFTMSXvShbY3tu0OFYuUhwUlQFez2iWuHNq6+Fo53GT5mGkhRUqYE0zagWBP157wLL4yFpYuUhDhViO0zjZyQ7x6F32mWWjpf9aXl7PY5AjwYB9dOURPH5va7f5bE0BAcVHz5wHwXhsxaErJASSWJvRvyh7ac/KDUe0GESoSVzUBVEnskpD6Esx22pASbHi6RkrGYiYoFIKkpH5AQxdgSTQ2foDrBWAlTStsQaKWwQLFIIBHRvnrF0zi8lJKQpJSUghQqVHS1dq843hsfNUoFKkunRQrlYAF7A1PWGjFNiy/JDhGAloQVpQ4LODfKSEn69/KBOHcMXNzulQIASRrqOyFULXaorDDD8QPuiD+cqJdNgAAwbZ+t+caxHEJqHCkkkFlZS4sGVWpS+Uf8AId3oRUX6MskKDgTLmtVSQGZ2qkWD3LV7ovxqUrSlJSETQJjVYBjUbMzFuRO8FyFJUtRWCy2IcMykkhTbGlW3fSLsThkK7XZJOrBwVAOx6Oe+GioQ0Di2JcJISmWUrJSoAg0dJCSWUFAOACwtFsqfmSXIUkIppcMRUM9PO14Jm6HKAxKTsywzHcGo2q8LfaTHScNLb9SknIh6m9O6tYnLIqKxxuzyj2qxgXPzD9iabM7gd7wnEx/VYN4zPadyKU/P7wKQRUGnT4xmbrZYsliluXw+UWKxCncaCha3p4qw84UBr96fWCwtJv3cq+JvEJVYjInHq/ikZEjhNiltPTRkJ+IOh0mY4dxTcgHuGsa9+I2jDJ1Phf19otTlB0FH59TtG6WbHHpdmWjUsKOhA3t4ReBLcJAKyW13szRZwTh8zFrooIlWzqBykgEkJ/caGp5R6D7O8JkYMpyJUucXJmrAKrP2dEBrAVu5MTTyZZdOkNxPP/8AprFUP4SeUq/KQlQJ7iKj4xvhvs3MnF/+3LBIJWGLgsQEmpINNn1j1VfGUTQalwpiDTKpJcEPoW8u+BeKKQshm94+Ug9lRI6hibM1xGmcZxVxl/Z0ab7OV4f7J4eUvOAZi6VWymHJOXKOtTDCZiwTltysA2giyZLUDRhu5qPrAc+QFX05tHn+K+7NNKg8AXIGbQn4cxAk1OejAh35hjpt17oGnrcAZxS3yrEjMKUjtO+zP1G8ZsmroR6BsUifLdaQZksF2SQ4CQ7c6v8ACDpPEFqQFlJAAc5wKM+1Htb7QGvHZHJU4NqB+dtI56ZxZblyak6BjfwjMsfLRM6OVxNCqlLr0Ca1IoSSwHkYZJTmvlF6UfescqjFZQ6cu7EXLO4NyamKRxlbqUTQlr6cqbfeF4STobideuQVB3bknqwqb6H4RXLwlCbeGm5jj5XtPNclSiBT8o0Dhq+NYKHGlTeytRq5aw5axfFGaZSMZLR0pkIZRJG16GFCeGYUKK0IUFE1yuBSr5bXG0I5nGkpCgCaPzc/DnCXEe0szQsWam3XeNHjltMfg9nWTvaQySJdAHp/iCBXqz9/KE/tVhsGVe8lpmBayCrItAlgkVCUZHS55tUxzyZyppKlEkpDlW7Gg8YpVxEhJDByb8tQY0R6Y8IdHpPspi0zZRCwlIlhKEVJUcwJzE70Ao14czl5QSxGalHrcXtHB+y6VFIWNCWq3aAB8AD5iHvEePTffCWojJ2T+UOO0xtd6HvikI2rQjaTob8J4mETU5nIZSgSzPlLBuRrbSHw9s0oKgstRLEDRg4J0p8o8/x3tExYDepFqm+mo8toWzsSVlSiW5uW7IagfkDA8ko6KeOMtnqA4wicrskKSoOCNFAfN/OBs5ZQOYGx2cVSe8C+8ebYLOlVCqrtpzekdhwL2iqETTcNmP8Ats+lzA8l7GcK0dPJUCMqgLHvB+P8R5h7U8Q95PXML5UOlBBqAktcaneOs9pOIIMjLLWnOaMDYEVIOlT5xwMuZlTmUzKLVNGFDpQa+EUj32Sl10IuNpAnEOSwT8H+cVSjo9OkN5Hsdi8XNUqVKVlJopbIBAoCHvbR4bH+kuNAfPI/81u/eikJJAro5VMkaU6wQidlDXfcDT15Q+//AJzjKD+0dPzkfFMEy/6aYrKSVynFg6u+pSwibi2LTObE19SOUZDJfsZjQW9y7bKQR45oyF8bF4j7DexWKWH/ALSX/MVTEki7sE5m27xDTBew8tCSqcoTlFqCiQBYM7q76XpHZzUgj+2EAmmRZYU2VVj/ALT3QIcIQSySlYDuRR+g9X7tE8FaETiK/wDT1AOlQRlNEhwkJYUHc9OcMOFYo5wlRqkUJFyQUhiL0A01MKDxFS3NiknM3xbaNe+IIKb8w4hIR8a/Eo8aaGk9HaKk0ZwRoQ4IUdyB6vA06cFIZVhUuK083DiuvfSmViWqVFw9Nwdum0AzMcc5o6QOf6g7g9REZyl/6I0MvfEAa+Nd4pMxy9fW8VJKy37Tbez/ACcHaLAC9YpjS2iy7ITkP+nva3reBxOUA5vqNDza4MXe9uXI7jAuIUDUlvjSBkSaOfaBp2JN3GvjTy87QkxgdRIsavrDSbK94hnYio0D602Pl3RRS5Z7W1+cYl0REqcYoBQLsOdtb62aK5+JCgGBbkaenjONpypzbG3WnezwoTjDv4c4rGF/kWj32NETmfycxBWLu3Pu5QtOK7nvtGJxAar89PRi/GjQqRKbiVKLJFLCBspbxgzDEJOZ7ObeH8xTjZoyJAINT384soi2GcMmJTLUVEDMWq9fT+URnYWXlK3o9nBL8tWfVtOUVcIkuSlioqHZSkFSlK0ygVJ+sd9wj+jmJmBJxK0YZJGbSZMLkOyUlkgPcq7oTxty6CsnBHH4DiSkME0SLAvQnXqWbuh5w5WNxqwjDSveENmVlGVL0dSzQa3PSoj0f2f/AKb8NlqqheIKSf7k1RyEpuyE5U33e8dlw+chCUolyhJQkAhAASKkhkhFL366xphjcVRmnNN2edcP/pHiJuVWJnyEAgUlhS2N2qUpOzgkUh3K/pJg5bKmTZylC7FKQW1bKT5x0K8b2i5SC5YOKsWJoLsQQ+sCLxUw9kICwDRQBSRfs15Bti/MRXxpk+cvRPCezeAkCknOQ9ZnbNX3oLM7QLjeF4KZWZhZTOAWASatqgilvnvBsuWoKNGGgIq42Nq0Ne6B+IYQgJmIJIQapADh9hqlvrD+OK9C85P2JZ/sxw7Bo94pFFGnvSqYX0AFXYcu+Kke0nD0MECUB/8AEry7H0gD2ww05ctBQhSxnW4AOYAgM9T0fW9KxyOMlrSSfwihdn95Z+nd48oz5IcX0jVifNds9GPtzg0pJzglI/asdw7MUTfbzDZS6wk7hKj1plGtL/SPO5is6SPwygWagUGYCrZe0Xc1+8Ypb1/CqFwD/cpUvo3f/t7oSLKSgehH20whDqcHQAqJc9UMwimb7eYNCaBcxVqZgwdnPZ2qzRwM5yFn8MsEhksFMl87kBqntJv+0RGVh1gAe4mFgBVK39PFUm9V/wAJuNbZ3ava7BGpmkHbKfmBGR5bPzBRGSZfQUjIpx/gnx/c9mxhYrajoS/O94a4aoS9aa1/TGRkMv1MzvRx/F0gYpbBnFWpA36D/kYyMjJP9bNsP0oqxFTL/wAh8xBeGSK0/Uod3ZLdIyMjJmIz2UTbK6nyib0HdGRkLg9jQASrtj/IRTOue/5RkZBWv9hiRwv6u/4mFs89ojSvxEZGRlIsWcZqmZ/gT30jlFlmbaNxka8P6S0NG5Nx1+kRKrdIyMjSVNHTrEf1HrGoyOOPo/8ApBw6UOGImCWgTFEhSwlIUoUopTOR1jupmvd8YyMjS9mWWwbGSwEqYCx05fYQDiKolvVym9dIyMh1oQU8NSPeGn6yO5rdOUHYQ/3W0Y001jIyHXsDCU/n/wCZHdFqqK/4fMRkZHCgMn856KHcDSFPHE/25nIhuTpLttGRkM9M6Ozic3bV1ENiaju/+qfqfGMjI8xHpMqavcPPLBkypW+/yjIyL4iGQ8pmTS5qbnXnGRkZDnH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6148" name="AutoShape 4" descr="data:image/jpeg;base64,/9j/4AAQSkZJRgABAQAAAQABAAD/2wCEAAkGBhQSERUTExQVFRQWGBgaGBgXGBgYGBoYFRcXFxgYFxgaHCYeGBsjHBgYHzAgIycpLCwsGB4xNTAqNSYrLCkBCQoKDgwOGg8PGiwkHyQsLCwsLCksLCwsLCwsLCwsLCksLCwsLCwsLCwsLCwsLCwsLCwpLCwsLCwsLCwsLCwsLP/AABEIAMIBAwMBIgACEQEDEQH/xAAcAAACAgMBAQAAAAAAAAAAAAAEBQIDAAEGBwj/xABAEAABAgQEAwUGBQMDAwUBAAABAhEAAyExBBJBUQVhcSKBkaHwBhOxwdHhFDJCUvEHI3IVYoIWM5JDY3Oywhf/xAAaAQADAQEBAQAAAAAAAAAAAAABAgMEAAUG/8QAKBEAAgICAgICAQQDAQAAAAAAAAECEQMxEiETQQRRIjJhcZFSgaFC/9oADAMBAAIRAxEAPwDiFYRv1Jrzp4tGxh1Oz1jS5JBIII3B+UbzrS2U00rQjaOjlZhaLfdLHOK1zW/MIul4523inFTTe6dTcj/jrFPPXoWiIxLW8IqmYjURvF4YoIBFwFBqghQcEEXcQMuWeY6w7yNnJBqOInWC5eLaoPjCmVhVKi9Uki0PFsDSGhxJIqod5aBzPJokivX5wMDuWiSJWY0MO02DRUt36RuRxPI4uDcRdO4cQLgwvnYNQ0JG8CMGnY1phcwBVUN0eo7oqStRo3KggVDiGGFw01VgQNyItSfYNG/wrBy7+tYsRhlGwPxg2TwmZqpukWowShaZa94Dxx+heQFlH6osEpJoD66wwytclXRI+JiX4VCg5GXqYCikCwSQgWcnqDBJxCRcjqH+UamhDZU9rvtCrEyCLOY5trR2w78aRVJMUHiy9WPUD4wtWVNR21Ip4xWTS5hVY1DVfEDf6RUviKmfz+0Ka3BgnCYpzUPHXWwtBSseoaB/KMlgrLro14qxWFq9W5+mMZg01YkkCp25CI5JySOVDzhqgHA7NHf5wQmcjTxNSTvCoYildQ56J16Ri543qoADv+0YfJQ3EZTcWlnenx+ggOZjbAdfoIDM4KIAsNdNvvEFK1fn5Qrm2FRoLOLN36bRFWNUdawKF0ApEFpokOd/H+YS2NSCTij+4xkCgJFzG46g0hvPkgiozJ0/cnpuPVYBXgW/KXB0PyMGyp2bkdRod/v6MaWpj18Ov3sYVSoQVLkkFx4evjFa8OSXAPPb1zhlMNW02OvLkY0mYD+Wh1GvhrGmLvYrAZEtQmJd20NaDblDEsaKqIrnIUfn/MU+66ef1jRG0LsuUhIokjp9YEn0sR4xrE4emoipODF3fyizl0dQNMlFJcvEkrf8ogxE8igJbkyh4RLDoOZ9dKMIolaDYKmatO/T7RMcQchwH6kQyTh8xr4xqZwtJuA0PrTBa9m0oWkZ/dylD93vKabt0i3D8dV+xF2oQf5gP/SUH9R8YonYDJ+U/WFlKXo5UNzxvtlCkhtS425aRMEf+mpAPifOObCq1gmRhSssCIVSk9o5xQ0nzZgqQTz/AIiIxpNC3kIoVLWizPyPxiCJhIJIArAadgL8OgKJJmBDbh36RfmYOO+AhlD37g8DJUVfqh49HVYwmzJax+1Q5ODC2bMZwEl3oQaN01i5EoE0UxOkTTw2bnynKnmqlopsGgFWFNLA8qH10jXvWt5QSMYxaihqW15G4ig9qoSD8fiIScLXQ38mDEEg0r60i3CBgXvr9+cDmcQbAdGieJmUDPlZz3fW0ZsuP8QrZrF40F+gfnfKnoTXpC9eIKlAEl7vzNh84vmpYOWLOo81EW6C0CyAcwJq1T1NT5RgUfssguZOukGg15AN518YDOIUWY3e2gFB843iCwZ2zfb5RZKSASWOiR3AOfGOUDg9C+yxvFhXUD0wZvnCxU5lgbN46xr8Ucz628TBo4Zlfpo1CpGLU2njGQOLOo64oZwXSxGhbva3X5RiC9u8HTpyPzeL5rrYg8336fSBlUZQDaKFbdNGNeVYinYhX7osXqDb1p3RtMkbl9P5ghS+bjcUcdfr4wMpbKr3et4vDdCsIMn9wHz+sDKYHUwUmcdvg/rvgaaNR9I2pdCIrNN29bxogRE31jU1e1T8YMU30EFEpzr3wfLVlA8h84qE3cudhoY0rFgXqYu0kdsPTMap0gbEY42gL8Xm36RNibJJMdV6BRNE4xITd6xBOEN1EJ6m3dGjOko/UVHlFFFLZxhweaojFgy6uHGvONf6oVUlp+n3iidJWTWJuXfQyX2XYfFdpyBW9/QiS3U50EVyJByuw+cEOkhmvcAt4iKegEZC0qLEkc4icLlL3Bi/8HLyi4MZMwBJ/wC5psYSjir3o5DmN4azeMJmy8s2WhbCigWV1pCxHCH9eniv/S5iTSo5CHg2gNJlUo5FOzh3ANR0Lxkyalny+FvtBMtIJA121fp8oecI9nUhyrtPp+lmr6EDLmjiVyYdnLpmGYf+3QHYnug1HD50wFIlLb/Fh4mkdth5IQGQkJAsEgecEFCmr8H7yY86fzuXofieaq9l8Q+X3UwPbUV5u0MT7ET8r++Rn/aUluhV9o7cADUn1f8AmKF4rfXu5+MY3mfroY8z4pwnESmUtFA/aDEd5FoCGLcpcW7usepzpgUC/SnPueOW4lwGWXNUqIOVSSySRuioHNmh4Zr2GzlUzUlT8yfjGgXzkF9vCJrwyg4LeFYpXLIFG7qRrcGGy6XIDWBjIC94djGQvH9g9nc4TEhSWFSOd/ooecXic5Zw++4axG4+EcTgeIqQpwWh0OPAkOBueReMTXYri0OUpYEBkm4/adbWHURWsBRtlUL63+IO8LlcYBHTTS9R0+BikY0uC9iQ+4Onwh0xKHkuWRYn5eBiKi9PtAKcYUMxofLry8xB6ZhWHIr1anz8Y34sil0ybVFasLqIDxssnssrNuABTmRDD3iUVNDFE2aTVxy1PhGuCsCKJGDYVHdaMVidAhBHSK2Uo3giThd/KHdJnARkqUbJT3RtUpYDZy0NSGLRBWFJDwLR1io4EHUlXOIpwoTdLw1ThwK+cSExOggPth5C9KXqBFwcvpDBAF2i8S0m4jnAHIUHDFvpG/wn6gYay8ED10jU3hD65TtpC8GtHcgP3poXakZLmF7+IjJmBmJDX6QZI4OspBU45U8yTEZS4bCUKmCjjkf5iS0EMA5B0J174ZKwSUpBBCAOSVEvTUXjUpMsMsS0lehLEnvjNP5vHSGULLOH8MZlFIc0sLcqU9dIcoJApCk8TDkAW3p3udOkZ+LUQHpY/Fw3hHnTm5vlJ9lEqD5s+v333jRxT/V/5ij3r76+qxQTsARXx2O1vKE2Gi+ZPcODTXl0O8Qz8+/+IrKm+cSzj5loJxpScwo/KtPKB5yCEkKD1qND039dI3NJSXAFedd4Em8VSHBoU3f1WGAJ+N4MKaYjor5E/CEn4cbeukdYuamZbK5/TuDqOcJZmHylvCPU+Jk5LgxX0KzhTy8PvGQ0TKpaMjbwQvI5MTfCJTJ1o3jkAEBNgIHXoY8zijaqYbLnuDWrevhDHDljoUlqHf18YVyJLEPZW8OcPhwzPSOWLsjNpBeEJfKaA2+YO0PcPLUlLAU+HfCTAYtuwqzX1I0f6wV/qgBbICNN3jVhxpdkJWwmbiSqjgf4gF4glL9kGvj4mME1RBZISDqWfyEbkYY6X3jdVCFiZJFCO+DU0Hr08Uonqa4V0+towKV+r7wuhQlCB+YiNqxidRSBgonWkTRKBH1eDQAgSBMFKCNnhyQIql4sDs+YiSphPq/1gnGjh6fWKlApG8bOb9zcorVNUbMo7OEn6PBSCQGKGxB6xejFva/jCebinOxF3p6MXpnnKQKPcnlvy+28Sy5FijyY3Gx5gVv2jbTmdT09bRPFcQSggByeQfVvCAUryAPs5f8AcWAp8oDlTQ6lk3vU2Dh+4CPAlklNtsskgjEYkqUxuHNNzS21R6EZNmZVpCeyaXawoA2uuxinDzqOAK3LvvQb2bqYmtKgQon9J8n+ZEJVj3RZ7wP2srAHmzveDPeAAAMAa07z8z5QCjBklKlNqo/5EAJHcATEpuMZdioJYOGZ9SH50haOsvlYsAjMSNKJUdTdh0guXNd2c5mL2HhvCOZinIDWVcBw7fGsFyhc0vdtHL2saw1AGyWU1GeIzEMK2HqukByp7OHqNn135PA+Ox7AggU3PkARU84FAF2O412sia3sKdHv4Rr3STlJLjbkRq8LyHWVXFPL7NB+HSCCPTbfKHUerCzDlA7LBtq9RAM/GBRJ1G1ai/rrF+OmpQmlxbd+e4eEoLqBFD+obEG/n5RSLakmjqsP/F841EQlJqSx1HMUMZHsKV92T6FhmJJZm5c9oqxkohIqLikXyJa1qdgX1Ip/NoLXwmas1ysNz8rxmXatJlLpiWWtXdtDjCYSYpLCj1DU76CsGYPgCQXXU9adwvDZOGDv3cm2YlvKGhCW2LPInoCkcLCb1YN6PnBiMNydvVRFkwnTs/4k/BmiBSdTe7s56t9I0KVErvZelJ2Hl6EblywdR0cebQKpPJI5ZR5k/wAxrPQskAHfWF5sHQ0EsN9LRFEutA/whWJ+Qdlxt38o6HB4NSkZpjI2s5G7aeMd54RVz6O4/QvmSwNLb/KMQinr+Ya+4kpoVqJs4p4xOVLkg6kh/wBR08om/n4f3D42JffA0ZudY37sAMDDwCUH7NdmDj6xUpMgj8j25Qq+fj+mHgxaUp3HjFKjLH56+BB6vBuJwUlSVZSoXucwpsDC5fBFJ7SCJgOmvh9IvD5eOfSf9gcGi/E42VLl5gkPpQQjTxgSyFGtz1USa9AbfaJ8TCigg0YO1qRyE+eTQ+qvGT5PKckvRXFCzocTx7NMBcgWp0+sHJmuGDMSR3JDHzPlHGhVRD7B43sprUBQ+DxjeNRKyjR0aiEy+9NRyUPKjQHxPjQA7Aehr/ifqRCvFYxSkM/Nu+nygYuAaPem71haexKC8Z7QTDZTfw1POAcNxSYggkn82tfV4tw8kKAKt6jr9/jFGOUEukGx76c/WkNGCHVaHM7jj8qv2TvAo44phZqgu5POEv4hn2If7RtWIpT1r9YHjO4nQI9o6h6BiDziqbxZS6l8rOfCEOUlh1gjDlSCaiwo7g1Ed4zuKHGFmmw1fzEMMOvsg6t9/XfCvDLSpNCxGh8q6tbui+ZiMqSDQP2TpuH+ENVIRk+ITgsinQ//AJVC2mYg00PQ0PePpGpeKDlwGN+Rrrsd9I2N7lJrzSaPAS7DoybgVkmx5gO/OMi5K5goBmGhBZxGRbj+4ozRKY00EFyQ1YjLF/OJBZcNaPRsgWg7kiK1zALCN1dhGFIT1gHGkl3JvGwyfTGIk0aIFhAOJqmVtbTnzjSJZVate7p0ihKn6mMOOKAQ7EkBPImnfv3QmSXCLYUrY+wEtMtyQ6t9Bu250jU+cpasyi4FhoNuremhZ/qSSAgFwlg1WJ66nfrF2Nx+Sgvy3NSw8h3R48m5vlIslRH3hzlnFdLV08L9YlKx6nKVBLM9NiSKCzMH/mA/xDJYgEkh+pqfCghZiceCFKHZctrUW+AI74Rx+hkPjjKXBCmAAsXNmNW+8aXjS96ClHYVa5v52jn0Y0lYJqEdKlIYXgnBYlgFE1J1IYBIJtrUwy6OG6JhLMQ+YDudieZYtFZxSg+W4Nu+o6a95gGXxUF+zS9dmIHyhvgJBmnKhCluP0hwOpsIdNJ9gJysamakonJ1bZ9iDpHJ8f8AZ8pzTEOUuH3S13AFrF+cdz/0hPN8qSP3KAfwfUCM/wCk8WGYIIzMRnFmqfhbwikcqj76OTado8nEshvKMTNIPj8I9Nnf0sM1QUVplJftZXV/4igB6mG3Dv6ZYKUO3mnK3mFk/wDFKW83hp58aKqaezzTBcPm4koTJlqWp/0igH+5RokUuTHYcP8A6Zz1dqatEtNqHObaMw849CSAhACGSkWAygBvAd0VzV0qQe56PyjK/kXom2JuG+xmHlDKUCY4BKpqQfBLMzvT4wceFyUg5JckENX3SR5Za90E/iAzA+LE/GB14xJ/UOodR1tpEXJyYBZxL2bkzk5VSkEf7UhNTVwUsRHnvtJ7FqwyTMlqK5YZwQykjm1COf8AMeiz+IVNDahI15XsxijE4pYSHLhQIINXLE1HMCKwnKLGtx2eOTZ1t6xAzjWOu477KGaoLw6EpoXS6UO2wLAHkGehGsMeDeyeFlge8Cpk4MTmPYB2CWYj/J3EbeUVG2VTVHCSsU0YvFE66x7CnhUg1MiTlId/doo7PpW20D4/2Kwq+0mVL6o7DdyFZX6jSJvLFbFtHksrFEONGaG3C5oUACWULc/r0gvivsVOlq/tj3iTUAfn7xr3eEL8NIyKLpbL+5wXpcGv8xohxloWdNdDcYYfsWP8TTujcCjHH9JLaUjItUPslxkNguz16Rbn2L98CIBZtItJb+Y18SRfL9ERvK135Zj8IGZ/o8SlJA3G4dvrB4HFqn0HfpFSiRFglHRTdR8xWIrSsDthBG+aBxRxUgF21hPxPE/3W2LDqwHzht7xrDzhBjBlmAh6qJ72jN8qLpfRTHsNlYkSzmJq5bkA9epZ/CIpxLZQTVRzLOrGrfHxivDyfeTKlg/VgNWjp8N7P4MnMqdMVRyCUpo1myu7aO948uUox2VOTm41RUCDuW/yt32ig4n8o2r4n7R6NhvYzBVV/cr/AO4KMBy9ecXYT2SwksgplEgC6yV25KOXv9BHmgdaOI4fwmdOH9mUpbmpoBStyw0EdPgv6YzVgGbOTLLNlSCsgauXAflWOvwjCiQAPlz3iz8S1Ljq5Jt3RB5n6BYn4Z7CyZR7SzPJLspggG1Ei9tS3KOgkyggADKlIsAAB0pTuikTSbukGwFCfG3lFgLAlRtYaAfCJSk3sASMSTYBvj13iE7FV7TNtsGua8r8oQcd9oBJYkl9EggOObD5xywxC8RMVUiUkEFSRQvsWDOx5s8aMWGUx1G1Z3K+MyAAkLAKqgCpNrAOQTtByuIoWGSasCGDv0JbSPPuH8PVKmGaSB2QrtAqcKDvUFiKeEGYrH+8IUZsuUSXowIGUDatXrzi8sKSC4o6PEY1JB/usA5ZIB0qRUd9S8DSscjKCJqiHbKU26W8t45vD5EpzmZmsLXBG2v3gjF+0AR2JMtma6X0apsGiXH1QeH0PsVMmkgUShqLJvsEpe/d3wPODMHAD1J/N3P9YVYjGTVo/Mc9LC7vRh6tEZaVs6i5NQ4sQwIZo5JIKaS6C8bxBKQyXUUMxU9gWLbVrAUrFFVM7D8wbQB6V1DvEhLJU5ALuK2IDcqHSkXYXDoUDTKRXnz+vdDt9AcvxD+G4JBCj+ZR1UKEEgghrMHL6wTxLgEuZLQXAUCe2kgsACQWeoIcEXBY3DFel6BBBqH7umlGfSGKuFlSzJSci5iSRRkbpo5zDXNcMbhwPT+LKOSFOJDsQ8M42kAOFAbghQ9Xh3KxCSHKknuLl9944NGJEqYZbnsEgjTNp3XPfB0jiDquCkCzevRjy8mNptFDs5oCmys3Q+m7hCviOCQvsrSktUWcdAajugbC8XUCDRh38oYTly5gSW7Q1TYFvh9onTXdgaEX+jybusPpmTr1rGQ/Rhy2sZD+ef2KcWsFJcWi0EEWjFUEV5nMfQqVkSz3Y0ofGJBCoijpWJJUx5DaDyRxJIOvxMXJPo1HnA8xWmnn3xUo6aQU0Aunz0l3ykcwCHOwZz4i0I/wCAvO6ll62DHVgIae5+zxZhODqm0SQlIupXM2G55RlzT/AMn0Ui60JcwSXAOws4Fb738oj+JWsUBJz/pD6toNyPGO8wXBpcosEBRuVqS5f/bmokdB3wwUUtawtVvKPJyZYSfSKJnIcJxk2WhlBQBrVxUBr6fGG+D4uUpzKzAO7GtGo5qQ+zUpFmP4BLmdsAoVSo7L9WNet42jgysuSw12L3ffQXjJJJ9o6ycvjYUHdAvTN2n2IavhrEl8cUmwSQ1SSL2D1fSoA0pCjH+z09D+5I7VwkhJFG/MTakK8QpctQTMBzsQTYFmcuL6wOCfaGO1wntEQU501OqSrvYEUqG6bxKZ7RTFE5ZIoblRBrt2SNo4o4uYFpUlhlUQGF6uKWuoi0Qx3E5hLLUpXaFGAFXfNpz/AIikcVsZJMa8VxoxE2rWcqqQyaMki9ekPeHICpSAcpQ5bskCqcqTl1HhbnHLYHG55WTLVIUCUtVJUCQ45Bu6H2C4irK/u8lAAFXUQGcF6ABh3sI9LEuCpD0GY5eVWTO6BTZwKgGj6X5xTjuBpWjP+QguFGj9p6UoKgPDPhsj8QHshTZWFyHBYm9vDlF//Sac4AUQkPqTUtTvYOeQikpW9A4s4mThFpygINqD9wAzE2c+G0OsBh1KSyUSwsguVVIFQSHatg9Wc706DFcHK13/AO2jKDu79kMabktrTkBL4WoEKKapUHLmyGdXUskN9YSEYrtjO/YEvAmUQkpcElyKlwagkXNqxdh5nbIYuNG7iC1C9u6GOLmMAUH8iRQigYF/F3eBllaiSpyRyYsoMatyBrqDGaWNNtQIMrWQQtiSSAUhh/k1dCR8YD4XO/dTM4euuhrUUEN8PgQVM+Qs45mp7rDxhYcGfdzABUDMAL7uPAeLRqwYnKr0mBPaCsPgMic6UqJKWBGhUMxcgMBl+MX8VlTEJzpKf7bOQ7hCyVpVSoFxybnBGAmKCUZlhSGH5XBQpRcJUk/prQ3oa7w4wyUyyAA8v3Ryg9pDMx55bUpvWPQiopUugdnleNnhGIWdwCoF3zFIKvnEpTlyir1a1aU2Fo3xtGTEKDCqUGtf0Bi/dAZnULUPq0edkVsvVoe4ZRCe0+gAvbVufOGmEn5SHUxagGl77RymF4gQwNAKG5DdPpBqcaCwsOR0Otbj6xjkibXZ2n+pyxdn1oT5ikZHKhY0mU5loyE7Os2TSIJDGJZTEsh2j3F0QJy4kUxrNuIl7wax3YCOWK1J8BFpxI0MVLWNPOHSOCuH4YrcAOBfQcnOkdJhJYQgWcUeyRyA/iOfwnGpcsBGpqW9UtB+G42VEZEKKTRJAJB3rvy2cx4nycjnJ/SHSG5k1JPl684ilKS7Mwvs/MmKJc5ZLKRMfbKsO9XtSj00ghE1NiMoY0IKet4yaGoJlyrMylB2Nz42EWSWrmo2lie93i5Fth0r4PEfduaoLC1SHflE27OAMVMZPZCq7vfkLiARgveJKVoSU61d/wDEXBaGk7h5Y0AF2Fyb71jUuQkgZRXUEEMPrzjjjlcV7JqKf7KjQ0SomqgaAEWtet++EmIwS0zsq3SKEZmL5crsxZVX321j0qWhP5QMvKlPi0KuNcLRP7KrXdJ7QOhG0aMOR3WykWDcL4GhACkFTMSXvShbY3tu0OFYuUhwUlQFez2iWuHNq6+Fo53GT5mGkhRUqYE0zagWBP157wLL4yFpYuUhDhViO0zjZyQ7x6F32mWWjpf9aXl7PY5AjwYB9dOURPH5va7f5bE0BAcVHz5wHwXhsxaErJASSWJvRvyh7ac/KDUe0GESoSVzUBVEnskpD6Esx22pASbHi6RkrGYiYoFIKkpH5AQxdgSTQ2foDrBWAlTStsQaKWwQLFIIBHRvnrF0zi8lJKQpJSUghQqVHS1dq843hsfNUoFKkunRQrlYAF7A1PWGjFNiy/JDhGAloQVpQ4LODfKSEn69/KBOHcMXNzulQIASRrqOyFULXaorDDD8QPuiD+cqJdNgAAwbZ+t+caxHEJqHCkkkFlZS4sGVWpS+Uf8AId3oRUX6MskKDgTLmtVSQGZ2qkWD3LV7ovxqUrSlJSETQJjVYBjUbMzFuRO8FyFJUtRWCy2IcMykkhTbGlW3fSLsThkK7XZJOrBwVAOx6Oe+GioQ0Di2JcJISmWUrJSoAg0dJCSWUFAOACwtFsqfmSXIUkIppcMRUM9PO14Jm6HKAxKTsywzHcGo2q8LfaTHScNLb9SknIh6m9O6tYnLIqKxxuzyj2qxgXPzD9iabM7gd7wnEx/VYN4zPadyKU/P7wKQRUGnT4xmbrZYsliluXw+UWKxCncaCha3p4qw84UBr96fWCwtJv3cq+JvEJVYjInHq/ikZEjhNiltPTRkJ+IOh0mY4dxTcgHuGsa9+I2jDJ1Phf19otTlB0FH59TtG6WbHHpdmWjUsKOhA3t4ReBLcJAKyW13szRZwTh8zFrooIlWzqBykgEkJ/caGp5R6D7O8JkYMpyJUucXJmrAKrP2dEBrAVu5MTTyZZdOkNxPP/8AprFUP4SeUq/KQlQJ7iKj4xvhvs3MnF/+3LBIJWGLgsQEmpINNn1j1VfGUTQalwpiDTKpJcEPoW8u+BeKKQshm94+Ug9lRI6hibM1xGmcZxVxl/Z0ab7OV4f7J4eUvOAZi6VWymHJOXKOtTDCZiwTltysA2giyZLUDRhu5qPrAc+QFX05tHn+K+7NNKg8AXIGbQn4cxAk1OejAh35hjpt17oGnrcAZxS3yrEjMKUjtO+zP1G8ZsmroR6BsUifLdaQZksF2SQ4CQ7c6v8ACDpPEFqQFlJAAc5wKM+1Htb7QGvHZHJU4NqB+dtI56ZxZblyak6BjfwjMsfLRM6OVxNCqlLr0Ca1IoSSwHkYZJTmvlF6UfescqjFZQ6cu7EXLO4NyamKRxlbqUTQlr6cqbfeF4STobideuQVB3bknqwqb6H4RXLwlCbeGm5jj5XtPNclSiBT8o0Dhq+NYKHGlTeytRq5aw5axfFGaZSMZLR0pkIZRJG16GFCeGYUKK0IUFE1yuBSr5bXG0I5nGkpCgCaPzc/DnCXEe0szQsWam3XeNHjltMfg9nWTvaQySJdAHp/iCBXqz9/KE/tVhsGVe8lpmBayCrItAlgkVCUZHS55tUxzyZyppKlEkpDlW7Gg8YpVxEhJDByb8tQY0R6Y8IdHpPspi0zZRCwlIlhKEVJUcwJzE70Ao14czl5QSxGalHrcXtHB+y6VFIWNCWq3aAB8AD5iHvEePTffCWojJ2T+UOO0xtd6HvikI2rQjaTob8J4mETU5nIZSgSzPlLBuRrbSHw9s0oKgstRLEDRg4J0p8o8/x3tExYDepFqm+mo8toWzsSVlSiW5uW7IagfkDA8ko6KeOMtnqA4wicrskKSoOCNFAfN/OBs5ZQOYGx2cVSe8C+8ebYLOlVCqrtpzekdhwL2iqETTcNmP8Ats+lzA8l7GcK0dPJUCMqgLHvB+P8R5h7U8Q95PXML5UOlBBqAktcaneOs9pOIIMjLLWnOaMDYEVIOlT5xwMuZlTmUzKLVNGFDpQa+EUj32Sl10IuNpAnEOSwT8H+cVSjo9OkN5Hsdi8XNUqVKVlJopbIBAoCHvbR4bH+kuNAfPI/81u/eikJJAro5VMkaU6wQidlDXfcDT15Q+//AJzjKD+0dPzkfFMEy/6aYrKSVynFg6u+pSwibi2LTObE19SOUZDJfsZjQW9y7bKQR45oyF8bF4j7DexWKWH/ALSX/MVTEki7sE5m27xDTBew8tCSqcoTlFqCiQBYM7q76XpHZzUgj+2EAmmRZYU2VVj/ALT3QIcIQSySlYDuRR+g9X7tE8FaETiK/wDT1AOlQRlNEhwkJYUHc9OcMOFYo5wlRqkUJFyQUhiL0A01MKDxFS3NiknM3xbaNe+IIKb8w4hIR8a/Eo8aaGk9HaKk0ZwRoQ4IUdyB6vA06cFIZVhUuK083DiuvfSmViWqVFw9Nwdum0AzMcc5o6QOf6g7g9REZyl/6I0MvfEAa+Nd4pMxy9fW8VJKy37Tbez/ACcHaLAC9YpjS2iy7ITkP+nva3reBxOUA5vqNDza4MXe9uXI7jAuIUDUlvjSBkSaOfaBp2JN3GvjTy87QkxgdRIsavrDSbK94hnYio0D602Pl3RRS5Z7W1+cYl0REqcYoBQLsOdtb62aK5+JCgGBbkaenjONpypzbG3WnezwoTjDv4c4rGF/kWj32NETmfycxBWLu3Pu5QtOK7nvtGJxAar89PRi/GjQqRKbiVKLJFLCBspbxgzDEJOZ7ObeH8xTjZoyJAINT384soi2GcMmJTLUVEDMWq9fT+URnYWXlK3o9nBL8tWfVtOUVcIkuSlioqHZSkFSlK0ygVJ+sd9wj+jmJmBJxK0YZJGbSZMLkOyUlkgPcq7oTxty6CsnBHH4DiSkME0SLAvQnXqWbuh5w5WNxqwjDSveENmVlGVL0dSzQa3PSoj0f2f/AKb8NlqqheIKSf7k1RyEpuyE5U33e8dlw+chCUolyhJQkAhAASKkhkhFL366xphjcVRmnNN2edcP/pHiJuVWJnyEAgUlhS2N2qUpOzgkUh3K/pJg5bKmTZylC7FKQW1bKT5x0K8b2i5SC5YOKsWJoLsQQ+sCLxUw9kICwDRQBSRfs15Bti/MRXxpk+cvRPCezeAkCknOQ9ZnbNX3oLM7QLjeF4KZWZhZTOAWASatqgilvnvBsuWoKNGGgIq42Nq0Ne6B+IYQgJmIJIQapADh9hqlvrD+OK9C85P2JZ/sxw7Bo94pFFGnvSqYX0AFXYcu+Kke0nD0MECUB/8AEry7H0gD2ww05ctBQhSxnW4AOYAgM9T0fW9KxyOMlrSSfwihdn95Z+nd48oz5IcX0jVifNds9GPtzg0pJzglI/asdw7MUTfbzDZS6wk7hKj1plGtL/SPO5is6SPwygWagUGYCrZe0Xc1+8Ypb1/CqFwD/cpUvo3f/t7oSLKSgehH20whDqcHQAqJc9UMwimb7eYNCaBcxVqZgwdnPZ2qzRwM5yFn8MsEhksFMl87kBqntJv+0RGVh1gAe4mFgBVK39PFUm9V/wAJuNbZ3ava7BGpmkHbKfmBGR5bPzBRGSZfQUjIpx/gnx/c9mxhYrajoS/O94a4aoS9aa1/TGRkMv1MzvRx/F0gYpbBnFWpA36D/kYyMjJP9bNsP0oqxFTL/wAh8xBeGSK0/Uod3ZLdIyMjJmIz2UTbK6nyib0HdGRkLg9jQASrtj/IRTOue/5RkZBWv9hiRwv6u/4mFs89ojSvxEZGRlIsWcZqmZ/gT30jlFlmbaNxka8P6S0NG5Nx1+kRKrdIyMjSVNHTrEf1HrGoyOOPo/8ApBw6UOGImCWgTFEhSwlIUoUopTOR1jupmvd8YyMjS9mWWwbGSwEqYCx05fYQDiKolvVym9dIyMh1oQU8NSPeGn6yO5rdOUHYQ/3W0Y001jIyHXsDCU/n/wCZHdFqqK/4fMRkZHCgMn856KHcDSFPHE/25nIhuTpLttGRkM9M6Ozic3bV1ENiaju/+qfqfGMjI8xHpMqavcPPLBkypW+/yjIyL4iGQ8pmTS5qbnXnGRkZDnH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6150" name="AutoShape 6" descr="data:image/jpeg;base64,/9j/4AAQSkZJRgABAQAAAQABAAD/2wCEAAkGBhQSERUTExQVFRQWGBgaGBgXGBgYGBoYFRcXFxgYFxgaHCYeGBsjHBgYHzAgIycpLCwsGB4xNTAqNSYrLCkBCQoKDgwOGg8PGiwkHyQsLCwsLCksLCwsLCwsLCwsLCksLCwsLCwsLCwsLCwsLCwsLCwpLCwsLCwsLCwsLCwsLP/AABEIAMIBAwMBIgACEQEDEQH/xAAcAAACAgMBAQAAAAAAAAAAAAAEBQIDAAEGBwj/xABAEAABAgQEAwUGBQMDAwUBAAABAhEAAyExBBJBUQVhcSKBkaHwBhOxwdHhFDJCUvEHI3IVYoIWM5JDY3Oywhf/xAAaAQADAQEBAQAAAAAAAAAAAAABAgMEAAUG/8QAKBEAAgICAgICAQQDAQAAAAAAAAECEQMxEiETQQRRIjJhcZFSgaFC/9oADAMBAAIRAxEAPwDiFYRv1Jrzp4tGxh1Oz1jS5JBIII3B+UbzrS2U00rQjaOjlZhaLfdLHOK1zW/MIul4523inFTTe6dTcj/jrFPPXoWiIxLW8IqmYjURvF4YoIBFwFBqghQcEEXcQMuWeY6w7yNnJBqOInWC5eLaoPjCmVhVKi9Uki0PFsDSGhxJIqod5aBzPJokivX5wMDuWiSJWY0MO02DRUt36RuRxPI4uDcRdO4cQLgwvnYNQ0JG8CMGnY1phcwBVUN0eo7oqStRo3KggVDiGGFw01VgQNyItSfYNG/wrBy7+tYsRhlGwPxg2TwmZqpukWowShaZa94Dxx+heQFlH6osEpJoD66wwytclXRI+JiX4VCg5GXqYCikCwSQgWcnqDBJxCRcjqH+UamhDZU9rvtCrEyCLOY5trR2w78aRVJMUHiy9WPUD4wtWVNR21Ip4xWTS5hVY1DVfEDf6RUviKmfz+0Ka3BgnCYpzUPHXWwtBSseoaB/KMlgrLro14qxWFq9W5+mMZg01YkkCp25CI5JySOVDzhqgHA7NHf5wQmcjTxNSTvCoYildQ56J16Ri543qoADv+0YfJQ3EZTcWlnenx+ggOZjbAdfoIDM4KIAsNdNvvEFK1fn5Qrm2FRoLOLN36bRFWNUdawKF0ApEFpokOd/H+YS2NSCTij+4xkCgJFzG46g0hvPkgiozJ0/cnpuPVYBXgW/KXB0PyMGyp2bkdRod/v6MaWpj18Ov3sYVSoQVLkkFx4evjFa8OSXAPPb1zhlMNW02OvLkY0mYD+Wh1GvhrGmLvYrAZEtQmJd20NaDblDEsaKqIrnIUfn/MU+66ef1jRG0LsuUhIokjp9YEn0sR4xrE4emoipODF3fyizl0dQNMlFJcvEkrf8ogxE8igJbkyh4RLDoOZ9dKMIolaDYKmatO/T7RMcQchwH6kQyTh8xr4xqZwtJuA0PrTBa9m0oWkZ/dylD93vKabt0i3D8dV+xF2oQf5gP/SUH9R8YonYDJ+U/WFlKXo5UNzxvtlCkhtS425aRMEf+mpAPifOObCq1gmRhSssCIVSk9o5xQ0nzZgqQTz/AIiIxpNC3kIoVLWizPyPxiCJhIJIArAadgL8OgKJJmBDbh36RfmYOO+AhlD37g8DJUVfqh49HVYwmzJax+1Q5ODC2bMZwEl3oQaN01i5EoE0UxOkTTw2bnynKnmqlopsGgFWFNLA8qH10jXvWt5QSMYxaihqW15G4ig9qoSD8fiIScLXQ38mDEEg0r60i3CBgXvr9+cDmcQbAdGieJmUDPlZz3fW0ZsuP8QrZrF40F+gfnfKnoTXpC9eIKlAEl7vzNh84vmpYOWLOo81EW6C0CyAcwJq1T1NT5RgUfssguZOukGg15AN518YDOIUWY3e2gFB843iCwZ2zfb5RZKSASWOiR3AOfGOUDg9C+yxvFhXUD0wZvnCxU5lgbN46xr8Ucz628TBo4Zlfpo1CpGLU2njGQOLOo64oZwXSxGhbva3X5RiC9u8HTpyPzeL5rrYg8336fSBlUZQDaKFbdNGNeVYinYhX7osXqDb1p3RtMkbl9P5ghS+bjcUcdfr4wMpbKr3et4vDdCsIMn9wHz+sDKYHUwUmcdvg/rvgaaNR9I2pdCIrNN29bxogRE31jU1e1T8YMU30EFEpzr3wfLVlA8h84qE3cudhoY0rFgXqYu0kdsPTMap0gbEY42gL8Xm36RNibJJMdV6BRNE4xITd6xBOEN1EJ6m3dGjOko/UVHlFFFLZxhweaojFgy6uHGvONf6oVUlp+n3iidJWTWJuXfQyX2XYfFdpyBW9/QiS3U50EVyJByuw+cEOkhmvcAt4iKegEZC0qLEkc4icLlL3Bi/8HLyi4MZMwBJ/wC5psYSjir3o5DmN4azeMJmy8s2WhbCigWV1pCxHCH9eniv/S5iTSo5CHg2gNJlUo5FOzh3ANR0Lxkyalny+FvtBMtIJA121fp8oecI9nUhyrtPp+lmr6EDLmjiVyYdnLpmGYf+3QHYnug1HD50wFIlLb/Fh4mkdth5IQGQkJAsEgecEFCmr8H7yY86fzuXofieaq9l8Q+X3UwPbUV5u0MT7ET8r++Rn/aUluhV9o7cADUn1f8AmKF4rfXu5+MY3mfroY8z4pwnESmUtFA/aDEd5FoCGLcpcW7usepzpgUC/SnPueOW4lwGWXNUqIOVSSySRuioHNmh4Zr2GzlUzUlT8yfjGgXzkF9vCJrwyg4LeFYpXLIFG7qRrcGGy6XIDWBjIC94djGQvH9g9nc4TEhSWFSOd/ooecXic5Zw++4axG4+EcTgeIqQpwWh0OPAkOBueReMTXYri0OUpYEBkm4/adbWHURWsBRtlUL63+IO8LlcYBHTTS9R0+BikY0uC9iQ+4Onwh0xKHkuWRYn5eBiKi9PtAKcYUMxofLry8xB6ZhWHIr1anz8Y34sil0ybVFasLqIDxssnssrNuABTmRDD3iUVNDFE2aTVxy1PhGuCsCKJGDYVHdaMVidAhBHSK2Uo3giThd/KHdJnARkqUbJT3RtUpYDZy0NSGLRBWFJDwLR1io4EHUlXOIpwoTdLw1ThwK+cSExOggPth5C9KXqBFwcvpDBAF2i8S0m4jnAHIUHDFvpG/wn6gYay8ED10jU3hD65TtpC8GtHcgP3poXakZLmF7+IjJmBmJDX6QZI4OspBU45U8yTEZS4bCUKmCjjkf5iS0EMA5B0J174ZKwSUpBBCAOSVEvTUXjUpMsMsS0lehLEnvjNP5vHSGULLOH8MZlFIc0sLcqU9dIcoJApCk8TDkAW3p3udOkZ+LUQHpY/Fw3hHnTm5vlJ9lEqD5s+v333jRxT/V/5ij3r76+qxQTsARXx2O1vKE2Gi+ZPcODTXl0O8Qz8+/+IrKm+cSzj5loJxpScwo/KtPKB5yCEkKD1qND039dI3NJSXAFedd4Em8VSHBoU3f1WGAJ+N4MKaYjor5E/CEn4cbeukdYuamZbK5/TuDqOcJZmHylvCPU+Jk5LgxX0KzhTy8PvGQ0TKpaMjbwQvI5MTfCJTJ1o3jkAEBNgIHXoY8zijaqYbLnuDWrevhDHDljoUlqHf18YVyJLEPZW8OcPhwzPSOWLsjNpBeEJfKaA2+YO0PcPLUlLAU+HfCTAYtuwqzX1I0f6wV/qgBbICNN3jVhxpdkJWwmbiSqjgf4gF4glL9kGvj4mME1RBZISDqWfyEbkYY6X3jdVCFiZJFCO+DU0Hr08Uonqa4V0+towKV+r7wuhQlCB+YiNqxidRSBgonWkTRKBH1eDQAgSBMFKCNnhyQIql4sDs+YiSphPq/1gnGjh6fWKlApG8bOb9zcorVNUbMo7OEn6PBSCQGKGxB6xejFva/jCebinOxF3p6MXpnnKQKPcnlvy+28Sy5FijyY3Gx5gVv2jbTmdT09bRPFcQSggByeQfVvCAUryAPs5f8AcWAp8oDlTQ6lk3vU2Dh+4CPAlklNtsskgjEYkqUxuHNNzS21R6EZNmZVpCeyaXawoA2uuxinDzqOAK3LvvQb2bqYmtKgQon9J8n+ZEJVj3RZ7wP2srAHmzveDPeAAAMAa07z8z5QCjBklKlNqo/5EAJHcATEpuMZdioJYOGZ9SH50haOsvlYsAjMSNKJUdTdh0guXNd2c5mL2HhvCOZinIDWVcBw7fGsFyhc0vdtHL2saw1AGyWU1GeIzEMK2HqukByp7OHqNn135PA+Ox7AggU3PkARU84FAF2O412sia3sKdHv4Rr3STlJLjbkRq8LyHWVXFPL7NB+HSCCPTbfKHUerCzDlA7LBtq9RAM/GBRJ1G1ai/rrF+OmpQmlxbd+e4eEoLqBFD+obEG/n5RSLakmjqsP/F841EQlJqSx1HMUMZHsKV92T6FhmJJZm5c9oqxkohIqLikXyJa1qdgX1Ip/NoLXwmas1ysNz8rxmXatJlLpiWWtXdtDjCYSYpLCj1DU76CsGYPgCQXXU9adwvDZOGDv3cm2YlvKGhCW2LPInoCkcLCb1YN6PnBiMNydvVRFkwnTs/4k/BmiBSdTe7s56t9I0KVErvZelJ2Hl6EblywdR0cebQKpPJI5ZR5k/wAxrPQskAHfWF5sHQ0EsN9LRFEutA/whWJ+Qdlxt38o6HB4NSkZpjI2s5G7aeMd54RVz6O4/QvmSwNLb/KMQinr+Ya+4kpoVqJs4p4xOVLkg6kh/wBR08om/n4f3D42JffA0ZudY37sAMDDwCUH7NdmDj6xUpMgj8j25Qq+fj+mHgxaUp3HjFKjLH56+BB6vBuJwUlSVZSoXucwpsDC5fBFJ7SCJgOmvh9IvD5eOfSf9gcGi/E42VLl5gkPpQQjTxgSyFGtz1USa9AbfaJ8TCigg0YO1qRyE+eTQ+qvGT5PKckvRXFCzocTx7NMBcgWp0+sHJmuGDMSR3JDHzPlHGhVRD7B43sprUBQ+DxjeNRKyjR0aiEy+9NRyUPKjQHxPjQA7Aehr/ifqRCvFYxSkM/Nu+nygYuAaPem71haexKC8Z7QTDZTfw1POAcNxSYggkn82tfV4tw8kKAKt6jr9/jFGOUEukGx76c/WkNGCHVaHM7jj8qv2TvAo44phZqgu5POEv4hn2If7RtWIpT1r9YHjO4nQI9o6h6BiDziqbxZS6l8rOfCEOUlh1gjDlSCaiwo7g1Ed4zuKHGFmmw1fzEMMOvsg6t9/XfCvDLSpNCxGh8q6tbui+ZiMqSDQP2TpuH+ENVIRk+ITgsinQ//AJVC2mYg00PQ0PePpGpeKDlwGN+Rrrsd9I2N7lJrzSaPAS7DoybgVkmx5gO/OMi5K5goBmGhBZxGRbj+4ozRKY00EFyQ1YjLF/OJBZcNaPRsgWg7kiK1zALCN1dhGFIT1gHGkl3JvGwyfTGIk0aIFhAOJqmVtbTnzjSJZVate7p0ihKn6mMOOKAQ7EkBPImnfv3QmSXCLYUrY+wEtMtyQ6t9Bu250jU+cpasyi4FhoNuremhZ/qSSAgFwlg1WJ66nfrF2Nx+Sgvy3NSw8h3R48m5vlIslRH3hzlnFdLV08L9YlKx6nKVBLM9NiSKCzMH/mA/xDJYgEkh+pqfCghZiceCFKHZctrUW+AI74Rx+hkPjjKXBCmAAsXNmNW+8aXjS96ClHYVa5v52jn0Y0lYJqEdKlIYXgnBYlgFE1J1IYBIJtrUwy6OG6JhLMQ+YDudieZYtFZxSg+W4Nu+o6a95gGXxUF+zS9dmIHyhvgJBmnKhCluP0hwOpsIdNJ9gJysamakonJ1bZ9iDpHJ8f8AZ8pzTEOUuH3S13AFrF+cdz/0hPN8qSP3KAfwfUCM/wCk8WGYIIzMRnFmqfhbwikcqj76OTado8nEshvKMTNIPj8I9Nnf0sM1QUVplJftZXV/4igB6mG3Dv6ZYKUO3mnK3mFk/wDFKW83hp58aKqaezzTBcPm4koTJlqWp/0igH+5RokUuTHYcP8A6Zz1dqatEtNqHObaMw849CSAhACGSkWAygBvAd0VzV0qQe56PyjK/kXom2JuG+xmHlDKUCY4BKpqQfBLMzvT4wceFyUg5JckENX3SR5Za90E/iAzA+LE/GB14xJ/UOodR1tpEXJyYBZxL2bkzk5VSkEf7UhNTVwUsRHnvtJ7FqwyTMlqK5YZwQykjm1COf8AMeiz+IVNDahI15XsxijE4pYSHLhQIINXLE1HMCKwnKLGtx2eOTZ1t6xAzjWOu477KGaoLw6EpoXS6UO2wLAHkGehGsMeDeyeFlge8Cpk4MTmPYB2CWYj/J3EbeUVG2VTVHCSsU0YvFE66x7CnhUg1MiTlId/doo7PpW20D4/2Kwq+0mVL6o7DdyFZX6jSJvLFbFtHksrFEONGaG3C5oUACWULc/r0gvivsVOlq/tj3iTUAfn7xr3eEL8NIyKLpbL+5wXpcGv8xohxloWdNdDcYYfsWP8TTujcCjHH9JLaUjItUPslxkNguz16Rbn2L98CIBZtItJb+Y18SRfL9ERvK135Zj8IGZ/o8SlJA3G4dvrB4HFqn0HfpFSiRFglHRTdR8xWIrSsDthBG+aBxRxUgF21hPxPE/3W2LDqwHzht7xrDzhBjBlmAh6qJ72jN8qLpfRTHsNlYkSzmJq5bkA9epZ/CIpxLZQTVRzLOrGrfHxivDyfeTKlg/VgNWjp8N7P4MnMqdMVRyCUpo1myu7aO948uUox2VOTm41RUCDuW/yt32ig4n8o2r4n7R6NhvYzBVV/cr/AO4KMBy9ecXYT2SwksgplEgC6yV25KOXv9BHmgdaOI4fwmdOH9mUpbmpoBStyw0EdPgv6YzVgGbOTLLNlSCsgauXAflWOvwjCiQAPlz3iz8S1Ljq5Jt3RB5n6BYn4Z7CyZR7SzPJLspggG1Ei9tS3KOgkyggADKlIsAAB0pTuikTSbukGwFCfG3lFgLAlRtYaAfCJSk3sASMSTYBvj13iE7FV7TNtsGua8r8oQcd9oBJYkl9EggOObD5xywxC8RMVUiUkEFSRQvsWDOx5s8aMWGUx1G1Z3K+MyAAkLAKqgCpNrAOQTtByuIoWGSasCGDv0JbSPPuH8PVKmGaSB2QrtAqcKDvUFiKeEGYrH+8IUZsuUSXowIGUDatXrzi8sKSC4o6PEY1JB/usA5ZIB0qRUd9S8DSscjKCJqiHbKU26W8t45vD5EpzmZmsLXBG2v3gjF+0AR2JMtma6X0apsGiXH1QeH0PsVMmkgUShqLJvsEpe/d3wPODMHAD1J/N3P9YVYjGTVo/Mc9LC7vRh6tEZaVs6i5NQ4sQwIZo5JIKaS6C8bxBKQyXUUMxU9gWLbVrAUrFFVM7D8wbQB6V1DvEhLJU5ALuK2IDcqHSkXYXDoUDTKRXnz+vdDt9AcvxD+G4JBCj+ZR1UKEEgghrMHL6wTxLgEuZLQXAUCe2kgsACQWeoIcEXBY3DFel6BBBqH7umlGfSGKuFlSzJSci5iSRRkbpo5zDXNcMbhwPT+LKOSFOJDsQ8M42kAOFAbghQ9Xh3KxCSHKknuLl9944NGJEqYZbnsEgjTNp3XPfB0jiDquCkCzevRjy8mNptFDs5oCmys3Q+m7hCviOCQvsrSktUWcdAajugbC8XUCDRh38oYTly5gSW7Q1TYFvh9onTXdgaEX+jybusPpmTr1rGQ/Rhy2sZD+ef2KcWsFJcWi0EEWjFUEV5nMfQqVkSz3Y0ofGJBCoijpWJJUx5DaDyRxJIOvxMXJPo1HnA8xWmnn3xUo6aQU0Aunz0l3ykcwCHOwZz4i0I/wCAvO6ll62DHVgIae5+zxZhODqm0SQlIupXM2G55RlzT/AMn0Ui60JcwSXAOws4Fb738oj+JWsUBJz/pD6toNyPGO8wXBpcosEBRuVqS5f/bmokdB3wwUUtawtVvKPJyZYSfSKJnIcJxk2WhlBQBrVxUBr6fGG+D4uUpzKzAO7GtGo5qQ+zUpFmP4BLmdsAoVSo7L9WNet42jgysuSw12L3ffQXjJJJ9o6ycvjYUHdAvTN2n2IavhrEl8cUmwSQ1SSL2D1fSoA0pCjH+z09D+5I7VwkhJFG/MTakK8QpctQTMBzsQTYFmcuL6wOCfaGO1wntEQU501OqSrvYEUqG6bxKZ7RTFE5ZIoblRBrt2SNo4o4uYFpUlhlUQGF6uKWuoi0Qx3E5hLLUpXaFGAFXfNpz/AIikcVsZJMa8VxoxE2rWcqqQyaMki9ekPeHICpSAcpQ5bskCqcqTl1HhbnHLYHG55WTLVIUCUtVJUCQ45Bu6H2C4irK/u8lAAFXUQGcF6ABh3sI9LEuCpD0GY5eVWTO6BTZwKgGj6X5xTjuBpWjP+QguFGj9p6UoKgPDPhsj8QHshTZWFyHBYm9vDlF//Sac4AUQkPqTUtTvYOeQikpW9A4s4mThFpygINqD9wAzE2c+G0OsBh1KSyUSwsguVVIFQSHatg9Wc706DFcHK13/AO2jKDu79kMabktrTkBL4WoEKKapUHLmyGdXUskN9YSEYrtjO/YEvAmUQkpcElyKlwagkXNqxdh5nbIYuNG7iC1C9u6GOLmMAUH8iRQigYF/F3eBllaiSpyRyYsoMatyBrqDGaWNNtQIMrWQQtiSSAUhh/k1dCR8YD4XO/dTM4euuhrUUEN8PgQVM+Qs45mp7rDxhYcGfdzABUDMAL7uPAeLRqwYnKr0mBPaCsPgMic6UqJKWBGhUMxcgMBl+MX8VlTEJzpKf7bOQ7hCyVpVSoFxybnBGAmKCUZlhSGH5XBQpRcJUk/prQ3oa7w4wyUyyAA8v3Ryg9pDMx55bUpvWPQiopUugdnleNnhGIWdwCoF3zFIKvnEpTlyir1a1aU2Fo3xtGTEKDCqUGtf0Bi/dAZnULUPq0edkVsvVoe4ZRCe0+gAvbVufOGmEn5SHUxagGl77RymF4gQwNAKG5DdPpBqcaCwsOR0Otbj6xjkibXZ2n+pyxdn1oT5ikZHKhY0mU5loyE7Os2TSIJDGJZTEsh2j3F0QJy4kUxrNuIl7wax3YCOWK1J8BFpxI0MVLWNPOHSOCuH4YrcAOBfQcnOkdJhJYQgWcUeyRyA/iOfwnGpcsBGpqW9UtB+G42VEZEKKTRJAJB3rvy2cx4nycjnJ/SHSG5k1JPl684ilKS7Mwvs/MmKJc5ZLKRMfbKsO9XtSj00ghE1NiMoY0IKet4yaGoJlyrMylB2Nz42EWSWrmo2lie93i5Fth0r4PEfduaoLC1SHflE27OAMVMZPZCq7vfkLiARgveJKVoSU61d/wDEXBaGk7h5Y0AF2Fyb71jUuQkgZRXUEEMPrzjjjlcV7JqKf7KjQ0SomqgaAEWtet++EmIwS0zsq3SKEZmL5crsxZVX321j0qWhP5QMvKlPi0KuNcLRP7KrXdJ7QOhG0aMOR3WykWDcL4GhACkFTMSXvShbY3tu0OFYuUhwUlQFez2iWuHNq6+Fo53GT5mGkhRUqYE0zagWBP157wLL4yFpYuUhDhViO0zjZyQ7x6F32mWWjpf9aXl7PY5AjwYB9dOURPH5va7f5bE0BAcVHz5wHwXhsxaErJASSWJvRvyh7ac/KDUe0GESoSVzUBVEnskpD6Esx22pASbHi6RkrGYiYoFIKkpH5AQxdgSTQ2foDrBWAlTStsQaKWwQLFIIBHRvnrF0zi8lJKQpJSUghQqVHS1dq843hsfNUoFKkunRQrlYAF7A1PWGjFNiy/JDhGAloQVpQ4LODfKSEn69/KBOHcMXNzulQIASRrqOyFULXaorDDD8QPuiD+cqJdNgAAwbZ+t+caxHEJqHCkkkFlZS4sGVWpS+Uf8AId3oRUX6MskKDgTLmtVSQGZ2qkWD3LV7ovxqUrSlJSETQJjVYBjUbMzFuRO8FyFJUtRWCy2IcMykkhTbGlW3fSLsThkK7XZJOrBwVAOx6Oe+GioQ0Di2JcJISmWUrJSoAg0dJCSWUFAOACwtFsqfmSXIUkIppcMRUM9PO14Jm6HKAxKTsywzHcGo2q8LfaTHScNLb9SknIh6m9O6tYnLIqKxxuzyj2qxgXPzD9iabM7gd7wnEx/VYN4zPadyKU/P7wKQRUGnT4xmbrZYsliluXw+UWKxCncaCha3p4qw84UBr96fWCwtJv3cq+JvEJVYjInHq/ikZEjhNiltPTRkJ+IOh0mY4dxTcgHuGsa9+I2jDJ1Phf19otTlB0FH59TtG6WbHHpdmWjUsKOhA3t4ReBLcJAKyW13szRZwTh8zFrooIlWzqBykgEkJ/caGp5R6D7O8JkYMpyJUucXJmrAKrP2dEBrAVu5MTTyZZdOkNxPP/8AprFUP4SeUq/KQlQJ7iKj4xvhvs3MnF/+3LBIJWGLgsQEmpINNn1j1VfGUTQalwpiDTKpJcEPoW8u+BeKKQshm94+Ug9lRI6hibM1xGmcZxVxl/Z0ab7OV4f7J4eUvOAZi6VWymHJOXKOtTDCZiwTltysA2giyZLUDRhu5qPrAc+QFX05tHn+K+7NNKg8AXIGbQn4cxAk1OejAh35hjpt17oGnrcAZxS3yrEjMKUjtO+zP1G8ZsmroR6BsUifLdaQZksF2SQ4CQ7c6v8ACDpPEFqQFlJAAc5wKM+1Htb7QGvHZHJU4NqB+dtI56ZxZblyak6BjfwjMsfLRM6OVxNCqlLr0Ca1IoSSwHkYZJTmvlF6UfescqjFZQ6cu7EXLO4NyamKRxlbqUTQlr6cqbfeF4STobideuQVB3bknqwqb6H4RXLwlCbeGm5jj5XtPNclSiBT8o0Dhq+NYKHGlTeytRq5aw5axfFGaZSMZLR0pkIZRJG16GFCeGYUKK0IUFE1yuBSr5bXG0I5nGkpCgCaPzc/DnCXEe0szQsWam3XeNHjltMfg9nWTvaQySJdAHp/iCBXqz9/KE/tVhsGVe8lpmBayCrItAlgkVCUZHS55tUxzyZyppKlEkpDlW7Gg8YpVxEhJDByb8tQY0R6Y8IdHpPspi0zZRCwlIlhKEVJUcwJzE70Ao14czl5QSxGalHrcXtHB+y6VFIWNCWq3aAB8AD5iHvEePTffCWojJ2T+UOO0xtd6HvikI2rQjaTob8J4mETU5nIZSgSzPlLBuRrbSHw9s0oKgstRLEDRg4J0p8o8/x3tExYDepFqm+mo8toWzsSVlSiW5uW7IagfkDA8ko6KeOMtnqA4wicrskKSoOCNFAfN/OBs5ZQOYGx2cVSe8C+8ebYLOlVCqrtpzekdhwL2iqETTcNmP8Ats+lzA8l7GcK0dPJUCMqgLHvB+P8R5h7U8Q95PXML5UOlBBqAktcaneOs9pOIIMjLLWnOaMDYEVIOlT5xwMuZlTmUzKLVNGFDpQa+EUj32Sl10IuNpAnEOSwT8H+cVSjo9OkN5Hsdi8XNUqVKVlJopbIBAoCHvbR4bH+kuNAfPI/81u/eikJJAro5VMkaU6wQidlDXfcDT15Q+//AJzjKD+0dPzkfFMEy/6aYrKSVynFg6u+pSwibi2LTObE19SOUZDJfsZjQW9y7bKQR45oyF8bF4j7DexWKWH/ALSX/MVTEki7sE5m27xDTBew8tCSqcoTlFqCiQBYM7q76XpHZzUgj+2EAmmRZYU2VVj/ALT3QIcIQSySlYDuRR+g9X7tE8FaETiK/wDT1AOlQRlNEhwkJYUHc9OcMOFYo5wlRqkUJFyQUhiL0A01MKDxFS3NiknM3xbaNe+IIKb8w4hIR8a/Eo8aaGk9HaKk0ZwRoQ4IUdyB6vA06cFIZVhUuK083DiuvfSmViWqVFw9Nwdum0AzMcc5o6QOf6g7g9REZyl/6I0MvfEAa+Nd4pMxy9fW8VJKy37Tbez/ACcHaLAC9YpjS2iy7ITkP+nva3reBxOUA5vqNDza4MXe9uXI7jAuIUDUlvjSBkSaOfaBp2JN3GvjTy87QkxgdRIsavrDSbK94hnYio0D602Pl3RRS5Z7W1+cYl0REqcYoBQLsOdtb62aK5+JCgGBbkaenjONpypzbG3WnezwoTjDv4c4rGF/kWj32NETmfycxBWLu3Pu5QtOK7nvtGJxAar89PRi/GjQqRKbiVKLJFLCBspbxgzDEJOZ7ObeH8xTjZoyJAINT384soi2GcMmJTLUVEDMWq9fT+URnYWXlK3o9nBL8tWfVtOUVcIkuSlioqHZSkFSlK0ygVJ+sd9wj+jmJmBJxK0YZJGbSZMLkOyUlkgPcq7oTxty6CsnBHH4DiSkME0SLAvQnXqWbuh5w5WNxqwjDSveENmVlGVL0dSzQa3PSoj0f2f/AKb8NlqqheIKSf7k1RyEpuyE5U33e8dlw+chCUolyhJQkAhAASKkhkhFL366xphjcVRmnNN2edcP/pHiJuVWJnyEAgUlhS2N2qUpOzgkUh3K/pJg5bKmTZylC7FKQW1bKT5x0K8b2i5SC5YOKsWJoLsQQ+sCLxUw9kICwDRQBSRfs15Bti/MRXxpk+cvRPCezeAkCknOQ9ZnbNX3oLM7QLjeF4KZWZhZTOAWASatqgilvnvBsuWoKNGGgIq42Nq0Ne6B+IYQgJmIJIQapADh9hqlvrD+OK9C85P2JZ/sxw7Bo94pFFGnvSqYX0AFXYcu+Kke0nD0MECUB/8AEry7H0gD2ww05ctBQhSxnW4AOYAgM9T0fW9KxyOMlrSSfwihdn95Z+nd48oz5IcX0jVifNds9GPtzg0pJzglI/asdw7MUTfbzDZS6wk7hKj1plGtL/SPO5is6SPwygWagUGYCrZe0Xc1+8Ypb1/CqFwD/cpUvo3f/t7oSLKSgehH20whDqcHQAqJc9UMwimb7eYNCaBcxVqZgwdnPZ2qzRwM5yFn8MsEhksFMl87kBqntJv+0RGVh1gAe4mFgBVK39PFUm9V/wAJuNbZ3ava7BGpmkHbKfmBGR5bPzBRGSZfQUjIpx/gnx/c9mxhYrajoS/O94a4aoS9aa1/TGRkMv1MzvRx/F0gYpbBnFWpA36D/kYyMjJP9bNsP0oqxFTL/wAh8xBeGSK0/Uod3ZLdIyMjJmIz2UTbK6nyib0HdGRkLg9jQASrtj/IRTOue/5RkZBWv9hiRwv6u/4mFs89ojSvxEZGRlIsWcZqmZ/gT30jlFlmbaNxka8P6S0NG5Nx1+kRKrdIyMjSVNHTrEf1HrGoyOOPo/8ApBw6UOGImCWgTFEhSwlIUoUopTOR1jupmvd8YyMjS9mWWwbGSwEqYCx05fYQDiKolvVym9dIyMh1oQU8NSPeGn6yO5rdOUHYQ/3W0Y001jIyHXsDCU/n/wCZHdFqqK/4fMRkZHCgMn856KHcDSFPHE/25nIhuTpLttGRkM9M6Ozic3bV1ENiaju/+qfqfGMjI8xHpMqavcPPLBkypW+/yjIyL4iGQ8pmTS5qbnXnGRkZDnH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6152" name="Picture 8" descr="http://www.photo-dictionary.com/photofiles/list/78/2282477330475_8e4bc1c2e4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03849" y="836712"/>
            <a:ext cx="2520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Shonar Bangla" panose="020B0502040204020203" pitchFamily="34" charset="0"/>
                <a:ea typeface="Calibri" pitchFamily="34" charset="0"/>
                <a:cs typeface="Shonar Bangla" panose="020B0502040204020203" pitchFamily="34" charset="0"/>
              </a:rPr>
              <a:t>Cell structure</a:t>
            </a:r>
            <a:endParaRPr lang="en-US" sz="3600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716016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483044"/>
            <a:ext cx="4427983" cy="53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9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15444"/>
            <a:ext cx="9144000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CLASSIFICATION OF ALGAE PROPOSED BY FRITSCH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F.E. Fritsch (1935, 1948) published his classification in his book entitled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Structure and Reproduction of the Algae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divided algae into following 11 classes on following basis: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371600" lvl="2" indent="-457200" algn="justLow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Number and mode of attachment of flagella in the motile cells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justLow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Thallus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structure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justLow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Chemical nature of pigments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justLow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Reserve food materials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justLow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Method of reproduction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justLow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Variation in the life cycles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ITSCH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-76200"/>
            <a:ext cx="8382000" cy="37338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37615" y="358140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CLASSIFICATION OF ALGAE PROPOSED BY SMITH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Smith (1933, 1951, 1955) gave classification of algae on the following basis: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Characters of vegetative cells.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Morphology of motile reproductive cell.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divided algae into seven divisions, then classes were included in each division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ITH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37260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8728" y="142852"/>
            <a:ext cx="628654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Reproduction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107154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</a:pPr>
            <a:r>
              <a:rPr lang="en-US" sz="3200" dirty="0" smtClean="0">
                <a:solidFill>
                  <a:srgbClr val="FF0000"/>
                </a:solidFill>
              </a:rPr>
              <a:t>Most reproduce both </a:t>
            </a:r>
            <a:r>
              <a:rPr lang="en-US" sz="3200" b="1" dirty="0" smtClean="0">
                <a:solidFill>
                  <a:srgbClr val="00B0F0"/>
                </a:solidFill>
              </a:rPr>
              <a:t>Sexually </a:t>
            </a:r>
            <a:r>
              <a:rPr 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Asexually</a:t>
            </a:r>
            <a:endParaRPr lang="en-US" sz="3200" b="1" dirty="0" smtClean="0">
              <a:solidFill>
                <a:srgbClr val="00B0F0"/>
              </a:solidFill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tabLst>
                <a:tab pos="11430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Most sexual reproduction is triggered by environmental stress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Asexual Reproduction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Mitosis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Sexual Reproduction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Meiosis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Zoospores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Plus and minus gametes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Zygospore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Reproduction 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Multicellular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Algae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Oedogonium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reproduction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Antheridium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-release flagellated sperm that swim to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oogonium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Oogonium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-houses the zygote which is a diploid spore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spore undergoes meiosis and produces 4 haploid zoospores.  One of the four cells becomes a root like holdfast the others divide and become a new filament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2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Alternation of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Generations .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Reproduces by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Ulva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 distinct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multicellular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phases- one is  haploid and the other is diploid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Gametophyte is haploid(1N)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Sporophyte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diploid(2N)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7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37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37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37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37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37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20" y="357166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Sporophyte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diploid, 2n,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multicellular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􀃆release spores in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alternation of generations</a:t>
            </a: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Gametophyte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hapliod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1n,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multicellular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􀃆release gametes in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alternation of generations</a:t>
            </a: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صورة 2" descr="alteration-of-generations-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9144000" cy="48577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33855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defiant terms: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Isogamy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sexual fusion between flagellated gametes that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are similar in size and shape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Anisogamy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sexual fusion between flagellated gametes of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different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sizes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Oogamy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sexual fusion between a flagellated gamete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(sperm) and non-flagellated gamete (egg)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 descr="syngamy-typ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5929354" cy="350043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1150"/>
            <a:ext cx="9144000" cy="569386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Beneficial of Algae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 for humans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 for invertebrates and fishes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culture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Animal feed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Soil fertilizers and conditioners in agriculture</a:t>
            </a:r>
          </a:p>
          <a:p>
            <a:pPr algn="justLow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Treatment of waste water</a:t>
            </a:r>
          </a:p>
          <a:p>
            <a:pPr algn="justLow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Diatomaceous earth (= diatoms)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Chalk deposits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Phycocolloids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(agar,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carragenan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red algae; alginates from brown algae) </a:t>
            </a:r>
          </a:p>
          <a:p>
            <a:pPr algn="justLow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Drugs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Model system for research</a:t>
            </a:r>
          </a:p>
          <a:p>
            <a:pPr marR="0" lvl="0" indent="0" algn="justLow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Phycobiliproteins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fluorescence microscopy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33855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Detrimental of Algae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Blooms of freshwater algae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 tides and marine blooms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Toxins accumulated in food chains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Damage to cave paintings, frescoes, and other works of art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Fouling of ships and other submerged surfaces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Fouling of the shells of commercially important bivalves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585871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l"/>
            <a:r>
              <a:rPr lang="ar-IQ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Classic classification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Algae  is 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hetrogenons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assemblage of individuals ,being distributed in tow kingdoms 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Monera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Protista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protoctista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ar-IQ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encrypted-tbn2.gstatic.com/images?q=tbn:ANd9GcRITmjI7_ck1QgK5wwwHuSfKhfIIRsYGiXlDMKdLJYdXrihWzhF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3581400" cy="2895600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3/35/Ulva_lactuc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962400"/>
            <a:ext cx="55626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mumhandis\Desktop\dina ahmed\5Kingdo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80"/>
            <a:ext cx="8964488" cy="644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8915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Following a conception of sub division of living organisms  into five kingdoms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Monera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protista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fungi,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animalia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plantae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prokaryotic algae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(Blue green algae ,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cyanobacteria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cyanoprokaryota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are placed in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monera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Eubacteria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and the eukaryotic algae in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protista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the algae do not belong to kingdom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Plantae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Nevertheless , it is widely  accepted (because of the photosynthesis characteristic )to interpret algae as (lower plants)in distinction to the vascular (higher plants).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eukaryotic algae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Posses membrane –bound organelles such as nuclei,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Golgi body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mitochondria and plastids . the prokaryotic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cyanobacteria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not exhibit  such organelles:;their DNA and photosynthetic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thylakoids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lie free in the cytoplasm.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40166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214282" y="4643446"/>
            <a:ext cx="3929089" cy="90024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Low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Fig1a- Drawing of the fine-structural features of 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a </a:t>
            </a:r>
            <a:r>
              <a:rPr lang="en-US" sz="105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cyanobacterial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 cel</a:t>
            </a:r>
            <a:r>
              <a:rPr lang="en-US" sz="105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l. (C) </a:t>
            </a:r>
            <a:r>
              <a:rPr lang="en-US" sz="105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Cyanophycin</a:t>
            </a:r>
            <a:r>
              <a:rPr lang="en-US" sz="105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 body (structured granule); (Car) </a:t>
            </a:r>
            <a:r>
              <a:rPr lang="en-US" sz="105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carboxysome</a:t>
            </a:r>
            <a:r>
              <a:rPr lang="en-US" sz="105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 (polyhedral body); (D) DNA fibrils; (G) gas vesicles; (P) </a:t>
            </a:r>
            <a:r>
              <a:rPr lang="en-US" sz="105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plasmalemma</a:t>
            </a:r>
            <a:r>
              <a:rPr lang="en-US" sz="105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; (PB) polyphosphate body; (PG) </a:t>
            </a:r>
            <a:r>
              <a:rPr lang="en-US" sz="105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polyglucan</a:t>
            </a:r>
            <a:r>
              <a:rPr lang="en-US" sz="105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 granules; (</a:t>
            </a:r>
            <a:r>
              <a:rPr lang="en-US" sz="105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Py</a:t>
            </a:r>
            <a:r>
              <a:rPr lang="en-US" sz="105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) </a:t>
            </a:r>
            <a:r>
              <a:rPr lang="en-US" sz="105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phycobilisomes</a:t>
            </a:r>
            <a:r>
              <a:rPr lang="en-US" sz="105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; (R) </a:t>
            </a:r>
            <a:r>
              <a:rPr lang="en-US" sz="105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ribosomes</a:t>
            </a:r>
            <a:r>
              <a:rPr lang="en-US" sz="105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illSans" charset="0"/>
              </a:rPr>
              <a:t>; (S) sheath; (W) wall.</a:t>
            </a:r>
            <a:endParaRPr lang="en-US" sz="105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500562" y="4643446"/>
            <a:ext cx="4143404" cy="9002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illSans" charset="0"/>
              </a:rPr>
              <a:t>Fig1b- Drawing of a cell of the green alga</a:t>
            </a: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GillSans" charset="0"/>
              </a:rPr>
              <a:t> </a:t>
            </a:r>
            <a:r>
              <a:rPr kumimoji="0" lang="en-US" sz="105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GillSans-Italic" charset="0"/>
              </a:rPr>
              <a:t>Chlamydomonas</a:t>
            </a:r>
            <a:r>
              <a:rPr kumimoji="0" lang="en-US" sz="105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GillSans-Italic" charset="0"/>
              </a:rPr>
              <a:t> </a:t>
            </a: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illSans" charset="0"/>
              </a:rPr>
              <a:t>showing the organelles present in a eukaryotic algal cell.</a:t>
            </a:r>
            <a:r>
              <a:rPr kumimoji="0" lang="en-US" sz="105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illSans-Italic" charset="0"/>
              </a:rPr>
              <a:t> </a:t>
            </a: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illSans" charset="0"/>
              </a:rPr>
              <a:t>(C) Chloroplast; (CV) contractile vacuole; (E.R.) endoplasmic</a:t>
            </a:r>
            <a:r>
              <a:rPr kumimoji="0" lang="en-US" sz="105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illSans-Italic" charset="0"/>
              </a:rPr>
              <a:t> </a:t>
            </a: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illSans" charset="0"/>
              </a:rPr>
              <a:t>reticulum; (F) flagella; (G) Golgi body; (M) mitochondrion;</a:t>
            </a:r>
            <a:r>
              <a:rPr kumimoji="0" lang="en-US" sz="105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illSans-Italic" charset="0"/>
              </a:rPr>
              <a:t> </a:t>
            </a: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illSans" charset="0"/>
              </a:rPr>
              <a:t>(N) nucleus; (P) </a:t>
            </a:r>
            <a:r>
              <a:rPr kumimoji="0" lang="en-US" sz="105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illSans" charset="0"/>
              </a:rPr>
              <a:t>pyrenoid</a:t>
            </a:r>
            <a:r>
              <a:rPr kumimoji="0" lang="en-US" sz="105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illSans" charset="0"/>
              </a:rPr>
              <a:t>; (S) starch; (V) vacuole; (W) wall.</a:t>
            </a:r>
            <a:endParaRPr kumimoji="0" lang="en-US" sz="105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to distinguished  algae from plants</a:t>
            </a:r>
          </a:p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Algae and plants produce the same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Storge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compunds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 similar defense strategies against parasites and predators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Strong morphological similarity exists between algae and plants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Then how to distinguish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?????……..</a:t>
            </a:r>
          </a:p>
          <a:p>
            <a:pPr algn="l" rtl="0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Because similarities  between plants and algae are much fewer than there  differences </a:t>
            </a: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1-plants show a very high degree of differentiation with root ,leaves, stem and xylem </a:t>
            </a:r>
            <a:r>
              <a:rPr lang="ar-IQ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phloem  vascular network </a:t>
            </a: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2-reproductives organs  are surrounding by a jacket of sterile cells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6573</TotalTime>
  <Words>2168</Words>
  <Application>Microsoft Office PowerPoint</Application>
  <PresentationFormat>عرض على الشاشة (3:4)‏</PresentationFormat>
  <Paragraphs>228</Paragraphs>
  <Slides>49</Slides>
  <Notes>2</Notes>
  <HiddenSlides>1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0" baseType="lpstr">
      <vt:lpstr>Concourse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Maher</cp:lastModifiedBy>
  <cp:revision>241</cp:revision>
  <dcterms:created xsi:type="dcterms:W3CDTF">2014-01-03T18:44:36Z</dcterms:created>
  <dcterms:modified xsi:type="dcterms:W3CDTF">2018-02-21T08:03:21Z</dcterms:modified>
</cp:coreProperties>
</file>