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9" r:id="rId13"/>
    <p:sldId id="270" r:id="rId14"/>
    <p:sldId id="267" r:id="rId15"/>
    <p:sldId id="273" r:id="rId16"/>
    <p:sldId id="268" r:id="rId17"/>
    <p:sldId id="271" r:id="rId1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101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2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65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8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848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6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109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628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809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633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299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5C38-9E30-49CC-8629-F59A1743068B}" type="datetimeFigureOut">
              <a:rPr lang="ar-IQ" smtClean="0"/>
              <a:t>02/06/1439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9264-AA73-40C0-9FC6-4B983C4ED63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397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470" y="151180"/>
            <a:ext cx="10799806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4th 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1453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29" y="642551"/>
            <a:ext cx="9255211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Cutaneous Anthrax</a:t>
            </a:r>
            <a:endParaRPr lang="ar-IQ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95% of all cases globally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Incubation: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 to 3 days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Spores enter skin through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open wound or abrasion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Papule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vesicle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ulcer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 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eschar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Case fatality rate 5 to 20%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Untreated – septicemia and death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204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a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5" y="633413"/>
            <a:ext cx="3132138" cy="2016125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620322" y="720725"/>
            <a:ext cx="1692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Day 2</a:t>
            </a:r>
          </a:p>
        </p:txBody>
      </p:sp>
      <p:pic>
        <p:nvPicPr>
          <p:cNvPr id="4" name="Picture 23" descr="day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4" y="2689225"/>
            <a:ext cx="3132138" cy="1944688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5" descr="forearm lesion on day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8" y="4646613"/>
            <a:ext cx="3132138" cy="1649412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17147" y="2808288"/>
            <a:ext cx="1692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Day 4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10797" y="4687888"/>
            <a:ext cx="1692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Day 6</a:t>
            </a:r>
          </a:p>
        </p:txBody>
      </p:sp>
      <p:pic>
        <p:nvPicPr>
          <p:cNvPr id="8" name="Picture 6" descr="Anthrax lesion on the neck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59" y="606166"/>
            <a:ext cx="3106951" cy="2347099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slide0038_image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90" y="3744866"/>
            <a:ext cx="3213100" cy="2144713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86" y="828040"/>
            <a:ext cx="3873171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032" y="577963"/>
            <a:ext cx="7895968" cy="513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Gastrointestinal Anthrax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Incubation</a:t>
            </a: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en-US" sz="3200" kern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 to 5 days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Severe </a:t>
            </a: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gastroenteritis common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Consumption </a:t>
            </a: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of undercooked or </a:t>
            </a:r>
            <a:r>
              <a:rPr 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contaminated </a:t>
            </a: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meat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Inhalational Anthrax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Incubation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 to 7 days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Initial 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phase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Nonspecific 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(mild fever, malaise)</a:t>
            </a:r>
          </a:p>
        </p:txBody>
      </p:sp>
    </p:spTree>
    <p:extLst>
      <p:ext uri="{BB962C8B-B14F-4D97-AF65-F5344CB8AC3E}">
        <p14:creationId xmlns:p14="http://schemas.microsoft.com/office/powerpoint/2010/main" val="346347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3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Diagnosis in Humans</a:t>
            </a:r>
            <a:endParaRPr lang="ar-IQ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/>
          <a:lstStyle/>
          <a:p>
            <a:endParaRPr lang="en-US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Identification </a:t>
            </a:r>
            <a:r>
              <a:rPr lang="en-US" b="1" dirty="0" smtClean="0">
                <a:latin typeface="Comic Sans MS" panose="030F0702030302020204" pitchFamily="66" charset="0"/>
              </a:rPr>
              <a:t>of B. anthracis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Blood, skin, secretions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Culture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PCR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Serology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ELISA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Nasal swabs</a:t>
            </a:r>
          </a:p>
          <a:p>
            <a:endParaRPr lang="ar-IQ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11419" y="2734146"/>
            <a:ext cx="1692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Day 4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49" y="1435655"/>
            <a:ext cx="4473150" cy="4520302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4" y="3558747"/>
            <a:ext cx="3534036" cy="2755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1" y="935764"/>
            <a:ext cx="3558749" cy="2511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881" y="963824"/>
            <a:ext cx="3838699" cy="2594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881" y="3707028"/>
            <a:ext cx="3925196" cy="2607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935764"/>
            <a:ext cx="2372499" cy="53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8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/>
          <a:lstStyle/>
          <a:p>
            <a:pPr algn="ctr"/>
            <a:r>
              <a:rPr lang="en-US" altLang="en-US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Prevention and Control</a:t>
            </a:r>
            <a:endParaRPr lang="ar-IQ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Humans protected by preventing disease in animals</a:t>
            </a:r>
          </a:p>
          <a:p>
            <a:pPr marL="740664" lvl="0" indent="-283464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/>
            </a:pPr>
            <a:r>
              <a:rPr lang="en-US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Veterinary supervision</a:t>
            </a:r>
          </a:p>
          <a:p>
            <a:pPr marL="740664" lvl="0" indent="-283464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/>
            </a:pPr>
            <a:r>
              <a:rPr lang="en-US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Trade restrictions</a:t>
            </a:r>
          </a:p>
          <a:p>
            <a:pPr marL="347472" lvl="0" indent="-3474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Improved industry standards</a:t>
            </a:r>
          </a:p>
          <a:p>
            <a:pPr marL="347472" lvl="0" indent="-3474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Safety practices in laboratories</a:t>
            </a:r>
          </a:p>
          <a:p>
            <a:pPr marL="347472" lvl="0" indent="-34747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Post-exposure antibiotic prophylaxis</a:t>
            </a:r>
          </a:p>
          <a:p>
            <a:endParaRPr lang="ar-IQ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61373" y="4601389"/>
            <a:ext cx="1692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60505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Vaccination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Cell-free filtrate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At risk groups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Veterinarians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Lab workers 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Livestock handlers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Military personnel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Immunization series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Five IM injections over 18-week period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Annual booster</a:t>
            </a:r>
          </a:p>
          <a:p>
            <a:endParaRPr lang="ar-IQ" dirty="0"/>
          </a:p>
        </p:txBody>
      </p:sp>
      <p:pic>
        <p:nvPicPr>
          <p:cNvPr id="4" name="Picture 6" descr="C:\Users\gdvorak\Pictures\CFSPH Diseases\miltary-vaccination_commons-wikimedia-org_US 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0" y="2165395"/>
            <a:ext cx="3778250" cy="2743200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8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0520" y="1366107"/>
            <a:ext cx="85385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Anthrax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endParaRPr lang="en-US" sz="3200" dirty="0" smtClean="0">
              <a:latin typeface="Comic Sans MS" panose="030F0702030302020204" pitchFamily="66" charset="0"/>
            </a:endParaRPr>
          </a:p>
          <a:p>
            <a:pPr algn="ctr"/>
            <a:endParaRPr lang="en-US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Malignant Pustule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Malignant Edema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Woolsorters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Disease,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Ragpickers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Disease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Maladi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Charbon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Splenic Fever</a:t>
            </a:r>
          </a:p>
          <a:p>
            <a:pPr algn="ctr"/>
            <a:endParaRPr lang="en-US" dirty="0"/>
          </a:p>
          <a:p>
            <a:pPr algn="ctr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383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308" y="884193"/>
            <a:ext cx="979890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Overview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Organism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History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Epidemiology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Transmission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Disease in 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Disease in Humans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omic Sans MS" panose="030F0702030302020204" pitchFamily="66" charset="0"/>
              </a:rPr>
              <a:t>Prevention and Control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03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681" y="315782"/>
            <a:ext cx="9996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Organism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Bacillus anthracis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Large, gram-positive, non-motile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Two forms [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Vegetative, spore</a:t>
            </a:r>
            <a:r>
              <a:rPr lang="en-US" sz="2800" dirty="0" smtClean="0">
                <a:latin typeface="Comic Sans MS" panose="030F0702030302020204" pitchFamily="66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Over 1,200 strains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Nearly worldwide distribution.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3" name="Picture 19" descr="&lt;i&gt; Bacillus anthracis&lt;/i&gt; Avirulent Pasteur Strain, Non-hemolytic on sheep blood a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11" y="1057101"/>
            <a:ext cx="2955925" cy="2219325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anthrax gram s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29" y="3581312"/>
            <a:ext cx="2916238" cy="1949450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060" y="612345"/>
            <a:ext cx="10083113" cy="512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The Spore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Sporulation requires: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Poor nutrient conditions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Presence of oxygen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Spores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Very resistant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Survive for decades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Taken up by host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Lethal dose 2,500 to 55,000 spores</a:t>
            </a:r>
          </a:p>
          <a:p>
            <a:endParaRPr lang="ar-IQ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1" y="1344563"/>
            <a:ext cx="4448433" cy="2943231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6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History</a:t>
            </a:r>
            <a:endParaRPr lang="ar-IQ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Russia, 1979            </a:t>
            </a: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94 people sick – 64 died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South Africa, 1978-1980            </a:t>
            </a: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Thousands of cattle died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                     10,738 human cases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                     182 known deaths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Tokyo, 1993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Vaccine </a:t>
            </a: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strain used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 human injuries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ar-IQ" dirty="0"/>
          </a:p>
        </p:txBody>
      </p:sp>
      <p:sp>
        <p:nvSpPr>
          <p:cNvPr id="4" name="Right Arrow 3"/>
          <p:cNvSpPr/>
          <p:nvPr/>
        </p:nvSpPr>
        <p:spPr>
          <a:xfrm>
            <a:off x="3385754" y="17670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ight Arrow 4"/>
          <p:cNvSpPr/>
          <p:nvPr/>
        </p:nvSpPr>
        <p:spPr>
          <a:xfrm>
            <a:off x="5189839" y="22118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72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U.S., 2001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22 cases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11 cutaneous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11 inhalational;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b="1" dirty="0" smtClean="0">
                <a:latin typeface="Comic Sans MS" panose="030F0702030302020204" pitchFamily="66" charset="0"/>
              </a:rPr>
              <a:t> deaths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82" y="3349198"/>
            <a:ext cx="3688400" cy="329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050" y="1267780"/>
            <a:ext cx="3383573" cy="43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47" y="3907097"/>
            <a:ext cx="2773362" cy="1858962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5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Transmission</a:t>
            </a:r>
            <a:endParaRPr lang="ar-IQ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Human Transmission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Cutaneous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Contact with infected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tissues,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wool,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soil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Biting flies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Inhalational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Tanning hides,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processing wool or bone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Gastrointestinal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Undercooked meat</a:t>
            </a:r>
          </a:p>
          <a:p>
            <a:endParaRPr lang="ar-IQ" dirty="0"/>
          </a:p>
        </p:txBody>
      </p:sp>
      <p:pic>
        <p:nvPicPr>
          <p:cNvPr id="4" name="Picture 8" descr="C:\Users\gdvorak\Pictures\CFSPH Diseases\wool_pixabay-com-public-do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99" y="1614488"/>
            <a:ext cx="2805113" cy="2101850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gdvorak\Pictures\CFSPH Diseases\cattle-hides_pixabay-com-public-do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51" y="3968750"/>
            <a:ext cx="2803525" cy="2103438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1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pPr algn="ctr"/>
            <a:r>
              <a:rPr lang="en-US" altLang="en-US" kern="0" dirty="0">
                <a:solidFill>
                  <a:srgbClr val="00B0F0"/>
                </a:solidFill>
                <a:latin typeface="Comic Sans MS" panose="030F0702030302020204" pitchFamily="66" charset="0"/>
              </a:rPr>
              <a:t>Human Transmission</a:t>
            </a:r>
            <a:endParaRPr lang="ar-IQ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91657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Tanneries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Textile mills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Wool sorters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Bone processors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Slaughterhouses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Laboratory workers</a:t>
            </a:r>
          </a:p>
          <a:p>
            <a:endParaRPr lang="ar-IQ" sz="36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C:\Users\gdvorak\Pictures\CFSPH Diseases\Sheep_shearing_-_geograph.org.uk_-_12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90" y="1808163"/>
            <a:ext cx="3657600" cy="2743200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8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311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U.S., 2001</vt:lpstr>
      <vt:lpstr>Transmission</vt:lpstr>
      <vt:lpstr>Human Transmission</vt:lpstr>
      <vt:lpstr>PowerPoint Presentation</vt:lpstr>
      <vt:lpstr>Cutaneous Anthrax</vt:lpstr>
      <vt:lpstr>PowerPoint Presentation</vt:lpstr>
      <vt:lpstr>PowerPoint Presentation</vt:lpstr>
      <vt:lpstr>Diagnosis in Humans</vt:lpstr>
      <vt:lpstr>PowerPoint Presentation</vt:lpstr>
      <vt:lpstr>Prevention and Control</vt:lpstr>
      <vt:lpstr>Vaccination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16</cp:revision>
  <dcterms:created xsi:type="dcterms:W3CDTF">2018-02-17T09:52:03Z</dcterms:created>
  <dcterms:modified xsi:type="dcterms:W3CDTF">2018-02-17T15:18:49Z</dcterms:modified>
</cp:coreProperties>
</file>