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71" r:id="rId4"/>
    <p:sldId id="267" r:id="rId5"/>
    <p:sldId id="258" r:id="rId6"/>
    <p:sldId id="266" r:id="rId7"/>
    <p:sldId id="259" r:id="rId8"/>
    <p:sldId id="260" r:id="rId9"/>
    <p:sldId id="265" r:id="rId10"/>
    <p:sldId id="268" r:id="rId11"/>
    <p:sldId id="261" r:id="rId12"/>
    <p:sldId id="262" r:id="rId13"/>
    <p:sldId id="263" r:id="rId14"/>
    <p:sldId id="272" r:id="rId15"/>
    <p:sldId id="264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3E1E8D-4D72-405D-8784-588B42C68A3D}" type="datetimeFigureOut">
              <a:rPr lang="ar-IQ" smtClean="0"/>
              <a:t>09/04/1439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1CF7ED-D948-42C8-8DB7-5E82AC37D50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CF7ED-D948-42C8-8DB7-5E82AC37D50C}" type="slidenum">
              <a:rPr lang="ar-IQ" smtClean="0"/>
              <a:t>5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4001A7F-309A-436B-A92F-3E05682421CD}" type="datetimeFigureOut">
              <a:rPr lang="en-US" smtClean="0"/>
              <a:pPr/>
              <a:t>12/27/2017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CA5A08C-C46C-4BAB-B533-0A5319C0B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google.iq/url?sa=i&amp;rct=j&amp;q=&amp;esrc=s&amp;source=images&amp;cd=&amp;cad=rja&amp;uact=8&amp;ved=0ahUKEwjPsvXXyP_JAhWJHxoKHV70BmwQjRwIBw&amp;url=https://www.studyblue.com/notes/note/n/handout-01/deck/7221742&amp;bvm=bv.110151844,d.d2s&amp;psig=AFQjCNHCo5JHM-SUtzNhdoYBZ6pjPO-OSA&amp;ust=1451426885399884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iq/url?sa=i&amp;rct=j&amp;q=&amp;esrc=s&amp;source=images&amp;cd=&amp;cad=rja&amp;uact=8&amp;ved=0ahUKEwjb_qXivP_JAhWFtRoKHTJ5Ch0QjRwIBw&amp;url=http://www.uic.edu/classes/bios/bios100/lectures/ps01.htm&amp;psig=AFQjCNHA7Cwpz6zhFsNwl0xQguN-4eRt4A&amp;ust=1451423522847923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Lec</a:t>
            </a:r>
            <a:r>
              <a:rPr lang="en-US" b="1" dirty="0" smtClean="0"/>
              <a:t>. </a:t>
            </a:r>
            <a:r>
              <a:rPr lang="en-US" b="1" dirty="0"/>
              <a:t>10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748464" cy="2025346"/>
          </a:xfrm>
        </p:spPr>
        <p:txBody>
          <a:bodyPr/>
          <a:lstStyle/>
          <a:p>
            <a:r>
              <a:rPr lang="en-US" b="1" dirty="0"/>
              <a:t>Metabolism;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Anabolism </a:t>
            </a:r>
            <a:r>
              <a:rPr lang="en-US" b="1" dirty="0"/>
              <a:t>or Biosynthesis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2536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3" descr="bg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9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0099" y="6207847"/>
            <a:ext cx="892899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dirty="0">
                <a:latin typeface="Times New Roman" pitchFamily="18" charset="0"/>
              </a:rPr>
              <a:t>Synthesis of the various amino acids in a family frequently requires many separate enzymatically catalyzed steps starting from the  parent amino acid </a:t>
            </a:r>
          </a:p>
        </p:txBody>
      </p:sp>
    </p:spTree>
    <p:extLst>
      <p:ext uri="{BB962C8B-B14F-4D97-AF65-F5344CB8AC3E}">
        <p14:creationId xmlns:p14="http://schemas.microsoft.com/office/powerpoint/2010/main" xmlns="" val="1352447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664" y="116632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</a:t>
            </a:r>
            <a:r>
              <a:rPr lang="en-US" b="1" dirty="0"/>
              <a:t>Synthesis of Purines , </a:t>
            </a:r>
            <a:r>
              <a:rPr lang="en-US" b="1" dirty="0" err="1"/>
              <a:t>Pyrimidines</a:t>
            </a:r>
            <a:r>
              <a:rPr lang="en-US" b="1" dirty="0"/>
              <a:t> and Nucleotides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7860" y="1124744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Purine </a:t>
            </a:r>
            <a:r>
              <a:rPr lang="en-US" sz="2400" dirty="0">
                <a:solidFill>
                  <a:srgbClr val="FF0000"/>
                </a:solidFill>
              </a:rPr>
              <a:t>and pyrimidine </a:t>
            </a:r>
            <a:r>
              <a:rPr lang="en-US" sz="2400" dirty="0"/>
              <a:t>biosynthesis is critical for all cells because these molecules are used in the synthesis of </a:t>
            </a:r>
            <a:r>
              <a:rPr lang="en-US" sz="2400" dirty="0">
                <a:solidFill>
                  <a:srgbClr val="FF0000"/>
                </a:solidFill>
              </a:rPr>
              <a:t>ATP , several cofactors ,ribonucleic acid</a:t>
            </a:r>
            <a:r>
              <a:rPr lang="en-US" sz="2400" dirty="0"/>
              <a:t> (RNA ) ,</a:t>
            </a:r>
            <a:r>
              <a:rPr lang="en-US" sz="2400" dirty="0" err="1" smtClean="0"/>
              <a:t>deoxy</a:t>
            </a:r>
            <a:r>
              <a:rPr lang="en-US" sz="2400" dirty="0" smtClean="0"/>
              <a:t>-ribonucleic </a:t>
            </a:r>
            <a:r>
              <a:rPr lang="en-US" sz="2400" dirty="0"/>
              <a:t>acid (DNA), and other important cell components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Purines </a:t>
            </a:r>
            <a:r>
              <a:rPr lang="en-US" sz="2400" dirty="0"/>
              <a:t>and </a:t>
            </a:r>
            <a:r>
              <a:rPr lang="en-US" sz="2400" dirty="0" err="1"/>
              <a:t>pyrimidines</a:t>
            </a:r>
            <a:r>
              <a:rPr lang="en-US" sz="2400" dirty="0"/>
              <a:t> are </a:t>
            </a:r>
            <a:r>
              <a:rPr lang="en-US" sz="2400" dirty="0">
                <a:solidFill>
                  <a:srgbClr val="FF0000"/>
                </a:solidFill>
              </a:rPr>
              <a:t>cyclic nitrogenous bases </a:t>
            </a:r>
            <a:r>
              <a:rPr lang="en-US" sz="2400" dirty="0"/>
              <a:t>with several double bonds, purines consist of two joined rings, whereas </a:t>
            </a:r>
            <a:r>
              <a:rPr lang="en-US" sz="2400" dirty="0" err="1"/>
              <a:t>pyrimidines</a:t>
            </a:r>
            <a:r>
              <a:rPr lang="en-US" sz="2400" dirty="0"/>
              <a:t> have only one. </a:t>
            </a:r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Purines </a:t>
            </a:r>
            <a:r>
              <a:rPr lang="en-US" sz="2400" dirty="0">
                <a:solidFill>
                  <a:srgbClr val="FF0000"/>
                </a:solidFill>
              </a:rPr>
              <a:t>(adenine and guanine</a:t>
            </a:r>
            <a:r>
              <a:rPr lang="en-US" sz="2400" dirty="0"/>
              <a:t>) the </a:t>
            </a:r>
            <a:r>
              <a:rPr lang="en-US" sz="2400" dirty="0">
                <a:solidFill>
                  <a:srgbClr val="FF0000"/>
                </a:solidFill>
              </a:rPr>
              <a:t>pyrimidine (uracil, cytosine  and thymine)</a:t>
            </a:r>
            <a:r>
              <a:rPr lang="en-US" sz="2400" dirty="0"/>
              <a:t> are commonly found in microorganisms. </a:t>
            </a:r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nucleoside : is a purine or </a:t>
            </a:r>
            <a:r>
              <a:rPr lang="en-US" sz="2400" dirty="0" err="1"/>
              <a:t>pyrimidines</a:t>
            </a:r>
            <a:r>
              <a:rPr lang="en-US" sz="2400" dirty="0"/>
              <a:t> base joined with a pentose sugar, either ribose or </a:t>
            </a:r>
            <a:r>
              <a:rPr lang="en-US" sz="2400" dirty="0" err="1"/>
              <a:t>deoxyribose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nucleotide is a nucleoside with one or more phosphate groups attached to the sugar.</a:t>
            </a:r>
          </a:p>
        </p:txBody>
      </p:sp>
    </p:spTree>
    <p:extLst>
      <p:ext uri="{BB962C8B-B14F-4D97-AF65-F5344CB8AC3E}">
        <p14:creationId xmlns:p14="http://schemas.microsoft.com/office/powerpoint/2010/main" xmlns="" val="2666305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u="sng" dirty="0"/>
              <a:t>Purine Biosynthesis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9512" y="1556792"/>
            <a:ext cx="885698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biosynthetic pathway for </a:t>
            </a:r>
            <a:r>
              <a:rPr lang="en-US" sz="2800" dirty="0">
                <a:solidFill>
                  <a:srgbClr val="FF0000"/>
                </a:solidFill>
              </a:rPr>
              <a:t>purines</a:t>
            </a:r>
            <a:r>
              <a:rPr lang="en-US" sz="2800" dirty="0"/>
              <a:t> is a complex, </a:t>
            </a:r>
            <a:r>
              <a:rPr lang="en-US" sz="2800" dirty="0">
                <a:solidFill>
                  <a:srgbClr val="FF0000"/>
                </a:solidFill>
              </a:rPr>
              <a:t>11-step sequence </a:t>
            </a:r>
            <a:r>
              <a:rPr lang="en-US" sz="2800" dirty="0"/>
              <a:t>in which </a:t>
            </a:r>
            <a:r>
              <a:rPr lang="en-US" sz="2800" dirty="0">
                <a:solidFill>
                  <a:srgbClr val="FF0000"/>
                </a:solidFill>
              </a:rPr>
              <a:t>seven</a:t>
            </a:r>
            <a:r>
              <a:rPr lang="en-US" sz="2800" dirty="0"/>
              <a:t> different </a:t>
            </a:r>
            <a:r>
              <a:rPr lang="en-US" sz="2800" dirty="0">
                <a:solidFill>
                  <a:srgbClr val="FF0000"/>
                </a:solidFill>
              </a:rPr>
              <a:t>molecules</a:t>
            </a:r>
            <a:r>
              <a:rPr lang="en-US" sz="2800" dirty="0"/>
              <a:t> contribute parts to the final purine skeleton, the </a:t>
            </a:r>
            <a:r>
              <a:rPr lang="en-US" sz="2800" dirty="0">
                <a:solidFill>
                  <a:srgbClr val="FF0000"/>
                </a:solidFill>
              </a:rPr>
              <a:t>cofactor folic acid </a:t>
            </a:r>
            <a:r>
              <a:rPr lang="en-US" sz="2800" dirty="0"/>
              <a:t>is very important in purine synthesis. </a:t>
            </a:r>
            <a:endParaRPr lang="en-US" sz="2800" dirty="0" smtClean="0"/>
          </a:p>
          <a:p>
            <a:r>
              <a:rPr lang="en-US" sz="2800" dirty="0" smtClean="0"/>
              <a:t>Folic </a:t>
            </a:r>
            <a:r>
              <a:rPr lang="en-US" sz="2800" dirty="0"/>
              <a:t>acid derivatives contribute </a:t>
            </a:r>
            <a:r>
              <a:rPr lang="en-US" sz="2800" dirty="0">
                <a:solidFill>
                  <a:srgbClr val="FF0000"/>
                </a:solidFill>
              </a:rPr>
              <a:t>carbons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two and eight</a:t>
            </a:r>
            <a:r>
              <a:rPr lang="en-US" sz="2800" dirty="0"/>
              <a:t> to the </a:t>
            </a:r>
            <a:r>
              <a:rPr lang="en-US" sz="2800" dirty="0">
                <a:solidFill>
                  <a:srgbClr val="FF0000"/>
                </a:solidFill>
              </a:rPr>
              <a:t>purine skeleton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drug </a:t>
            </a:r>
            <a:r>
              <a:rPr lang="en-US" sz="2800" dirty="0">
                <a:solidFill>
                  <a:srgbClr val="FF0000"/>
                </a:solidFill>
              </a:rPr>
              <a:t>sulfonamide inhibits bacterial growth </a:t>
            </a:r>
            <a:r>
              <a:rPr lang="en-US" sz="2800" dirty="0"/>
              <a:t>by </a:t>
            </a:r>
            <a:r>
              <a:rPr lang="en-US" sz="2800" dirty="0">
                <a:solidFill>
                  <a:srgbClr val="FF0000"/>
                </a:solidFill>
              </a:rPr>
              <a:t>blocking folic acid synthesis </a:t>
            </a:r>
            <a:r>
              <a:rPr lang="en-US" sz="2800" dirty="0"/>
              <a:t>,this interferes with purine biosynthesis and other processes that require folic acid .</a:t>
            </a:r>
          </a:p>
        </p:txBody>
      </p:sp>
    </p:spTree>
    <p:extLst>
      <p:ext uri="{BB962C8B-B14F-4D97-AF65-F5344CB8AC3E}">
        <p14:creationId xmlns:p14="http://schemas.microsoft.com/office/powerpoint/2010/main" xmlns="" val="1092473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u="sng" dirty="0"/>
              <a:t>Pyrimidine Biosynthesis</a:t>
            </a:r>
            <a:r>
              <a:rPr lang="en-US" sz="3600" dirty="0"/>
              <a:t/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06121" y="1700808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Biosynthesis </a:t>
            </a:r>
            <a:r>
              <a:rPr lang="en-US" sz="2800" dirty="0"/>
              <a:t>begins with </a:t>
            </a:r>
            <a:r>
              <a:rPr lang="en-US" sz="2800" dirty="0">
                <a:solidFill>
                  <a:srgbClr val="FF0000"/>
                </a:solidFill>
              </a:rPr>
              <a:t>aspartic acid </a:t>
            </a:r>
            <a:r>
              <a:rPr lang="en-US" sz="2800" dirty="0"/>
              <a:t>and </a:t>
            </a:r>
            <a:r>
              <a:rPr lang="en-US" sz="2800" dirty="0" err="1">
                <a:solidFill>
                  <a:srgbClr val="FF0000"/>
                </a:solidFill>
              </a:rPr>
              <a:t>carbamoyl</a:t>
            </a:r>
            <a:r>
              <a:rPr lang="en-US" sz="2800" dirty="0">
                <a:solidFill>
                  <a:srgbClr val="FF0000"/>
                </a:solidFill>
              </a:rPr>
              <a:t> phosphate </a:t>
            </a:r>
            <a:r>
              <a:rPr lang="en-US" sz="2800" dirty="0"/>
              <a:t>(high-energy molecule synthesized from </a:t>
            </a:r>
            <a:r>
              <a:rPr lang="en-US" sz="2800" dirty="0">
                <a:solidFill>
                  <a:srgbClr val="FF0000"/>
                </a:solidFill>
              </a:rPr>
              <a:t>CO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rgbClr val="FF0000"/>
                </a:solidFill>
              </a:rPr>
              <a:t> and ammonia</a:t>
            </a:r>
            <a:r>
              <a:rPr lang="en-US" sz="2800" dirty="0"/>
              <a:t>).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Aspartate </a:t>
            </a:r>
            <a:r>
              <a:rPr lang="en-US" sz="2800" dirty="0" err="1">
                <a:solidFill>
                  <a:srgbClr val="FF0000"/>
                </a:solidFill>
              </a:rPr>
              <a:t>carbamoyl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transferase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catalyzes the condensation of these two substrates to form </a:t>
            </a:r>
            <a:r>
              <a:rPr lang="en-US" sz="2800" dirty="0" err="1">
                <a:solidFill>
                  <a:srgbClr val="FF0000"/>
                </a:solidFill>
              </a:rPr>
              <a:t>carbamoylaspartate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/>
              <a:t>which is then converted to the initial </a:t>
            </a:r>
            <a:r>
              <a:rPr lang="en-US" sz="2800" dirty="0">
                <a:solidFill>
                  <a:srgbClr val="FF0000"/>
                </a:solidFill>
              </a:rPr>
              <a:t>pyrimidine product  and </a:t>
            </a:r>
            <a:r>
              <a:rPr lang="en-US" sz="2800" dirty="0" err="1">
                <a:solidFill>
                  <a:srgbClr val="FF0000"/>
                </a:solidFill>
              </a:rPr>
              <a:t>orotic</a:t>
            </a:r>
            <a:r>
              <a:rPr lang="en-US" sz="2800" dirty="0">
                <a:solidFill>
                  <a:srgbClr val="FF0000"/>
                </a:solidFill>
              </a:rPr>
              <a:t> acid .</a:t>
            </a:r>
          </a:p>
        </p:txBody>
      </p:sp>
    </p:spTree>
    <p:extLst>
      <p:ext uri="{BB962C8B-B14F-4D97-AF65-F5344CB8AC3E}">
        <p14:creationId xmlns:p14="http://schemas.microsoft.com/office/powerpoint/2010/main" xmlns="" val="2402165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classconnection.s3.amazonaws.com/241/flashcards/1550241/png/de_novo_synthesis_pathways1355345197848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12968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78137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664" y="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Lipid</a:t>
            </a:r>
            <a:r>
              <a:rPr lang="en-US" u="sng" dirty="0"/>
              <a:t> </a:t>
            </a:r>
            <a:r>
              <a:rPr lang="en-US" b="1" u="sng" dirty="0"/>
              <a:t>Biosynthesis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498113"/>
            <a:ext cx="925252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 </a:t>
            </a:r>
            <a:r>
              <a:rPr lang="en-US" sz="2400" dirty="0"/>
              <a:t>variety of </a:t>
            </a:r>
            <a:r>
              <a:rPr lang="en-US" sz="2400" dirty="0">
                <a:solidFill>
                  <a:srgbClr val="FF0000"/>
                </a:solidFill>
              </a:rPr>
              <a:t>lipids </a:t>
            </a:r>
            <a:r>
              <a:rPr lang="en-US" sz="2400" dirty="0"/>
              <a:t>are found in microorganisms, </a:t>
            </a:r>
            <a:r>
              <a:rPr lang="en-US" sz="2400" dirty="0" smtClean="0"/>
              <a:t>in </a:t>
            </a:r>
            <a:r>
              <a:rPr lang="en-US" sz="2400" dirty="0">
                <a:solidFill>
                  <a:srgbClr val="FF0000"/>
                </a:solidFill>
              </a:rPr>
              <a:t>cell membranes </a:t>
            </a:r>
            <a:r>
              <a:rPr lang="en-US" sz="2400" dirty="0"/>
              <a:t>and most contain fatty acids or their derivatives. </a:t>
            </a:r>
            <a:endParaRPr lang="en-US" sz="2400" dirty="0" smtClean="0"/>
          </a:p>
          <a:p>
            <a:r>
              <a:rPr lang="en-US" sz="2400" dirty="0" smtClean="0"/>
              <a:t>Fatty </a:t>
            </a:r>
            <a:r>
              <a:rPr lang="en-US" sz="2400" dirty="0"/>
              <a:t>acids are </a:t>
            </a:r>
            <a:r>
              <a:rPr lang="en-US" sz="2400" dirty="0">
                <a:solidFill>
                  <a:srgbClr val="FF0000"/>
                </a:solidFill>
              </a:rPr>
              <a:t>monocarboxylic acids </a:t>
            </a:r>
            <a:r>
              <a:rPr lang="en-US" sz="2400" dirty="0"/>
              <a:t>with </a:t>
            </a:r>
            <a:r>
              <a:rPr lang="en-US" sz="2400" dirty="0">
                <a:solidFill>
                  <a:srgbClr val="FF0000"/>
                </a:solidFill>
              </a:rPr>
              <a:t>long alkyl chains </a:t>
            </a:r>
            <a:r>
              <a:rPr lang="en-US" sz="2400" dirty="0"/>
              <a:t>(the average length is 18 carbons). </a:t>
            </a:r>
            <a:endParaRPr lang="en-US" sz="2400" dirty="0" smtClean="0"/>
          </a:p>
          <a:p>
            <a:r>
              <a:rPr lang="en-US" sz="2400" dirty="0" smtClean="0"/>
              <a:t>Some </a:t>
            </a:r>
            <a:r>
              <a:rPr lang="en-US" sz="2400" dirty="0"/>
              <a:t>are </a:t>
            </a:r>
            <a:r>
              <a:rPr lang="en-US" sz="2400" dirty="0">
                <a:solidFill>
                  <a:srgbClr val="FF0000"/>
                </a:solidFill>
              </a:rPr>
              <a:t>unsaturated</a:t>
            </a:r>
            <a:r>
              <a:rPr lang="en-US" sz="2400" dirty="0"/>
              <a:t> that have one or more double bonds </a:t>
            </a:r>
            <a:r>
              <a:rPr lang="en-US" sz="2400" dirty="0" smtClean="0"/>
              <a:t> </a:t>
            </a:r>
            <a:r>
              <a:rPr lang="en-US" sz="2400" dirty="0"/>
              <a:t>Most microbial fatty acids are </a:t>
            </a:r>
            <a:r>
              <a:rPr lang="en-US" sz="2400" dirty="0">
                <a:solidFill>
                  <a:srgbClr val="FF0000"/>
                </a:solidFill>
              </a:rPr>
              <a:t>straight chain</a:t>
            </a:r>
            <a:r>
              <a:rPr lang="en-US" sz="2400" dirty="0"/>
              <a:t>, but some are </a:t>
            </a:r>
            <a:r>
              <a:rPr lang="en-US" sz="2400" dirty="0">
                <a:solidFill>
                  <a:srgbClr val="FF0000"/>
                </a:solidFill>
              </a:rPr>
              <a:t>branched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Gram-negative </a:t>
            </a:r>
            <a:r>
              <a:rPr lang="en-US" sz="2400" dirty="0"/>
              <a:t>bacteria have </a:t>
            </a:r>
            <a:r>
              <a:rPr lang="en-US" sz="2400" dirty="0" err="1">
                <a:solidFill>
                  <a:srgbClr val="FF0000"/>
                </a:solidFill>
              </a:rPr>
              <a:t>cyclopropane</a:t>
            </a:r>
            <a:r>
              <a:rPr lang="en-US" sz="2400" dirty="0"/>
              <a:t> fatty acids (</a:t>
            </a:r>
            <a:r>
              <a:rPr lang="en-US" sz="2400" dirty="0" err="1" smtClean="0"/>
              <a:t>f.a</a:t>
            </a:r>
            <a:r>
              <a:rPr lang="en-US" sz="2400" dirty="0" smtClean="0"/>
              <a:t>. </a:t>
            </a:r>
            <a:r>
              <a:rPr lang="en-US" sz="2400" dirty="0"/>
              <a:t>with one or more </a:t>
            </a:r>
            <a:r>
              <a:rPr lang="en-US" sz="2400" dirty="0" err="1"/>
              <a:t>cyclopropane</a:t>
            </a:r>
            <a:r>
              <a:rPr lang="en-US" sz="2400" dirty="0"/>
              <a:t> rings in their chains ).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F.A. </a:t>
            </a:r>
            <a:r>
              <a:rPr lang="en-US" sz="2400" dirty="0"/>
              <a:t>synthesis is catalyzed by the </a:t>
            </a:r>
            <a:r>
              <a:rPr lang="en-US" sz="2400" dirty="0">
                <a:solidFill>
                  <a:srgbClr val="FF0000"/>
                </a:solidFill>
              </a:rPr>
              <a:t>fatty acid </a:t>
            </a:r>
            <a:r>
              <a:rPr lang="en-US" sz="2400" dirty="0" err="1">
                <a:solidFill>
                  <a:srgbClr val="FF0000"/>
                </a:solidFill>
              </a:rPr>
              <a:t>synthetase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complex with </a:t>
            </a:r>
            <a:r>
              <a:rPr lang="en-US" sz="2400" dirty="0">
                <a:solidFill>
                  <a:srgbClr val="FF0000"/>
                </a:solidFill>
              </a:rPr>
              <a:t>acetyl-CoA</a:t>
            </a:r>
            <a:r>
              <a:rPr lang="en-US" sz="2400" dirty="0"/>
              <a:t> and </a:t>
            </a:r>
            <a:r>
              <a:rPr lang="en-US" sz="2400" dirty="0" err="1">
                <a:solidFill>
                  <a:srgbClr val="FF0000"/>
                </a:solidFill>
              </a:rPr>
              <a:t>malonyl</a:t>
            </a:r>
            <a:r>
              <a:rPr lang="en-US" sz="2400" dirty="0">
                <a:solidFill>
                  <a:srgbClr val="FF0000"/>
                </a:solidFill>
              </a:rPr>
              <a:t>-CoA</a:t>
            </a:r>
            <a:r>
              <a:rPr lang="en-US" sz="2400" dirty="0"/>
              <a:t> as the </a:t>
            </a:r>
            <a:r>
              <a:rPr lang="en-US" sz="2400" dirty="0">
                <a:solidFill>
                  <a:srgbClr val="FF0000"/>
                </a:solidFill>
              </a:rPr>
              <a:t>substrates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NADPH as the electron donor</a:t>
            </a:r>
            <a:r>
              <a:rPr lang="en-US" sz="2400" dirty="0"/>
              <a:t>, the process need </a:t>
            </a:r>
            <a:r>
              <a:rPr lang="en-US" sz="2400" dirty="0">
                <a:solidFill>
                  <a:srgbClr val="FF0000"/>
                </a:solidFill>
              </a:rPr>
              <a:t>ATP and CO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In </a:t>
            </a:r>
            <a:r>
              <a:rPr lang="en-US" sz="2400" dirty="0"/>
              <a:t>addition to fatty acid synthesis ,microorganisms also synthesize Triacylglycerol and phospholipids in different pathway.</a:t>
            </a:r>
          </a:p>
        </p:txBody>
      </p:sp>
    </p:spTree>
    <p:extLst>
      <p:ext uri="{BB962C8B-B14F-4D97-AF65-F5344CB8AC3E}">
        <p14:creationId xmlns:p14="http://schemas.microsoft.com/office/powerpoint/2010/main" xmlns="" val="3994032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The biosynthesis of fatty acids</a:t>
            </a:r>
            <a:br>
              <a:rPr lang="en-US" altLang="zh-CN" sz="3200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3" descr="bg0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1052736"/>
            <a:ext cx="9036497" cy="580526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0585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51520" y="1772816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Microorganisms </a:t>
            </a:r>
            <a:r>
              <a:rPr lang="en-US" sz="2800" dirty="0"/>
              <a:t>can obtain </a:t>
            </a:r>
            <a:r>
              <a:rPr lang="en-US" sz="2800" dirty="0">
                <a:solidFill>
                  <a:srgbClr val="FF0000"/>
                </a:solidFill>
              </a:rPr>
              <a:t>energy</a:t>
            </a:r>
            <a:r>
              <a:rPr lang="en-US" sz="2800" dirty="0"/>
              <a:t> in many ways, much of this energy is used in biosynthesis or </a:t>
            </a:r>
            <a:r>
              <a:rPr lang="en-US" sz="2800" dirty="0">
                <a:solidFill>
                  <a:srgbClr val="FF0000"/>
                </a:solidFill>
              </a:rPr>
              <a:t>anabolism. 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  <a:p>
            <a:r>
              <a:rPr lang="en-US" sz="2800" dirty="0" smtClean="0"/>
              <a:t>During biosynthesis, </a:t>
            </a:r>
            <a:r>
              <a:rPr lang="en-US" sz="2800" dirty="0" err="1"/>
              <a:t>m.o</a:t>
            </a:r>
            <a:r>
              <a:rPr lang="en-US" sz="2800" dirty="0"/>
              <a:t> begins with </a:t>
            </a:r>
            <a:r>
              <a:rPr lang="en-US" sz="2800" dirty="0">
                <a:solidFill>
                  <a:srgbClr val="FF0000"/>
                </a:solidFill>
              </a:rPr>
              <a:t>simple </a:t>
            </a:r>
            <a:r>
              <a:rPr lang="en-US" sz="2800" dirty="0" smtClean="0">
                <a:solidFill>
                  <a:srgbClr val="FF0000"/>
                </a:solidFill>
              </a:rPr>
              <a:t>precursors</a:t>
            </a:r>
            <a:r>
              <a:rPr lang="en-US" sz="2800" dirty="0" smtClean="0"/>
              <a:t>, such </a:t>
            </a:r>
            <a:r>
              <a:rPr lang="en-US" sz="2800" dirty="0"/>
              <a:t>as inorganic molecules or </a:t>
            </a:r>
            <a:r>
              <a:rPr lang="en-US" sz="2800" dirty="0" smtClean="0"/>
              <a:t>monomers, and </a:t>
            </a:r>
            <a:r>
              <a:rPr lang="en-US" sz="2800" dirty="0"/>
              <a:t>construct  more complex until new </a:t>
            </a:r>
            <a:r>
              <a:rPr lang="en-US" sz="2800" dirty="0">
                <a:solidFill>
                  <a:srgbClr val="FF0000"/>
                </a:solidFill>
              </a:rPr>
              <a:t>organelles </a:t>
            </a:r>
            <a:r>
              <a:rPr lang="en-US" sz="2800" dirty="0"/>
              <a:t>and cells </a:t>
            </a:r>
            <a:r>
              <a:rPr lang="en-US" sz="2800" dirty="0" smtClean="0"/>
              <a:t>arise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815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4" descr="08_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7123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772816"/>
            <a:ext cx="7342187" cy="3942184"/>
          </a:xfrm>
        </p:spPr>
        <p:txBody>
          <a:bodyPr>
            <a:normAutofit/>
          </a:bodyPr>
          <a:lstStyle/>
          <a:p>
            <a:pPr algn="just">
              <a:buClr>
                <a:schemeClr val="tx2"/>
              </a:buClr>
              <a:buFontTx/>
              <a:buChar char="•"/>
            </a:pPr>
            <a:r>
              <a:rPr lang="en-US" altLang="zh-CN" sz="3200" dirty="0">
                <a:solidFill>
                  <a:srgbClr val="FF0000"/>
                </a:solidFill>
                <a:latin typeface="Times New Roman" pitchFamily="18" charset="0"/>
              </a:rPr>
              <a:t>Monomers of Polysaccharides: Sugars</a:t>
            </a:r>
          </a:p>
          <a:p>
            <a:pPr algn="just">
              <a:buClr>
                <a:schemeClr val="tx2"/>
              </a:buClr>
              <a:buFontTx/>
              <a:buChar char="•"/>
            </a:pPr>
            <a:r>
              <a:rPr lang="en-US" altLang="zh-CN" sz="3200" dirty="0">
                <a:solidFill>
                  <a:srgbClr val="FF0000"/>
                </a:solidFill>
                <a:latin typeface="Times New Roman" pitchFamily="18" charset="0"/>
              </a:rPr>
              <a:t>Monomers of Proteins: Amino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</a:rPr>
              <a:t>Acids</a:t>
            </a:r>
          </a:p>
          <a:p>
            <a:pPr algn="just">
              <a:buClr>
                <a:schemeClr val="tx2"/>
              </a:buClr>
              <a:buFontTx/>
              <a:buChar char="•"/>
            </a:pPr>
            <a:r>
              <a:rPr lang="en-US" altLang="zh-CN" sz="3200" dirty="0">
                <a:solidFill>
                  <a:srgbClr val="FF0000"/>
                </a:solidFill>
                <a:latin typeface="Times New Roman" pitchFamily="18" charset="0"/>
              </a:rPr>
              <a:t>Monomers of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</a:rPr>
              <a:t>Nucleic acids: Nucleotides </a:t>
            </a:r>
            <a:endParaRPr lang="en-US" altLang="zh-CN" sz="32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just">
              <a:buClr>
                <a:schemeClr val="tx2"/>
              </a:buClr>
              <a:buFontTx/>
              <a:buChar char="•"/>
            </a:pP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</a:rPr>
              <a:t>Monomers </a:t>
            </a:r>
            <a:r>
              <a:rPr lang="en-US" altLang="zh-CN" sz="3200" dirty="0">
                <a:solidFill>
                  <a:srgbClr val="FF0000"/>
                </a:solidFill>
                <a:latin typeface="Times New Roman" pitchFamily="18" charset="0"/>
              </a:rPr>
              <a:t>of Lipids: Fatty 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</a:rPr>
              <a:t>Acids</a:t>
            </a:r>
            <a:endParaRPr lang="en-US" altLang="zh-CN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1219200" y="636657"/>
            <a:ext cx="6629400" cy="70788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dirty="0">
                <a:solidFill>
                  <a:schemeClr val="tx2"/>
                </a:solidFill>
              </a:rPr>
              <a:t> </a:t>
            </a:r>
            <a:r>
              <a:rPr lang="en-US" altLang="zh-CN" sz="4000" dirty="0" smtClean="0">
                <a:solidFill>
                  <a:schemeClr val="tx2"/>
                </a:solidFill>
              </a:rPr>
              <a:t>Biosynthesis </a:t>
            </a:r>
            <a:r>
              <a:rPr lang="en-US" altLang="zh-CN" sz="4000" dirty="0">
                <a:solidFill>
                  <a:schemeClr val="tx2"/>
                </a:solidFill>
              </a:rPr>
              <a:t>of Monomers</a:t>
            </a:r>
          </a:p>
        </p:txBody>
      </p:sp>
    </p:spTree>
    <p:extLst>
      <p:ext uri="{BB962C8B-B14F-4D97-AF65-F5344CB8AC3E}">
        <p14:creationId xmlns:p14="http://schemas.microsoft.com/office/powerpoint/2010/main" xmlns="" val="276249438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Synthesis of Sugars and Polysaccharides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7504" y="1166843"/>
            <a:ext cx="90364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Many </a:t>
            </a:r>
            <a:r>
              <a:rPr lang="en-US" sz="2400" dirty="0"/>
              <a:t>M.O can carry out photosynthesis (in which </a:t>
            </a:r>
            <a:r>
              <a:rPr lang="en-US" sz="2400" dirty="0">
                <a:solidFill>
                  <a:srgbClr val="FF0000"/>
                </a:solidFill>
              </a:rPr>
              <a:t>CO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/>
              <a:t> is incorporate or fix), these </a:t>
            </a:r>
            <a:r>
              <a:rPr lang="en-US" sz="2400" dirty="0">
                <a:solidFill>
                  <a:srgbClr val="FF0000"/>
                </a:solidFill>
              </a:rPr>
              <a:t>autotrophs</a:t>
            </a:r>
            <a:r>
              <a:rPr lang="en-US" sz="2400" dirty="0"/>
              <a:t> can convert this </a:t>
            </a:r>
            <a:r>
              <a:rPr lang="en-US" sz="2400" dirty="0">
                <a:solidFill>
                  <a:srgbClr val="FF0000"/>
                </a:solidFill>
              </a:rPr>
              <a:t>inorganic molecule to organic carbon</a:t>
            </a:r>
            <a:r>
              <a:rPr lang="en-US" sz="2400" dirty="0"/>
              <a:t>, most common pathway is </a:t>
            </a:r>
            <a:r>
              <a:rPr lang="en-US" sz="2400" dirty="0">
                <a:solidFill>
                  <a:srgbClr val="FF0000"/>
                </a:solidFill>
              </a:rPr>
              <a:t>Calvin-Benson cycle</a:t>
            </a:r>
            <a:r>
              <a:rPr lang="en-US" sz="2400" dirty="0"/>
              <a:t>: three different stages can be differentiated :</a:t>
            </a:r>
          </a:p>
          <a:p>
            <a:pPr lvl="0"/>
            <a:r>
              <a:rPr lang="en-US" sz="2400" dirty="0">
                <a:solidFill>
                  <a:srgbClr val="FF0000"/>
                </a:solidFill>
              </a:rPr>
              <a:t>Carboxylation </a:t>
            </a:r>
            <a:r>
              <a:rPr lang="en-US" sz="2400" dirty="0" smtClean="0">
                <a:solidFill>
                  <a:srgbClr val="FF0000"/>
                </a:solidFill>
              </a:rPr>
              <a:t>phase</a:t>
            </a:r>
            <a:r>
              <a:rPr lang="en-US" sz="2400" dirty="0" smtClean="0"/>
              <a:t>: addition </a:t>
            </a:r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/>
              <a:t> to </a:t>
            </a:r>
            <a:r>
              <a:rPr lang="en-US" sz="2400" dirty="0" err="1" smtClean="0"/>
              <a:t>ribulose</a:t>
            </a:r>
            <a:r>
              <a:rPr lang="en-US" sz="2400" dirty="0" smtClean="0"/>
              <a:t> </a:t>
            </a:r>
            <a:r>
              <a:rPr lang="en-US" sz="2400" dirty="0"/>
              <a:t>1,5- </a:t>
            </a:r>
            <a:r>
              <a:rPr lang="en-US" sz="2400" dirty="0" err="1"/>
              <a:t>biphosphate</a:t>
            </a:r>
            <a:r>
              <a:rPr lang="en-US" sz="2400" dirty="0"/>
              <a:t>, forming two molecules of </a:t>
            </a:r>
            <a:r>
              <a:rPr lang="en-US" sz="2400" dirty="0" smtClean="0"/>
              <a:t>3-phospho-glycerate</a:t>
            </a:r>
            <a:r>
              <a:rPr lang="en-US" sz="2400" dirty="0"/>
              <a:t>.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>
                <a:solidFill>
                  <a:srgbClr val="FF0000"/>
                </a:solidFill>
              </a:rPr>
              <a:t>Reduction </a:t>
            </a:r>
            <a:r>
              <a:rPr lang="en-US" sz="2400" dirty="0">
                <a:solidFill>
                  <a:srgbClr val="FF0000"/>
                </a:solidFill>
              </a:rPr>
              <a:t>phase</a:t>
            </a:r>
            <a:r>
              <a:rPr lang="en-US" sz="2400" dirty="0"/>
              <a:t>: reduction of 3-phosphoglycerate to </a:t>
            </a:r>
            <a:r>
              <a:rPr lang="en-US" sz="2400" dirty="0" err="1"/>
              <a:t>glyceraldehydes</a:t>
            </a:r>
            <a:r>
              <a:rPr lang="en-US" sz="2400" dirty="0"/>
              <a:t> 3-phosphate.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err="1" smtClean="0">
                <a:solidFill>
                  <a:srgbClr val="FF0000"/>
                </a:solidFill>
              </a:rPr>
              <a:t>Rgeneration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phase</a:t>
            </a:r>
            <a:r>
              <a:rPr lang="en-US" sz="2400" dirty="0"/>
              <a:t>: trioses are used to reform </a:t>
            </a:r>
            <a:r>
              <a:rPr lang="en-US" sz="2400" dirty="0" err="1"/>
              <a:t>ribulose</a:t>
            </a:r>
            <a:r>
              <a:rPr lang="en-US" sz="2400" dirty="0"/>
              <a:t> 1,5-biphosphate ,and some hexose sugars like ; glucose and fructose.</a:t>
            </a:r>
          </a:p>
        </p:txBody>
      </p:sp>
    </p:spTree>
    <p:extLst>
      <p:ext uri="{BB962C8B-B14F-4D97-AF65-F5344CB8AC3E}">
        <p14:creationId xmlns:p14="http://schemas.microsoft.com/office/powerpoint/2010/main" xmlns="" val="187163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47864" y="6488668"/>
            <a:ext cx="2199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b="1" dirty="0">
                <a:solidFill>
                  <a:schemeClr val="tx2"/>
                </a:solidFill>
              </a:rPr>
              <a:t>Sugar metabolism</a:t>
            </a:r>
          </a:p>
        </p:txBody>
      </p:sp>
      <p:pic>
        <p:nvPicPr>
          <p:cNvPr id="1026" name="Picture 2" descr="http://www.uic.edu/classes/bios/bios100/lectures/10_18_calvin_cycle-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488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3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95536" y="1772816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dirty="0"/>
              <a:t>Sugars formed in the Calvin cycle can then be used to synthesize other essential molecules.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synthesis of glucose from non carbohydrate precursors is called </a:t>
            </a:r>
            <a:r>
              <a:rPr lang="en-US" sz="2400" dirty="0">
                <a:solidFill>
                  <a:srgbClr val="FF0000"/>
                </a:solidFill>
              </a:rPr>
              <a:t>gluconeogenesis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Beside </a:t>
            </a:r>
            <a:r>
              <a:rPr lang="en-US" sz="2400" dirty="0"/>
              <a:t>carbon and oxygen, </a:t>
            </a:r>
            <a:r>
              <a:rPr lang="en-US" sz="2400" dirty="0" smtClean="0"/>
              <a:t>M.O </a:t>
            </a:r>
            <a:r>
              <a:rPr lang="en-US" sz="2400" dirty="0"/>
              <a:t>also requires large quantities of </a:t>
            </a:r>
            <a:r>
              <a:rPr lang="en-US" sz="2400" dirty="0">
                <a:solidFill>
                  <a:srgbClr val="FF0000"/>
                </a:solidFill>
              </a:rPr>
              <a:t>phosphorus, sulfur and nitrogen </a:t>
            </a:r>
            <a:r>
              <a:rPr lang="en-US" sz="2400" dirty="0"/>
              <a:t>for biosynthesis .</a:t>
            </a:r>
          </a:p>
        </p:txBody>
      </p:sp>
    </p:spTree>
    <p:extLst>
      <p:ext uri="{BB962C8B-B14F-4D97-AF65-F5344CB8AC3E}">
        <p14:creationId xmlns:p14="http://schemas.microsoft.com/office/powerpoint/2010/main" xmlns="" val="3108023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912" y="4390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Synthesis of Amino Acids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945" y="548680"/>
            <a:ext cx="9036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Amino </a:t>
            </a:r>
            <a:r>
              <a:rPr lang="en-US" sz="2400" dirty="0">
                <a:solidFill>
                  <a:srgbClr val="FF0000"/>
                </a:solidFill>
              </a:rPr>
              <a:t>acid </a:t>
            </a:r>
            <a:r>
              <a:rPr lang="en-US" sz="2400" dirty="0"/>
              <a:t>synthesis requires </a:t>
            </a:r>
            <a:r>
              <a:rPr lang="en-US" sz="2400" dirty="0" smtClean="0"/>
              <a:t>assembly </a:t>
            </a:r>
            <a:r>
              <a:rPr lang="en-US" sz="2400" dirty="0"/>
              <a:t>of the </a:t>
            </a:r>
            <a:r>
              <a:rPr lang="en-US" sz="2400" dirty="0" smtClean="0"/>
              <a:t>correct </a:t>
            </a:r>
            <a:r>
              <a:rPr lang="en-US" sz="2400" dirty="0"/>
              <a:t>carbon skeletons, amino acid skeletons are derived from </a:t>
            </a:r>
            <a:r>
              <a:rPr lang="en-US" sz="2400" dirty="0">
                <a:solidFill>
                  <a:srgbClr val="FF0000"/>
                </a:solidFill>
              </a:rPr>
              <a:t>acetyl-CoA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intermediates</a:t>
            </a:r>
            <a:r>
              <a:rPr lang="en-US" sz="2400" dirty="0"/>
              <a:t> of the </a:t>
            </a:r>
            <a:r>
              <a:rPr lang="en-US" sz="2400" dirty="0">
                <a:solidFill>
                  <a:srgbClr val="FF0000"/>
                </a:solidFill>
              </a:rPr>
              <a:t>TCA cycle, glycolysis and Calvin cycle. </a:t>
            </a:r>
            <a:endParaRPr lang="en-US" sz="2400" dirty="0" smtClean="0"/>
          </a:p>
          <a:p>
            <a:r>
              <a:rPr lang="en-US" sz="2400" dirty="0" smtClean="0"/>
              <a:t>Most </a:t>
            </a:r>
            <a:r>
              <a:rPr lang="en-US" sz="2400" dirty="0"/>
              <a:t>biosynthetic pathways are more complex and common intermediates often are used in the synthesis of families of related amino acids.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>
                <a:solidFill>
                  <a:srgbClr val="FF0000"/>
                </a:solidFill>
              </a:rPr>
              <a:t>ribosome</a:t>
            </a:r>
            <a:r>
              <a:rPr lang="en-US" sz="2400" dirty="0"/>
              <a:t> is the site of protein synthesis, synthesis is accurate and rapid 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final step in gene expression is </a:t>
            </a:r>
            <a:r>
              <a:rPr lang="en-US" sz="2400" dirty="0">
                <a:solidFill>
                  <a:srgbClr val="FF0000"/>
                </a:solidFill>
              </a:rPr>
              <a:t>protein synthesis </a:t>
            </a:r>
            <a:r>
              <a:rPr lang="en-US" sz="2400" dirty="0"/>
              <a:t>or translation ;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mRNA nucleotide sequence is translated into the </a:t>
            </a:r>
            <a:r>
              <a:rPr lang="en-US" sz="2400" dirty="0" err="1"/>
              <a:t>a.a</a:t>
            </a:r>
            <a:r>
              <a:rPr lang="en-US" sz="2400" dirty="0"/>
              <a:t> sequence of polypeptide chain. </a:t>
            </a:r>
            <a:endParaRPr lang="en-US" sz="2400" dirty="0" smtClean="0"/>
          </a:p>
          <a:p>
            <a:r>
              <a:rPr lang="en-US" sz="2400" dirty="0" smtClean="0"/>
              <a:t>Protein </a:t>
            </a:r>
            <a:r>
              <a:rPr lang="en-US" sz="2400" dirty="0"/>
              <a:t>synthesis may be divided into 3 stages 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Initiation ,Elongation ,Termination </a:t>
            </a:r>
            <a:r>
              <a:rPr lang="en-US" sz="2400" dirty="0"/>
              <a:t>,this process is discussed in molecular biology .</a:t>
            </a:r>
          </a:p>
        </p:txBody>
      </p:sp>
    </p:spTree>
    <p:extLst>
      <p:ext uri="{BB962C8B-B14F-4D97-AF65-F5344CB8AC3E}">
        <p14:creationId xmlns:p14="http://schemas.microsoft.com/office/powerpoint/2010/main" xmlns="" val="2252792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صورة 7" descr="http://www.bioinfo.org.cn/book/biochemistry/chapt17/5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22186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532</TotalTime>
  <Words>741</Words>
  <Application>Microsoft Office PowerPoint</Application>
  <PresentationFormat>On-screen Show (4:3)</PresentationFormat>
  <Paragraphs>58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Apothecary</vt:lpstr>
      <vt:lpstr>Metabolism;  Anabolism or Biosynthesis </vt:lpstr>
      <vt:lpstr>Slide 2</vt:lpstr>
      <vt:lpstr>Slide 3</vt:lpstr>
      <vt:lpstr>Slide 4</vt:lpstr>
      <vt:lpstr>Synthesis of Sugars and Polysaccharides </vt:lpstr>
      <vt:lpstr>Slide 6</vt:lpstr>
      <vt:lpstr>Slide 7</vt:lpstr>
      <vt:lpstr>Synthesis of Amino Acids  </vt:lpstr>
      <vt:lpstr>Slide 9</vt:lpstr>
      <vt:lpstr>Slide 10</vt:lpstr>
      <vt:lpstr> The Synthesis of Purines , Pyrimidines and Nucleotides </vt:lpstr>
      <vt:lpstr>Purine Biosynthesis </vt:lpstr>
      <vt:lpstr>Pyrimidine Biosynthesis </vt:lpstr>
      <vt:lpstr>Slide 14</vt:lpstr>
      <vt:lpstr>Lipid Biosynthesis </vt:lpstr>
      <vt:lpstr>The biosynthesis of fatty acids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Metabolism; Anabolism or Biosynthesis </dc:title>
  <dc:creator>training</dc:creator>
  <cp:lastModifiedBy>training</cp:lastModifiedBy>
  <cp:revision>41</cp:revision>
  <dcterms:created xsi:type="dcterms:W3CDTF">2015-12-22T20:49:46Z</dcterms:created>
  <dcterms:modified xsi:type="dcterms:W3CDTF">2017-12-26T21:49:11Z</dcterms:modified>
</cp:coreProperties>
</file>