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52" r:id="rId1"/>
  </p:sldMasterIdLst>
  <p:sldIdLst>
    <p:sldId id="280" r:id="rId2"/>
    <p:sldId id="289" r:id="rId3"/>
    <p:sldId id="281" r:id="rId4"/>
    <p:sldId id="256" r:id="rId5"/>
    <p:sldId id="257" r:id="rId6"/>
    <p:sldId id="290" r:id="rId7"/>
    <p:sldId id="286" r:id="rId8"/>
    <p:sldId id="267" r:id="rId9"/>
    <p:sldId id="266" r:id="rId10"/>
    <p:sldId id="282" r:id="rId11"/>
    <p:sldId id="283" r:id="rId12"/>
    <p:sldId id="264" r:id="rId13"/>
    <p:sldId id="287" r:id="rId14"/>
    <p:sldId id="261" r:id="rId15"/>
    <p:sldId id="263" r:id="rId16"/>
    <p:sldId id="288" r:id="rId17"/>
    <p:sldId id="260" r:id="rId18"/>
    <p:sldId id="259" r:id="rId19"/>
    <p:sldId id="279" r:id="rId20"/>
    <p:sldId id="277" r:id="rId21"/>
    <p:sldId id="275" r:id="rId22"/>
    <p:sldId id="273" r:id="rId23"/>
    <p:sldId id="291" r:id="rId24"/>
    <p:sldId id="272" r:id="rId25"/>
    <p:sldId id="270" r:id="rId26"/>
    <p:sldId id="269" r:id="rId27"/>
    <p:sldId id="284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76D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6674-EC5A-490A-87DB-0BED21C0699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ACF8-5715-4969-AF93-76663F857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javascript:%20w%20=%20window.open('/onlinecontributors/app?service=external/ViewImageData&amp;sp=5326',%20'5326',%20'resizable,height=500,width=587,scrollbars=yes');%20w.focus();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javascript:%20w%20=%20window.open('/onlinecontributors/app?service=external/ViewImageData&amp;sp=2125',%20'2125',%20'resizable,height=500,width=550,scrollbars=yes');%20w.focus();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TH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14300" y="-114300"/>
            <a:ext cx="9372600" cy="7086600"/>
          </a:xfrm>
          <a:prstGeom prst="rect">
            <a:avLst/>
          </a:prstGeom>
        </p:spPr>
      </p:pic>
      <p:sp>
        <p:nvSpPr>
          <p:cNvPr id="3" name="سهم لأعلى 2"/>
          <p:cNvSpPr/>
          <p:nvPr/>
        </p:nvSpPr>
        <p:spPr>
          <a:xfrm>
            <a:off x="7543800" y="4267200"/>
            <a:ext cx="609600" cy="1676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The diagram shows the formation of a primary pit connection.  After the nucleus divides during cell division, the cross wall begins to grow inwards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but stops before it completely closes the opening between the two cells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 </a:t>
            </a:r>
            <a:endParaRPr lang="ar-IQ" sz="2800" dirty="0"/>
          </a:p>
        </p:txBody>
      </p:sp>
      <p:pic>
        <p:nvPicPr>
          <p:cNvPr id="3" name="Picture 3" descr="pit conn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Parallel vesicles line up in this aperture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and attract electron-dense material to the opening.  This electron-dense material is surrounded by a membrane to form the "plug" and stabilized on either side by a flattened vesicle, or "plug cap"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ar-IQ" sz="2800" dirty="0"/>
          </a:p>
        </p:txBody>
      </p:sp>
      <p:pic>
        <p:nvPicPr>
          <p:cNvPr id="3" name="Picture 3" descr="pit conn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0" y="1"/>
            <a:ext cx="9144000" cy="78483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omicSansMS-Bold"/>
              </a:rPr>
              <a:t>Rhodophyta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omicSansMS-Bold"/>
              </a:rPr>
              <a:t> Morphology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-Unicellular-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solitary non motile cells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- Filamentous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- chain of cells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Parenchymatous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undifferentiated,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Pseudoparenchymatous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form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thallus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micSansMS"/>
              </a:rPr>
              <a:t>composed of interwoven continuous filament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SansMS"/>
                <a:ea typeface="Calibri" pitchFamily="34" charset="0"/>
                <a:cs typeface="Arial" pitchFamily="34" charset="0"/>
              </a:rPr>
              <a:t> -   </a:t>
            </a:r>
            <a:r>
              <a:rPr lang="en-US" sz="2400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omicSansMS"/>
              </a:rPr>
              <a:t>Polysiphonous</a:t>
            </a:r>
            <a:endParaRPr lang="ar-IQ" sz="2400" dirty="0" smtClean="0">
              <a:solidFill>
                <a:srgbClr val="C00000"/>
              </a:solidFill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SansMS"/>
              <a:ea typeface="Calibri" pitchFamily="34" charset="0"/>
              <a:cs typeface="Arial" pitchFamily="34" charset="0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sz="2400" dirty="0" smtClean="0">
              <a:solidFill>
                <a:schemeClr val="tx1"/>
              </a:solidFill>
              <a:latin typeface="ComicSansMS"/>
              <a:cs typeface="Arial" pitchFamily="34" charset="0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omicSansMS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omicSansMS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omicSansMS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omicSansMS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omicSansMS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omicSansMS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omicSansMS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23051">
            <a:off x="421007" y="3030783"/>
            <a:ext cx="1587441" cy="18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almumhandis\Desktop\Ban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79814">
            <a:off x="1609166" y="4587626"/>
            <a:ext cx="1632581" cy="1987490"/>
          </a:xfrm>
          <a:prstGeom prst="rect">
            <a:avLst/>
          </a:prstGeom>
          <a:noFill/>
        </p:spPr>
      </p:pic>
      <p:pic>
        <p:nvPicPr>
          <p:cNvPr id="7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56467">
            <a:off x="6019530" y="4561779"/>
            <a:ext cx="1729925" cy="20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13668">
            <a:off x="6963123" y="2404244"/>
            <a:ext cx="1770955" cy="196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lmumhandis\Desktop\polysiphonia.carposporang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3622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mumhandis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362200"/>
            <a:ext cx="3886200" cy="4495800"/>
          </a:xfrm>
          <a:prstGeom prst="rect">
            <a:avLst/>
          </a:prstGeom>
          <a:noFill/>
        </p:spPr>
      </p:pic>
      <p:pic>
        <p:nvPicPr>
          <p:cNvPr id="5" name="Picture 9" descr="http://www.discoverlife.org/IM/I_MWS/0238/320/Heterosiphonia_plumosa,I_MWS238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lmumhandis\Desktop\polysiphonia.carposporang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28710"/>
            <a:ext cx="5486400" cy="412929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581400" y="6172200"/>
            <a:ext cx="153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omicSansMS"/>
              </a:rPr>
              <a:t>Polysiphonous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0"/>
            <a:ext cx="5791200" cy="26161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omicSansMS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omicSansMS"/>
              </a:rPr>
              <a:t>Polysiphonous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omicSansMS"/>
              </a:rPr>
              <a:t>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omicSansMS"/>
              </a:rPr>
              <a:t>composed of tiers of vertically elongated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omicSansMS"/>
              </a:rPr>
              <a:t>cells, transversely arranged, the lateral cells around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ComicSansMS"/>
              </a:rPr>
              <a:t>acentral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omicSansMS"/>
              </a:rPr>
              <a:t> axis (siphon)central filament surrounded by 4 or more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ComicSansMS"/>
              </a:rPr>
              <a:t>pericentral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omicSansMS"/>
              </a:rPr>
              <a:t> cells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38168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Sexual Reproduction in Red Algae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Oogamy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in all red algae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Carpogonium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larger, non-flagellate female gamete produced in carpogonia on female gametophyte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Carpogonia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produced at the tip of special branches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carpogonial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branches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); typically flask-shaped with long, thin neck called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trichogyne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Spermatium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non-flagellate male gamete produced 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spermatangium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male gametophyte;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spermatia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move passively (currents) to carpogonia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Fertilization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spermatium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fused with tip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trichogyne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a channel is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enzymatically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opened to allow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spermatium‘s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nucleus to enter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Carpospores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several diploid spores produced by mitosis of the zygote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jochemnet.de/fiu/bot4404/red_Polysiphonia_trichogyn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958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plantphys.info/organismal/lechtml/images/polysiphonia.ma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828800" y="4800600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Carpogonium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76800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spermatangium</a:t>
            </a:r>
            <a:endParaRPr lang="en-US" dirty="0"/>
          </a:p>
        </p:txBody>
      </p:sp>
      <p:pic>
        <p:nvPicPr>
          <p:cNvPr id="7" name="Picture 1" descr="http://www.mbari.org/staff/conn/botany/reds/devon/procarp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175" y="4419600"/>
            <a:ext cx="31718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7800" y="3276600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098" name="Picture 2" descr="C:\Users\almumhandis\Desktop\Polysiphonia parti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mumhandis\Desktop\botun05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ntphys.info/organismal/lechtml/images/polysiphoni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35404"/>
            <a:ext cx="914400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Classification  of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Rhodophyta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Classification only one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class,Class:Rhodophyceae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class includes two groups of sub-class: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Subclass: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Bangioidae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lang="en-US" sz="2000" b="1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Bangia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247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Subclass </a:t>
            </a:r>
            <a:r>
              <a:rPr lang="en-US" b="1" dirty="0" err="1" smtClean="0"/>
              <a:t>Floridoidae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051" name="Picture 5" descr="http://www.seaweedsofalaska.com/photos/seaweed/thumbs/Bangia_sp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10200"/>
            <a:ext cx="1905000" cy="1276350"/>
          </a:xfrm>
          <a:prstGeom prst="rect">
            <a:avLst/>
          </a:prstGeom>
          <a:noFill/>
        </p:spPr>
      </p:pic>
      <p:pic>
        <p:nvPicPr>
          <p:cNvPr id="2050" name="Picture 8" descr="Ban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410200"/>
            <a:ext cx="1914525" cy="127635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155299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subclass: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Bangioidae</a:t>
            </a:r>
            <a:endParaRPr lang="en-US" sz="2400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Carpospores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released, settle, and grow into an independent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sporophyte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Conchocelis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filamentous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sporophytes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were regarded as different species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Conchospores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released by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sporophyte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diploid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!)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Meiosis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occurs upon germination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conchospores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producing 4 haploid cells, two male, two female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Order:Bangiales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Genus: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Bangia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362200" y="1295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2438400" y="1676400"/>
            <a:ext cx="1334043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3804001" y="1600200"/>
            <a:ext cx="1535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Polysiphonia</a:t>
            </a:r>
            <a:endParaRPr 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crobewiki.kenyon.edu/images/e/ee/BANGIA_LIFE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629400" y="56388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2N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62400" y="6477000"/>
            <a:ext cx="106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Meiosis</a:t>
            </a:r>
            <a:endParaRPr lang="ar-IQ" dirty="0"/>
          </a:p>
        </p:txBody>
      </p:sp>
      <p:sp>
        <p:nvSpPr>
          <p:cNvPr id="5" name="مستطيل 4"/>
          <p:cNvSpPr/>
          <p:nvPr/>
        </p:nvSpPr>
        <p:spPr>
          <a:xfrm>
            <a:off x="990600" y="5486400"/>
            <a:ext cx="455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1N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05199" y="457200"/>
            <a:ext cx="609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1N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05201" y="198120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1N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77200" y="1295400"/>
            <a:ext cx="45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2N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mumhandis\Desktop\red-tide-729-620x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3733800"/>
          </a:xfrm>
          <a:prstGeom prst="rect">
            <a:avLst/>
          </a:prstGeom>
          <a:noFill/>
        </p:spPr>
      </p:pic>
      <p:pic>
        <p:nvPicPr>
          <p:cNvPr id="7171" name="Picture 3" descr="C:\Users\almumhandis\Desktop\17txlwqr34k1m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7338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304800" y="3810000"/>
            <a:ext cx="8458199" cy="25853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Division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Rhodophyta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lang="en-US" sz="5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Red algae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54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8221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Bangia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1- Marine or freshwater habitats.</a:t>
            </a: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2-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small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thalli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rapid growth and high reproductive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3- contain chlorophyll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sometimes chlorophyll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as well as accessory pigments such 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phycobilin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pigments and xanthophylls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branched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filament in early development;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rhizoidal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extensions of lower cells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5-Asexual reproduction by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monospores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 Pit plugs present 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conchocelis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stage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 not in gametophyte</a:t>
            </a: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7-Inhabits upper intertidal zone on rocks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8-Filaments are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cm long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0.15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mm diameter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0888" algn="l"/>
                <a:tab pos="3405188" algn="ct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Bang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724400"/>
            <a:ext cx="3133725" cy="2438400"/>
          </a:xfrm>
          <a:prstGeom prst="rect">
            <a:avLst/>
          </a:prstGeom>
          <a:noFill/>
        </p:spPr>
      </p:pic>
      <p:pic>
        <p:nvPicPr>
          <p:cNvPr id="4" name="Picture 5" descr="http://www.seaweedsofalaska.com/photos/seaweed/thumbs/Bangia_sp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0"/>
            <a:ext cx="35052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73333"/>
            <a:ext cx="9144000" cy="62786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Subclass :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Floridoidae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Order:Ceramiales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Floridophyceans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Fertilized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carpogonium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produces diploid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carposporophyte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Carposporophyte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produces and releases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carpospores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carposporophytes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always live on the female gametophyte and receive nutrients from the gametophyte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Cystocarp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single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carposporophyte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plus the gametophyte tissues surrounding and protecting it.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Each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fertilized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carpogonium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produce several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cystocarps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due to nuclear transfers among connected filament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Carpospores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grow into a second,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multicellular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diploid generation,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tetrasporophyte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Tetrasporophyte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produces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tetraspores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tetrasporangia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Meiosis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occurs upon germination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tetraspores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producing haploid gametophytes again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jochemnet.de/fiu/bot4404/red_polysiphonia_lifecyc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ntphys.info/organismal/lechtml/images/polysiphoni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1451"/>
            <a:ext cx="9144000" cy="203895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152352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Genus:Polysiphonia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Polysiphonia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is a red alga, filamentous and usually well branched some plants reaching a length of about 30 cm. They are attached by rhizoid or to a rocky surface or other alga. The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thallus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(tissue) consists of fine branched filaments each with a central axial filament supporting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pericentral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cells. The number of these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pericentral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cells, 4–24, is used in identification.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almumhandis\Desktop\polysiphonia.carposporang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1"/>
            <a:ext cx="4267200" cy="4648199"/>
          </a:xfrm>
          <a:prstGeom prst="rect">
            <a:avLst/>
          </a:prstGeom>
          <a:noFill/>
        </p:spPr>
      </p:pic>
      <p:pic>
        <p:nvPicPr>
          <p:cNvPr id="5122" name="Picture 2" descr="C:\Users\almumhandis\Desktop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133600"/>
            <a:ext cx="4876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97941"/>
              </p:ext>
            </p:extLst>
          </p:nvPr>
        </p:nvGraphicFramePr>
        <p:xfrm>
          <a:off x="0" y="533400"/>
          <a:ext cx="9144000" cy="6324600"/>
        </p:xfrm>
        <a:graphic>
          <a:graphicData uri="http://schemas.openxmlformats.org/drawingml/2006/table">
            <a:tbl>
              <a:tblPr/>
              <a:tblGrid>
                <a:gridCol w="4550673"/>
                <a:gridCol w="4593327"/>
              </a:tblGrid>
              <a:tr h="58718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Subclass: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Bangioidae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Subclass: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Florideoidae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3741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1- “simple” reds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2-simple  unicellular or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multicellular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parenchymatous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blades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3- marine, terrestrial, freshwater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uninucleate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5-one stellate chloroplast per cell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6- pit connections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absent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7- biphasic life history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8-Growth through diffused intercalary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cells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1-advanced reds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Thallus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relatively complex ,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uniaxia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or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polyaxial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3-marine, freshwater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4-almost always multinucleate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5-many discoid chloroplasts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6- pit connections 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present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between the adjacent cells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7-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triphasic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life history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8- Growth through a single apical cell.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43934"/>
            <a:ext cx="5810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Compare between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Bangiophycidae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Florideophycidae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"/>
            <a:ext cx="9144000" cy="5855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Natural and Human Uses: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 algae are eaten by fish,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crustacens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worms and gastropods.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Red algae are also eaten by humans. Two examples are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which is used in sushi The high vitamin and protein content.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 algae are used to produce agars, which are gelatinous substances used as a food additive and in science labs as a culture medium.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 algae is also treat the herpes simplex virus.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Phycocolliods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dervived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from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mucilagenous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polysaccharides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cellwalls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Thickeners,Stabilizers,Gels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 important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phycocolliods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 descr="C:\Users\almumhandis\Desktop\download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2209799" cy="1457325"/>
          </a:xfrm>
          <a:prstGeom prst="rect">
            <a:avLst/>
          </a:prstGeom>
          <a:noFill/>
        </p:spPr>
      </p:pic>
      <p:pic>
        <p:nvPicPr>
          <p:cNvPr id="12290" name="Picture 2" descr="C:\Users\almumhandis\Desktop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2252133" cy="1371600"/>
          </a:xfrm>
          <a:prstGeom prst="rect">
            <a:avLst/>
          </a:prstGeom>
          <a:noFill/>
        </p:spPr>
      </p:pic>
      <p:pic>
        <p:nvPicPr>
          <p:cNvPr id="12291" name="Picture 3" descr="C:\Users\almumhandis\Desktop\download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181600"/>
            <a:ext cx="2466975" cy="1676400"/>
          </a:xfrm>
          <a:prstGeom prst="rect">
            <a:avLst/>
          </a:prstGeom>
          <a:noFill/>
        </p:spPr>
      </p:pic>
      <p:pic>
        <p:nvPicPr>
          <p:cNvPr id="12292" name="Picture 4" descr="C:\Users\almumhandis\Desktop\download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114800"/>
            <a:ext cx="2438400" cy="1143000"/>
          </a:xfrm>
          <a:prstGeom prst="rect">
            <a:avLst/>
          </a:prstGeom>
          <a:noFill/>
        </p:spPr>
      </p:pic>
      <p:pic>
        <p:nvPicPr>
          <p:cNvPr id="12293" name="Picture 5" descr="C:\Users\almumhandis\Desktop\images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7025" y="4038600"/>
            <a:ext cx="2466975" cy="2609850"/>
          </a:xfrm>
          <a:prstGeom prst="rect">
            <a:avLst/>
          </a:prstGeom>
          <a:noFill/>
        </p:spPr>
      </p:pic>
      <p:pic>
        <p:nvPicPr>
          <p:cNvPr id="12294" name="Picture 6" descr="C:\Users\almumhandis\Desktop\tilt_to_cover_P7231210m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4075194"/>
            <a:ext cx="2057400" cy="2630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Carageenan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(toothpaste, cosmetics, chocolate milk, ice cream, sweet gels, pet foods), 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2-Agar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(food gel, pharmaceutical capsules, medium for  </a:t>
            </a: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Culturing microorganisms, gel electrophoresis.</a:t>
            </a:r>
          </a:p>
        </p:txBody>
      </p:sp>
      <p:pic>
        <p:nvPicPr>
          <p:cNvPr id="3074" name="Picture 2" descr="C:\Users\almumhandis\Desktop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2409825" cy="1895475"/>
          </a:xfrm>
          <a:prstGeom prst="rect">
            <a:avLst/>
          </a:prstGeom>
          <a:noFill/>
        </p:spPr>
      </p:pic>
      <p:pic>
        <p:nvPicPr>
          <p:cNvPr id="3075" name="Picture 3" descr="C:\Users\almumhandis\Desktop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800600"/>
            <a:ext cx="2419350" cy="1885950"/>
          </a:xfrm>
          <a:prstGeom prst="rect">
            <a:avLst/>
          </a:prstGeom>
          <a:noFill/>
        </p:spPr>
      </p:pic>
      <p:pic>
        <p:nvPicPr>
          <p:cNvPr id="3076" name="Picture 4" descr="C:\Users\almumhandis\Desktop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2266950" cy="2019300"/>
          </a:xfrm>
          <a:prstGeom prst="rect">
            <a:avLst/>
          </a:prstGeom>
          <a:noFill/>
        </p:spPr>
      </p:pic>
      <p:pic>
        <p:nvPicPr>
          <p:cNvPr id="3077" name="Picture 5" descr="C:\Users\almumhandis\Desktop\downloa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038600"/>
            <a:ext cx="1809750" cy="2533650"/>
          </a:xfrm>
          <a:prstGeom prst="rect">
            <a:avLst/>
          </a:prstGeom>
          <a:noFill/>
        </p:spPr>
      </p:pic>
      <p:pic>
        <p:nvPicPr>
          <p:cNvPr id="3078" name="Picture 6" descr="C:\Users\almumhandis\Desktop\download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762000"/>
            <a:ext cx="2324100" cy="1971675"/>
          </a:xfrm>
          <a:prstGeom prst="rect">
            <a:avLst/>
          </a:prstGeom>
          <a:noFill/>
        </p:spPr>
      </p:pic>
      <p:pic>
        <p:nvPicPr>
          <p:cNvPr id="3079" name="Picture 7" descr="C:\Users\almumhandis\Desktop\images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752600"/>
            <a:ext cx="2266950" cy="2133600"/>
          </a:xfrm>
          <a:prstGeom prst="rect">
            <a:avLst/>
          </a:prstGeom>
          <a:noFill/>
        </p:spPr>
      </p:pic>
      <p:pic>
        <p:nvPicPr>
          <p:cNvPr id="3080" name="Picture 8" descr="C:\Users\almumhandis\Desktop\download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28956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7" descr="http://www.jochemnet.de/fiu/bot4404/red_Geniculate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733800" cy="2590800"/>
          </a:xfrm>
          <a:prstGeom prst="rect">
            <a:avLst/>
          </a:prstGeom>
          <a:noFill/>
        </p:spPr>
      </p:pic>
      <p:pic>
        <p:nvPicPr>
          <p:cNvPr id="31745" name="Picture 58" descr="http://www.jochemnet.de/fiu/bot4404/red_NonGeniculate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3381375" cy="266700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65641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Coralline Red Algae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Precipitate calcium carbonate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their outer cell wall layers;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Rigid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extracellular matrix that contributes to the formation of coral reefs.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57200" y="665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228600"/>
            <a:ext cx="8991600" cy="33547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Division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Rhodophyta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Red algae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The main characteristics of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Rhodophyta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are: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1-Mostly marine algae ,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photosynthetic pigments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Chlorophyll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a,d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phycoerythrin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phycocyanin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allophycocyanins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arranged in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phycobilisomes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{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Red algae are red because of the presence of the pigment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phycoerythrin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this pigment reflects red light and absorbs blue light. Because blue light penetrates water to a greater depth than light of longer wavelengths, these pigments allow red algae to photosynthesize and live at somewhat greater depths than most other "algae". Some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rhodophytes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have very little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phycoerythrin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may appear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green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bluish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from the chlorophyll and other pigments present in them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ar-IQ" sz="2000" dirty="0"/>
          </a:p>
        </p:txBody>
      </p:sp>
      <p:pic>
        <p:nvPicPr>
          <p:cNvPr id="1026" name="Picture 2" descr="C:\Users\almumhandis\Desktop\4395844-3x2-940x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57600"/>
            <a:ext cx="889635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 reserves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floridean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starch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the storage of starch in the cytoplasm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Griffithsia pacific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49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2286000"/>
            <a:ext cx="457200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Florideophyceae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). Electron micrograph showing cytoplasm with numerous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hloroplasts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 and starch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tarch is the photosynthetic reserve and is deposited free in the cytoplasm.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5D504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D504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6782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Floridean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starch: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Most red algae store their sugars as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glycogen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or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Floridean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starch,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Glycogen is a long chain of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glucose sugars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This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Floridean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starch is very different from the starch that brown or green algae store. Greens have a grainy starch that reacts with iodine to create a black color (said to be IKI +). Brown algae have an oily starch that doesn't produce any color when put to the iodine test (IKI -). Reds, which lie somewhere between those two, produces 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7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pinkish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color in response to iodine-exposure (also considered IKI -).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33" name="Picture 75" descr="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648200"/>
            <a:ext cx="5029199" cy="1600200"/>
          </a:xfrm>
          <a:prstGeom prst="rect">
            <a:avLst/>
          </a:prstGeom>
          <a:noFill/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5638800" y="6324600"/>
            <a:ext cx="28956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Glycogen: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Floridean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starch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lmumhandis\Desktop\Iod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95800"/>
            <a:ext cx="1528231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3-Plant body is mostly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thalloid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non-motile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complex.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almumhandis\Desktop\reg-algae-multicellular-memeber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1"/>
            <a:ext cx="5029199" cy="5486400"/>
          </a:xfrm>
          <a:prstGeom prst="rect">
            <a:avLst/>
          </a:prstGeom>
          <a:noFill/>
        </p:spPr>
      </p:pic>
      <p:pic>
        <p:nvPicPr>
          <p:cNvPr id="9219" name="Picture 3" descr="C:\Users\almumhandis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352800"/>
            <a:ext cx="3998621" cy="3505200"/>
          </a:xfrm>
          <a:prstGeom prst="rect">
            <a:avLst/>
          </a:prstGeom>
          <a:noFill/>
        </p:spPr>
      </p:pic>
      <p:pic>
        <p:nvPicPr>
          <p:cNvPr id="5" name="Picture 58" descr="http://www.jochemnet.de/fiu/bot4404/red_NonGeniculate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447800"/>
            <a:ext cx="3305175" cy="18573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915400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4-Sexual reproduction is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oogamous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Male reproductive cells, there are not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sperm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but instead are called "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spermatia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". They rely entirely on water movement to carry them to the female reproductive cell (which, in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Rhodophyta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is called 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carpogonium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instead of an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Sperm =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Spermatia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Egg =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Carpogonium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5-Motile reproductive cells are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absent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6-Cell walls  consist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Cellulose fibrils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embedded in an amorphous matrix polysaccharide.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The polysaccharide are at least two types :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agar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Carrageenan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some deposit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CaCO</a:t>
            </a:r>
            <a:r>
              <a:rPr lang="en-US" sz="3200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3 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-- coral line red algae.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2971800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 That predominate along the coastal and continental shelf areas of tropical, temperate and cold-water regions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eaweed farmers tending a Kappaphycus line culture in the Philippine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0292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4" descr="https://encrypted-tbn2.gstatic.com/images?q=tbn:ANd9GcSUAw1SwPxB-ti2B8ZKCr0PG2mEbi__Og86uG1R8MiutbG__K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2209800" cy="1828800"/>
          </a:xfrm>
          <a:prstGeom prst="rect">
            <a:avLst/>
          </a:prstGeom>
          <a:noFill/>
        </p:spPr>
      </p:pic>
      <p:pic>
        <p:nvPicPr>
          <p:cNvPr id="136198" name="Picture 6" descr="http://the.honoluluadvertiser.com/dailypix/2005/Jul/25/M1200510507250341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1" y="5029200"/>
            <a:ext cx="2285999" cy="1828800"/>
          </a:xfrm>
          <a:prstGeom prst="rect">
            <a:avLst/>
          </a:prstGeom>
          <a:noFill/>
        </p:spPr>
      </p:pic>
      <p:pic>
        <p:nvPicPr>
          <p:cNvPr id="7" name="Picture 57" descr="http://www.jochemnet.de/fiu/bot4404/red_GeniculateS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5029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1"/>
            <a:ext cx="9144000" cy="47397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8-Most of the red algae in the wall of separation between adjacent cells contain communications called  Pit connections.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lmumhandis\Desktop\pit-connection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429000"/>
            <a:ext cx="4343401" cy="3429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91440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 Connections</a:t>
            </a:r>
          </a:p>
          <a:p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Pit connections are unique cell connections found in almost all red algae.  Pit connections can be defined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the opening in the cell wall between two cells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 is filled in by a plug and plug cap.   They can form either during cell division, primary pit connections, or between two cells which come to lie near each other, secondary pit connections. </a:t>
            </a:r>
            <a:endParaRPr lang="ar-IQ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1" name="Picture 3" descr="C:\Users\almumhandis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35350"/>
            <a:ext cx="4800600" cy="3422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C9DA91"/>
      </a:accent6>
      <a:hlink>
        <a:srgbClr val="E2D7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4020</TotalTime>
  <Words>877</Words>
  <Application>Microsoft Office PowerPoint</Application>
  <PresentationFormat>On-screen Show (4:3)</PresentationFormat>
  <Paragraphs>172</Paragraphs>
  <Slides>28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Ghaedaa</dc:creator>
  <cp:lastModifiedBy>Dr.Ahmed Sahi</cp:lastModifiedBy>
  <cp:revision>100</cp:revision>
  <dcterms:created xsi:type="dcterms:W3CDTF">2014-04-14T09:58:29Z</dcterms:created>
  <dcterms:modified xsi:type="dcterms:W3CDTF">2017-04-25T19:52:37Z</dcterms:modified>
</cp:coreProperties>
</file>