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8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0" r:id="rId31"/>
    <p:sldId id="286" r:id="rId32"/>
    <p:sldId id="288" r:id="rId33"/>
  </p:sldIdLst>
  <p:sldSz cx="9144000" cy="6858000" type="screen4x3"/>
  <p:notesSz cx="6858000" cy="9144000"/>
  <p:photoAlbum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441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63B7-BFEC-4B95-B64F-D316FE68F02F}" type="datetimeFigureOut">
              <a:rPr lang="ar-IQ" smtClean="0"/>
              <a:pPr/>
              <a:t>28/06/1437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B329-7CAD-4775-A86B-25652CD960D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ritorioscuola.com/wikipedia/en.wikipedia.php?title=Algae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www.territorioscuola.com/wikipedia/en.wikipedia.php?title=Seawee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territorioscuola.com/wikipedia/en.wikipedia.php?title=Kelp_forest" TargetMode="External"/><Relationship Id="rId4" Type="http://schemas.openxmlformats.org/officeDocument/2006/relationships/hyperlink" Target="http://www.territorioscuola.com/wikipedia/en.wikipedia.php?title=Brown_alga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erritorioscuola.com/wikipedia/en.wikipedia.php?title=Sexual_reproduction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ipe_(botany)" TargetMode="External"/><Relationship Id="rId2" Type="http://schemas.openxmlformats.org/officeDocument/2006/relationships/hyperlink" Target="http://en.wikipedia.org/wiki/Holdfas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Lamina_(algae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own_algae" TargetMode="External"/><Relationship Id="rId2" Type="http://schemas.openxmlformats.org/officeDocument/2006/relationships/hyperlink" Target="http://en.wikipedia.org/wiki/Order_(biology)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48015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chemeClr val="bg1"/>
                </a:solidFill>
                <a:cs typeface="+mj-cs"/>
              </a:rPr>
              <a:t>Division </a:t>
            </a:r>
            <a:r>
              <a:rPr lang="en-US" sz="2800" b="1" dirty="0" err="1" smtClean="0">
                <a:solidFill>
                  <a:schemeClr val="bg1"/>
                </a:solidFill>
                <a:cs typeface="+mj-cs"/>
              </a:rPr>
              <a:t>Phaeophyta</a:t>
            </a:r>
            <a:r>
              <a:rPr lang="en-US" sz="2800" b="1" dirty="0" smtClean="0">
                <a:solidFill>
                  <a:schemeClr val="bg1"/>
                </a:solidFill>
                <a:cs typeface="+mj-cs"/>
              </a:rPr>
              <a:t>(Brown 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algae)</a:t>
            </a:r>
          </a:p>
          <a:p>
            <a:pPr algn="l" rtl="0"/>
            <a:r>
              <a:rPr lang="en-US" sz="2800" b="1" dirty="0">
                <a:solidFill>
                  <a:schemeClr val="bg1"/>
                </a:solidFill>
                <a:cs typeface="+mj-cs"/>
              </a:rPr>
              <a:t>The main characteristics of </a:t>
            </a:r>
            <a:r>
              <a:rPr lang="en-US" sz="2800" b="1" dirty="0" err="1" smtClean="0">
                <a:solidFill>
                  <a:schemeClr val="bg1"/>
                </a:solidFill>
                <a:cs typeface="+mj-cs"/>
              </a:rPr>
              <a:t>Phaeophyta</a:t>
            </a:r>
            <a:r>
              <a:rPr lang="en-US" sz="28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are</a:t>
            </a:r>
            <a:r>
              <a:rPr lang="en-US" sz="2800" b="1" dirty="0">
                <a:cs typeface="+mj-cs"/>
              </a:rPr>
              <a:t>:</a:t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/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solidFill>
                  <a:schemeClr val="bg1"/>
                </a:solidFill>
                <a:cs typeface="+mj-cs"/>
              </a:rPr>
              <a:t>1- Cell construction: cellulose fibers bound with </a:t>
            </a:r>
            <a:r>
              <a:rPr lang="en-US" sz="2800" b="1" dirty="0" err="1">
                <a:solidFill>
                  <a:schemeClr val="bg1"/>
                </a:solidFill>
                <a:cs typeface="+mj-cs"/>
              </a:rPr>
              <a:t>alginic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 acid form cell walls.</a:t>
            </a:r>
          </a:p>
          <a:p>
            <a:pPr algn="l" rtl="0"/>
            <a:r>
              <a:rPr lang="en-US" sz="2800" b="1" dirty="0">
                <a:solidFill>
                  <a:schemeClr val="bg1"/>
                </a:solidFill>
                <a:cs typeface="+mj-cs"/>
              </a:rPr>
              <a:t>2- Food reserves:</a:t>
            </a:r>
            <a:r>
              <a:rPr lang="en-US" sz="2800" b="1" i="1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+mj-cs"/>
              </a:rPr>
              <a:t>laminarin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, a soluble polysaccharide, and </a:t>
            </a:r>
            <a:r>
              <a:rPr lang="en-US" sz="2800" b="1" dirty="0" err="1" smtClean="0">
                <a:solidFill>
                  <a:schemeClr val="bg1"/>
                </a:solidFill>
                <a:cs typeface="+mj-cs"/>
              </a:rPr>
              <a:t>mannitol</a:t>
            </a:r>
            <a:r>
              <a:rPr lang="en-US" sz="2800" b="1" dirty="0" smtClean="0">
                <a:solidFill>
                  <a:schemeClr val="bg1"/>
                </a:solidFill>
                <a:cs typeface="+mj-cs"/>
              </a:rPr>
              <a:t>.</a:t>
            </a:r>
            <a:endParaRPr lang="en-US" sz="2800" b="1" dirty="0">
              <a:solidFill>
                <a:schemeClr val="bg1"/>
              </a:solidFill>
              <a:cs typeface="+mj-cs"/>
            </a:endParaRPr>
          </a:p>
          <a:p>
            <a:pPr algn="l" rtl="0"/>
            <a:r>
              <a:rPr lang="en-US" sz="2800" b="1" dirty="0">
                <a:solidFill>
                  <a:schemeClr val="bg1"/>
                </a:solidFill>
                <a:cs typeface="+mj-cs"/>
              </a:rPr>
              <a:t>3- reproduction of this algae takes place by both sexual and asexual means. Higher </a:t>
            </a:r>
            <a:r>
              <a:rPr lang="en-US" sz="2800" b="1" dirty="0" err="1">
                <a:solidFill>
                  <a:schemeClr val="bg1"/>
                </a:solidFill>
                <a:cs typeface="+mj-cs"/>
              </a:rPr>
              <a:t>phaeophyta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 have life cycle consisting of both haploid </a:t>
            </a:r>
            <a:r>
              <a:rPr lang="en-US" sz="2800" b="1" dirty="0" smtClean="0">
                <a:solidFill>
                  <a:schemeClr val="bg1"/>
                </a:solidFill>
                <a:cs typeface="+mj-cs"/>
              </a:rPr>
              <a:t>, 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diploid stages and  alternation of generation. The </a:t>
            </a:r>
            <a:r>
              <a:rPr lang="en-US" sz="2800" b="1" dirty="0" err="1">
                <a:solidFill>
                  <a:schemeClr val="bg1"/>
                </a:solidFill>
                <a:cs typeface="+mj-cs"/>
              </a:rPr>
              <a:t>thallus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 representing haploid stage and diploid stage may be similar (isomorphic) or different (</a:t>
            </a:r>
            <a:r>
              <a:rPr lang="en-US" sz="2800" b="1" dirty="0" smtClean="0">
                <a:solidFill>
                  <a:schemeClr val="bg1"/>
                </a:solidFill>
                <a:cs typeface="+mj-cs"/>
              </a:rPr>
              <a:t>heteromorphic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). </a:t>
            </a:r>
          </a:p>
          <a:p>
            <a:pPr algn="l" rtl="0"/>
            <a:r>
              <a:rPr lang="en-US" sz="2800" b="1" dirty="0">
                <a:solidFill>
                  <a:schemeClr val="bg1"/>
                </a:solidFill>
                <a:cs typeface="+mj-cs"/>
              </a:rPr>
              <a:t>4- Photosynthetic pigments:</a:t>
            </a:r>
            <a:r>
              <a:rPr lang="en-US" sz="2800" b="1" i="1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chlorophyll </a:t>
            </a:r>
            <a:r>
              <a:rPr lang="en-US" sz="2800" b="1" i="1" dirty="0">
                <a:solidFill>
                  <a:schemeClr val="bg1"/>
                </a:solidFill>
                <a:cs typeface="+mj-cs"/>
              </a:rPr>
              <a:t>a 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and </a:t>
            </a:r>
            <a:r>
              <a:rPr lang="en-US" sz="2800" b="1" i="1" dirty="0">
                <a:solidFill>
                  <a:schemeClr val="bg1"/>
                </a:solidFill>
                <a:cs typeface="+mj-cs"/>
              </a:rPr>
              <a:t>c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, beta carotene, </a:t>
            </a:r>
            <a:r>
              <a:rPr lang="en-US" sz="2800" b="1" dirty="0" err="1">
                <a:solidFill>
                  <a:schemeClr val="bg1"/>
                </a:solidFill>
                <a:cs typeface="+mj-cs"/>
              </a:rPr>
              <a:t>violaxanthin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, and </a:t>
            </a:r>
            <a:r>
              <a:rPr lang="en-US" sz="2800" b="1" dirty="0" err="1">
                <a:solidFill>
                  <a:schemeClr val="bg1"/>
                </a:solidFill>
                <a:cs typeface="+mj-cs"/>
              </a:rPr>
              <a:t>fucoxanthin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7271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5976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0110495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65786" cy="6986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2-Class:Hetrogenerate</a:t>
            </a:r>
            <a:endParaRPr lang="en-US" sz="2800" dirty="0"/>
          </a:p>
          <a:p>
            <a:pPr algn="l" rtl="0"/>
            <a:r>
              <a:rPr lang="en-US" sz="2800" b="1" dirty="0"/>
              <a:t>Order: </a:t>
            </a:r>
            <a:r>
              <a:rPr lang="en-US" sz="2800" b="1" dirty="0" err="1"/>
              <a:t>Laminarales</a:t>
            </a:r>
            <a:r>
              <a:rPr lang="en-US" sz="2800" b="1" dirty="0"/>
              <a:t>   "Rock weed"</a:t>
            </a:r>
            <a:endParaRPr lang="en-US" sz="2800" dirty="0"/>
          </a:p>
          <a:p>
            <a:pPr algn="l" rtl="0"/>
            <a:r>
              <a:rPr lang="en-US" sz="2800" dirty="0"/>
              <a:t>Kelps are large </a:t>
            </a:r>
            <a:r>
              <a:rPr lang="en-US" sz="2800" u="sng" dirty="0">
                <a:hlinkClick r:id="rId2" tooltip="Seaweed"/>
              </a:rPr>
              <a:t>seaweeds</a:t>
            </a:r>
            <a:r>
              <a:rPr lang="en-US" sz="2800" dirty="0"/>
              <a:t> (</a:t>
            </a:r>
            <a:r>
              <a:rPr lang="en-US" sz="2800" u="sng" dirty="0">
                <a:hlinkClick r:id="rId3" tooltip="Algae"/>
              </a:rPr>
              <a:t>algae</a:t>
            </a:r>
            <a:r>
              <a:rPr lang="en-US" sz="2800" dirty="0"/>
              <a:t>) belonging to the </a:t>
            </a:r>
            <a:r>
              <a:rPr lang="en-US" sz="2800" u="sng" dirty="0">
                <a:hlinkClick r:id="rId4" tooltip="Brown algae"/>
              </a:rPr>
              <a:t>brown algae</a:t>
            </a:r>
            <a:r>
              <a:rPr lang="en-US" sz="2800" dirty="0"/>
              <a:t>. Kelp grows in underwater (</a:t>
            </a:r>
            <a:r>
              <a:rPr lang="en-US" sz="2800" u="sng" dirty="0">
                <a:hlinkClick r:id="rId5" tooltip="Kelp forest"/>
              </a:rPr>
              <a:t>kelp forests</a:t>
            </a:r>
            <a:r>
              <a:rPr lang="en-US" sz="2800" dirty="0"/>
              <a:t>) in shallow oceans, The organisms require nutrient-rich water with temperatures between 6 and 14 °C. </a:t>
            </a:r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/>
          </a:p>
        </p:txBody>
      </p:sp>
      <p:pic>
        <p:nvPicPr>
          <p:cNvPr id="21506" name="Picture 2" descr="~Kelp Forest~  - oceans 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71810"/>
            <a:ext cx="5000628" cy="4143404"/>
          </a:xfrm>
          <a:prstGeom prst="rect">
            <a:avLst/>
          </a:prstGeom>
          <a:noFill/>
        </p:spPr>
      </p:pic>
      <p:pic>
        <p:nvPicPr>
          <p:cNvPr id="21508" name="Picture 4" descr="https://farm9.staticflickr.com/8157/7634872238_565e143094_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3" y="3071810"/>
            <a:ext cx="4572031" cy="395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87522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General </a:t>
            </a:r>
            <a:r>
              <a:rPr lang="en-US" sz="2800" b="1" dirty="0" smtClean="0"/>
              <a:t>characteristics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1- individuals with a macroscopic sporophyte generation diploid and a microscopic gametophyte generation haploid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2- The sporophytes are large (usually over 1 meter tall) with a holdfast, stipe, and one or more blade or blades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3- The stipe is usually cylindrical. It is either simple or </a:t>
            </a:r>
            <a:r>
              <a:rPr lang="en-US" sz="2800" dirty="0" smtClean="0"/>
              <a:t>branched.</a:t>
            </a:r>
            <a:endParaRPr lang="ar-IQ" sz="2800" dirty="0"/>
          </a:p>
        </p:txBody>
      </p:sp>
      <p:sp>
        <p:nvSpPr>
          <p:cNvPr id="3" name="Rectangle 2"/>
          <p:cNvSpPr/>
          <p:nvPr/>
        </p:nvSpPr>
        <p:spPr>
          <a:xfrm>
            <a:off x="323528" y="404664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2-Class:Hetrogenerate</a:t>
            </a:r>
            <a:endParaRPr lang="en-US" sz="2800" dirty="0" smtClean="0"/>
          </a:p>
          <a:p>
            <a:pPr algn="l" rtl="0"/>
            <a:r>
              <a:rPr lang="en-US" sz="2800" b="1" dirty="0" smtClean="0"/>
              <a:t>Order: </a:t>
            </a:r>
            <a:r>
              <a:rPr lang="en-US" sz="2800" b="1" dirty="0" err="1" smtClean="0"/>
              <a:t>Laminarales</a:t>
            </a:r>
            <a:r>
              <a:rPr lang="en-US" sz="2800" b="1" dirty="0" smtClean="0"/>
              <a:t>   "Rock weed"</a:t>
            </a:r>
            <a:endParaRPr lang="en-US" sz="2800" dirty="0"/>
          </a:p>
        </p:txBody>
      </p:sp>
      <p:pic>
        <p:nvPicPr>
          <p:cNvPr id="4" name="Picture 3" descr="http://www.jochemnet.de/fiu/kel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2357422" cy="213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436571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864" y="0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4-Growth of the sporophyte occurs at an intercalary </a:t>
            </a:r>
            <a:r>
              <a:rPr lang="en-US" sz="2800" b="1" dirty="0" smtClean="0"/>
              <a:t>growth.</a:t>
            </a:r>
            <a:endParaRPr lang="en-US" sz="2800" b="1" dirty="0"/>
          </a:p>
          <a:p>
            <a:pPr algn="l" rtl="0"/>
            <a:r>
              <a:rPr lang="en-US" sz="2800" b="1" dirty="0"/>
              <a:t>5- The sporangia are usually cylindrical, always </a:t>
            </a:r>
            <a:r>
              <a:rPr lang="en-US" sz="2800" b="1" dirty="0" err="1"/>
              <a:t>unilocular</a:t>
            </a:r>
            <a:r>
              <a:rPr lang="en-US" sz="2800" b="1" dirty="0"/>
              <a:t>, and always found in </a:t>
            </a:r>
            <a:r>
              <a:rPr lang="en-US" sz="2800" b="1" dirty="0" err="1"/>
              <a:t>sori</a:t>
            </a:r>
            <a:r>
              <a:rPr lang="en-US" sz="2800" b="1" dirty="0"/>
              <a:t>. The </a:t>
            </a:r>
            <a:r>
              <a:rPr lang="en-US" sz="2800" b="1" dirty="0" err="1"/>
              <a:t>sori</a:t>
            </a:r>
            <a:r>
              <a:rPr lang="en-US" sz="2800" b="1" dirty="0"/>
              <a:t> are borne on the </a:t>
            </a:r>
            <a:r>
              <a:rPr lang="en-US" sz="2800" b="1" dirty="0" smtClean="0"/>
              <a:t>blades.</a:t>
            </a:r>
            <a:endParaRPr lang="en-US" sz="2800" b="1" dirty="0"/>
          </a:p>
          <a:p>
            <a:pPr algn="l" rtl="0"/>
            <a:r>
              <a:rPr lang="en-US" sz="2800" b="1" dirty="0"/>
              <a:t>6- Gametophytes are </a:t>
            </a:r>
            <a:r>
              <a:rPr lang="en-US" sz="2800" b="1" dirty="0" smtClean="0"/>
              <a:t>filamentous. </a:t>
            </a:r>
            <a:r>
              <a:rPr lang="en-US" sz="2800" b="1" dirty="0"/>
              <a:t>The antheridia of the male gametophyte produce </a:t>
            </a:r>
            <a:r>
              <a:rPr lang="en-US" sz="2800" b="1" dirty="0" err="1" smtClean="0"/>
              <a:t>antherozoid</a:t>
            </a:r>
            <a:r>
              <a:rPr lang="en-US" sz="2800" b="1" dirty="0"/>
              <a:t>. The </a:t>
            </a:r>
            <a:r>
              <a:rPr lang="en-US" sz="2800" b="1" dirty="0" err="1"/>
              <a:t>oogonia</a:t>
            </a:r>
            <a:r>
              <a:rPr lang="en-US" sz="2800" b="1" dirty="0"/>
              <a:t> of the female gametophyte produces a single egg, with the egg being fertilized after partially emerging from the </a:t>
            </a:r>
            <a:r>
              <a:rPr lang="en-US" sz="2800" b="1" dirty="0" err="1"/>
              <a:t>oogonial</a:t>
            </a:r>
            <a:r>
              <a:rPr lang="en-US" sz="2800" b="1" dirty="0"/>
              <a:t> wall. </a:t>
            </a:r>
            <a:endParaRPr lang="en-US" sz="2800" b="1" dirty="0" smtClean="0"/>
          </a:p>
          <a:p>
            <a:pPr algn="l" rtl="0"/>
            <a:r>
              <a:rPr lang="en-US" sz="2800" b="1" dirty="0" smtClean="0"/>
              <a:t>7-The </a:t>
            </a:r>
            <a:r>
              <a:rPr lang="en-US" sz="2800" b="1" dirty="0" err="1"/>
              <a:t>parenchymatous</a:t>
            </a:r>
            <a:r>
              <a:rPr lang="en-US" sz="2800" b="1" dirty="0"/>
              <a:t> </a:t>
            </a:r>
            <a:r>
              <a:rPr lang="en-US" sz="2800" b="1" dirty="0" err="1"/>
              <a:t>thalli</a:t>
            </a:r>
            <a:r>
              <a:rPr lang="en-US" sz="2800" b="1" dirty="0"/>
              <a:t> are generally covered with a mucilage layer, rather than </a:t>
            </a:r>
            <a:r>
              <a:rPr lang="en-US" sz="2800" b="1" dirty="0" smtClean="0"/>
              <a:t>cuticle.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466429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cs typeface="+mj-cs"/>
              </a:rPr>
              <a:t>(</a:t>
            </a:r>
            <a:r>
              <a:rPr lang="en-US" sz="2800" b="1" dirty="0" err="1">
                <a:cs typeface="+mj-cs"/>
              </a:rPr>
              <a:t>Notes:The</a:t>
            </a:r>
            <a:r>
              <a:rPr lang="en-US" sz="2800" b="1" dirty="0">
                <a:cs typeface="+mj-cs"/>
              </a:rPr>
              <a:t> haploid phase begins when the mature organism releases many spores, which then germinate to become male or female gametophytes. </a:t>
            </a:r>
            <a:r>
              <a:rPr lang="en-US" sz="2800" b="1" u="sng" dirty="0">
                <a:cs typeface="+mj-cs"/>
                <a:hlinkClick r:id="rId2" tooltip="Sexual reproduction"/>
              </a:rPr>
              <a:t>Sexual reproduction</a:t>
            </a:r>
            <a:r>
              <a:rPr lang="en-US" sz="2800" b="1" dirty="0">
                <a:cs typeface="+mj-cs"/>
              </a:rPr>
              <a:t> then results in the beginning of the diploid sporophyte stage, which will develop into a mature individual.)</a:t>
            </a:r>
          </a:p>
          <a:p>
            <a:pPr algn="l" rtl="0"/>
            <a:r>
              <a:rPr lang="ar-IQ" sz="2800" b="1" dirty="0">
                <a:cs typeface="+mj-cs"/>
              </a:rPr>
              <a:t>         </a:t>
            </a:r>
            <a:r>
              <a:rPr lang="en-CA" sz="2800" b="1" i="1" dirty="0" err="1">
                <a:cs typeface="+mj-cs"/>
              </a:rPr>
              <a:t>Laminaria</a:t>
            </a:r>
            <a:r>
              <a:rPr lang="en-CA" sz="2800" b="1" i="1" dirty="0">
                <a:cs typeface="+mj-cs"/>
              </a:rPr>
              <a:t> </a:t>
            </a:r>
            <a:r>
              <a:rPr lang="en-CA" sz="2800" b="1" i="1" dirty="0" err="1">
                <a:cs typeface="+mj-cs"/>
              </a:rPr>
              <a:t>sp</a:t>
            </a:r>
            <a:endParaRPr lang="ar-IQ" sz="2800" b="1" dirty="0"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77266"/>
            <a:ext cx="3096343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052437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270" y="620688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cs typeface="+mj-cs"/>
              </a:rPr>
              <a:t>1-</a:t>
            </a:r>
            <a:r>
              <a:rPr lang="en-CA" sz="2800" b="1" dirty="0">
                <a:cs typeface="+mj-cs"/>
              </a:rPr>
              <a:t>Exhibits a life cycle called alternation of </a:t>
            </a:r>
            <a:r>
              <a:rPr lang="en-CA" sz="2800" b="1" dirty="0" smtClean="0">
                <a:cs typeface="+mj-cs"/>
              </a:rPr>
              <a:t>generations</a:t>
            </a:r>
            <a:endParaRPr lang="en-US" sz="2800" b="1" dirty="0">
              <a:cs typeface="+mj-cs"/>
            </a:endParaRPr>
          </a:p>
          <a:p>
            <a:pPr algn="l" rtl="0"/>
            <a:r>
              <a:rPr lang="en-US" sz="2800" b="1" dirty="0">
                <a:cs typeface="+mj-cs"/>
              </a:rPr>
              <a:t>2-Two multicellular stages that differ in </a:t>
            </a:r>
            <a:r>
              <a:rPr lang="en-US" sz="2800" b="1" dirty="0" err="1">
                <a:cs typeface="+mj-cs"/>
              </a:rPr>
              <a:t>ploidy</a:t>
            </a:r>
            <a:r>
              <a:rPr lang="en-US" sz="2800" b="1" dirty="0">
                <a:cs typeface="+mj-cs"/>
              </a:rPr>
              <a:t> </a:t>
            </a:r>
          </a:p>
          <a:p>
            <a:pPr algn="l" rtl="0"/>
            <a:r>
              <a:rPr lang="en-US" sz="2800" b="1" dirty="0">
                <a:cs typeface="+mj-cs"/>
              </a:rPr>
              <a:t>3-The sporophyte is </a:t>
            </a:r>
            <a:r>
              <a:rPr lang="en-US" sz="2800" b="1" i="1" dirty="0">
                <a:cs typeface="+mj-cs"/>
              </a:rPr>
              <a:t>diploid</a:t>
            </a:r>
            <a:r>
              <a:rPr lang="en-US" sz="2800" b="1" dirty="0">
                <a:cs typeface="+mj-cs"/>
              </a:rPr>
              <a:t>; the gametophyte is </a:t>
            </a:r>
            <a:r>
              <a:rPr lang="en-US" sz="2800" b="1" i="1" dirty="0">
                <a:cs typeface="+mj-cs"/>
              </a:rPr>
              <a:t>haploid</a:t>
            </a:r>
            <a:r>
              <a:rPr lang="en-US" sz="2800" b="1" dirty="0">
                <a:cs typeface="+mj-cs"/>
              </a:rPr>
              <a:t> </a:t>
            </a:r>
          </a:p>
          <a:p>
            <a:pPr algn="l" rtl="0"/>
            <a:r>
              <a:rPr lang="en-US" sz="2800" b="1" dirty="0">
                <a:cs typeface="+mj-cs"/>
              </a:rPr>
              <a:t>4-The gametophyte produces haploid gametes by </a:t>
            </a:r>
            <a:r>
              <a:rPr lang="en-US" sz="2800" b="1" i="1" dirty="0">
                <a:cs typeface="+mj-cs"/>
              </a:rPr>
              <a:t>mitosis</a:t>
            </a:r>
            <a:r>
              <a:rPr lang="en-US" sz="2800" b="1" dirty="0">
                <a:cs typeface="+mj-cs"/>
              </a:rPr>
              <a:t> </a:t>
            </a:r>
          </a:p>
          <a:p>
            <a:pPr algn="l" rtl="0"/>
            <a:r>
              <a:rPr lang="en-US" sz="2800" b="1" dirty="0">
                <a:cs typeface="+mj-cs"/>
              </a:rPr>
              <a:t>5-The gametes unite by fertilization to form a zygote that develops into a sporophyte</a:t>
            </a:r>
            <a:r>
              <a:rPr lang="en-US" sz="2800" b="1" i="1" dirty="0">
                <a:cs typeface="+mj-cs"/>
              </a:rPr>
              <a:t> </a:t>
            </a:r>
            <a:endParaRPr lang="en-US" sz="2800" b="1" dirty="0">
              <a:cs typeface="+mj-cs"/>
            </a:endParaRPr>
          </a:p>
          <a:p>
            <a:pPr algn="l" rtl="0"/>
            <a:r>
              <a:rPr lang="en-US" sz="2800" b="1" dirty="0">
                <a:cs typeface="+mj-cs"/>
              </a:rPr>
              <a:t>6-The sporophyte produces haploid spores by </a:t>
            </a:r>
            <a:r>
              <a:rPr lang="en-US" sz="2800" b="1" i="1" dirty="0">
                <a:cs typeface="+mj-cs"/>
              </a:rPr>
              <a:t>meiosis</a:t>
            </a:r>
            <a:r>
              <a:rPr lang="en-US" sz="2800" b="1" dirty="0">
                <a:cs typeface="+mj-cs"/>
              </a:rPr>
              <a:t> </a:t>
            </a:r>
          </a:p>
          <a:p>
            <a:pPr algn="l" rtl="0"/>
            <a:r>
              <a:rPr lang="en-US" sz="2800" b="1" dirty="0">
                <a:cs typeface="+mj-cs"/>
              </a:rPr>
              <a:t>7-The spores grow up into male or female gametophytes</a:t>
            </a:r>
          </a:p>
          <a:p>
            <a:pPr algn="l" rtl="0"/>
            <a:r>
              <a:rPr lang="en-US" sz="2800" b="1" dirty="0">
                <a:cs typeface="+mj-cs"/>
              </a:rPr>
              <a:t>8-The main form is the sporophyte, the gametophytes are short, branched filaments – the two generations are heteromorphic </a:t>
            </a:r>
          </a:p>
        </p:txBody>
      </p:sp>
    </p:spTree>
    <p:extLst>
      <p:ext uri="{BB962C8B-B14F-4D97-AF65-F5344CB8AC3E}">
        <p14:creationId xmlns:p14="http://schemas.microsoft.com/office/powerpoint/2010/main" val="40697282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MEDIA\1394\1394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59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93688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97" y="260648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err="1" smtClean="0"/>
              <a:t>Class:cyclosporea</a:t>
            </a:r>
            <a:endParaRPr lang="en-US" sz="2800" b="1" dirty="0" smtClean="0"/>
          </a:p>
          <a:p>
            <a:pPr algn="l" rtl="0"/>
            <a:r>
              <a:rPr lang="en-US" sz="2800" b="1" dirty="0" smtClean="0"/>
              <a:t>Order</a:t>
            </a:r>
            <a:r>
              <a:rPr lang="en-US" sz="2800" b="1" dirty="0"/>
              <a:t>: </a:t>
            </a:r>
            <a:r>
              <a:rPr lang="en-US" sz="2800" b="1" dirty="0" err="1"/>
              <a:t>Fucales</a:t>
            </a:r>
            <a:endParaRPr lang="en-US" sz="2800" dirty="0"/>
          </a:p>
          <a:p>
            <a:pPr algn="l" rtl="0"/>
            <a:r>
              <a:rPr lang="en-US" sz="2800" b="1" dirty="0"/>
              <a:t>General </a:t>
            </a:r>
            <a:r>
              <a:rPr lang="en-US" sz="2800" b="1" dirty="0" smtClean="0"/>
              <a:t>characteristics</a:t>
            </a:r>
          </a:p>
          <a:p>
            <a:pPr algn="l" rtl="0"/>
            <a:endParaRPr lang="en-US" sz="2800" dirty="0"/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b="1" dirty="0"/>
              <a:t>the typical seaweed construction: a </a:t>
            </a:r>
            <a:r>
              <a:rPr lang="en-US" sz="2800" b="1" u="sng" dirty="0">
                <a:hlinkClick r:id="rId2" tooltip="Holdfast"/>
              </a:rPr>
              <a:t>holdfast</a:t>
            </a:r>
            <a:r>
              <a:rPr lang="en-US" sz="2800" b="1" dirty="0"/>
              <a:t>, </a:t>
            </a:r>
            <a:r>
              <a:rPr lang="en-US" sz="2800" b="1" u="sng" dirty="0">
                <a:hlinkClick r:id="rId3" tooltip="Stipe &#10;(botany)"/>
              </a:rPr>
              <a:t>stipe</a:t>
            </a:r>
            <a:r>
              <a:rPr lang="en-US" sz="2800" b="1" dirty="0"/>
              <a:t> and </a:t>
            </a:r>
            <a:r>
              <a:rPr lang="en-US" sz="2800" b="1" u="sng" dirty="0">
                <a:hlinkClick r:id="rId4" tooltip="Lamina &#10;(algae)"/>
              </a:rPr>
              <a:t>lamina</a:t>
            </a:r>
            <a:r>
              <a:rPr lang="en-US" sz="2800" b="1" dirty="0"/>
              <a:t>.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b="1" dirty="0"/>
              <a:t> The lamina is often much branched and may include gas filled bladders. 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b="1" dirty="0"/>
              <a:t>Growth is by division of the apical cells.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b="1" dirty="0"/>
              <a:t> They are </a:t>
            </a:r>
            <a:r>
              <a:rPr lang="en-US" sz="2800" b="1" dirty="0" err="1"/>
              <a:t>oogamous</a:t>
            </a:r>
            <a:r>
              <a:rPr lang="en-US" sz="2800" b="1" dirty="0"/>
              <a:t> where there is fusion between the small male gamete and the large female gamete.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b="1" dirty="0"/>
              <a:t>Tissue differentiation observed in the internal structure of the </a:t>
            </a:r>
            <a:r>
              <a:rPr lang="en-US" sz="2800" b="1" dirty="0" smtClean="0"/>
              <a:t>blade.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947898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07" y="19707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 err="1"/>
              <a:t>Fucus</a:t>
            </a:r>
            <a:r>
              <a:rPr lang="en-US" sz="2800" b="1" dirty="0"/>
              <a:t> – flattened </a:t>
            </a:r>
            <a:r>
              <a:rPr lang="en-US" sz="2800" b="1" dirty="0" err="1"/>
              <a:t>thallus</a:t>
            </a:r>
            <a:r>
              <a:rPr lang="en-US" sz="2800" b="1" dirty="0"/>
              <a:t> and a dichotomous branching pattern. Small cavities called </a:t>
            </a:r>
            <a:r>
              <a:rPr lang="en-US" sz="2800" b="1" dirty="0" err="1"/>
              <a:t>cryptostomates</a:t>
            </a:r>
            <a:r>
              <a:rPr lang="en-US" sz="2800" b="1" dirty="0"/>
              <a:t> are scattered on the surface. </a:t>
            </a:r>
            <a:r>
              <a:rPr lang="en-US" sz="2800" b="1" dirty="0" err="1"/>
              <a:t>Cryptostomates</a:t>
            </a:r>
            <a:r>
              <a:rPr lang="en-US" sz="2800" b="1" dirty="0"/>
              <a:t> have sterile hairs that help in the uptake of nutrients from the seawater. </a:t>
            </a:r>
          </a:p>
        </p:txBody>
      </p:sp>
      <p:pic>
        <p:nvPicPr>
          <p:cNvPr id="11" name="Picture 10" descr="Fucser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4182194" cy="313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Fucves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751" y="2204864"/>
            <a:ext cx="4019793" cy="313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67544" y="558924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800" b="1" i="1" dirty="0"/>
              <a:t>F</a:t>
            </a:r>
            <a:r>
              <a:rPr lang="en-US" sz="2800" b="1" dirty="0"/>
              <a:t>. </a:t>
            </a:r>
            <a:r>
              <a:rPr lang="en-US" sz="2800" b="1" i="1" dirty="0" err="1"/>
              <a:t>vesiculosus</a:t>
            </a:r>
            <a:r>
              <a:rPr lang="en-US" sz="2800" b="1" dirty="0"/>
              <a:t> –pairs of air bladders along its </a:t>
            </a:r>
            <a:r>
              <a:rPr lang="en-US" sz="2800" b="1" dirty="0" err="1"/>
              <a:t>thallus</a:t>
            </a:r>
            <a:r>
              <a:rPr lang="en-US" sz="2800" b="1" dirty="0"/>
              <a:t>. These bladders provide buoyancy.</a:t>
            </a:r>
          </a:p>
        </p:txBody>
      </p:sp>
    </p:spTree>
    <p:extLst>
      <p:ext uri="{BB962C8B-B14F-4D97-AF65-F5344CB8AC3E}">
        <p14:creationId xmlns:p14="http://schemas.microsoft.com/office/powerpoint/2010/main" val="208995454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760" y="11115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Vegetative </a:t>
            </a:r>
            <a:r>
              <a:rPr lang="en-US" sz="2800" b="1" dirty="0">
                <a:solidFill>
                  <a:srgbClr val="FF0000"/>
                </a:solidFill>
                <a:cs typeface="+mj-cs"/>
              </a:rPr>
              <a:t>structure</a:t>
            </a:r>
            <a:r>
              <a:rPr lang="en-US" sz="2800" b="1" dirty="0">
                <a:cs typeface="+mj-cs"/>
              </a:rPr>
              <a:t/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>The plant body is a </a:t>
            </a:r>
            <a:r>
              <a:rPr lang="en-US" sz="2800" b="1" dirty="0" err="1" smtClean="0">
                <a:cs typeface="+mj-cs"/>
              </a:rPr>
              <a:t>thallus,The</a:t>
            </a:r>
            <a:r>
              <a:rPr lang="en-US" sz="2800" b="1" dirty="0" smtClean="0">
                <a:cs typeface="+mj-cs"/>
              </a:rPr>
              <a:t> </a:t>
            </a:r>
            <a:r>
              <a:rPr lang="en-US" sz="2800" b="1" dirty="0" err="1">
                <a:cs typeface="+mj-cs"/>
              </a:rPr>
              <a:t>thallus</a:t>
            </a:r>
            <a:r>
              <a:rPr lang="en-US" sz="2800" b="1" dirty="0">
                <a:cs typeface="+mj-cs"/>
              </a:rPr>
              <a:t> has three major regions:</a:t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>1. The </a:t>
            </a:r>
            <a:r>
              <a:rPr lang="en-US" sz="2800" b="1" dirty="0" err="1">
                <a:cs typeface="+mj-cs"/>
              </a:rPr>
              <a:t>hapteron</a:t>
            </a:r>
            <a:r>
              <a:rPr lang="en-US" sz="2800" b="1" dirty="0">
                <a:cs typeface="+mj-cs"/>
              </a:rPr>
              <a:t> or holdfast attaches the plant to the rock.</a:t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>2. The stipe is a flexible stalk that joins the </a:t>
            </a:r>
            <a:r>
              <a:rPr lang="en-US" sz="2800" b="1" dirty="0" err="1">
                <a:cs typeface="+mj-cs"/>
              </a:rPr>
              <a:t>hapteron</a:t>
            </a:r>
            <a:r>
              <a:rPr lang="en-US" sz="2800" b="1" dirty="0">
                <a:cs typeface="+mj-cs"/>
              </a:rPr>
              <a:t> to the rest of the plant.</a:t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>3. The frond is a flat, much branched leathery structure.</a:t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>It is brown in </a:t>
            </a:r>
            <a:r>
              <a:rPr lang="en-US" sz="2800" b="1" dirty="0" err="1">
                <a:cs typeface="+mj-cs"/>
              </a:rPr>
              <a:t>colour</a:t>
            </a:r>
            <a:r>
              <a:rPr lang="en-US" sz="2800" b="1" dirty="0">
                <a:cs typeface="+mj-cs"/>
              </a:rPr>
              <a:t> due to the pigment </a:t>
            </a:r>
            <a:r>
              <a:rPr lang="en-US" sz="2800" b="1" dirty="0" err="1">
                <a:cs typeface="+mj-cs"/>
              </a:rPr>
              <a:t>fucoxanthin</a:t>
            </a:r>
            <a:r>
              <a:rPr lang="en-US" sz="2800" b="1" dirty="0">
                <a:cs typeface="+mj-cs"/>
              </a:rPr>
              <a:t>. </a:t>
            </a:r>
          </a:p>
        </p:txBody>
      </p:sp>
      <p:pic>
        <p:nvPicPr>
          <p:cNvPr id="13314" name="Picture 2" descr="Male and female bladder wrack fro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</p:spPr>
      </p:pic>
      <p:pic>
        <p:nvPicPr>
          <p:cNvPr id="4" name="Picture 3" descr="http://www.studentxpress.ie/educ/biology/bio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478631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8458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cs typeface="+mj-cs"/>
              </a:rPr>
              <a:t>5-The members of </a:t>
            </a:r>
            <a:r>
              <a:rPr lang="en-US" sz="2800" dirty="0" err="1">
                <a:cs typeface="+mj-cs"/>
              </a:rPr>
              <a:t>phaeophyta</a:t>
            </a:r>
            <a:r>
              <a:rPr lang="en-US" sz="2800" dirty="0">
                <a:cs typeface="+mj-cs"/>
              </a:rPr>
              <a:t> belonging to </a:t>
            </a:r>
            <a:r>
              <a:rPr lang="en-US" sz="2800" dirty="0" err="1">
                <a:cs typeface="+mj-cs"/>
              </a:rPr>
              <a:t>Laminarales</a:t>
            </a:r>
            <a:r>
              <a:rPr lang="en-US" sz="2800" dirty="0">
                <a:cs typeface="+mj-cs"/>
              </a:rPr>
              <a:t> are called </a:t>
            </a:r>
            <a:r>
              <a:rPr lang="en-US" sz="2800" b="1" dirty="0">
                <a:cs typeface="+mj-cs"/>
              </a:rPr>
              <a:t>kelps</a:t>
            </a:r>
            <a:r>
              <a:rPr lang="en-US" sz="2800" dirty="0">
                <a:cs typeface="+mj-cs"/>
              </a:rPr>
              <a:t> kelp can reach to about 70 meters in length</a:t>
            </a:r>
            <a:r>
              <a:rPr lang="en-US" sz="2800" b="1" dirty="0">
                <a:cs typeface="+mj-cs"/>
              </a:rPr>
              <a:t>. </a:t>
            </a:r>
            <a:r>
              <a:rPr lang="en-US" sz="2800" dirty="0">
                <a:cs typeface="+mj-cs"/>
              </a:rPr>
              <a:t>Kelps are the only algae with a significant internal tissue differentiation. Though true conductive tissues like xylem and phloem are absent. </a:t>
            </a:r>
          </a:p>
        </p:txBody>
      </p:sp>
      <p:pic>
        <p:nvPicPr>
          <p:cNvPr id="4" name="Picture 3" descr="http://1.bp.blogspot.com/-ZWSKzfqoBIg/TrQnM8MjEkI/AAAAAAAAAlk/tDvlZuRNnN8/s1600/kelp_forest_15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00438"/>
            <a:ext cx="4338786" cy="318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news.ucdavis.edu/photos_images/news_images/11-2009/forest-cano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572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File:Diver in kelp fo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857364"/>
            <a:ext cx="2891946" cy="2162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0656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udentxpress.ie/educ/biology/bio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690" y="1484784"/>
            <a:ext cx="6984776" cy="36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59004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cs typeface="+mj-cs"/>
              </a:rPr>
              <a:t>Reproduction</a:t>
            </a:r>
            <a:br>
              <a:rPr lang="en-US" sz="2800" b="1" dirty="0">
                <a:cs typeface="+mj-cs"/>
              </a:rPr>
            </a:br>
            <a:r>
              <a:rPr lang="en-US" sz="2800" b="1" i="1" dirty="0">
                <a:cs typeface="+mj-cs"/>
              </a:rPr>
              <a:t>Asexual reproduction</a:t>
            </a:r>
            <a:r>
              <a:rPr lang="en-US" sz="2800" b="1" dirty="0">
                <a:cs typeface="+mj-cs"/>
              </a:rPr>
              <a:t/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>This is not very common. The only method of asexual reproduction shown by </a:t>
            </a:r>
            <a:r>
              <a:rPr lang="en-US" sz="2800" b="1" dirty="0" err="1">
                <a:cs typeface="+mj-cs"/>
              </a:rPr>
              <a:t>fucus</a:t>
            </a:r>
            <a:r>
              <a:rPr lang="en-US" sz="2800" b="1" dirty="0">
                <a:cs typeface="+mj-cs"/>
              </a:rPr>
              <a:t> is fragmentation when parts which break away become established as new plants.</a:t>
            </a:r>
            <a:br>
              <a:rPr lang="en-US" sz="2800" b="1" dirty="0">
                <a:cs typeface="+mj-cs"/>
              </a:rPr>
            </a:br>
            <a:r>
              <a:rPr lang="en-US" sz="2800" b="1" i="1" dirty="0">
                <a:cs typeface="+mj-cs"/>
              </a:rPr>
              <a:t>Sexual reproduction</a:t>
            </a:r>
            <a:r>
              <a:rPr lang="en-US" sz="2800" b="1" dirty="0">
                <a:cs typeface="+mj-cs"/>
              </a:rPr>
              <a:t/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>This is the usual method of reproduction for the </a:t>
            </a:r>
            <a:r>
              <a:rPr lang="en-US" sz="2800" b="1" dirty="0" err="1">
                <a:cs typeface="+mj-cs"/>
              </a:rPr>
              <a:t>fucus</a:t>
            </a:r>
            <a:r>
              <a:rPr lang="en-US" sz="2800" b="1" dirty="0">
                <a:cs typeface="+mj-cs"/>
              </a:rPr>
              <a:t>. </a:t>
            </a:r>
            <a:r>
              <a:rPr lang="en-US" sz="2800" b="1" dirty="0" err="1">
                <a:cs typeface="+mj-cs"/>
              </a:rPr>
              <a:t>Fucus</a:t>
            </a:r>
            <a:r>
              <a:rPr lang="en-US" sz="2800" b="1" dirty="0">
                <a:cs typeface="+mj-cs"/>
              </a:rPr>
              <a:t> </a:t>
            </a:r>
            <a:r>
              <a:rPr lang="en-US" sz="2800" b="1" dirty="0" err="1">
                <a:cs typeface="+mj-cs"/>
              </a:rPr>
              <a:t>vesiculosus</a:t>
            </a:r>
            <a:r>
              <a:rPr lang="en-US" sz="2800" b="1" dirty="0">
                <a:cs typeface="+mj-cs"/>
              </a:rPr>
              <a:t> is </a:t>
            </a:r>
            <a:r>
              <a:rPr lang="en-US" sz="2800" b="1" dirty="0" err="1">
                <a:cs typeface="+mj-cs"/>
              </a:rPr>
              <a:t>dioecious</a:t>
            </a:r>
            <a:r>
              <a:rPr lang="en-US" sz="2800" b="1" dirty="0">
                <a:cs typeface="+mj-cs"/>
              </a:rPr>
              <a:t>, i.e. separate male and female plants</a:t>
            </a:r>
            <a:r>
              <a:rPr lang="en-US" sz="2800" b="1" dirty="0" smtClean="0">
                <a:cs typeface="+mj-cs"/>
              </a:rPr>
              <a:t>.</a:t>
            </a:r>
          </a:p>
          <a:p>
            <a:pPr algn="l" rtl="0"/>
            <a:r>
              <a:rPr lang="en-US" sz="2800" b="1" dirty="0">
                <a:cs typeface="+mj-cs"/>
              </a:rPr>
              <a:t/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>1. The tips of the fronds enlarge to form receptacles. Each receptacle contains conceptacles.</a:t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>2. The gametes are formed in the conceptacles.</a:t>
            </a:r>
            <a:endParaRPr lang="ar-IQ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29596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udentxpress.ie/educ/biology/bio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678657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studentxpress.ie/educ/biology/bio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478631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9097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94" y="33265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cs typeface="+mj-cs"/>
              </a:rPr>
              <a:t>3. Meiosis in the antheridium followed by four mitoses produce sixty four haploid sperm cells.</a:t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4. Meiosis in the </a:t>
            </a:r>
            <a:r>
              <a:rPr lang="en-US" sz="2800" dirty="0" err="1">
                <a:cs typeface="+mj-cs"/>
              </a:rPr>
              <a:t>oogonium</a:t>
            </a:r>
            <a:r>
              <a:rPr lang="en-US" sz="2800" dirty="0">
                <a:cs typeface="+mj-cs"/>
              </a:rPr>
              <a:t> followed by one mitosis produces eight haploid egg cells (or </a:t>
            </a:r>
            <a:r>
              <a:rPr lang="en-US" sz="2800" dirty="0" err="1">
                <a:cs typeface="+mj-cs"/>
              </a:rPr>
              <a:t>oospheres</a:t>
            </a:r>
            <a:r>
              <a:rPr lang="en-US" sz="2800" dirty="0">
                <a:cs typeface="+mj-cs"/>
              </a:rPr>
              <a:t>).</a:t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5. When the tide is out the plant loses water, which causes it to shrink. The shrinking receptacles squeeze mucilage out of the conceptacles through the </a:t>
            </a:r>
            <a:r>
              <a:rPr lang="en-US" sz="2800" dirty="0" err="1">
                <a:cs typeface="+mj-cs"/>
              </a:rPr>
              <a:t>ostiole</a:t>
            </a:r>
            <a:r>
              <a:rPr lang="en-US" sz="2800" dirty="0">
                <a:cs typeface="+mj-cs"/>
              </a:rPr>
              <a:t>.</a:t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6. The mucilage carries the mature </a:t>
            </a:r>
            <a:r>
              <a:rPr lang="en-US" sz="2800" dirty="0" err="1">
                <a:cs typeface="+mj-cs"/>
              </a:rPr>
              <a:t>oogonia</a:t>
            </a:r>
            <a:r>
              <a:rPr lang="en-US" sz="2800" dirty="0">
                <a:cs typeface="+mj-cs"/>
              </a:rPr>
              <a:t> and antheridia onto the surface of the </a:t>
            </a:r>
            <a:r>
              <a:rPr lang="en-US" sz="2800" dirty="0" smtClean="0">
                <a:cs typeface="+mj-cs"/>
              </a:rPr>
              <a:t>receptacles. </a:t>
            </a:r>
            <a:r>
              <a:rPr lang="en-US" sz="2800" dirty="0">
                <a:cs typeface="+mj-cs"/>
              </a:rPr>
              <a:t>The mucilage is secreted by the </a:t>
            </a:r>
            <a:r>
              <a:rPr lang="en-US" sz="2800" dirty="0" err="1">
                <a:cs typeface="+mj-cs"/>
              </a:rPr>
              <a:t>paraphysis</a:t>
            </a:r>
            <a:r>
              <a:rPr lang="en-US" sz="2800" dirty="0">
                <a:cs typeface="+mj-cs"/>
              </a:rPr>
              <a:t>.</a:t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7. When the tide comes in, the mucilage is washed away, the antheridia and </a:t>
            </a:r>
            <a:r>
              <a:rPr lang="en-US" sz="2800" dirty="0" err="1">
                <a:cs typeface="+mj-cs"/>
              </a:rPr>
              <a:t>oogonia</a:t>
            </a:r>
            <a:r>
              <a:rPr lang="en-US" sz="2800" dirty="0">
                <a:cs typeface="+mj-cs"/>
              </a:rPr>
              <a:t> rupture releasing the gametes into the open sea.</a:t>
            </a:r>
            <a:br>
              <a:rPr lang="en-US" sz="2800" dirty="0">
                <a:cs typeface="+mj-cs"/>
              </a:rPr>
            </a:b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87833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8. The egg cells being more dense than water sink to the bottom. The sperm cells swim and are attracted to the non-motile eggs by a chemical substance (</a:t>
            </a:r>
            <a:r>
              <a:rPr lang="en-US" sz="2800" b="1" dirty="0" err="1"/>
              <a:t>chemotaxis</a:t>
            </a:r>
            <a:r>
              <a:rPr lang="en-US" sz="2800" b="1" dirty="0"/>
              <a:t>). Many sperm may surround each egg.</a:t>
            </a:r>
            <a:br>
              <a:rPr lang="en-US" sz="2800" b="1" dirty="0"/>
            </a:br>
            <a:r>
              <a:rPr lang="en-US" sz="2800" b="1" dirty="0"/>
              <a:t>9. One sperm enters and </a:t>
            </a:r>
            <a:r>
              <a:rPr lang="en-US" sz="2800" b="1" dirty="0" err="1"/>
              <a:t>fertilises</a:t>
            </a:r>
            <a:r>
              <a:rPr lang="en-US" sz="2800" b="1" dirty="0"/>
              <a:t> the egg. This results in a diploid zygote being formed.</a:t>
            </a:r>
            <a:br>
              <a:rPr lang="en-US" sz="2800" b="1" dirty="0"/>
            </a:br>
            <a:r>
              <a:rPr lang="en-US" sz="2800" b="1" dirty="0"/>
              <a:t>10. The zygote germinates immediately. By mitosis and differentiation the zygote develops into a mature diploid plant.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235088559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ioweb.uwlax.edu/bio203/2011/harris_benj/lifecyclep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54164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71"/>
            <a:ext cx="9144000" cy="5693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Adaptive </a:t>
            </a:r>
            <a:r>
              <a:rPr lang="en-US" sz="2800" b="1" dirty="0" smtClean="0"/>
              <a:t>of </a:t>
            </a:r>
            <a:r>
              <a:rPr lang="en-US" sz="2800" b="1" dirty="0"/>
              <a:t>the </a:t>
            </a:r>
            <a:r>
              <a:rPr lang="en-US" sz="2800" b="1" i="1" dirty="0" err="1"/>
              <a:t>fucus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Structural </a:t>
            </a:r>
            <a:r>
              <a:rPr lang="en-US" sz="2800" i="1" dirty="0" smtClean="0"/>
              <a:t>adaptions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-  </a:t>
            </a:r>
            <a:r>
              <a:rPr lang="en-US" sz="2800" dirty="0"/>
              <a:t>The holdfast anchors it to the rock. </a:t>
            </a:r>
          </a:p>
          <a:p>
            <a:pPr algn="l" rtl="0"/>
            <a:r>
              <a:rPr lang="en-US" sz="2800" dirty="0" smtClean="0"/>
              <a:t>-  </a:t>
            </a:r>
            <a:r>
              <a:rPr lang="en-US" sz="2800" dirty="0"/>
              <a:t>The air bladders increase the buoyancy of the </a:t>
            </a:r>
            <a:r>
              <a:rPr lang="en-US" sz="2800" dirty="0" smtClean="0"/>
              <a:t>plant.</a:t>
            </a:r>
            <a:endParaRPr lang="en-US" sz="2800" dirty="0"/>
          </a:p>
          <a:p>
            <a:pPr algn="l" rtl="0"/>
            <a:r>
              <a:rPr lang="en-US" sz="2800" dirty="0" smtClean="0"/>
              <a:t>-  </a:t>
            </a:r>
            <a:r>
              <a:rPr lang="en-US" sz="2800" dirty="0"/>
              <a:t>Mucilage covers the plant which helps prevent </a:t>
            </a:r>
            <a:r>
              <a:rPr lang="en-US" sz="2800" dirty="0" smtClean="0"/>
              <a:t>desiccation </a:t>
            </a:r>
            <a:r>
              <a:rPr lang="en-US" sz="2800" dirty="0"/>
              <a:t>when the tide is low. </a:t>
            </a:r>
          </a:p>
          <a:p>
            <a:pPr algn="l" rtl="0"/>
            <a:r>
              <a:rPr lang="en-US" sz="2800" dirty="0" smtClean="0"/>
              <a:t>-  </a:t>
            </a:r>
            <a:r>
              <a:rPr lang="en-US" sz="2800" dirty="0"/>
              <a:t>The </a:t>
            </a:r>
            <a:r>
              <a:rPr lang="en-US" sz="2800" dirty="0" err="1"/>
              <a:t>thallus</a:t>
            </a:r>
            <a:r>
              <a:rPr lang="en-US" sz="2800" dirty="0"/>
              <a:t> is tough and leathery which allows it to withstand wave action. </a:t>
            </a:r>
          </a:p>
          <a:p>
            <a:pPr algn="l" rtl="0"/>
            <a:r>
              <a:rPr lang="en-US" sz="2800" dirty="0" smtClean="0"/>
              <a:t>-  </a:t>
            </a:r>
            <a:r>
              <a:rPr lang="en-US" sz="2800" dirty="0"/>
              <a:t>The stipe and frond are flexible which allows it to bend with the waves </a:t>
            </a:r>
            <a:r>
              <a:rPr lang="en-US" sz="2800" dirty="0" smtClean="0"/>
              <a:t>.</a:t>
            </a:r>
            <a:endParaRPr lang="en-US" sz="2800" dirty="0"/>
          </a:p>
          <a:p>
            <a:pPr algn="l" rtl="0"/>
            <a:r>
              <a:rPr lang="en-US" sz="2800" dirty="0" smtClean="0"/>
              <a:t>-  </a:t>
            </a:r>
            <a:r>
              <a:rPr lang="en-US" sz="2800" dirty="0"/>
              <a:t>The presence of the brown pigment </a:t>
            </a:r>
            <a:r>
              <a:rPr lang="en-US" sz="2800" dirty="0" err="1"/>
              <a:t>fucoxanthin</a:t>
            </a:r>
            <a:r>
              <a:rPr lang="en-US" sz="2800" dirty="0"/>
              <a:t> allows the absorption of wavelengths of light that penetrate the water.</a:t>
            </a:r>
          </a:p>
        </p:txBody>
      </p:sp>
    </p:spTree>
    <p:extLst>
      <p:ext uri="{BB962C8B-B14F-4D97-AF65-F5344CB8AC3E}">
        <p14:creationId xmlns:p14="http://schemas.microsoft.com/office/powerpoint/2010/main" val="110866679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1" y="26064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1" dirty="0">
                <a:cs typeface="+mj-cs"/>
              </a:rPr>
              <a:t>Life cycle </a:t>
            </a:r>
            <a:r>
              <a:rPr lang="en-US" sz="2800" b="1" i="1" dirty="0" smtClean="0">
                <a:cs typeface="+mj-cs"/>
              </a:rPr>
              <a:t>adaptions</a:t>
            </a:r>
          </a:p>
          <a:p>
            <a:pPr algn="l" rtl="0"/>
            <a:endParaRPr lang="en-US" sz="2800" b="1" dirty="0">
              <a:cs typeface="+mj-cs"/>
            </a:endParaRP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>
                <a:cs typeface="+mj-cs"/>
              </a:rPr>
              <a:t>It </a:t>
            </a:r>
            <a:r>
              <a:rPr lang="en-US" sz="2800" b="1" dirty="0">
                <a:cs typeface="+mj-cs"/>
              </a:rPr>
              <a:t>uses the tide going out to release the antheridia and </a:t>
            </a:r>
            <a:r>
              <a:rPr lang="en-US" sz="2800" b="1" dirty="0" err="1">
                <a:cs typeface="+mj-cs"/>
              </a:rPr>
              <a:t>oogonia</a:t>
            </a:r>
            <a:r>
              <a:rPr lang="en-US" sz="2800" b="1" dirty="0">
                <a:cs typeface="+mj-cs"/>
              </a:rPr>
              <a:t> onto the surface of the receptacles.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>
                <a:cs typeface="+mj-cs"/>
              </a:rPr>
              <a:t>It </a:t>
            </a:r>
            <a:r>
              <a:rPr lang="en-US" sz="2800" b="1" dirty="0">
                <a:cs typeface="+mj-cs"/>
              </a:rPr>
              <a:t>uses the tide coming in to release the </a:t>
            </a:r>
            <a:r>
              <a:rPr lang="en-US" sz="2800" b="1" dirty="0" err="1">
                <a:cs typeface="+mj-cs"/>
              </a:rPr>
              <a:t>gametes.The</a:t>
            </a:r>
            <a:r>
              <a:rPr lang="en-US" sz="2800" b="1" dirty="0">
                <a:cs typeface="+mj-cs"/>
              </a:rPr>
              <a:t> egg releases a chemical substance which attracts the sperm - </a:t>
            </a:r>
            <a:r>
              <a:rPr lang="en-US" sz="2800" b="1" dirty="0" err="1">
                <a:cs typeface="+mj-cs"/>
              </a:rPr>
              <a:t>chemotaxis</a:t>
            </a:r>
            <a:r>
              <a:rPr lang="en-US" sz="2800" b="1" dirty="0">
                <a:cs typeface="+mj-cs"/>
              </a:rPr>
              <a:t>.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>
                <a:cs typeface="+mj-cs"/>
              </a:rPr>
              <a:t>The </a:t>
            </a:r>
            <a:r>
              <a:rPr lang="en-US" sz="2800" b="1" dirty="0">
                <a:cs typeface="+mj-cs"/>
              </a:rPr>
              <a:t>sperm can swim using their flagella to the egg.</a:t>
            </a:r>
          </a:p>
        </p:txBody>
      </p:sp>
    </p:spTree>
    <p:extLst>
      <p:ext uri="{BB962C8B-B14F-4D97-AF65-F5344CB8AC3E}">
        <p14:creationId xmlns:p14="http://schemas.microsoft.com/office/powerpoint/2010/main" val="42451797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269" y="-128528"/>
            <a:ext cx="9144000" cy="6986528"/>
          </a:xfrm>
          <a:prstGeom prst="rect">
            <a:avLst/>
          </a:prstGeom>
          <a:solidFill>
            <a:srgbClr val="FFFFCC">
              <a:alpha val="72157"/>
            </a:srgb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cs typeface="+mj-cs"/>
              </a:rPr>
              <a:t/>
            </a:r>
            <a:br>
              <a:rPr lang="en-US" sz="2800" b="1" dirty="0">
                <a:cs typeface="+mj-cs"/>
              </a:rPr>
            </a:br>
            <a:r>
              <a:rPr lang="en-US" sz="2800" b="1" dirty="0" err="1">
                <a:solidFill>
                  <a:srgbClr val="FF0000"/>
                </a:solidFill>
              </a:rPr>
              <a:t>Phaeophyta</a:t>
            </a:r>
            <a:r>
              <a:rPr lang="en-US" sz="2800" b="1" dirty="0">
                <a:solidFill>
                  <a:srgbClr val="FF0000"/>
                </a:solidFill>
              </a:rPr>
              <a:t> uses</a:t>
            </a:r>
            <a:r>
              <a:rPr lang="en-US" sz="2800" dirty="0">
                <a:cs typeface="+mj-cs"/>
              </a:rPr>
              <a:t/>
            </a:r>
            <a:br>
              <a:rPr lang="en-US" sz="2800" dirty="0">
                <a:cs typeface="+mj-cs"/>
              </a:rPr>
            </a:br>
            <a:r>
              <a:rPr lang="en-US" sz="2800" b="1" dirty="0">
                <a:cs typeface="+mj-cs"/>
              </a:rPr>
              <a:t>1- marine seaweeds of </a:t>
            </a:r>
            <a:r>
              <a:rPr lang="en-US" sz="2800" b="1" dirty="0" err="1">
                <a:cs typeface="+mj-cs"/>
              </a:rPr>
              <a:t>phaeophyta</a:t>
            </a:r>
            <a:r>
              <a:rPr lang="en-US" sz="2800" b="1" dirty="0">
                <a:cs typeface="+mj-cs"/>
              </a:rPr>
              <a:t> are used for the extraction of iodine , potash and  </a:t>
            </a:r>
            <a:r>
              <a:rPr lang="en-US" sz="2800" b="1" dirty="0" err="1">
                <a:cs typeface="+mj-cs"/>
              </a:rPr>
              <a:t>alginic</a:t>
            </a:r>
            <a:r>
              <a:rPr lang="en-US" sz="2800" b="1" dirty="0">
                <a:cs typeface="+mj-cs"/>
              </a:rPr>
              <a:t> acid. This </a:t>
            </a:r>
            <a:r>
              <a:rPr lang="en-US" sz="2800" b="1" dirty="0" err="1">
                <a:cs typeface="+mj-cs"/>
              </a:rPr>
              <a:t>alginic</a:t>
            </a:r>
            <a:r>
              <a:rPr lang="en-US" sz="2800" b="1" dirty="0">
                <a:cs typeface="+mj-cs"/>
              </a:rPr>
              <a:t> acid is used for </a:t>
            </a:r>
            <a:r>
              <a:rPr lang="en-US" sz="2800" b="1" dirty="0" smtClean="0">
                <a:cs typeface="+mj-cs"/>
              </a:rPr>
              <a:t>deriving alginate</a:t>
            </a:r>
            <a:r>
              <a:rPr lang="en-US" sz="2800" b="1" dirty="0">
                <a:cs typeface="+mj-cs"/>
              </a:rPr>
              <a:t>, a major colloidal gel used as a stabilizer, emulsifier or binder in many industrial applications. </a:t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/>
            </a:r>
            <a:br>
              <a:rPr lang="en-US" sz="2800" b="1" dirty="0">
                <a:cs typeface="+mj-cs"/>
              </a:rPr>
            </a:br>
            <a:r>
              <a:rPr lang="en-US" sz="2800" b="1" dirty="0">
                <a:cs typeface="+mj-cs"/>
              </a:rPr>
              <a:t>2-Commercially, alginate is used </a:t>
            </a:r>
            <a:r>
              <a:rPr lang="en-US" sz="2800" b="1" dirty="0" smtClean="0">
                <a:cs typeface="+mj-cs"/>
              </a:rPr>
              <a:t>in </a:t>
            </a:r>
            <a:r>
              <a:rPr lang="en-US" sz="2800" b="1" dirty="0">
                <a:cs typeface="+mj-cs"/>
              </a:rPr>
              <a:t>printing, </a:t>
            </a:r>
            <a:r>
              <a:rPr lang="en-US" sz="2800" b="1" dirty="0" smtClean="0">
                <a:cs typeface="+mj-cs"/>
              </a:rPr>
              <a:t>toothpastes</a:t>
            </a:r>
            <a:r>
              <a:rPr lang="en-US" sz="2800" b="1" dirty="0">
                <a:cs typeface="+mj-cs"/>
              </a:rPr>
              <a:t>, soaps, ice creams, meat preservation, etc.</a:t>
            </a:r>
          </a:p>
          <a:p>
            <a:pPr algn="l" rtl="0"/>
            <a:r>
              <a:rPr lang="en-US" sz="2800" b="1" dirty="0">
                <a:cs typeface="+mj-cs"/>
              </a:rPr>
              <a:t> 3- use of </a:t>
            </a:r>
            <a:r>
              <a:rPr lang="en-US" sz="2800" b="1" dirty="0" err="1">
                <a:cs typeface="+mj-cs"/>
              </a:rPr>
              <a:t>phaeophyta</a:t>
            </a:r>
            <a:r>
              <a:rPr lang="en-US" sz="2800" b="1" dirty="0">
                <a:cs typeface="+mj-cs"/>
              </a:rPr>
              <a:t> is in </a:t>
            </a:r>
            <a:r>
              <a:rPr lang="en-US" sz="2800" b="1" dirty="0" smtClean="0">
                <a:cs typeface="+mj-cs"/>
              </a:rPr>
              <a:t>agricultural </a:t>
            </a:r>
            <a:r>
              <a:rPr lang="en-US" sz="2800" b="1" dirty="0">
                <a:cs typeface="+mj-cs"/>
              </a:rPr>
              <a:t>or horticultural sprays. </a:t>
            </a:r>
            <a:endParaRPr lang="en-US" sz="2800" b="1" dirty="0" smtClean="0">
              <a:cs typeface="+mj-cs"/>
            </a:endParaRPr>
          </a:p>
          <a:p>
            <a:pPr algn="l" rtl="0"/>
            <a:r>
              <a:rPr lang="en-US" sz="2800" b="1" dirty="0" smtClean="0">
                <a:cs typeface="+mj-cs"/>
              </a:rPr>
              <a:t>4- </a:t>
            </a:r>
            <a:r>
              <a:rPr lang="en-US" sz="2800" b="1" dirty="0" err="1">
                <a:cs typeface="+mj-cs"/>
              </a:rPr>
              <a:t>phaeophyta</a:t>
            </a:r>
            <a:r>
              <a:rPr lang="en-US" sz="2800" b="1" dirty="0">
                <a:cs typeface="+mj-cs"/>
              </a:rPr>
              <a:t> is used as a food </a:t>
            </a:r>
            <a:r>
              <a:rPr lang="en-US" sz="2800" b="1" dirty="0" smtClean="0">
                <a:cs typeface="+mj-cs"/>
              </a:rPr>
              <a:t>source or</a:t>
            </a:r>
            <a:r>
              <a:rPr lang="en-US" sz="2800" b="1" dirty="0" smtClean="0"/>
              <a:t> food supplements</a:t>
            </a:r>
            <a:r>
              <a:rPr lang="en-US" sz="2800" b="1" dirty="0" smtClean="0">
                <a:cs typeface="+mj-cs"/>
              </a:rPr>
              <a:t>.</a:t>
            </a:r>
          </a:p>
          <a:p>
            <a:pPr algn="l" rtl="0"/>
            <a:endParaRPr lang="en-US" sz="2800" b="1" dirty="0" smtClean="0">
              <a:cs typeface="+mj-cs"/>
            </a:endParaRPr>
          </a:p>
          <a:p>
            <a:pPr algn="l" rtl="0"/>
            <a:endParaRPr lang="en-US" sz="2800" b="1" dirty="0" smtClean="0">
              <a:cs typeface="+mj-cs"/>
            </a:endParaRPr>
          </a:p>
          <a:p>
            <a:pPr algn="l" rtl="0"/>
            <a:endParaRPr lang="en-US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724285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26240" cy="4832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Kelps </a:t>
            </a:r>
            <a:r>
              <a:rPr lang="en-US" sz="2800" b="1" dirty="0" smtClean="0">
                <a:solidFill>
                  <a:srgbClr val="FF0000"/>
                </a:solidFill>
              </a:rPr>
              <a:t>uses</a:t>
            </a:r>
          </a:p>
          <a:p>
            <a:pPr algn="l" rtl="0"/>
            <a:endParaRPr lang="en-US" sz="2800" b="1" dirty="0"/>
          </a:p>
          <a:p>
            <a:pPr algn="l" rtl="0"/>
            <a:r>
              <a:rPr lang="en-US" sz="2800" b="1" dirty="0"/>
              <a:t>1-The primary known constituents of Kelp include </a:t>
            </a:r>
            <a:r>
              <a:rPr lang="en-US" sz="2800" b="1" dirty="0" err="1"/>
              <a:t>algin</a:t>
            </a:r>
            <a:r>
              <a:rPr lang="en-US" sz="2800" b="1" dirty="0"/>
              <a:t>, iodine, potassium, bromine, </a:t>
            </a:r>
            <a:r>
              <a:rPr lang="en-US" sz="2800" b="1" dirty="0" err="1"/>
              <a:t>mucopolysaccharides</a:t>
            </a:r>
            <a:r>
              <a:rPr lang="en-US" sz="2800" b="1" dirty="0"/>
              <a:t>, </a:t>
            </a:r>
            <a:r>
              <a:rPr lang="en-US" sz="2800" b="1" dirty="0" err="1"/>
              <a:t>mannitol</a:t>
            </a:r>
            <a:r>
              <a:rPr lang="en-US" sz="2800" b="1" dirty="0"/>
              <a:t>, </a:t>
            </a:r>
            <a:r>
              <a:rPr lang="en-US" sz="2800" b="1" dirty="0" err="1"/>
              <a:t>alginic</a:t>
            </a:r>
            <a:r>
              <a:rPr lang="en-US" sz="2800" b="1" dirty="0"/>
              <a:t> acid, </a:t>
            </a:r>
            <a:r>
              <a:rPr lang="en-US" sz="2800" b="1" dirty="0" err="1"/>
              <a:t>kainic</a:t>
            </a:r>
            <a:r>
              <a:rPr lang="en-US" sz="2800" b="1" dirty="0"/>
              <a:t> acid, </a:t>
            </a:r>
            <a:r>
              <a:rPr lang="en-US" sz="2800" b="1" dirty="0" err="1"/>
              <a:t>laminine</a:t>
            </a:r>
            <a:r>
              <a:rPr lang="en-US" sz="2800" b="1" dirty="0"/>
              <a:t>, histamine, </a:t>
            </a:r>
            <a:r>
              <a:rPr lang="en-US" sz="2800" b="1" dirty="0" err="1"/>
              <a:t>zeaxanthin</a:t>
            </a:r>
            <a:r>
              <a:rPr lang="en-US" sz="2800" b="1" dirty="0"/>
              <a:t>, protein, and Vitamins B-2 &amp; C</a:t>
            </a:r>
            <a:r>
              <a:rPr lang="en-US" sz="2800" b="1" dirty="0" smtClean="0"/>
              <a:t>.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/>
          </a:p>
        </p:txBody>
      </p:sp>
      <p:pic>
        <p:nvPicPr>
          <p:cNvPr id="4" name="Picture 3" descr="http://vegeangel.com/wp-content/uploads/2011/07/Simmered-Bitter-Gourd-with-Kelps-%E8%8B%A6%E7%93%9C%E7%84%96%E6%B5%B7%E5%B8%A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00438"/>
            <a:ext cx="4251580" cy="31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todayifoundout.com/wp-content/uploads/2013/08/ice-cream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8263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1" y="60075"/>
            <a:ext cx="9144000" cy="3108543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cs typeface="+mj-cs"/>
              </a:rPr>
              <a:t>6- They can adapt to a wide marine environment; tidal, intertidal and deep zones.</a:t>
            </a:r>
          </a:p>
          <a:p>
            <a:pPr algn="l" rtl="0"/>
            <a:r>
              <a:rPr lang="en-US" sz="2800" b="1" dirty="0">
                <a:cs typeface="+mj-cs"/>
              </a:rPr>
              <a:t>  8- Some members of </a:t>
            </a:r>
            <a:r>
              <a:rPr lang="en-US" sz="2800" b="1" dirty="0" err="1">
                <a:cs typeface="+mj-cs"/>
              </a:rPr>
              <a:t>phaeophyta</a:t>
            </a:r>
            <a:r>
              <a:rPr lang="en-US" sz="2800" b="1" dirty="0">
                <a:cs typeface="+mj-cs"/>
              </a:rPr>
              <a:t> have adaptive </a:t>
            </a:r>
            <a:r>
              <a:rPr lang="en-US" sz="2800" b="1" dirty="0">
                <a:solidFill>
                  <a:srgbClr val="0066FF"/>
                </a:solidFill>
                <a:cs typeface="+mj-cs"/>
              </a:rPr>
              <a:t>bladders</a:t>
            </a:r>
            <a:r>
              <a:rPr lang="en-US" sz="2800" b="1" dirty="0" smtClean="0">
                <a:cs typeface="+mj-cs"/>
              </a:rPr>
              <a:t>, </a:t>
            </a:r>
            <a:r>
              <a:rPr lang="en-US" sz="2800" b="1" dirty="0">
                <a:cs typeface="+mj-cs"/>
              </a:rPr>
              <a:t>meant for floating photosynthetic parts on or near the water surface for harvesting light</a:t>
            </a:r>
            <a:r>
              <a:rPr lang="en-US" sz="2800" b="1" dirty="0" smtClean="0">
                <a:cs typeface="+mj-cs"/>
              </a:rPr>
              <a:t>.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>
              <a:cs typeface="+mj-cs"/>
            </a:endParaRPr>
          </a:p>
        </p:txBody>
      </p:sp>
      <p:pic>
        <p:nvPicPr>
          <p:cNvPr id="28674" name="Picture 2" descr="Kelp frond showing pneumatocysts (air bladders). San Clemente Island, California, USA, Macrocystis pyrifera, natural history stock photograph, photo id 03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4214810" cy="3857628"/>
          </a:xfrm>
          <a:prstGeom prst="rect">
            <a:avLst/>
          </a:prstGeom>
          <a:noFill/>
        </p:spPr>
      </p:pic>
      <p:pic>
        <p:nvPicPr>
          <p:cNvPr id="28676" name="Picture 4" descr="Kelp frond showing pneumatocysts. Santa Barbara Island, California, USA, Macrocystis pyrifera, natural history stock photograph, photo id 024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000372"/>
            <a:ext cx="2857488" cy="3857628"/>
          </a:xfrm>
          <a:prstGeom prst="rect">
            <a:avLst/>
          </a:prstGeom>
          <a:noFill/>
        </p:spPr>
      </p:pic>
      <p:pic>
        <p:nvPicPr>
          <p:cNvPr id="28678" name="Picture 6" descr="Kelp fronds and pneumatocysts.  Pneumatocysts, gas-filled bladders, float the kelp plant off the ocean bottom toward the surface and sunlight, where the leaf-like blades and stipes of the kelp plant grow fastest.  Giant kelp can grow up to 2' in a single day given optimal conditions.  Epic submarine forests of kelp grow throughout California's Southern Channel Islands, Macrocystis pyrifera, San Clemente Is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00372"/>
            <a:ext cx="2071702" cy="3857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4311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2-The seaweed Kelp (</a:t>
            </a:r>
            <a:r>
              <a:rPr lang="en-US" sz="2800" b="1" i="1" dirty="0" err="1"/>
              <a:t>Fucus</a:t>
            </a:r>
            <a:r>
              <a:rPr lang="en-US" sz="2800" b="1" i="1" dirty="0"/>
              <a:t> </a:t>
            </a:r>
            <a:r>
              <a:rPr lang="en-US" sz="2800" b="1" i="1" dirty="0" err="1"/>
              <a:t>vesiculosis</a:t>
            </a:r>
            <a:r>
              <a:rPr lang="en-US" sz="2800" b="1" dirty="0"/>
              <a:t>) is an excellent source of minerals from the sea, particularly iodine which is very important for the thyroid gland to function properly</a:t>
            </a:r>
            <a:r>
              <a:rPr lang="en-US" sz="2800" b="1" dirty="0" smtClean="0"/>
              <a:t>.</a:t>
            </a:r>
          </a:p>
          <a:p>
            <a:pPr algn="l" rtl="0"/>
            <a:endParaRPr lang="en-US" sz="2800" b="1" dirty="0"/>
          </a:p>
          <a:p>
            <a:pPr algn="l" rtl="0"/>
            <a:r>
              <a:rPr lang="en-US" sz="2800" b="1" dirty="0"/>
              <a:t>3-Kelp is known for the following properties: antibacterial, antioxidant, diuretic, expectorant, and nutritive, and is generally available in the forms of tea and capsules. </a:t>
            </a:r>
            <a:endParaRPr lang="en-US" sz="2800" b="1" dirty="0" smtClean="0"/>
          </a:p>
          <a:p>
            <a:pPr algn="l" rtl="0"/>
            <a:endParaRPr lang="en-US" sz="2800" b="1" dirty="0"/>
          </a:p>
          <a:p>
            <a:pPr algn="l" rtl="0"/>
            <a:r>
              <a:rPr lang="en-US" sz="2800" b="1" dirty="0"/>
              <a:t>4-kelp have a link to a lower breast cancer rate; less obesity, heart disease, rheumatism, arthritis; lower blood pressure; less thyroid </a:t>
            </a:r>
            <a:r>
              <a:rPr lang="en-US" sz="2800" b="1" dirty="0" smtClean="0"/>
              <a:t>disease.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91714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vegeangel.com/wp-content/uploads/2011/07/Simmered-Bitter-Gourd-with-Kelps-%E8%8B%A6%E7%93%9C%E7%84%96%E6%B5%B7%E5%B8%A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00438"/>
            <a:ext cx="4251580" cy="31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eacoast.com/images/227-00263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3500438"/>
            <a:ext cx="2071682" cy="3357562"/>
          </a:xfrm>
          <a:prstGeom prst="rect">
            <a:avLst/>
          </a:prstGeom>
          <a:noFill/>
        </p:spPr>
      </p:pic>
      <p:pic>
        <p:nvPicPr>
          <p:cNvPr id="1028" name="Picture 4" descr="http://www.groworganic.com/media/wp-content/uploads/seedling-fertilizer-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38"/>
            <a:ext cx="4286248" cy="3810000"/>
          </a:xfrm>
          <a:prstGeom prst="rect">
            <a:avLst/>
          </a:prstGeom>
          <a:noFill/>
        </p:spPr>
      </p:pic>
      <p:pic>
        <p:nvPicPr>
          <p:cNvPr id="1030" name="Picture 6" descr="http://i01.i.aliimg.com/img/pb/271/779/601/601779271_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4857752" cy="3786190"/>
          </a:xfrm>
          <a:prstGeom prst="rect">
            <a:avLst/>
          </a:prstGeom>
          <a:noFill/>
        </p:spPr>
      </p:pic>
      <p:pic>
        <p:nvPicPr>
          <p:cNvPr id="1032" name="Picture 8" descr="http://cdn.shopify.com/s/files/1/0248/9641/files/KelpStart_large.JPG?1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429000"/>
            <a:ext cx="335755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encrypted-tbn2.gstatic.com/images?q=tbn:ANd9GcQLqPJfX-a4nczcVAkcR4_hF9tAJtRk7-1t3krKWo7E25NiqXXN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385994"/>
          </a:xfrm>
          <a:prstGeom prst="rect">
            <a:avLst/>
          </a:prstGeom>
          <a:noFill/>
        </p:spPr>
      </p:pic>
      <p:pic>
        <p:nvPicPr>
          <p:cNvPr id="45060" name="Picture 4" descr="http://www.todayifoundout.com/wp-content/uploads/2013/08/ice-cream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  <p:pic>
        <p:nvPicPr>
          <p:cNvPr id="45062" name="Picture 6" descr="http://www.rawfoodrecipes.com/images/stories/rapidrecipe/th/131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"/>
            <a:ext cx="464343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09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endParaRPr lang="en-US" sz="2800" b="1" dirty="0" smtClean="0"/>
          </a:p>
          <a:p>
            <a:pPr algn="l" rtl="0"/>
            <a:r>
              <a:rPr lang="en-US" sz="2800" dirty="0" smtClean="0"/>
              <a:t>9- They often cause nuisance to aquarium environment by developing brown patches on any exposed surfaces such as glass, rocks or gravel.</a:t>
            </a:r>
          </a:p>
          <a:p>
            <a:pPr algn="l" rtl="0"/>
            <a:r>
              <a:rPr lang="en-US" sz="2800" b="1" dirty="0" smtClean="0"/>
              <a:t>11- Morphology</a:t>
            </a:r>
            <a:br>
              <a:rPr lang="en-US" sz="2800" b="1" dirty="0" smtClean="0"/>
            </a:br>
            <a:r>
              <a:rPr lang="en-US" sz="2800" b="1" dirty="0" smtClean="0"/>
              <a:t>Members of this division typically have three parts. They are</a:t>
            </a:r>
            <a:br>
              <a:rPr lang="en-US" sz="2800" b="1" dirty="0" smtClean="0"/>
            </a:br>
            <a:r>
              <a:rPr lang="en-US" sz="2800" b="1" dirty="0" smtClean="0"/>
              <a:t>A] Holdfast which attaches the alga to the substrate,</a:t>
            </a:r>
            <a:br>
              <a:rPr lang="en-US" sz="2800" b="1" dirty="0" smtClean="0"/>
            </a:br>
            <a:r>
              <a:rPr lang="en-US" sz="2800" b="1" dirty="0" smtClean="0"/>
              <a:t>B] </a:t>
            </a:r>
            <a:r>
              <a:rPr lang="en-US" sz="2800" b="1" dirty="0" err="1" smtClean="0"/>
              <a:t>Stipe</a:t>
            </a:r>
            <a:r>
              <a:rPr lang="en-US" sz="2800" b="1" dirty="0" smtClean="0"/>
              <a:t> which is stem-like</a:t>
            </a:r>
            <a:br>
              <a:rPr lang="en-US" sz="2800" b="1" dirty="0" smtClean="0"/>
            </a:br>
            <a:r>
              <a:rPr lang="en-US" sz="2800" b="1" dirty="0" smtClean="0"/>
              <a:t>C] </a:t>
            </a:r>
            <a:r>
              <a:rPr lang="en-US" sz="2800" b="1" dirty="0" err="1" smtClean="0"/>
              <a:t>Laminae</a:t>
            </a:r>
            <a:r>
              <a:rPr lang="en-US" sz="2800" b="1" dirty="0" smtClean="0"/>
              <a:t> (blades) which are leaf-like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pPr algn="l" rtl="0"/>
            <a:endParaRPr lang="en-US" sz="2800" b="1" dirty="0"/>
          </a:p>
        </p:txBody>
      </p:sp>
      <p:pic>
        <p:nvPicPr>
          <p:cNvPr id="44036" name="Picture 4" descr="Diagram of ke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14799"/>
            <a:ext cx="3124200" cy="274320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143380"/>
            <a:ext cx="4245622" cy="226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214810" y="6591300"/>
            <a:ext cx="12287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Brown algae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357686" y="6072206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86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cs typeface="+mj-cs"/>
              </a:rPr>
              <a:t>Division of brown algae are classified into three classes depending on the type of life cycles of the species</a:t>
            </a:r>
          </a:p>
          <a:p>
            <a:pPr algn="l" rtl="0"/>
            <a:r>
              <a:rPr lang="en-US" sz="2800" b="1" dirty="0">
                <a:cs typeface="+mj-cs"/>
              </a:rPr>
              <a:t>1-Class </a:t>
            </a:r>
            <a:r>
              <a:rPr lang="en-US" sz="2800" b="1" dirty="0" smtClean="0">
                <a:cs typeface="+mj-cs"/>
              </a:rPr>
              <a:t>:</a:t>
            </a:r>
            <a:r>
              <a:rPr lang="en-US" sz="2800" b="1" dirty="0" err="1" smtClean="0">
                <a:cs typeface="+mj-cs"/>
              </a:rPr>
              <a:t>Isogenrate</a:t>
            </a:r>
            <a:r>
              <a:rPr lang="en-US" sz="2800" b="1" dirty="0" smtClean="0">
                <a:cs typeface="+mj-cs"/>
              </a:rPr>
              <a:t> </a:t>
            </a:r>
            <a:endParaRPr lang="en-US" sz="2800" b="1" dirty="0">
              <a:cs typeface="+mj-cs"/>
            </a:endParaRPr>
          </a:p>
          <a:p>
            <a:pPr algn="l" rtl="0"/>
            <a:r>
              <a:rPr lang="en-US" sz="2800" b="1" dirty="0">
                <a:cs typeface="+mj-cs"/>
              </a:rPr>
              <a:t>2-Class:Hetrogenerate</a:t>
            </a:r>
          </a:p>
          <a:p>
            <a:pPr algn="l" rtl="0"/>
            <a:r>
              <a:rPr lang="en-US" sz="2800" b="1" dirty="0">
                <a:cs typeface="+mj-cs"/>
              </a:rPr>
              <a:t>3-Class:Cyclosporea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90800"/>
            <a:ext cx="7344816" cy="357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6065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1410" y="0"/>
            <a:ext cx="9144000" cy="6555641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cs typeface="+mj-cs"/>
              </a:rPr>
              <a:t>1-Class </a:t>
            </a:r>
            <a:r>
              <a:rPr lang="en-US" sz="2800" b="1" dirty="0" smtClean="0">
                <a:cs typeface="+mj-cs"/>
              </a:rPr>
              <a:t>:</a:t>
            </a:r>
            <a:r>
              <a:rPr lang="en-US" sz="2800" b="1" dirty="0" err="1" smtClean="0">
                <a:cs typeface="+mj-cs"/>
              </a:rPr>
              <a:t>Isogenrate</a:t>
            </a:r>
            <a:r>
              <a:rPr lang="en-US" sz="2800" b="1" dirty="0" smtClean="0">
                <a:cs typeface="+mj-cs"/>
              </a:rPr>
              <a:t> </a:t>
            </a:r>
            <a:endParaRPr lang="en-US" sz="2800" dirty="0">
              <a:cs typeface="+mj-cs"/>
            </a:endParaRPr>
          </a:p>
          <a:p>
            <a:pPr algn="l" rtl="0"/>
            <a:r>
              <a:rPr lang="ar-SA" sz="2800" dirty="0">
                <a:cs typeface="+mj-cs"/>
              </a:rPr>
              <a:t>-</a:t>
            </a:r>
            <a:r>
              <a:rPr lang="en-US" sz="2800" b="1" dirty="0">
                <a:cs typeface="+mj-cs"/>
              </a:rPr>
              <a:t>Order: </a:t>
            </a:r>
            <a:r>
              <a:rPr lang="en-US" sz="2800" b="1" dirty="0" err="1" smtClean="0">
                <a:cs typeface="+mj-cs"/>
              </a:rPr>
              <a:t>Ectocarpales</a:t>
            </a:r>
            <a:endParaRPr lang="en-US" sz="2800" b="1" dirty="0" smtClean="0">
              <a:cs typeface="+mj-cs"/>
            </a:endParaRPr>
          </a:p>
          <a:p>
            <a:pPr algn="l" rtl="0"/>
            <a:endParaRPr lang="en-US" sz="2800" dirty="0">
              <a:cs typeface="+mj-cs"/>
            </a:endParaRPr>
          </a:p>
          <a:p>
            <a:pPr algn="l" rtl="0"/>
            <a:r>
              <a:rPr lang="en-US" sz="2800" b="1" dirty="0" err="1">
                <a:cs typeface="+mj-cs"/>
              </a:rPr>
              <a:t>Ectocarpales</a:t>
            </a:r>
            <a:r>
              <a:rPr lang="en-US" sz="2800" dirty="0">
                <a:cs typeface="+mj-cs"/>
              </a:rPr>
              <a:t> is a very large </a:t>
            </a:r>
            <a:r>
              <a:rPr lang="en-US" sz="2800" u="sng" dirty="0">
                <a:cs typeface="+mj-cs"/>
                <a:hlinkClick r:id="rId2" tooltip="Order &#10;(biology)"/>
              </a:rPr>
              <a:t>order</a:t>
            </a:r>
            <a:r>
              <a:rPr lang="en-US" sz="2800" dirty="0">
                <a:cs typeface="+mj-cs"/>
              </a:rPr>
              <a:t> in the </a:t>
            </a:r>
            <a:r>
              <a:rPr lang="en-US" sz="2800" u="sng" dirty="0">
                <a:cs typeface="+mj-cs"/>
                <a:hlinkClick r:id="rId3" tooltip="Brown algae"/>
              </a:rPr>
              <a:t>brown algae</a:t>
            </a:r>
            <a:r>
              <a:rPr lang="en-US" sz="2800" dirty="0">
                <a:cs typeface="+mj-cs"/>
              </a:rPr>
              <a:t> </a:t>
            </a:r>
            <a:r>
              <a:rPr lang="en-US" sz="2800" dirty="0" smtClean="0">
                <a:cs typeface="+mj-cs"/>
              </a:rPr>
              <a:t>.</a:t>
            </a:r>
            <a:endParaRPr lang="en-US" sz="2800" dirty="0">
              <a:cs typeface="+mj-cs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dirty="0">
                <a:cs typeface="+mj-cs"/>
              </a:rPr>
              <a:t>The order includes families with </a:t>
            </a:r>
            <a:r>
              <a:rPr lang="en-US" sz="2800" dirty="0" err="1">
                <a:cs typeface="+mj-cs"/>
              </a:rPr>
              <a:t>pseudoparenchymatous</a:t>
            </a:r>
            <a:r>
              <a:rPr lang="en-US" sz="2800" dirty="0">
                <a:cs typeface="+mj-cs"/>
              </a:rPr>
              <a:t>  or true </a:t>
            </a:r>
            <a:r>
              <a:rPr lang="en-US" sz="2800" dirty="0" err="1">
                <a:cs typeface="+mj-cs"/>
              </a:rPr>
              <a:t>parenchymatous</a:t>
            </a:r>
            <a:r>
              <a:rPr lang="en-US" sz="2800" dirty="0">
                <a:cs typeface="+mj-cs"/>
              </a:rPr>
              <a:t> tissue. 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dirty="0">
                <a:cs typeface="+mj-cs"/>
              </a:rPr>
              <a:t>Asexual reproduction by </a:t>
            </a:r>
            <a:r>
              <a:rPr lang="en-US" sz="2800" dirty="0" smtClean="0">
                <a:cs typeface="+mj-cs"/>
              </a:rPr>
              <a:t>zoospores.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dirty="0" smtClean="0">
                <a:cs typeface="+mj-cs"/>
              </a:rPr>
              <a:t>Sexual </a:t>
            </a:r>
            <a:r>
              <a:rPr lang="en-US" sz="2800" dirty="0">
                <a:cs typeface="+mj-cs"/>
              </a:rPr>
              <a:t>reproduction by </a:t>
            </a:r>
            <a:r>
              <a:rPr lang="en-US" sz="2800" dirty="0" err="1">
                <a:cs typeface="+mj-cs"/>
              </a:rPr>
              <a:t>Isogamous</a:t>
            </a:r>
            <a:r>
              <a:rPr lang="en-US" sz="2800" dirty="0">
                <a:cs typeface="+mj-cs"/>
              </a:rPr>
              <a:t> or </a:t>
            </a:r>
            <a:r>
              <a:rPr lang="en-US" sz="2800" dirty="0" err="1">
                <a:cs typeface="+mj-cs"/>
              </a:rPr>
              <a:t>anisogamous</a:t>
            </a:r>
            <a:r>
              <a:rPr lang="en-US" sz="2800" dirty="0">
                <a:cs typeface="+mj-cs"/>
              </a:rPr>
              <a:t>. and  alternation of generation.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dirty="0">
                <a:cs typeface="+mj-cs"/>
              </a:rPr>
              <a:t>Differentiation observed in a small number of species where they differentiate the two regions cortex and medulla </a:t>
            </a:r>
            <a:r>
              <a:rPr lang="en-US" sz="2800" dirty="0" smtClean="0">
                <a:cs typeface="+mj-cs"/>
              </a:rPr>
              <a:t>.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endParaRPr lang="en-US" sz="2800" dirty="0" smtClean="0">
              <a:cs typeface="+mj-cs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endParaRPr lang="en-US" sz="2800" dirty="0" smtClean="0">
              <a:cs typeface="+mj-cs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910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2739"/>
            <a:ext cx="91440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dirty="0">
                <a:cs typeface="+mj-cs"/>
              </a:rPr>
              <a:t>Filamentous algae are composed of cells that divide along a single plane, allowing only elongation to form filaments of one or more rows of cells.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dirty="0">
                <a:cs typeface="+mj-cs"/>
              </a:rPr>
              <a:t> Algae that can divide in two planes can form sheet-like 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thalli</a:t>
            </a:r>
            <a:r>
              <a:rPr lang="en-US" sz="2800" dirty="0" smtClean="0">
                <a:cs typeface="+mj-cs"/>
              </a:rPr>
              <a:t> or bodies 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endParaRPr lang="en-US" sz="2800" dirty="0">
              <a:cs typeface="+mj-cs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endParaRPr lang="en-US" sz="2800" dirty="0" smtClean="0">
              <a:cs typeface="+mj-cs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800" dirty="0" smtClean="0">
                <a:cs typeface="+mj-cs"/>
              </a:rPr>
              <a:t>and </a:t>
            </a:r>
            <a:r>
              <a:rPr lang="en-US" sz="2800" dirty="0">
                <a:cs typeface="+mj-cs"/>
              </a:rPr>
              <a:t>diversification of body plans into an erect </a:t>
            </a:r>
            <a:r>
              <a:rPr lang="en-US" sz="2800" dirty="0" err="1">
                <a:cs typeface="+mj-cs"/>
              </a:rPr>
              <a:t>thallus</a:t>
            </a:r>
            <a:r>
              <a:rPr lang="en-US" sz="2800" dirty="0">
                <a:cs typeface="+mj-cs"/>
              </a:rPr>
              <a:t> of some sort and a holdfast for attaching the upright portion to the substrate.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143248"/>
            <a:ext cx="9144000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i="1" dirty="0" err="1">
                <a:cs typeface="+mj-cs"/>
              </a:rPr>
              <a:t>Ectocarpus</a:t>
            </a:r>
            <a:r>
              <a:rPr lang="en-US" sz="2800" dirty="0">
                <a:cs typeface="+mj-cs"/>
              </a:rPr>
              <a:t> is a genus of filamentous brown alga </a:t>
            </a:r>
            <a:r>
              <a:rPr lang="en-US" sz="2800" dirty="0" smtClean="0">
                <a:cs typeface="+mj-cs"/>
              </a:rPr>
              <a:t>that </a:t>
            </a:r>
            <a:r>
              <a:rPr lang="en-US" sz="2800" dirty="0">
                <a:cs typeface="+mj-cs"/>
              </a:rPr>
              <a:t>is a model organism for the genomics of </a:t>
            </a:r>
            <a:r>
              <a:rPr lang="en-US" sz="2800" dirty="0" err="1">
                <a:cs typeface="+mj-cs"/>
              </a:rPr>
              <a:t>multicellularity</a:t>
            </a:r>
            <a:r>
              <a:rPr lang="en-US" sz="2800" dirty="0" smtClean="0">
                <a:cs typeface="+mj-cs"/>
              </a:rPr>
              <a:t>.</a:t>
            </a:r>
          </a:p>
          <a:p>
            <a:pPr algn="l" rtl="0"/>
            <a:endParaRPr lang="en-US" sz="2800" dirty="0" smtClean="0">
              <a:cs typeface="+mj-cs"/>
            </a:endParaRPr>
          </a:p>
          <a:p>
            <a:pPr algn="l" rtl="0"/>
            <a:endParaRPr lang="en-US" sz="2800" dirty="0" smtClean="0">
              <a:cs typeface="+mj-cs"/>
            </a:endParaRPr>
          </a:p>
          <a:p>
            <a:pPr algn="l" rtl="0"/>
            <a:endParaRPr lang="en-US" sz="2800" dirty="0" smtClean="0">
              <a:cs typeface="+mj-cs"/>
            </a:endParaRPr>
          </a:p>
          <a:p>
            <a:pPr algn="l" rtl="0"/>
            <a:endParaRPr lang="en-US" sz="2800" dirty="0" smtClean="0">
              <a:cs typeface="+mj-cs"/>
            </a:endParaRPr>
          </a:p>
          <a:p>
            <a:pPr algn="l" rtl="0"/>
            <a:endParaRPr lang="en-US" sz="2800" dirty="0" smtClean="0">
              <a:cs typeface="+mj-cs"/>
            </a:endParaRPr>
          </a:p>
          <a:p>
            <a:pPr algn="l" rtl="0"/>
            <a:r>
              <a:rPr lang="en-US" sz="2800" dirty="0">
                <a:cs typeface="+mj-cs"/>
              </a:rPr>
              <a:t> </a:t>
            </a:r>
          </a:p>
        </p:txBody>
      </p:sp>
      <p:pic>
        <p:nvPicPr>
          <p:cNvPr id="25602" name="Picture 2" descr="http://botany.natur.cuni.cz/algo/praktika/05/Ectocar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214818"/>
            <a:ext cx="4929190" cy="2643182"/>
          </a:xfrm>
          <a:prstGeom prst="rect">
            <a:avLst/>
          </a:prstGeom>
          <a:noFill/>
        </p:spPr>
      </p:pic>
      <p:pic>
        <p:nvPicPr>
          <p:cNvPr id="25606" name="Picture 6" descr="http://upload.wikimedia.org/wikipedia/commons/a/a6/Ectocarpus_siliculosus_Crouan_%282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4214810" cy="2643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7648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25" y="0"/>
            <a:ext cx="9144000" cy="7417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i="1" dirty="0" err="1" smtClean="0"/>
              <a:t>Ectocarpus</a:t>
            </a:r>
            <a:r>
              <a:rPr lang="en-US" sz="2800" dirty="0" smtClean="0"/>
              <a:t> is a genus of filamentous brown alga </a:t>
            </a:r>
            <a:r>
              <a:rPr lang="en-US" sz="2800" b="1" dirty="0" err="1" smtClean="0"/>
              <a:t>Thallus</a:t>
            </a:r>
            <a:r>
              <a:rPr lang="en-US" sz="2800" b="1" dirty="0"/>
              <a:t> filamentous</a:t>
            </a:r>
            <a:r>
              <a:rPr lang="en-US" sz="2800" b="1" dirty="0" smtClean="0"/>
              <a:t>, </a:t>
            </a:r>
            <a:r>
              <a:rPr lang="en-US" sz="2800" b="1" dirty="0"/>
              <a:t>much branched, with most branches tapering gradually to a false </a:t>
            </a:r>
            <a:r>
              <a:rPr lang="en-US" sz="2800" b="1" dirty="0" smtClean="0"/>
              <a:t>hair.</a:t>
            </a:r>
            <a:r>
              <a:rPr lang="en-US" sz="2800" b="1" dirty="0"/>
              <a:t> </a:t>
            </a:r>
            <a:r>
              <a:rPr lang="en-US" sz="2800" b="1" i="1" dirty="0"/>
              <a:t>Growth</a:t>
            </a:r>
            <a:r>
              <a:rPr lang="en-US" sz="2800" b="1" dirty="0"/>
              <a:t> diffuse. </a:t>
            </a:r>
            <a:r>
              <a:rPr lang="en-US" sz="2800" b="1" i="1" dirty="0"/>
              <a:t>Cells</a:t>
            </a:r>
            <a:r>
              <a:rPr lang="en-US" sz="2800" b="1" dirty="0"/>
              <a:t> with several elongate, </a:t>
            </a:r>
            <a:r>
              <a:rPr lang="en-US" sz="2800" b="1" dirty="0" smtClean="0"/>
              <a:t>ribbon-, </a:t>
            </a:r>
            <a:r>
              <a:rPr lang="en-US" sz="2800" b="1" dirty="0" smtClean="0"/>
              <a:t>and </a:t>
            </a:r>
            <a:r>
              <a:rPr lang="en-US" sz="2800" b="1" dirty="0"/>
              <a:t>each with several </a:t>
            </a:r>
            <a:r>
              <a:rPr lang="en-US" sz="2800" b="1" dirty="0" err="1" smtClean="0"/>
              <a:t>pyrenoids</a:t>
            </a:r>
            <a:r>
              <a:rPr lang="en-US" sz="2800" b="1" dirty="0" smtClean="0"/>
              <a:t>.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Reproduction</a:t>
            </a:r>
            <a:r>
              <a:rPr lang="en-US" sz="2800" b="1" dirty="0"/>
              <a:t>: Reproduction by </a:t>
            </a:r>
            <a:r>
              <a:rPr lang="en-US" sz="2800" b="1" dirty="0" err="1"/>
              <a:t>unilocular</a:t>
            </a:r>
            <a:r>
              <a:rPr lang="en-US" sz="2800" b="1" dirty="0"/>
              <a:t> (</a:t>
            </a:r>
            <a:r>
              <a:rPr lang="en-US" sz="2800" b="1" dirty="0" err="1"/>
              <a:t>meio</a:t>
            </a:r>
            <a:r>
              <a:rPr lang="en-US" sz="2800" b="1" dirty="0"/>
              <a:t>-) sporangia, neutral </a:t>
            </a:r>
            <a:r>
              <a:rPr lang="en-US" sz="2800" b="1" dirty="0" err="1"/>
              <a:t>plurilocular</a:t>
            </a:r>
            <a:r>
              <a:rPr lang="en-US" sz="2800" b="1" dirty="0"/>
              <a:t> sporangia and by </a:t>
            </a:r>
            <a:r>
              <a:rPr lang="en-US" sz="2800" b="1" dirty="0" err="1"/>
              <a:t>plurilocular</a:t>
            </a:r>
            <a:r>
              <a:rPr lang="en-US" sz="2800" b="1" dirty="0"/>
              <a:t> </a:t>
            </a:r>
            <a:r>
              <a:rPr lang="en-US" sz="2800" b="1" dirty="0" err="1"/>
              <a:t>gametangia</a:t>
            </a:r>
            <a:r>
              <a:rPr lang="en-US" sz="2800" b="1" dirty="0"/>
              <a:t>, all usually </a:t>
            </a:r>
            <a:r>
              <a:rPr lang="en-US" sz="2800" b="1" dirty="0" err="1"/>
              <a:t>pedicellate</a:t>
            </a:r>
            <a:r>
              <a:rPr lang="en-US" sz="2800" b="1" dirty="0"/>
              <a:t>; generations isomorphic</a:t>
            </a:r>
            <a:r>
              <a:rPr lang="en-US" sz="2800" b="1" dirty="0" smtClean="0"/>
              <a:t>;.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/>
          </a:p>
        </p:txBody>
      </p:sp>
      <p:pic>
        <p:nvPicPr>
          <p:cNvPr id="3" name="Picture 2" descr="http://botany.natur.cuni.cz/algo/praktika/05/Ectocar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817354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5829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75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cs typeface="+mj-cs"/>
              </a:rPr>
              <a:t>Life cycle of </a:t>
            </a:r>
            <a:r>
              <a:rPr lang="en-US" sz="2800" b="1" i="1" dirty="0" err="1">
                <a:cs typeface="+mj-cs"/>
              </a:rPr>
              <a:t>Ectocarpus</a:t>
            </a:r>
            <a:r>
              <a:rPr lang="en-US" sz="2800" b="1" i="1" dirty="0">
                <a:cs typeface="+mj-cs"/>
              </a:rPr>
              <a:t> </a:t>
            </a:r>
            <a:r>
              <a:rPr lang="en-US" sz="2800" b="1" i="1" dirty="0" err="1">
                <a:cs typeface="+mj-cs"/>
              </a:rPr>
              <a:t>siliculosus</a:t>
            </a:r>
            <a:r>
              <a:rPr lang="en-US" sz="2800" dirty="0">
                <a:cs typeface="+mj-cs"/>
              </a:rPr>
              <a:t>. Diploid sporophytes produce </a:t>
            </a:r>
            <a:r>
              <a:rPr lang="en-US" sz="2800" dirty="0" err="1">
                <a:cs typeface="+mj-cs"/>
              </a:rPr>
              <a:t>meiospores</a:t>
            </a:r>
            <a:r>
              <a:rPr lang="en-US" sz="2800" dirty="0">
                <a:cs typeface="+mj-cs"/>
              </a:rPr>
              <a:t> (by meiosis) in </a:t>
            </a:r>
            <a:r>
              <a:rPr lang="en-US" sz="2800" dirty="0" err="1">
                <a:cs typeface="+mj-cs"/>
              </a:rPr>
              <a:t>unilocular</a:t>
            </a:r>
            <a:r>
              <a:rPr lang="en-US" sz="2800" dirty="0">
                <a:cs typeface="+mj-cs"/>
              </a:rPr>
              <a:t> sporangia (UL). </a:t>
            </a:r>
            <a:r>
              <a:rPr lang="en-US" sz="2800" dirty="0" err="1">
                <a:cs typeface="+mj-cs"/>
              </a:rPr>
              <a:t>Meiospores</a:t>
            </a:r>
            <a:r>
              <a:rPr lang="en-US" sz="2800" dirty="0">
                <a:cs typeface="+mj-cs"/>
              </a:rPr>
              <a:t> grow into male or female gametophytes </a:t>
            </a:r>
            <a:r>
              <a:rPr lang="en-US" sz="2800" dirty="0" smtClean="0">
                <a:cs typeface="+mj-cs"/>
              </a:rPr>
              <a:t>.Gametophytes </a:t>
            </a:r>
            <a:r>
              <a:rPr lang="en-US" sz="2800" dirty="0">
                <a:cs typeface="+mj-cs"/>
              </a:rPr>
              <a:t>produce gametes in </a:t>
            </a:r>
            <a:r>
              <a:rPr lang="en-US" sz="2800" dirty="0" err="1">
                <a:cs typeface="+mj-cs"/>
              </a:rPr>
              <a:t>plurilocular</a:t>
            </a:r>
            <a:r>
              <a:rPr lang="en-US" sz="2800" dirty="0">
                <a:cs typeface="+mj-cs"/>
              </a:rPr>
              <a:t> </a:t>
            </a:r>
            <a:r>
              <a:rPr lang="en-US" sz="2800" dirty="0" err="1">
                <a:cs typeface="+mj-cs"/>
              </a:rPr>
              <a:t>gametangia</a:t>
            </a:r>
            <a:r>
              <a:rPr lang="en-US" sz="2800" dirty="0">
                <a:cs typeface="+mj-cs"/>
              </a:rPr>
              <a:t> (PL). Fusion of gametes produces a zygote that grows into a diploid sporophyte, completing the sexual cycle. </a:t>
            </a:r>
            <a:endParaRPr lang="en-US" sz="2800" dirty="0" smtClean="0">
              <a:cs typeface="+mj-cs"/>
            </a:endParaRPr>
          </a:p>
          <a:p>
            <a:pPr algn="l" rtl="0"/>
            <a:endParaRPr lang="en-US" sz="2800" dirty="0">
              <a:cs typeface="+mj-cs"/>
            </a:endParaRPr>
          </a:p>
          <a:p>
            <a:pPr algn="l" rtl="0"/>
            <a:r>
              <a:rPr lang="en-US" sz="2800" dirty="0" err="1" smtClean="0">
                <a:cs typeface="+mj-cs"/>
              </a:rPr>
              <a:t>Unfused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>
                <a:cs typeface="+mj-cs"/>
              </a:rPr>
              <a:t>gametes may grow </a:t>
            </a:r>
            <a:r>
              <a:rPr lang="en-US" sz="2800" dirty="0" err="1">
                <a:cs typeface="+mj-cs"/>
              </a:rPr>
              <a:t>parthenogenetically</a:t>
            </a:r>
            <a:r>
              <a:rPr lang="en-US" sz="2800" dirty="0">
                <a:cs typeface="+mj-cs"/>
              </a:rPr>
              <a:t> and form a </a:t>
            </a:r>
            <a:r>
              <a:rPr lang="en-US" sz="2800" dirty="0" err="1">
                <a:cs typeface="+mj-cs"/>
              </a:rPr>
              <a:t>parthenosporophyte</a:t>
            </a:r>
            <a:r>
              <a:rPr lang="en-US" sz="2800" dirty="0">
                <a:cs typeface="+mj-cs"/>
              </a:rPr>
              <a:t>, which is indistinguishable from the diploid sporophyte. Both sporophytes and </a:t>
            </a:r>
            <a:r>
              <a:rPr lang="en-US" sz="2800" dirty="0" err="1">
                <a:cs typeface="+mj-cs"/>
              </a:rPr>
              <a:t>parthenosporophytes</a:t>
            </a:r>
            <a:r>
              <a:rPr lang="en-US" sz="2800" dirty="0">
                <a:cs typeface="+mj-cs"/>
              </a:rPr>
              <a:t> can reproduce themselves asexually by the production of </a:t>
            </a:r>
            <a:r>
              <a:rPr lang="en-US" sz="2800" dirty="0" err="1">
                <a:cs typeface="+mj-cs"/>
              </a:rPr>
              <a:t>mitospores</a:t>
            </a:r>
            <a:r>
              <a:rPr lang="en-US" sz="2800" dirty="0">
                <a:cs typeface="+mj-cs"/>
              </a:rPr>
              <a:t> in </a:t>
            </a:r>
            <a:r>
              <a:rPr lang="en-US" sz="2800" dirty="0" err="1">
                <a:cs typeface="+mj-cs"/>
              </a:rPr>
              <a:t>plurilocular</a:t>
            </a:r>
            <a:r>
              <a:rPr lang="en-US" sz="2800" dirty="0">
                <a:cs typeface="+mj-cs"/>
              </a:rPr>
              <a:t> sporangia</a:t>
            </a:r>
            <a:r>
              <a:rPr lang="en-US" sz="2800" dirty="0" smtClean="0">
                <a:cs typeface="+mj-cs"/>
              </a:rPr>
              <a:t>.</a:t>
            </a:r>
          </a:p>
          <a:p>
            <a:pPr algn="l" rtl="0"/>
            <a:endParaRPr lang="en-US" sz="2800" dirty="0" smtClean="0">
              <a:cs typeface="+mj-cs"/>
            </a:endParaRPr>
          </a:p>
          <a:p>
            <a:pPr algn="l" rtl="0"/>
            <a:endParaRPr lang="en-US" sz="2800" dirty="0" smtClean="0">
              <a:cs typeface="+mj-cs"/>
            </a:endParaRPr>
          </a:p>
          <a:p>
            <a:pPr algn="l" rtl="0"/>
            <a:endParaRPr lang="en-US" sz="2800" dirty="0" smtClean="0">
              <a:cs typeface="+mj-cs"/>
            </a:endParaRPr>
          </a:p>
          <a:p>
            <a:pPr algn="l" rtl="0"/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9289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1097</Words>
  <Application>Microsoft Office PowerPoint</Application>
  <PresentationFormat>On-screen Show (4:3)</PresentationFormat>
  <Paragraphs>144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Sahi</dc:creator>
  <cp:lastModifiedBy>Dr.Ahmed Sahi</cp:lastModifiedBy>
  <cp:revision>57</cp:revision>
  <dcterms:created xsi:type="dcterms:W3CDTF">2014-04-08T15:45:00Z</dcterms:created>
  <dcterms:modified xsi:type="dcterms:W3CDTF">2016-04-06T16:19:35Z</dcterms:modified>
</cp:coreProperties>
</file>