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2" r:id="rId2"/>
    <p:sldId id="256" r:id="rId3"/>
    <p:sldId id="269" r:id="rId4"/>
    <p:sldId id="289" r:id="rId5"/>
    <p:sldId id="258" r:id="rId6"/>
    <p:sldId id="259" r:id="rId7"/>
    <p:sldId id="288" r:id="rId8"/>
    <p:sldId id="273" r:id="rId9"/>
    <p:sldId id="282" r:id="rId10"/>
    <p:sldId id="274" r:id="rId11"/>
    <p:sldId id="270" r:id="rId12"/>
    <p:sldId id="287" r:id="rId13"/>
    <p:sldId id="275" r:id="rId14"/>
    <p:sldId id="271" r:id="rId15"/>
    <p:sldId id="291" r:id="rId16"/>
    <p:sldId id="279" r:id="rId17"/>
    <p:sldId id="261" r:id="rId18"/>
    <p:sldId id="262" r:id="rId19"/>
    <p:sldId id="292" r:id="rId20"/>
    <p:sldId id="277" r:id="rId21"/>
    <p:sldId id="264" r:id="rId22"/>
    <p:sldId id="276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6237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9C00-B080-4BAE-8E43-6C0C3304385C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8058-8CDF-40B1-9442-00B9EEB47D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tosis" TargetMode="External"/><Relationship Id="rId3" Type="http://schemas.openxmlformats.org/officeDocument/2006/relationships/hyperlink" Target="http://en.wikipedia.org/wiki/Dinokaryon" TargetMode="External"/><Relationship Id="rId7" Type="http://schemas.openxmlformats.org/officeDocument/2006/relationships/hyperlink" Target="https://en.wikipedia.org/wiki/Nuclear_envelope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Mitosis" TargetMode="External"/><Relationship Id="rId5" Type="http://schemas.openxmlformats.org/officeDocument/2006/relationships/hyperlink" Target="http://en.wikipedia.org/wiki/Histone" TargetMode="External"/><Relationship Id="rId4" Type="http://schemas.openxmlformats.org/officeDocument/2006/relationships/hyperlink" Target="http://en.wikipedia.org/wiki/Chromosome" TargetMode="External"/><Relationship Id="rId9" Type="http://schemas.openxmlformats.org/officeDocument/2006/relationships/hyperlink" Target="https://en.wikipedia.org/wiki/Mitotic_spindl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marefa.org/index.php/%D9%85%D9%84%D9%81:Karenia_brevis.jpg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Dinokaryo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601221/toxin" TargetMode="External"/><Relationship Id="rId2" Type="http://schemas.openxmlformats.org/officeDocument/2006/relationships/hyperlink" Target="http://www.britannica.com/EBchecked/topic/115932/chromatophor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1_E-5_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115932/chromatophor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5.jpeg"/><Relationship Id="rId7" Type="http://schemas.openxmlformats.org/officeDocument/2006/relationships/hyperlink" Target="http://en.wikipedia.org/wiki/Red_tide" TargetMode="External"/><Relationship Id="rId2" Type="http://schemas.openxmlformats.org/officeDocument/2006/relationships/hyperlink" Target="http://biowiki.kenyon.edu/index.php/File:Cran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hellfish" TargetMode="External"/><Relationship Id="rId5" Type="http://schemas.openxmlformats.org/officeDocument/2006/relationships/hyperlink" Target="http://en.wikipedia.org/wiki/Dinotoxin" TargetMode="External"/><Relationship Id="rId4" Type="http://schemas.openxmlformats.org/officeDocument/2006/relationships/hyperlink" Target="http://en.wikipedia.org/wiki/Algal_blo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mumhandis\Desktop\محاضرات طحالب\cryptomona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19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57200" y="22098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Cryptophyta</a:t>
            </a:r>
            <a:endParaRPr lang="en-US" sz="9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mumhandis\Desktop\محاضرات طحالب\ViQI56ymQBGA7VktddBN_dino-blueoceanemporium-blogspot-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7200" y="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Pyrrophyta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dinoflagellata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ar-IQ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215442"/>
            <a:ext cx="9144000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Pyrrophyta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dinoflagellata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principal Characteristics of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Pyrrophyta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 microscopic ,unicellular organisms.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2-The name "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dinoflagellate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refers to the forward- spiraling swimming motion of these organisms.</a:t>
            </a:r>
            <a:endParaRPr lang="en-US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3-Transverse and longitudinal flagella ;-transverse flagellum is flat and encircles the body.-Longitudinal flagellum is perpendicular to the transverse and is responsible for swimming .- Beating flagellum produce a forward ,spiraling motion.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Peridi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958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es_UCalga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5319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representation of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thecal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plates on a typical armored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dinoflagellate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Image by A.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MacRae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Univ. Calgary, after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Evitt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(1985).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81000"/>
            <a:ext cx="8915400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4-photosynthetic species possess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green pigments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chlorophylls a and c, and golden brown pigments, including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peridinin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5-Dinoflagellates primarily exhibit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Asexual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cell division, some species reproduce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Sexually.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6-Their nutrition varies from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Autotrophy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(photosynthesis;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in-nearly 50% of the known species) 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Heterotrophy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(absorption of organic matter) to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Mixotrophy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(autotrophic cells engulf other organisms, including other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dinoflagellates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7-Storage food Both starch grains, and lipids.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2510" y="0"/>
            <a:ext cx="9144000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8-Dinoflagellates exhibit a wide variety in morphology and size (from 0.01 to 2.0 mm). They commonly have a cell covering structure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(theca)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that differentiates them from other algal groups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9-. Cells are either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armored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unarmored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. Armored species have thecae divided into plates composed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cellulose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 or polysaccharides which are key features used in their identification. The cell covering of unarmored species is comprised of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membrane complex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. The theca can be smooth and simple or laced with spines, pores and/or grooves and can be highly ornamented.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6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00400"/>
            <a:ext cx="2743200" cy="3276600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048000"/>
            <a:ext cx="6248400" cy="218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10- Most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dinoflagellates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 have 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Dinokaryon"/>
              </a:rPr>
              <a:t>dinokaryon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nucleus  in which the 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Chromosome"/>
              </a:rPr>
              <a:t>chromosomes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are attached to the nuclear membrane. These lack 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Histone"/>
              </a:rPr>
              <a:t>histones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and remain condensed throughout inter phase rather than just during 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Mitosis"/>
              </a:rPr>
              <a:t>mitosis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01988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 </a:t>
            </a:r>
            <a:r>
              <a:rPr lang="en-US" sz="2400" b="1" dirty="0">
                <a:hlinkClick r:id="rId7" tooltip="Nuclear envelope"/>
              </a:rPr>
              <a:t>nuclear envelope</a:t>
            </a:r>
            <a:r>
              <a:rPr lang="en-US" sz="2400" b="1" dirty="0"/>
              <a:t> does not break down during </a:t>
            </a:r>
            <a:r>
              <a:rPr lang="en-US" sz="2400" b="1" dirty="0">
                <a:hlinkClick r:id="rId8" tooltip="Mitosis"/>
              </a:rPr>
              <a:t>mitosis</a:t>
            </a:r>
            <a:r>
              <a:rPr lang="en-US" sz="2400" b="1" dirty="0"/>
              <a:t>, which is thus termed closed </a:t>
            </a:r>
            <a:r>
              <a:rPr lang="en-US" sz="2400" b="1" dirty="0">
                <a:hlinkClick r:id="rId8" tooltip="Mitosis"/>
              </a:rPr>
              <a:t>mitosis</a:t>
            </a:r>
            <a:r>
              <a:rPr lang="en-US" sz="2400" b="1" dirty="0"/>
              <a:t>. The </a:t>
            </a:r>
            <a:r>
              <a:rPr lang="en-US" sz="2400" b="1" dirty="0">
                <a:hlinkClick r:id="rId9" tooltip="Mitotic spindle"/>
              </a:rPr>
              <a:t>mitotic spindle</a:t>
            </a:r>
            <a:r>
              <a:rPr lang="en-US" sz="2400" b="1" dirty="0"/>
              <a:t> is </a:t>
            </a:r>
            <a:r>
              <a:rPr lang="en-US" sz="2400" b="1" dirty="0" err="1"/>
              <a:t>extranuclear</a:t>
            </a:r>
            <a:endParaRPr lang="ar-IQ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noflagellates are complex cells, with some of the components shown on this cell of &lt;em&gt;Gymnodinium&lt;/em&gt;. There are two flagella, one of which encircles the cell and is housed in an equatorial groove called a cingulum, and the other emerges from the sulcus, a groove running perpendicular to the cingulum. The cell is enclosed in thecal plates; where these are well developed, the species is said to be &quot;armoured&quot; (&lt;em&gt;Ceratium&lt;/em&gt; is an example)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34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304800"/>
            <a:ext cx="8458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11-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Dinoflagellates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known for producing toxins when in large numbers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Refered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to as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 tides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Toxins affect both marine life and humans .</a:t>
            </a:r>
          </a:p>
        </p:txBody>
      </p:sp>
      <p:pic>
        <p:nvPicPr>
          <p:cNvPr id="3" name="صورة 2" descr="http://www.mekshat.com/pix/upload04/images159/mk157420_4342habeb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http://kenanaonline.com/photos/1238039/1238039421/large_1238039421.jpg?127839799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http://kenanaonline.com/photos/1238039/1238039418/large_1238039418.jpg?127839776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8288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http://www.marefa.org/images/thumb/a/a0/Karenia_brevis.jpg/300px-Karenia_brevis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28800"/>
            <a:ext cx="4267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34320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Pyrrophyta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includes two class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1-class:Desmophyceae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2-class;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Dinophyceae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main characteristics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Dinophyceae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algae coming under this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known 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dark yellow to brown algae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 commonly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known as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sea water planktons.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free living, symbiotic or parasitic organisms.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reserve food materials 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starch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possess characteristic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nucleus which is condensed and banded chromosomes. called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dinokaryotic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 tooltip="Dinokaryon"/>
              </a:rPr>
              <a:t>dinokaryon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motile phases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possess two dissimilar flagella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lmumhandis\Desktop\محاضرات طحالب\5714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96861"/>
            <a:ext cx="9144000" cy="28611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1358" y="152400"/>
            <a:ext cx="8853985" cy="61606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Gymnodinium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 genus of marine or freshwater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dinoflagellates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Members of the genus are bilaterally symmetrical with a delicate pellicle (or envelope) and disk-shaped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chromatophores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which, when present, contain yellow, brown, green, or blue pigments. The genus is claimed by both botanists and zoologists, for, like all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dinoflagellates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it has both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plant-like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animal-like species. Some species are photosynthetic; others require solid food. Some may be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bioluminescent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form periodic blooms that may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colour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water yellow or red. A few species produce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toxin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similar to that of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dinoflagellate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Gonyaulax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both toxins are fatal to fish and can irritate the nose and throat of human 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436911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f/f2/Noctiluca_scintillans.jpg/220px-Noctiluca_scintill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10600" cy="3124200"/>
          </a:xfrm>
          <a:prstGeom prst="rect">
            <a:avLst/>
          </a:prstGeom>
          <a:noFill/>
        </p:spPr>
      </p:pic>
      <p:pic>
        <p:nvPicPr>
          <p:cNvPr id="3" name="Picture 2" descr="C:\Users\almumhandis\Desktop\محاضرات طحالب\capt.50b7e2187b734d454f09c6603363eb9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949" y="3152633"/>
            <a:ext cx="8610600" cy="3124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6302991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Bioluminescent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109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1815878"/>
            <a:ext cx="9144000" cy="109876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Cryptophyta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principal Characteristics </a:t>
            </a:r>
            <a:r>
              <a:rPr lang="en-A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Cryptophyta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Relatively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small cell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around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1 E-5 m"/>
              </a:rPr>
              <a:t>10–50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1 E-5 m"/>
              </a:rPr>
              <a:t>μm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size and flattened in shape, Typically phytoplankton  with an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anterior groove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pocket. At the edge of the pocket there are typically two slightly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unequal flagella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chloroplasts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include chlorophylls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and c</a:t>
            </a:r>
            <a:r>
              <a:rPr kumimoji="0" lang="en-US" sz="28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well as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phycocyanin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phycoerithrin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related to but different from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phycobilins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found in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Cyanobacteria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Rhodophyceae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and yellow pigments (α-carotene and xanthophylls.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Storage food Both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Starch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grains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lipids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Eyespot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if present, is inside plastid.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Gymnodin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3400" y="2057400"/>
            <a:ext cx="6858000" cy="27432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1600200"/>
            <a:ext cx="64008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Gymnodinium</a:t>
            </a:r>
          </a:p>
          <a:p>
            <a:pPr algn="ctr"/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genus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marine or freshwater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dinoflagellates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Members of the genus are bilaterally symmetrical with a delicate pellicle (or envelope) and disk-shaped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chromatophores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which, when present, contain yellow, brown, green, or blue pigments. </a:t>
            </a:r>
            <a:endParaRPr lang="ar-IQ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51817"/>
            <a:ext cx="9144000" cy="30777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Ceratium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species are easily identifiable because of their unique shape. They are covered with an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armor-like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cell wall, made out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polysaccharidel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 most distinguishing characteristic are the arms (also known as horns), the shape and size of which vary from species to species.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Ceratium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monoceras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a single, apical horn. The arms help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Ceratium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float, but prevent them from moving very quickly.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Another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important feature is that they contain small plasmids.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microbewiki.kenyon.edu/images/3/34/Div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erat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mumhandis\Desktop\محاضرات طحالب\Ceratium_hirundin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38900" y="38100"/>
            <a:ext cx="2743200" cy="2667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0"/>
            <a:ext cx="6629400" cy="69865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Ceratium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have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flagella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These wind around the cell body. The flagella each have different movements and shapes. The transverse flagellum beats in a spiral motion, while the longitudinal flagellum pulses in waves..Certain species are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bioluminescent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Under adverse conditions, </a:t>
            </a:r>
            <a:r>
              <a:rPr lang="en-US" sz="28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Ceratium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able to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Encyst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themselves as a form of protection. </a:t>
            </a:r>
            <a:r>
              <a:rPr lang="en-US" sz="28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Ceratium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mixotrophs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obtaining food both through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photosyntheis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phagocytosis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Asexual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reproduction is most common in </a:t>
            </a:r>
            <a:r>
              <a:rPr lang="en-US" sz="28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Ceratium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However, sexual reproduction is also possible, usually taking place under adverse conditions.</a:t>
            </a:r>
          </a:p>
          <a:p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ar-IQ" sz="2800" dirty="0"/>
          </a:p>
        </p:txBody>
      </p:sp>
      <p:pic>
        <p:nvPicPr>
          <p:cNvPr id="4" name="Picture 2" descr="C:\Users\almumhandis\Desktop\محاضرات طحالب\lighting_lake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5146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</a:t>
            </a: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6" name="Picture 3" descr="http://www.artscape.us/aquaculture/ceratium_furca/fish_kill_1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3733800" cy="2362201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Harmful algal blooms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Dinoflagellates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sometimes </a:t>
            </a:r>
            <a:r>
              <a:rPr lang="en-US" sz="2800" b="1" u="sng" dirty="0" smtClean="0">
                <a:solidFill>
                  <a:srgbClr val="0B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Algal bloom"/>
              </a:rPr>
              <a:t>bloom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in concentrations of more than a million cells per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millilitre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Under such circumstances they can produce toxins (generally called </a:t>
            </a:r>
            <a:r>
              <a:rPr lang="en-US" sz="2800" b="1" u="sng" dirty="0" err="1" smtClean="0">
                <a:solidFill>
                  <a:srgbClr val="0B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Dinotoxin"/>
              </a:rPr>
              <a:t>dinotoxins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in quantities capable of killing fish and accumulating in filter feeders such as </a:t>
            </a:r>
            <a:r>
              <a:rPr lang="en-US" sz="2800" b="1" u="sng" dirty="0" smtClean="0">
                <a:solidFill>
                  <a:srgbClr val="0B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Shellfish"/>
              </a:rPr>
              <a:t>shellfish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in turn may be passed on to people who eat them. This phenomenon is called a </a:t>
            </a:r>
            <a:r>
              <a:rPr lang="en-US" sz="2800" b="1" u="sng" dirty="0" smtClean="0">
                <a:solidFill>
                  <a:srgbClr val="0B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Red tide"/>
              </a:rPr>
              <a:t>red tide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from the color the bloom imparts to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water.</a:t>
            </a:r>
            <a:endParaRPr lang="ar-IQ" sz="2800" b="1" dirty="0"/>
          </a:p>
        </p:txBody>
      </p:sp>
      <p:pic>
        <p:nvPicPr>
          <p:cNvPr id="8" name="صورة 7" descr="http://www.mekshat.com/pix/upload04/images159/mk157420_4342habebe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41910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86000" y="-541317"/>
            <a:ext cx="457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1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04800" y="182225"/>
            <a:ext cx="8610600" cy="64325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5- Reproduction is generally Asexual by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+mj-cs"/>
              </a:rPr>
              <a:t>longitudinal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 cell division .</a:t>
            </a:r>
            <a:endParaRPr lang="en-US" sz="2800" b="1" dirty="0" smtClean="0">
              <a:latin typeface="Arial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6-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Lack cell walls-naked , Cell Covering: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+mj-cs"/>
              </a:rPr>
              <a:t>Periplast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—made up of protein plates.</a:t>
            </a:r>
            <a:endParaRPr lang="en-US" sz="2800" b="1" dirty="0" smtClean="0">
              <a:latin typeface="Arial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+mj-cs"/>
              </a:rPr>
              <a:t>7-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Nutrition is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+mj-cs"/>
              </a:rPr>
              <a:t>autotrophic or heterotrophic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.</a:t>
            </a:r>
            <a:endParaRPr lang="en-US" sz="2800" b="1" dirty="0" smtClean="0">
              <a:latin typeface="Arial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8-Flagellate:</a:t>
            </a:r>
            <a:endParaRPr lang="en-US" sz="2800" b="1" dirty="0" smtClean="0">
              <a:latin typeface="Arial" pitchFamily="34" charset="0"/>
              <a:cs typeface="+mj-cs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/>
              <a:tabLst>
                <a:tab pos="679450" algn="l"/>
              </a:tabLs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Two unequal flagella </a:t>
            </a:r>
            <a:endParaRPr lang="en-US" sz="2800" b="1" dirty="0" smtClean="0">
              <a:latin typeface="Arial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Typically the longer flagellum has two rows of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+mj-cs"/>
              </a:rPr>
              <a:t>mastigonemes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, the shorter one a single row.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+mj-cs"/>
              </a:rPr>
              <a:t>mastigonemes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, assist in locomotion by increasing the surface area of a flagellum.</a:t>
            </a:r>
            <a:endParaRPr lang="en-US" sz="2800" b="1" dirty="0" smtClean="0">
              <a:latin typeface="Arial" pitchFamily="34" charset="0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+mj-cs"/>
              </a:rPr>
              <a:t>9- 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+mj-cs"/>
              </a:rPr>
              <a:t>They are common 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 freshwater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+mj-cs"/>
              </a:rPr>
              <a:t>, and also occur 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marine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+mj-cs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+mj-cs"/>
              </a:rPr>
              <a:t>brackish habitats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+mj-cs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9450" algn="l"/>
              </a:tabLst>
            </a:pP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Ahmed Sahi\Desktop\periplast-gr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39000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4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4800" y="59204"/>
            <a:ext cx="8534400" cy="20005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Cryptophyta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Cryptophyceae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Order: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Cryptomonales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Geuns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Cryptomonas</a:t>
            </a:r>
            <a:endParaRPr lang="en-US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https://microbewiki.kenyon.edu/images/2/2b/Cryptomon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324600" y="59436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Cryptomonas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sp.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05400" y="10668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2-Order:Cryptococcales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Genus: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Tetragonduim</a:t>
            </a:r>
            <a:r>
              <a:rPr lang="en-US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54675"/>
            <a:ext cx="8686800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A typical photosynthetic genus, has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 unequal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flagella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attached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 one end of a flattened oval cell.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inhabit freshwater aquatic systems.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Cells varying in shape between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ovoid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elliptical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averaging 40 </a:t>
            </a:r>
            <a:r>
              <a:rPr lang="el-G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in size.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Most have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chlorplasts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the color of which is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usually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yellowish to olive-green, but this may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 red during winter months.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Cell division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longitudinal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Cryptomonas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 be either protozoa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(order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Cryptomonadida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or alga (class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Cryptophyceae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Cryptomonas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phytoplankton function as primary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producers in freshwater ecosystems and contribute to the foraging base of many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heterotrophs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including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macroinvertibrates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fishes.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600967" y="990600"/>
            <a:ext cx="2286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Cryptomonas</a:t>
            </a:r>
            <a:endParaRPr lang="ar-IQ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ni-koeln.de/~aeb25/Bilder/cellmorphology-g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543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440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mumhandis\Desktop\محاضرات طحالب\euglenophytacryptophyta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T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372600" cy="7086600"/>
          </a:xfrm>
          <a:prstGeom prst="rect">
            <a:avLst/>
          </a:prstGeom>
        </p:spPr>
      </p:pic>
      <p:sp>
        <p:nvSpPr>
          <p:cNvPr id="3" name="سهم لأعلى 2"/>
          <p:cNvSpPr/>
          <p:nvPr/>
        </p:nvSpPr>
        <p:spPr>
          <a:xfrm>
            <a:off x="3581400" y="4343400"/>
            <a:ext cx="5334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889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Ghaedaa</dc:creator>
  <cp:lastModifiedBy>Dr.Ahmed Sahi</cp:lastModifiedBy>
  <cp:revision>112</cp:revision>
  <dcterms:created xsi:type="dcterms:W3CDTF">2014-03-28T20:56:29Z</dcterms:created>
  <dcterms:modified xsi:type="dcterms:W3CDTF">2017-04-05T18:45:12Z</dcterms:modified>
</cp:coreProperties>
</file>