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282" r:id="rId2"/>
    <p:sldId id="275" r:id="rId3"/>
    <p:sldId id="277" r:id="rId4"/>
    <p:sldId id="274" r:id="rId5"/>
    <p:sldId id="266" r:id="rId6"/>
    <p:sldId id="280" r:id="rId7"/>
    <p:sldId id="265" r:id="rId8"/>
    <p:sldId id="284" r:id="rId9"/>
    <p:sldId id="292" r:id="rId10"/>
    <p:sldId id="264" r:id="rId11"/>
    <p:sldId id="293" r:id="rId12"/>
    <p:sldId id="263" r:id="rId13"/>
    <p:sldId id="286" r:id="rId14"/>
    <p:sldId id="262" r:id="rId15"/>
    <p:sldId id="290" r:id="rId16"/>
    <p:sldId id="261" r:id="rId17"/>
    <p:sldId id="260" r:id="rId18"/>
    <p:sldId id="267" r:id="rId19"/>
    <p:sldId id="259" r:id="rId20"/>
    <p:sldId id="295" r:id="rId21"/>
    <p:sldId id="294" r:id="rId22"/>
    <p:sldId id="257" r:id="rId23"/>
    <p:sldId id="258" r:id="rId24"/>
    <p:sldId id="268" r:id="rId25"/>
    <p:sldId id="285" r:id="rId26"/>
    <p:sldId id="273" r:id="rId27"/>
    <p:sldId id="272" r:id="rId28"/>
    <p:sldId id="271"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3F39BA-F51E-4805-9F45-3AEBC18BD44D}" type="datetimeFigureOut">
              <a:rPr lang="ar-IQ" smtClean="0"/>
              <a:pPr/>
              <a:t>02/07/1438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CB7ACAC-1E3B-4622-B56F-990256ECA3E4}" type="slidenum">
              <a:rPr lang="ar-IQ" smtClean="0"/>
              <a:pPr/>
              <a:t>‹#›</a:t>
            </a:fld>
            <a:endParaRPr lang="ar-IQ"/>
          </a:p>
        </p:txBody>
      </p:sp>
    </p:spTree>
    <p:extLst>
      <p:ext uri="{BB962C8B-B14F-4D97-AF65-F5344CB8AC3E}">
        <p14:creationId xmlns:p14="http://schemas.microsoft.com/office/powerpoint/2010/main" val="924504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F4BD8-5BB9-4818-83FF-4B278F662082}" type="datetimeFigureOut">
              <a:rPr lang="ar-IQ" smtClean="0"/>
              <a:pPr/>
              <a:t>02/07/1438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A3F4BD8-5BB9-4818-83FF-4B278F662082}" type="datetimeFigureOut">
              <a:rPr lang="ar-IQ" smtClean="0"/>
              <a:pPr/>
              <a:t>02/07/1438</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B648F8-7C49-4B3D-9695-6A4A11721CE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Diadinoxanthin" TargetMode="External"/><Relationship Id="rId13" Type="http://schemas.openxmlformats.org/officeDocument/2006/relationships/hyperlink" Target="http://en.wikipedia.org/wiki/Brown_algae" TargetMode="External"/><Relationship Id="rId3" Type="http://schemas.openxmlformats.org/officeDocument/2006/relationships/hyperlink" Target="http://en.wikipedia.org/wiki/Photosynthesis" TargetMode="External"/><Relationship Id="rId7" Type="http://schemas.openxmlformats.org/officeDocument/2006/relationships/hyperlink" Target="http://en.wikipedia.org/wiki/Carotenoid" TargetMode="External"/><Relationship Id="rId12" Type="http://schemas.openxmlformats.org/officeDocument/2006/relationships/hyperlink" Target="http://en.wikipedia.org/wiki/Hemicellulose" TargetMode="External"/><Relationship Id="rId2" Type="http://schemas.openxmlformats.org/officeDocument/2006/relationships/hyperlink" Target="http://en.wikipedia.org/wiki/Flagellate" TargetMode="External"/><Relationship Id="rId1" Type="http://schemas.openxmlformats.org/officeDocument/2006/relationships/slideLayout" Target="../slideLayouts/slideLayout7.xml"/><Relationship Id="rId6" Type="http://schemas.openxmlformats.org/officeDocument/2006/relationships/hyperlink" Target="http://en.wikipedia.org/wiki/Beta-Carotene" TargetMode="External"/><Relationship Id="rId11" Type="http://schemas.openxmlformats.org/officeDocument/2006/relationships/hyperlink" Target="http://en.wikipedia.org/wiki/Cellulose" TargetMode="External"/><Relationship Id="rId5" Type="http://schemas.openxmlformats.org/officeDocument/2006/relationships/hyperlink" Target="http://en.wikipedia.org/wiki/Chlorophyll_c" TargetMode="External"/><Relationship Id="rId10" Type="http://schemas.openxmlformats.org/officeDocument/2006/relationships/hyperlink" Target="http://en.wikipedia.org/wiki/Chrysolaminarin" TargetMode="External"/><Relationship Id="rId4" Type="http://schemas.openxmlformats.org/officeDocument/2006/relationships/hyperlink" Target="http://en.wikipedia.org/wiki/Chlorophyll_a" TargetMode="External"/><Relationship Id="rId9" Type="http://schemas.openxmlformats.org/officeDocument/2006/relationships/hyperlink" Target="http://en.wikipedia.org/wiki/Fucoxanth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en.wikipedia.org/wiki/Centrales" TargetMode="External"/><Relationship Id="rId7" Type="http://schemas.openxmlformats.org/officeDocument/2006/relationships/image" Target="../media/image18.png"/><Relationship Id="rId2" Type="http://schemas.openxmlformats.org/officeDocument/2006/relationships/hyperlink" Target="http://en.wikipedia.org/wiki/Order_(biology)"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en.wikipedia.org/wiki/Pennal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Euglena_diagram.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TH.jpg"/>
          <p:cNvPicPr/>
          <p:nvPr/>
        </p:nvPicPr>
        <p:blipFill>
          <a:blip r:embed="rId2"/>
          <a:stretch>
            <a:fillRect/>
          </a:stretch>
        </p:blipFill>
        <p:spPr>
          <a:xfrm>
            <a:off x="0" y="-228600"/>
            <a:ext cx="9372600" cy="7086600"/>
          </a:xfrm>
          <a:prstGeom prst="rect">
            <a:avLst/>
          </a:prstGeom>
        </p:spPr>
      </p:pic>
      <p:sp>
        <p:nvSpPr>
          <p:cNvPr id="3" name="سهم للأسفل 2"/>
          <p:cNvSpPr/>
          <p:nvPr/>
        </p:nvSpPr>
        <p:spPr>
          <a:xfrm flipV="1">
            <a:off x="1981200" y="5105400"/>
            <a:ext cx="1018032" cy="1219200"/>
          </a:xfrm>
          <a:prstGeom prst="downArrow">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84023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FF0000"/>
                </a:solidFill>
                <a:effectLst/>
                <a:latin typeface="Times New Roman" pitchFamily="18" charset="0"/>
                <a:ea typeface="Times New Roman" pitchFamily="18" charset="0"/>
                <a:cs typeface="+mj-cs"/>
              </a:rPr>
              <a:t>The principal Characteristics of the </a:t>
            </a:r>
            <a:r>
              <a:rPr kumimoji="0" lang="en-US" sz="3200" b="1" i="0" u="none" strike="noStrike" cap="none" normalizeH="0" baseline="0" dirty="0" err="1" smtClean="0">
                <a:ln>
                  <a:noFill/>
                </a:ln>
                <a:solidFill>
                  <a:srgbClr val="FF0000"/>
                </a:solidFill>
                <a:effectLst/>
                <a:latin typeface="Times New Roman" pitchFamily="18" charset="0"/>
                <a:ea typeface="Times New Roman" pitchFamily="18" charset="0"/>
                <a:cs typeface="+mj-cs"/>
              </a:rPr>
              <a:t>Chrysophyta</a:t>
            </a:r>
            <a:endParaRPr kumimoji="0" lang="en-US" sz="3200" b="0"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1. The chloroplasts contain chlorophyll </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mj-cs"/>
              </a:rPr>
              <a:t>a, </a:t>
            </a:r>
            <a:r>
              <a:rPr kumimoji="0" lang="en-US" sz="2800" b="1" i="0" u="none" strike="noStrike" cap="none" normalizeH="0" baseline="0" dirty="0" err="1" smtClean="0">
                <a:ln>
                  <a:noFill/>
                </a:ln>
                <a:solidFill>
                  <a:srgbClr val="FF0000"/>
                </a:solidFill>
                <a:effectLst/>
                <a:latin typeface="Calibri" pitchFamily="34" charset="0"/>
                <a:ea typeface="Times New Roman" pitchFamily="18" charset="0"/>
                <a:cs typeface="+mj-cs"/>
              </a:rPr>
              <a:t>c</a:t>
            </a:r>
            <a:r>
              <a:rPr kumimoji="0" lang="en-US" sz="2800" b="1" i="0" u="none" strike="noStrike" cap="none" normalizeH="0" baseline="-30000" dirty="0" err="1" smtClean="0">
                <a:ln>
                  <a:noFill/>
                </a:ln>
                <a:solidFill>
                  <a:srgbClr val="FF0000"/>
                </a:solidFill>
                <a:effectLst/>
                <a:latin typeface="Calibri" pitchFamily="34" charset="0"/>
                <a:ea typeface="Times New Roman" pitchFamily="18" charset="0"/>
                <a:cs typeface="+mj-cs"/>
              </a:rPr>
              <a:t>l</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 </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mj-cs"/>
              </a:rPr>
              <a:t>c</a:t>
            </a:r>
            <a:r>
              <a:rPr kumimoji="0" lang="en-US" sz="2800" b="1" i="0" u="none" strike="noStrike" cap="none" normalizeH="0" baseline="-30000" dirty="0" smtClean="0">
                <a:ln>
                  <a:noFill/>
                </a:ln>
                <a:solidFill>
                  <a:srgbClr val="FF0000"/>
                </a:solidFill>
                <a:effectLst/>
                <a:latin typeface="Calibri" pitchFamily="34" charset="0"/>
                <a:ea typeface="Times New Roman" pitchFamily="18" charset="0"/>
                <a:cs typeface="+mj-cs"/>
              </a:rPr>
              <a:t>2</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chlorophyll</a:t>
            </a:r>
            <a:r>
              <a:rPr kumimoji="0" lang="en-US" sz="2400" b="0" i="0" u="none" strike="noStrike" cap="none" normalizeH="0" baseline="0" dirty="0" smtClean="0">
                <a:ln>
                  <a:noFill/>
                </a:ln>
                <a:solidFill>
                  <a:srgbClr val="00B050"/>
                </a:solidFill>
                <a:effectLst/>
                <a:latin typeface="Calibri" pitchFamily="34" charset="0"/>
                <a:ea typeface="Times New Roman" pitchFamily="18" charset="0"/>
                <a:cs typeface="+mj-cs"/>
              </a:rPr>
              <a:t> </a:t>
            </a: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mj-cs"/>
              </a:rPr>
              <a:t>b</a:t>
            </a:r>
            <a:r>
              <a:rPr kumimoji="0" lang="en-US" sz="2400" b="0" i="0" u="none" strike="noStrike" cap="none" normalizeH="0" baseline="0" dirty="0" smtClean="0">
                <a:ln>
                  <a:noFill/>
                </a:ln>
                <a:solidFill>
                  <a:srgbClr val="00B05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is never present. Also have accessory pigment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carotene and xanthophylls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2. The main reserve polysaccharide are </a:t>
            </a:r>
            <a:r>
              <a:rPr kumimoji="0" lang="en-US" sz="2800" b="0" i="0" u="none" strike="noStrike" cap="none" normalizeH="0" baseline="0" dirty="0" err="1" smtClean="0">
                <a:ln>
                  <a:noFill/>
                </a:ln>
                <a:solidFill>
                  <a:srgbClr val="C00000"/>
                </a:solidFill>
                <a:effectLst/>
                <a:latin typeface="Calibri" pitchFamily="34" charset="0"/>
                <a:ea typeface="Times New Roman" pitchFamily="18" charset="0"/>
                <a:cs typeface="+mj-cs"/>
              </a:rPr>
              <a:t>chrysolaminaran</a:t>
            </a:r>
            <a:r>
              <a:rPr kumimoji="0" lang="en-US" sz="2800" b="0" i="0" u="none" strike="noStrike" cap="none" normalizeH="0" baseline="0" dirty="0" smtClean="0">
                <a:ln>
                  <a:noFill/>
                </a:ln>
                <a:solidFill>
                  <a:srgbClr val="C00000"/>
                </a:solidFill>
                <a:effectLst/>
                <a:latin typeface="Calibri" pitchFamily="34" charset="0"/>
                <a:ea typeface="Times New Roman" pitchFamily="18" charset="0"/>
                <a:cs typeface="+mj-cs"/>
              </a:rPr>
              <a:t>, </a:t>
            </a:r>
            <a:r>
              <a:rPr kumimoji="0" lang="en-US" sz="2800" b="0" i="0" u="none" strike="noStrike" cap="none" normalizeH="0" baseline="0" dirty="0" err="1" smtClean="0">
                <a:ln>
                  <a:noFill/>
                </a:ln>
                <a:solidFill>
                  <a:srgbClr val="C00000"/>
                </a:solidFill>
                <a:effectLst/>
                <a:latin typeface="Calibri" pitchFamily="34" charset="0"/>
                <a:ea typeface="Times New Roman" pitchFamily="18" charset="0"/>
                <a:cs typeface="+mj-cs"/>
              </a:rPr>
              <a:t>Leucosin</a:t>
            </a:r>
            <a:r>
              <a:rPr kumimoji="0" lang="en-US" sz="2800" b="0" i="0" u="none" strike="noStrike" cap="none" normalizeH="0" baseline="0" dirty="0" smtClean="0">
                <a:ln>
                  <a:noFill/>
                </a:ln>
                <a:solidFill>
                  <a:srgbClr val="C0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and</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oil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3-</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r>
              <a:rPr lang="en-US" sz="2400" dirty="0" smtClean="0"/>
              <a:t>Notes the diversity flagellate systems ,The flagellate cells are </a:t>
            </a:r>
            <a:r>
              <a:rPr lang="en-US" sz="3200" dirty="0" err="1" smtClean="0">
                <a:solidFill>
                  <a:srgbClr val="7030A0"/>
                </a:solidFill>
              </a:rPr>
              <a:t>Heterokon</a:t>
            </a:r>
            <a:r>
              <a:rPr lang="en-US" sz="2400" dirty="0" err="1" smtClean="0"/>
              <a:t>t</a:t>
            </a:r>
            <a:r>
              <a:rPr lang="en-US" sz="2400" dirty="0" smtClean="0"/>
              <a:t>, bearing a long flagellum(</a:t>
            </a:r>
            <a:r>
              <a:rPr lang="en-US" sz="2400" b="1" dirty="0" err="1" smtClean="0">
                <a:solidFill>
                  <a:srgbClr val="0070C0"/>
                </a:solidFill>
              </a:rPr>
              <a:t>Pantonematic</a:t>
            </a:r>
            <a:r>
              <a:rPr lang="en-US" sz="2400" dirty="0" smtClean="0"/>
              <a:t>), and a shorter smooth flagellum(</a:t>
            </a:r>
            <a:r>
              <a:rPr lang="en-US" sz="2400" b="1" dirty="0" err="1" smtClean="0">
                <a:solidFill>
                  <a:srgbClr val="0070C0"/>
                </a:solidFill>
              </a:rPr>
              <a:t>Acronematic</a:t>
            </a:r>
            <a:r>
              <a:rPr lang="en-US" sz="2400" dirty="0" smtClean="0"/>
              <a:t>). And some species have </a:t>
            </a:r>
            <a:r>
              <a:rPr lang="en-US" sz="2400" b="1" dirty="0" err="1" smtClean="0">
                <a:solidFill>
                  <a:srgbClr val="FF0000"/>
                </a:solidFill>
              </a:rPr>
              <a:t>Haptonema</a:t>
            </a:r>
            <a:endParaRPr lang="en-US" sz="2400" b="1" dirty="0" smtClean="0">
              <a:solidFill>
                <a:srgbClr val="FF0000"/>
              </a:solidFill>
            </a:endParaRPr>
          </a:p>
          <a:p>
            <a:pPr algn="l" rtl="0" eaLnBrk="0" fontAlgn="base" hangingPunct="0">
              <a:spcBef>
                <a:spcPct val="0"/>
              </a:spcBef>
              <a:spcAft>
                <a:spcPct val="0"/>
              </a:spcAft>
            </a:pPr>
            <a:r>
              <a:rPr lang="en-US" sz="2400" b="1" dirty="0" smtClean="0"/>
              <a:t>is a "flagellum like" structure arising from the cell apex near the other flagella. It contains several microtubules. Its exact function is  unknown, but is thought to aid in attachment, feeding, or responses.</a:t>
            </a:r>
            <a:endParaRPr lang="en-US" sz="2400" dirty="0" smtClean="0"/>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4-The </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eyespot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lies at the anterior of the cell, enclosed within the chloroplast.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5- Sexual reproduction varies from </a:t>
            </a:r>
            <a:r>
              <a:rPr kumimoji="0" lang="en-US" sz="2800" b="0" i="0" u="none" strike="noStrike" cap="none" normalizeH="0" baseline="0" dirty="0" err="1" smtClean="0">
                <a:ln>
                  <a:noFill/>
                </a:ln>
                <a:solidFill>
                  <a:srgbClr val="C00000"/>
                </a:solidFill>
                <a:effectLst/>
                <a:latin typeface="Times New Roman" pitchFamily="18" charset="0"/>
                <a:ea typeface="Times New Roman" pitchFamily="18" charset="0"/>
                <a:cs typeface="+mj-cs"/>
              </a:rPr>
              <a:t>isogamous</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a:t>
            </a:r>
            <a:r>
              <a:rPr kumimoji="0" lang="en-US" sz="2800" b="0" i="0" u="none" strike="noStrike" cap="none" normalizeH="0" baseline="0" dirty="0" err="1" smtClean="0">
                <a:ln>
                  <a:noFill/>
                </a:ln>
                <a:solidFill>
                  <a:srgbClr val="C00000"/>
                </a:solidFill>
                <a:effectLst/>
                <a:latin typeface="Times New Roman" pitchFamily="18" charset="0"/>
                <a:ea typeface="Times New Roman" pitchFamily="18" charset="0"/>
                <a:cs typeface="+mj-cs"/>
              </a:rPr>
              <a:t>Anisogamous</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a:t>
            </a:r>
            <a:r>
              <a:rPr kumimoji="0" lang="en-US" sz="2800" b="0" i="0" u="none" strike="noStrike" cap="none" normalizeH="0" baseline="0" dirty="0" err="1" smtClean="0">
                <a:ln>
                  <a:noFill/>
                </a:ln>
                <a:solidFill>
                  <a:srgbClr val="C00000"/>
                </a:solidFill>
                <a:effectLst/>
                <a:latin typeface="Times New Roman" pitchFamily="18" charset="0"/>
                <a:ea typeface="Times New Roman" pitchFamily="18" charset="0"/>
                <a:cs typeface="+mj-cs"/>
              </a:rPr>
              <a:t>oogamous</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a:t>
            </a:r>
            <a:endParaRPr kumimoji="0" lang="en-US" sz="2800" b="0" i="0" u="none" strike="noStrike" cap="none" normalizeH="0" baseline="0" dirty="0" smtClean="0">
              <a:ln>
                <a:noFill/>
              </a:ln>
              <a:solidFill>
                <a:srgbClr val="C0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7-</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Most of the plants are fresh water (about</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mj-cs"/>
              </a:rPr>
              <a:t> 75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and rest are marine.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sz="2400" dirty="0" smtClean="0">
              <a:solidFill>
                <a:srgbClr val="222222"/>
              </a:solidFill>
              <a:latin typeface="Calibri" pitchFamily="34"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dirty="0" smtClean="0">
                <a:solidFill>
                  <a:srgbClr val="00B050"/>
                </a:solidFill>
                <a:latin typeface="Calibri" pitchFamily="34" charset="0"/>
                <a:ea typeface="Times New Roman" pitchFamily="18" charset="0"/>
              </a:rPr>
              <a:t>2-Class:</a:t>
            </a:r>
            <a:r>
              <a:rPr lang="en-US" sz="4000" b="1" dirty="0"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44000" cy="71096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tab pos="498475" algn="l"/>
              </a:tabLst>
            </a:pP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1- Class: </a:t>
            </a:r>
            <a:r>
              <a:rPr kumimoji="0" lang="en-US" sz="28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Chrysophyceae</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en-US" sz="2800"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Golden</a:t>
            </a:r>
            <a:r>
              <a:rPr kumimoji="0" lang="en-US" sz="2800" b="1"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 </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algae)</a:t>
            </a:r>
            <a:endParaRPr kumimoji="0" lang="en-US" sz="2800" b="1"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The main characteristics of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mj-cs"/>
              </a:rPr>
              <a:t>Chrysophyceae</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are:</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1-is commonly known as golden algae.</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2-It’s a group of algae which is found in fresh water forms.</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3-is unicellular or colonial.</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4-The pigments are chlorophyll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 c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and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fucoxanthin</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this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mj-cs"/>
              </a:rPr>
              <a:t>fucoxanthin</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which give the characteristic </a:t>
            </a:r>
            <a:r>
              <a:rPr kumimoji="0" lang="en-US" sz="2400" b="1" i="0" u="none" strike="noStrike" cap="none" normalizeH="0" baseline="0" dirty="0" smtClean="0">
                <a:ln>
                  <a:noFill/>
                </a:ln>
                <a:solidFill>
                  <a:srgbClr val="FFFF00"/>
                </a:solidFill>
                <a:effectLst/>
                <a:latin typeface="Calibri" pitchFamily="34" charset="0"/>
                <a:ea typeface="Times New Roman" pitchFamily="18" charset="0"/>
                <a:cs typeface="+mj-cs"/>
              </a:rPr>
              <a:t>color</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5-It stores energy in the form both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carbohydrate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and</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 oil droplets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1" i="0" u="none" strike="noStrike" cap="none" normalizeH="0" baseline="0" dirty="0" smtClean="0">
              <a:ln>
                <a:noFill/>
              </a:ln>
              <a:solidFill>
                <a:schemeClr val="tx1"/>
              </a:solidFill>
              <a:effectLst/>
              <a:latin typeface="Arial" pitchFamily="34" charset="0"/>
              <a:cs typeface="+mj-cs"/>
            </a:endParaRPr>
          </a:p>
          <a:p>
            <a:pPr algn="l" rtl="0" eaLnBrk="0" fontAlgn="base" hangingPunct="0">
              <a:spcBef>
                <a:spcPct val="0"/>
              </a:spcBef>
              <a:spcAft>
                <a:spcPct val="0"/>
              </a:spcAft>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6-</a:t>
            </a:r>
            <a:r>
              <a:rPr lang="en-US" sz="2400" b="1" dirty="0" smtClean="0">
                <a:solidFill>
                  <a:schemeClr val="tx1"/>
                </a:solidFill>
              </a:rPr>
              <a:t>different types of cell wall covers : by cellulosic envelopes (</a:t>
            </a:r>
            <a:r>
              <a:rPr lang="en-US" sz="2400" b="1" dirty="0" err="1" smtClean="0">
                <a:solidFill>
                  <a:srgbClr val="FF0000"/>
                </a:solidFill>
              </a:rPr>
              <a:t>lorica</a:t>
            </a:r>
            <a:r>
              <a:rPr lang="en-US" sz="2400" b="1" dirty="0" smtClean="0">
                <a:solidFill>
                  <a:schemeClr val="tx1"/>
                </a:solidFill>
              </a:rPr>
              <a:t>)or by </a:t>
            </a:r>
            <a:r>
              <a:rPr lang="en-US" sz="2400" b="1" dirty="0" smtClean="0">
                <a:solidFill>
                  <a:srgbClr val="FF0000"/>
                </a:solidFill>
              </a:rPr>
              <a:t>silica scales </a:t>
            </a:r>
            <a:r>
              <a:rPr lang="en-US" sz="2400" b="1" dirty="0" smtClean="0">
                <a:solidFill>
                  <a:schemeClr val="tx1"/>
                </a:solidFill>
              </a:rPr>
              <a:t>, whereas others miss the outer cell wall.</a:t>
            </a:r>
          </a:p>
          <a:p>
            <a:pPr algn="l" rtl="0" eaLnBrk="0" fontAlgn="base" hangingPunct="0">
              <a:spcBef>
                <a:spcPct val="0"/>
              </a:spcBef>
              <a:spcAft>
                <a:spcPct val="0"/>
              </a:spcAft>
              <a:tabLst>
                <a:tab pos="498475" algn="l"/>
              </a:tabLst>
            </a:pPr>
            <a:r>
              <a:rPr lang="en-US" sz="2400" b="1" dirty="0" smtClean="0">
                <a:solidFill>
                  <a:schemeClr val="tx1"/>
                </a:solidFill>
              </a:rPr>
              <a:t>7-flagella </a:t>
            </a:r>
            <a:r>
              <a:rPr lang="en-US" sz="2400" b="1" dirty="0" smtClean="0">
                <a:solidFill>
                  <a:schemeClr val="tx1"/>
                </a:solidFill>
              </a:rPr>
              <a:t>apical and </a:t>
            </a:r>
            <a:r>
              <a:rPr lang="en-US" sz="2400" b="1" dirty="0" smtClean="0">
                <a:solidFill>
                  <a:srgbClr val="7030A0"/>
                </a:solidFill>
              </a:rPr>
              <a:t>unequa</a:t>
            </a:r>
            <a:r>
              <a:rPr lang="en-US" sz="2400" b="1" dirty="0" smtClean="0">
                <a:solidFill>
                  <a:schemeClr val="tx1"/>
                </a:solidFill>
              </a:rPr>
              <a:t>l in length, and some species have </a:t>
            </a:r>
            <a:r>
              <a:rPr lang="en-US" sz="2400" b="1" dirty="0" err="1" smtClean="0">
                <a:solidFill>
                  <a:schemeClr val="tx1"/>
                </a:solidFill>
              </a:rPr>
              <a:t>haptonema</a:t>
            </a:r>
            <a:r>
              <a:rPr lang="en-US" sz="2400" b="1" dirty="0" smtClean="0">
                <a:solidFill>
                  <a:schemeClr val="tx1"/>
                </a:solidFill>
              </a:rPr>
              <a:t> </a:t>
            </a:r>
            <a:r>
              <a:rPr lang="en-US" sz="2400" b="1" dirty="0" smtClean="0"/>
              <a:t>. </a:t>
            </a: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8-Asexual reproduction by </a:t>
            </a:r>
            <a:r>
              <a:rPr kumimoji="0" lang="en-US" sz="2400" b="1" i="0" u="none" strike="noStrike" cap="none" normalizeH="0" baseline="0" dirty="0" smtClean="0">
                <a:ln>
                  <a:noFill/>
                </a:ln>
                <a:solidFill>
                  <a:srgbClr val="7030A0"/>
                </a:solidFill>
                <a:effectLst/>
                <a:latin typeface="Calibri" pitchFamily="34" charset="0"/>
                <a:ea typeface="Times New Roman" pitchFamily="18" charset="0"/>
                <a:cs typeface="+mj-cs"/>
              </a:rPr>
              <a:t>Binary fission</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7030A0"/>
                </a:solidFill>
                <a:effectLst/>
                <a:latin typeface="Calibri" pitchFamily="34" charset="0"/>
                <a:ea typeface="Times New Roman" pitchFamily="18" charset="0"/>
                <a:cs typeface="+mj-cs"/>
              </a:rPr>
              <a:t>Sporogenesis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1" i="0" u="none" strike="noStrike" cap="none" normalizeH="0" baseline="0" dirty="0" smtClean="0">
              <a:ln>
                <a:noFill/>
              </a:ln>
              <a:solidFill>
                <a:schemeClr val="tx1"/>
              </a:solidFill>
              <a:effectLst/>
              <a:latin typeface="Arial" pitchFamily="34" charset="0"/>
              <a:cs typeface="+mj-cs"/>
            </a:endParaRPr>
          </a:p>
          <a:p>
            <a:pPr lvl="0" algn="l" rtl="0" eaLnBrk="0" fontAlgn="base" hangingPunct="0">
              <a:spcBef>
                <a:spcPct val="0"/>
              </a:spcBef>
              <a:spcAft>
                <a:spcPct val="0"/>
              </a:spcAft>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9-Sexual reproduction </a:t>
            </a:r>
            <a:r>
              <a:rPr lang="en-US" sz="2400" b="1" dirty="0" err="1" smtClean="0">
                <a:solidFill>
                  <a:srgbClr val="FF0000"/>
                </a:solidFill>
              </a:rPr>
              <a:t>isogamous</a:t>
            </a:r>
            <a:r>
              <a:rPr lang="en-US" sz="2400" b="1" dirty="0" smtClean="0">
                <a:solidFill>
                  <a:srgbClr val="FF0000"/>
                </a:solidFill>
              </a:rPr>
              <a:t> ,</a:t>
            </a:r>
            <a:r>
              <a:rPr lang="en-US" sz="2400" b="1" dirty="0" err="1" smtClean="0">
                <a:solidFill>
                  <a:srgbClr val="FF0000"/>
                </a:solidFill>
              </a:rPr>
              <a:t>Anisogamous</a:t>
            </a:r>
            <a:r>
              <a:rPr lang="en-US" sz="2400" b="1" dirty="0" smtClean="0">
                <a:solidFill>
                  <a:srgbClr val="FF0000"/>
                </a:solidFill>
              </a:rPr>
              <a:t>, </a:t>
            </a:r>
            <a:r>
              <a:rPr lang="en-US" sz="2400" b="1" dirty="0" err="1" smtClean="0">
                <a:solidFill>
                  <a:srgbClr val="FF0000"/>
                </a:solidFill>
              </a:rPr>
              <a:t>oogamous</a:t>
            </a:r>
            <a:r>
              <a:rPr lang="en-US" sz="2400" b="1" dirty="0" smtClean="0"/>
              <a:t>.</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10-The lifecycle is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mj-cs"/>
              </a:rPr>
              <a:t>haplontic</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p>
          <a:p>
            <a:pPr marL="0" marR="0" lvl="0" indent="0" algn="l" defTabSz="914400" rtl="0" eaLnBrk="0" fontAlgn="base" latinLnBrk="0" hangingPunct="0">
              <a:lnSpc>
                <a:spcPct val="100000"/>
              </a:lnSpc>
              <a:spcBef>
                <a:spcPct val="0"/>
              </a:spcBef>
              <a:spcAft>
                <a:spcPct val="0"/>
              </a:spcAft>
              <a:buClrTx/>
              <a:buSzTx/>
              <a:tabLst>
                <a:tab pos="498475" algn="l"/>
              </a:tabLst>
            </a:pPr>
            <a:endParaRPr lang="en-US" sz="2400" dirty="0" smtClean="0">
              <a:solidFill>
                <a:schemeClr val="tx1"/>
              </a:solidFill>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endParaRPr kumimoji="0" lang="en-US" sz="2400" b="0" i="0" u="none" strike="noStrike" cap="none" normalizeH="0" baseline="0" dirty="0" smtClean="0">
              <a:ln>
                <a:noFill/>
              </a:ln>
              <a:solidFill>
                <a:schemeClr val="tx1"/>
              </a:solidFill>
              <a:effectLst/>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endParaRPr lang="en-US" sz="2400" dirty="0" smtClean="0">
              <a:solidFill>
                <a:schemeClr val="tx1"/>
              </a:solidFill>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endParaRPr kumimoji="0" lang="en-US" sz="24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umhandis\Desktop\Dinobryonb.jpg"/>
          <p:cNvPicPr>
            <a:picLocks noChangeAspect="1" noChangeArrowheads="1"/>
          </p:cNvPicPr>
          <p:nvPr/>
        </p:nvPicPr>
        <p:blipFill>
          <a:blip r:embed="rId2"/>
          <a:srcRect/>
          <a:stretch>
            <a:fillRect/>
          </a:stretch>
        </p:blipFill>
        <p:spPr bwMode="auto">
          <a:xfrm>
            <a:off x="-1" y="0"/>
            <a:ext cx="9389927" cy="6858000"/>
          </a:xfrm>
          <a:prstGeom prst="rect">
            <a:avLst/>
          </a:prstGeom>
          <a:noFill/>
        </p:spPr>
      </p:pic>
      <p:sp>
        <p:nvSpPr>
          <p:cNvPr id="3" name="مستطيل 2"/>
          <p:cNvSpPr/>
          <p:nvPr/>
        </p:nvSpPr>
        <p:spPr>
          <a:xfrm>
            <a:off x="457201" y="152400"/>
            <a:ext cx="3657599" cy="707886"/>
          </a:xfrm>
          <a:prstGeom prst="rect">
            <a:avLst/>
          </a:prstGeom>
        </p:spPr>
        <p:txBody>
          <a:bodyPr wrap="square">
            <a:spAutoFit/>
          </a:bodyPr>
          <a:lstStyle/>
          <a:p>
            <a:r>
              <a:rPr lang="en-US" sz="4000" b="1" i="1" dirty="0" err="1" smtClean="0">
                <a:solidFill>
                  <a:srgbClr val="FFFF00"/>
                </a:solidFill>
                <a:latin typeface="Arial" pitchFamily="34" charset="0"/>
                <a:ea typeface="Times New Roman" pitchFamily="18" charset="0"/>
              </a:rPr>
              <a:t>Dinobryon</a:t>
            </a:r>
            <a:r>
              <a:rPr lang="en-US" sz="4000" b="1" i="1" dirty="0" smtClean="0">
                <a:solidFill>
                  <a:srgbClr val="FFFF00"/>
                </a:solidFill>
                <a:latin typeface="Arial" pitchFamily="34" charset="0"/>
                <a:ea typeface="Times New Roman" pitchFamily="18" charset="0"/>
              </a:rPr>
              <a:t> sp.</a:t>
            </a:r>
            <a:endParaRPr lang="ar-IQ" sz="4000"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p:cNvPicPr>
            <a:picLocks noChangeAspect="1" noChangeArrowheads="1"/>
          </p:cNvPicPr>
          <p:nvPr/>
        </p:nvPicPr>
        <p:blipFill>
          <a:blip r:embed="rId2"/>
          <a:srcRect/>
          <a:stretch>
            <a:fillRect/>
          </a:stretch>
        </p:blipFill>
        <p:spPr bwMode="auto">
          <a:xfrm>
            <a:off x="5867400" y="609600"/>
            <a:ext cx="3276600" cy="3810000"/>
          </a:xfrm>
          <a:prstGeom prst="rect">
            <a:avLst/>
          </a:prstGeom>
          <a:noFill/>
        </p:spPr>
      </p:pic>
      <p:sp>
        <p:nvSpPr>
          <p:cNvPr id="18435" name="Rectangle 3"/>
          <p:cNvSpPr>
            <a:spLocks noChangeArrowheads="1"/>
          </p:cNvSpPr>
          <p:nvPr/>
        </p:nvSpPr>
        <p:spPr bwMode="auto">
          <a:xfrm>
            <a:off x="0" y="0"/>
            <a:ext cx="4875822"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Example of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chrysophyceae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800" b="0" i="1"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Dinobryon</a:t>
            </a:r>
            <a:r>
              <a:rPr kumimoji="0" lang="en-US" sz="2800" b="0" i="1"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sp</a:t>
            </a:r>
            <a:r>
              <a:rPr kumimoji="0" lang="en-US"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0" y="2133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8437" name="Rectangle 5"/>
          <p:cNvSpPr>
            <a:spLocks noChangeArrowheads="1"/>
          </p:cNvSpPr>
          <p:nvPr/>
        </p:nvSpPr>
        <p:spPr bwMode="auto">
          <a:xfrm>
            <a:off x="0" y="4419600"/>
            <a:ext cx="9144000" cy="36009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rgbClr val="FF0000"/>
                </a:solidFill>
                <a:effectLst/>
                <a:latin typeface="Arial" pitchFamily="34" charset="0"/>
                <a:ea typeface="Times New Roman" pitchFamily="18" charset="0"/>
                <a:cs typeface="+mj-cs"/>
              </a:rPr>
              <a:t>Dinobryon</a:t>
            </a: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mj-cs"/>
              </a:rPr>
              <a:t> sp</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mj-cs"/>
              </a:rPr>
              <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Cells are housed in individual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mj-cs"/>
              </a:rPr>
              <a:t>loricae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which is funnel-shaped. Cells have two unequal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mj-cs"/>
              </a:rPr>
              <a:t>flagella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and one or two chloroplasts. Species are determined by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mj-cs"/>
              </a:rPr>
              <a:t>lorica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and colony morphology. </a:t>
            </a:r>
            <a:r>
              <a:rPr kumimoji="0" lang="en-US" sz="2400" b="0" i="1" u="none" strike="noStrike" cap="none" normalizeH="0" baseline="0" dirty="0" err="1" smtClean="0">
                <a:ln>
                  <a:noFill/>
                </a:ln>
                <a:solidFill>
                  <a:schemeClr val="tx1"/>
                </a:solidFill>
                <a:effectLst/>
                <a:latin typeface="Arial" pitchFamily="34" charset="0"/>
                <a:ea typeface="Times New Roman" pitchFamily="18" charset="0"/>
                <a:cs typeface="+mj-cs"/>
              </a:rPr>
              <a:t>Dinobryon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are very common in </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mj-cs"/>
              </a:rPr>
              <a:t>freshwater lakes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and some species can be found in </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mj-cs"/>
              </a:rPr>
              <a:t>estuarine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or</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mj-cs"/>
              </a:rPr>
              <a:t> coastal </a:t>
            </a:r>
            <a:endParaRPr kumimoji="0" lang="ar-IQ" sz="2400" b="0" i="0" u="none" strike="noStrike" cap="none" normalizeH="0" baseline="0" dirty="0" smtClean="0">
              <a:ln>
                <a:noFill/>
              </a:ln>
              <a:solidFill>
                <a:srgbClr val="00B050"/>
              </a:solidFill>
              <a:effectLst/>
              <a:latin typeface="Arial" pitchFamily="34" charset="0"/>
              <a:ea typeface="Times New Roman" pitchFamily="18" charset="0"/>
              <a:cs typeface="+mj-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marine waters. Blooms of </a:t>
            </a:r>
            <a:r>
              <a:rPr kumimoji="0" lang="en-US" sz="2400" b="0" i="1" u="none" strike="noStrike" cap="none" normalizeH="0" baseline="0" dirty="0" err="1" smtClean="0">
                <a:ln>
                  <a:noFill/>
                </a:ln>
                <a:solidFill>
                  <a:schemeClr val="tx1"/>
                </a:solidFill>
                <a:effectLst/>
                <a:latin typeface="Arial" pitchFamily="34" charset="0"/>
                <a:ea typeface="Times New Roman" pitchFamily="18" charset="0"/>
                <a:cs typeface="+mj-cs"/>
              </a:rPr>
              <a:t>Dinobryon</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can have an unpleasant odor.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1"/>
              </a:solidFill>
              <a:latin typeface="Arial" pitchFamily="34" charset="0"/>
              <a:cs typeface="+mj-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mj-cs"/>
            </a:endParaRPr>
          </a:p>
        </p:txBody>
      </p:sp>
      <p:pic>
        <p:nvPicPr>
          <p:cNvPr id="2050" name="Picture 2" descr="C:\Users\almumhandis\Desktop\woelfib_dinobryon_025160_p9305205_010_bod_20120722015610_small.jpg"/>
          <p:cNvPicPr>
            <a:picLocks noChangeAspect="1" noChangeArrowheads="1"/>
          </p:cNvPicPr>
          <p:nvPr/>
        </p:nvPicPr>
        <p:blipFill>
          <a:blip r:embed="rId3"/>
          <a:srcRect/>
          <a:stretch>
            <a:fillRect/>
          </a:stretch>
        </p:blipFill>
        <p:spPr bwMode="auto">
          <a:xfrm>
            <a:off x="0" y="609600"/>
            <a:ext cx="5943600" cy="3810000"/>
          </a:xfrm>
          <a:prstGeom prst="rect">
            <a:avLst/>
          </a:prstGeom>
          <a:noFill/>
        </p:spPr>
      </p:pic>
      <p:cxnSp>
        <p:nvCxnSpPr>
          <p:cNvPr id="18" name="رابط منحني 17"/>
          <p:cNvCxnSpPr/>
          <p:nvPr/>
        </p:nvCxnSpPr>
        <p:spPr>
          <a:xfrm rot="10800000" flipV="1">
            <a:off x="5105400" y="1371600"/>
            <a:ext cx="1752600" cy="609600"/>
          </a:xfrm>
          <a:prstGeom prst="curvedConnector3">
            <a:avLst>
              <a:gd name="adj1" fmla="val 50000"/>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dirty="0" smtClean="0">
                <a:solidFill>
                  <a:srgbClr val="00B050"/>
                </a:solidFill>
                <a:latin typeface="Calibri" pitchFamily="34" charset="0"/>
                <a:ea typeface="Times New Roman" pitchFamily="18" charset="0"/>
              </a:rPr>
              <a:t>2-Class:</a:t>
            </a:r>
            <a:r>
              <a:rPr lang="en-US" sz="4000" b="1" dirty="0"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Rectangle 12"/>
          <p:cNvSpPr>
            <a:spLocks noChangeArrowheads="1"/>
          </p:cNvSpPr>
          <p:nvPr/>
        </p:nvSpPr>
        <p:spPr bwMode="auto">
          <a:xfrm>
            <a:off x="0" y="0"/>
            <a:ext cx="9144000" cy="6858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2- Class: </a:t>
            </a:r>
            <a:r>
              <a:rPr kumimoji="0" lang="en-US"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Xanthophyteceae</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Yellow</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en-US"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green algae</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main characteristics of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xanthophyteceae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Most live in freshwater, but some are found in marine and soil.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2-They vary from single-celled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tooltip="Flagellate"/>
              </a:rPr>
              <a:t>flagellates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simple colonial and filamentous forms and others are multinucleate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siphonal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Vaucheriales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contain the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tooltip="Photosynthesis"/>
              </a:rPr>
              <a:t>photosynthetic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pigments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Chlorophyll a"/>
              </a:rPr>
              <a:t>Chlorophyll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Chlorophyll a"/>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tooltip="Chlorophyll c"/>
              </a:rPr>
              <a:t>Chlorophyll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tooltip="Chlorophyll c"/>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tooltip="Beta-Carotene"/>
              </a:rPr>
              <a:t>β-Carotene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7" tooltip="Carotenoid"/>
              </a:rPr>
              <a:t>carotenoid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8" tooltip="Diadinoxanthin"/>
              </a:rPr>
              <a:t>diadinoxanthin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chloroplasts do not contain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9" tooltip="Fucoxanthin"/>
              </a:rPr>
              <a:t>fucoxanthin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Its storage polysaccharide is</a:t>
            </a:r>
            <a:r>
              <a:rPr kumimoji="0" lang="en-US" sz="2400" b="0"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10" tooltip="Chrysolaminarin"/>
              </a:rPr>
              <a:t>chrysolaminarin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6-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cell walls are produced of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1" tooltip="Cellulose"/>
              </a:rPr>
              <a:t>cellulose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12" tooltip="Hemicellulose"/>
              </a:rPr>
              <a:t>hemicellulose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They appear to be the closest relatives of the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3" tooltip="Brown algae"/>
              </a:rPr>
              <a:t>brown algae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en-US" sz="2400" dirty="0" smtClean="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7</a:t>
            </a:r>
            <a:r>
              <a:rPr lang="en-US" sz="2400" b="1" dirty="0" smtClean="0">
                <a:solidFill>
                  <a:schemeClr val="tx1"/>
                </a:solidFill>
                <a:latin typeface="Times New Roman" pitchFamily="18" charset="0"/>
                <a:ea typeface="Times New Roman" pitchFamily="18" charset="0"/>
                <a:cs typeface="Times New Roman" pitchFamily="18" charset="0"/>
              </a:rPr>
              <a:t>-</a:t>
            </a:r>
            <a:r>
              <a:rPr kumimoji="0" lang="en-US"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Pyrenoids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are absent</a:t>
            </a:r>
            <a:r>
              <a:rPr lang="en-US" sz="2400" dirty="0" smtClean="0">
                <a:solidFill>
                  <a:schemeClr val="tx1"/>
                </a:solidFill>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8- Sexual reproduction is</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b="1" dirty="0" err="1" smtClean="0">
                <a:solidFill>
                  <a:srgbClr val="FF0000"/>
                </a:solidFill>
                <a:latin typeface="Times New Roman" pitchFamily="18" charset="0"/>
                <a:ea typeface="Times New Roman" pitchFamily="18" charset="0"/>
                <a:cs typeface="Times New Roman" pitchFamily="18" charset="0"/>
              </a:rPr>
              <a:t>isogamous</a:t>
            </a:r>
            <a:r>
              <a:rPr lang="en-US" sz="2400" b="1" dirty="0" smtClean="0">
                <a:solidFill>
                  <a:schemeClr val="tx1"/>
                </a:solidFill>
                <a:latin typeface="Times New Roman" pitchFamily="18" charset="0"/>
                <a:ea typeface="Times New Roman" pitchFamily="18" charset="0"/>
                <a:cs typeface="Times New Roman" pitchFamily="18" charset="0"/>
              </a:rPr>
              <a:t>.</a:t>
            </a:r>
          </a:p>
          <a:p>
            <a:pPr algn="l" rtl="0" eaLnBrk="0" fontAlgn="base" hangingPunct="0">
              <a:spcBef>
                <a:spcPct val="0"/>
              </a:spcBef>
              <a:spcAft>
                <a:spcPct val="0"/>
              </a:spcAft>
            </a:pPr>
            <a:r>
              <a:rPr lang="en-US" sz="2400" dirty="0" smtClean="0">
                <a:solidFill>
                  <a:schemeClr val="tx1"/>
                </a:solidFill>
                <a:latin typeface="Times New Roman" pitchFamily="18" charset="0"/>
                <a:ea typeface="Times New Roman" pitchFamily="18" charset="0"/>
                <a:cs typeface="Times New Roman" pitchFamily="18" charset="0"/>
              </a:rPr>
              <a:t>9- Zoospores havin</a:t>
            </a:r>
            <a:r>
              <a:rPr lang="en-US" sz="2400" dirty="0" smtClean="0">
                <a:solidFill>
                  <a:schemeClr val="tx1"/>
                </a:solidFill>
                <a:latin typeface="Calibri" pitchFamily="34" charset="0"/>
                <a:ea typeface="Times New Roman" pitchFamily="18" charset="0"/>
                <a:cs typeface="Arial" pitchFamily="34" charset="0"/>
              </a:rPr>
              <a:t>g </a:t>
            </a:r>
            <a:r>
              <a:rPr lang="en-US" sz="2400" b="1" dirty="0" smtClean="0">
                <a:solidFill>
                  <a:srgbClr val="FF0000"/>
                </a:solidFill>
                <a:latin typeface="Calibri" pitchFamily="34" charset="0"/>
                <a:ea typeface="Times New Roman" pitchFamily="18" charset="0"/>
                <a:cs typeface="Arial" pitchFamily="34" charset="0"/>
              </a:rPr>
              <a:t>unequal</a:t>
            </a:r>
            <a:r>
              <a:rPr lang="en-US" sz="2400" dirty="0" smtClean="0">
                <a:solidFill>
                  <a:schemeClr val="tx1"/>
                </a:solidFill>
                <a:latin typeface="Calibri" pitchFamily="34" charset="0"/>
                <a:ea typeface="Times New Roman" pitchFamily="18" charset="0"/>
                <a:cs typeface="Arial" pitchFamily="34" charset="0"/>
              </a:rPr>
              <a:t> flagella.</a:t>
            </a:r>
          </a:p>
          <a:p>
            <a:pPr algn="l" rtl="0" eaLnBrk="0" fontAlgn="base" hangingPunct="0">
              <a:spcBef>
                <a:spcPct val="0"/>
              </a:spcBef>
              <a:spcAft>
                <a:spcPct val="0"/>
              </a:spcAft>
              <a:buFontTx/>
              <a:buChar char="•"/>
            </a:pPr>
            <a:endParaRPr lang="en-US" sz="2400" dirty="0" smtClean="0">
              <a:latin typeface="Calibri" pitchFamily="34" charset="0"/>
              <a:cs typeface="Arial" pitchFamily="34" charset="0"/>
            </a:endParaRPr>
          </a:p>
          <a:p>
            <a:pPr algn="l" rtl="0" eaLnBrk="0" fontAlgn="base" hangingPunct="0">
              <a:spcBef>
                <a:spcPct val="0"/>
              </a:spcBef>
              <a:spcAft>
                <a:spcPct val="0"/>
              </a:spcAft>
              <a:buFontTx/>
              <a:buChar char="•"/>
            </a:pP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uch"/>
          <p:cNvPicPr/>
          <p:nvPr/>
        </p:nvPicPr>
        <p:blipFill>
          <a:blip r:embed="rId2"/>
          <a:srcRect/>
          <a:stretch>
            <a:fillRect/>
          </a:stretch>
        </p:blipFill>
        <p:spPr bwMode="auto">
          <a:xfrm>
            <a:off x="1524000" y="0"/>
            <a:ext cx="3810000" cy="3657600"/>
          </a:xfrm>
          <a:prstGeom prst="rect">
            <a:avLst/>
          </a:prstGeom>
          <a:noFill/>
        </p:spPr>
      </p:pic>
      <p:pic>
        <p:nvPicPr>
          <p:cNvPr id="3" name="Picture 2"/>
          <p:cNvPicPr/>
          <p:nvPr/>
        </p:nvPicPr>
        <p:blipFill>
          <a:blip r:embed="rId3"/>
          <a:srcRect/>
          <a:stretch>
            <a:fillRect/>
          </a:stretch>
        </p:blipFill>
        <p:spPr bwMode="auto">
          <a:xfrm>
            <a:off x="5334000" y="0"/>
            <a:ext cx="3810000" cy="3657600"/>
          </a:xfrm>
          <a:prstGeom prst="rect">
            <a:avLst/>
          </a:prstGeom>
          <a:noFill/>
          <a:ln w="9525">
            <a:noFill/>
            <a:miter lim="800000"/>
            <a:headEnd/>
            <a:tailEnd/>
          </a:ln>
        </p:spPr>
      </p:pic>
      <p:sp>
        <p:nvSpPr>
          <p:cNvPr id="5" name="Rectangle 4"/>
          <p:cNvSpPr/>
          <p:nvPr/>
        </p:nvSpPr>
        <p:spPr>
          <a:xfrm>
            <a:off x="178547" y="685800"/>
            <a:ext cx="1367169" cy="369332"/>
          </a:xfrm>
          <a:prstGeom prst="rect">
            <a:avLst/>
          </a:prstGeom>
        </p:spPr>
        <p:txBody>
          <a:bodyPr wrap="none">
            <a:spAutoFit/>
          </a:bodyPr>
          <a:lstStyle/>
          <a:p>
            <a:r>
              <a:rPr lang="cs-CZ" b="1" dirty="0" smtClean="0"/>
              <a:t>ant</a:t>
            </a:r>
            <a:r>
              <a:rPr lang="en-US" b="1" dirty="0" smtClean="0"/>
              <a:t>h</a:t>
            </a:r>
            <a:r>
              <a:rPr lang="cs-CZ" b="1" dirty="0" smtClean="0"/>
              <a:t>eridium</a:t>
            </a:r>
            <a:endParaRPr lang="en-US" dirty="0"/>
          </a:p>
        </p:txBody>
      </p:sp>
      <p:sp>
        <p:nvSpPr>
          <p:cNvPr id="20481" name="Rectangle 1"/>
          <p:cNvSpPr>
            <a:spLocks noChangeArrowheads="1"/>
          </p:cNvSpPr>
          <p:nvPr/>
        </p:nvSpPr>
        <p:spPr bwMode="auto">
          <a:xfrm>
            <a:off x="381000" y="1295400"/>
            <a:ext cx="990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oogonium</a:t>
            </a:r>
            <a:endParaRPr kumimoji="0" lang="cs-CZ" sz="1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a:off x="1447800" y="7620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19200" y="1219200"/>
            <a:ext cx="1371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3733800"/>
            <a:ext cx="914400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0"/>
            <a:r>
              <a:rPr lang="en-US" sz="2400" b="1" dirty="0" err="1" smtClean="0">
                <a:solidFill>
                  <a:srgbClr val="FF0000"/>
                </a:solidFill>
              </a:rPr>
              <a:t>Vaucheria</a:t>
            </a:r>
            <a:r>
              <a:rPr lang="en-US" sz="2400" dirty="0" smtClean="0"/>
              <a:t> genus of yellow-green algae characterized by multinucleate tubular branches lacking cross walls (called </a:t>
            </a:r>
            <a:r>
              <a:rPr lang="en-US" sz="2400" dirty="0" err="1" smtClean="0">
                <a:solidFill>
                  <a:srgbClr val="FF0000"/>
                </a:solidFill>
              </a:rPr>
              <a:t>Coenocyte</a:t>
            </a:r>
            <a:r>
              <a:rPr lang="en-US" sz="2400" dirty="0" smtClean="0"/>
              <a:t> ) except in association with reproductive organs or an injury. Food is stored as oil globules.</a:t>
            </a:r>
          </a:p>
          <a:p>
            <a:pPr algn="just" rtl="0"/>
            <a:r>
              <a:rPr lang="en-US" sz="2400" dirty="0" smtClean="0">
                <a:solidFill>
                  <a:srgbClr val="FF0000"/>
                </a:solidFill>
              </a:rPr>
              <a:t> </a:t>
            </a:r>
            <a:r>
              <a:rPr lang="en-US" sz="2400" b="1" dirty="0" smtClean="0">
                <a:solidFill>
                  <a:srgbClr val="FF0000"/>
                </a:solidFill>
              </a:rPr>
              <a:t>Asexual reproduction </a:t>
            </a:r>
            <a:r>
              <a:rPr lang="en-US" sz="2400" dirty="0" smtClean="0"/>
              <a:t>is by motile </a:t>
            </a:r>
            <a:r>
              <a:rPr lang="en-US" sz="2400" dirty="0" err="1" smtClean="0"/>
              <a:t>multiflagellate</a:t>
            </a:r>
            <a:r>
              <a:rPr lang="en-US" sz="2400" dirty="0" smtClean="0"/>
              <a:t> zoospores and </a:t>
            </a:r>
            <a:r>
              <a:rPr lang="en-US" sz="2400" dirty="0" err="1" smtClean="0"/>
              <a:t>nonmotile</a:t>
            </a:r>
            <a:r>
              <a:rPr lang="en-US" sz="2400" dirty="0" smtClean="0"/>
              <a:t> </a:t>
            </a:r>
            <a:r>
              <a:rPr lang="en-US" sz="2400" dirty="0" err="1" smtClean="0"/>
              <a:t>aplanospores</a:t>
            </a:r>
            <a:r>
              <a:rPr lang="en-US" sz="2400" dirty="0" smtClean="0"/>
              <a:t>.</a:t>
            </a:r>
          </a:p>
          <a:p>
            <a:pPr algn="just" rtl="0"/>
            <a:r>
              <a:rPr lang="en-US" sz="2400" dirty="0" smtClean="0"/>
              <a:t> </a:t>
            </a:r>
            <a:endParaRPr lang="en-US"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7663636"/>
          </a:xfrm>
          <a:prstGeom prst="rect">
            <a:avLst/>
          </a:prstGeom>
          <a:ln w="762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Sexual reproduction</a:t>
            </a:r>
            <a:r>
              <a:rPr kumimoji="0" lang="en-US" sz="24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Both </a:t>
            </a:r>
            <a:r>
              <a:rPr kumimoji="0" lang="en-US" sz="24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antheridia</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a:t>
            </a:r>
            <a:r>
              <a:rPr kumimoji="0" lang="en-US" sz="2400" b="0" i="0" u="none"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oogonia</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are formed.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In some forms, this happens on different filaments,</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lang="en-US" sz="2400" dirty="0" smtClean="0">
                <a:solidFill>
                  <a:schemeClr val="tx1"/>
                </a:solidFill>
                <a:latin typeface="Times New Roman" pitchFamily="18" charset="0"/>
                <a:ea typeface="Times New Roman" pitchFamily="18" charset="0"/>
                <a:cs typeface="Times New Roman" pitchFamily="18" charset="0"/>
              </a:rPr>
              <a:t>(</a:t>
            </a:r>
            <a:r>
              <a:rPr lang="en-US" sz="2400" dirty="0" err="1" smtClean="0">
                <a:solidFill>
                  <a:srgbClr val="FF0000"/>
                </a:solidFill>
                <a:latin typeface="Times New Roman" pitchFamily="18" charset="0"/>
                <a:ea typeface="Times New Roman" pitchFamily="18" charset="0"/>
                <a:cs typeface="Times New Roman" pitchFamily="18" charset="0"/>
              </a:rPr>
              <a:t>oogonium</a:t>
            </a:r>
            <a:r>
              <a:rPr lang="en-US" sz="2400" dirty="0" smtClean="0">
                <a:solidFill>
                  <a:schemeClr val="tx1"/>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spherical female sex organ </a:t>
            </a:r>
          </a:p>
          <a:p>
            <a:pPr lvl="0" algn="l" rtl="0" fontAlgn="base">
              <a:spcBef>
                <a:spcPct val="0"/>
              </a:spcBef>
              <a:spcAft>
                <a:spcPct val="0"/>
              </a:spcAft>
            </a:pPr>
            <a:r>
              <a:rPr lang="en-US" sz="2400" dirty="0" smtClean="0">
                <a:solidFill>
                  <a:schemeClr val="tx1"/>
                </a:solidFill>
                <a:latin typeface="Times New Roman" pitchFamily="18" charset="0"/>
                <a:ea typeface="Times New Roman" pitchFamily="18" charset="0"/>
                <a:cs typeface="Times New Roman" pitchFamily="18" charset="0"/>
              </a:rPr>
              <a:t>-(</a:t>
            </a:r>
            <a:r>
              <a:rPr lang="en-US" sz="2400" dirty="0" err="1" smtClean="0">
                <a:solidFill>
                  <a:srgbClr val="FF0000"/>
                </a:solidFill>
                <a:latin typeface="Times New Roman" pitchFamily="18" charset="0"/>
                <a:ea typeface="Times New Roman" pitchFamily="18" charset="0"/>
                <a:cs typeface="Times New Roman" pitchFamily="18" charset="0"/>
              </a:rPr>
              <a:t>antheridium</a:t>
            </a:r>
            <a:r>
              <a:rPr lang="en-US" sz="2400" dirty="0" smtClean="0">
                <a:solidFill>
                  <a:schemeClr val="tx1"/>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slender hook-shaped male sex organ</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sperms are released from a small opening </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-will swim away to fertilize an egg which they enter through a small hole in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Oogonial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wall.</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-After the non motile egg is fertilized by a biflagellate sperm,</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zygote may enter a resting phase for several weeks before germinating into a new plant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C:\Users\almumhandis\Desktop\Vaucheria_06_600x572.jpg"/>
          <p:cNvPicPr>
            <a:picLocks noChangeAspect="1" noChangeArrowheads="1"/>
          </p:cNvPicPr>
          <p:nvPr/>
        </p:nvPicPr>
        <p:blipFill>
          <a:blip r:embed="rId2"/>
          <a:srcRect/>
          <a:stretch>
            <a:fillRect/>
          </a:stretch>
        </p:blipFill>
        <p:spPr bwMode="auto">
          <a:xfrm>
            <a:off x="3657600" y="3810000"/>
            <a:ext cx="5486400" cy="3505200"/>
          </a:xfrm>
          <a:prstGeom prst="rect">
            <a:avLst/>
          </a:prstGeom>
          <a:noFill/>
        </p:spPr>
      </p:pic>
      <p:cxnSp>
        <p:nvCxnSpPr>
          <p:cNvPr id="5" name="رابط كسهم مستقيم 4"/>
          <p:cNvCxnSpPr/>
          <p:nvPr/>
        </p:nvCxnSpPr>
        <p:spPr>
          <a:xfrm flipV="1">
            <a:off x="2971800" y="6629400"/>
            <a:ext cx="21336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1447800" y="6400800"/>
            <a:ext cx="1981200" cy="400110"/>
          </a:xfrm>
          <a:prstGeom prst="rect">
            <a:avLst/>
          </a:prstGeom>
          <a:noFill/>
        </p:spPr>
        <p:txBody>
          <a:bodyPr wrap="square" rtlCol="1">
            <a:spAutoFit/>
          </a:bodyPr>
          <a:lstStyle/>
          <a:p>
            <a:pPr algn="l" rtl="0"/>
            <a:r>
              <a:rPr lang="en-US" sz="2000" b="1" dirty="0" smtClean="0">
                <a:latin typeface="Times New Roman" pitchFamily="18" charset="0"/>
                <a:ea typeface="Times New Roman" pitchFamily="18" charset="0"/>
                <a:cs typeface="Times New Roman" pitchFamily="18" charset="0"/>
              </a:rPr>
              <a:t>(</a:t>
            </a:r>
            <a:r>
              <a:rPr lang="en-US" sz="2000" b="1" dirty="0" err="1" smtClean="0">
                <a:latin typeface="Times New Roman" pitchFamily="18" charset="0"/>
                <a:ea typeface="Times New Roman" pitchFamily="18" charset="0"/>
                <a:cs typeface="Times New Roman" pitchFamily="18" charset="0"/>
              </a:rPr>
              <a:t>oogonium</a:t>
            </a:r>
            <a:r>
              <a:rPr lang="en-US" sz="2000" b="1" dirty="0" smtClean="0">
                <a:latin typeface="Times New Roman" pitchFamily="18" charset="0"/>
                <a:ea typeface="Times New Roman" pitchFamily="18" charset="0"/>
                <a:cs typeface="Times New Roman" pitchFamily="18" charset="0"/>
              </a:rPr>
              <a:t>)</a:t>
            </a:r>
            <a:endParaRPr lang="ar-IQ" sz="2000" b="1" dirty="0"/>
          </a:p>
        </p:txBody>
      </p:sp>
      <p:cxnSp>
        <p:nvCxnSpPr>
          <p:cNvPr id="9" name="رابط كسهم مستقيم 8"/>
          <p:cNvCxnSpPr/>
          <p:nvPr/>
        </p:nvCxnSpPr>
        <p:spPr>
          <a:xfrm>
            <a:off x="2819400" y="5562600"/>
            <a:ext cx="35814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990600" y="5181600"/>
            <a:ext cx="1828800" cy="369332"/>
          </a:xfrm>
          <a:prstGeom prst="rect">
            <a:avLst/>
          </a:prstGeom>
          <a:noFill/>
        </p:spPr>
        <p:txBody>
          <a:bodyPr wrap="square" rtlCol="1">
            <a:spAutoFit/>
          </a:bodyPr>
          <a:lstStyle/>
          <a:p>
            <a:endParaRPr lang="ar-IQ" dirty="0"/>
          </a:p>
        </p:txBody>
      </p:sp>
      <p:sp>
        <p:nvSpPr>
          <p:cNvPr id="14" name="مربع نص 13"/>
          <p:cNvSpPr txBox="1"/>
          <p:nvPr/>
        </p:nvSpPr>
        <p:spPr>
          <a:xfrm>
            <a:off x="990600" y="5334000"/>
            <a:ext cx="1828800" cy="400110"/>
          </a:xfrm>
          <a:prstGeom prst="rect">
            <a:avLst/>
          </a:prstGeom>
          <a:noFill/>
        </p:spPr>
        <p:txBody>
          <a:bodyPr wrap="square" rtlCol="1">
            <a:spAutoFit/>
          </a:bodyPr>
          <a:lstStyle/>
          <a:p>
            <a:r>
              <a:rPr lang="en-US" sz="2000" b="1" dirty="0" err="1" smtClean="0">
                <a:solidFill>
                  <a:srgbClr val="FF0000"/>
                </a:solidFill>
                <a:latin typeface="Times New Roman" pitchFamily="18" charset="0"/>
                <a:ea typeface="Times New Roman" pitchFamily="18" charset="0"/>
                <a:cs typeface="Times New Roman" pitchFamily="18" charset="0"/>
              </a:rPr>
              <a:t>antheridium</a:t>
            </a:r>
            <a:endParaRPr lang="ar-IQ" sz="2000" b="1" dirty="0"/>
          </a:p>
        </p:txBody>
      </p:sp>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eplantscience.com/index/introduction_to_botany/images_other/16-2.gif"/>
          <p:cNvPicPr/>
          <p:nvPr/>
        </p:nvPicPr>
        <p:blipFill>
          <a:blip r:embed="rId2"/>
          <a:srcRect/>
          <a:stretch>
            <a:fillRect/>
          </a:stretch>
        </p:blipFill>
        <p:spPr bwMode="auto">
          <a:xfrm>
            <a:off x="0" y="0"/>
            <a:ext cx="9144000" cy="4876800"/>
          </a:xfrm>
          <a:prstGeom prst="rect">
            <a:avLst/>
          </a:prstGeom>
          <a:noFill/>
          <a:ln w="9525">
            <a:noFill/>
            <a:miter lim="800000"/>
            <a:headEnd/>
            <a:tailEnd/>
          </a:ln>
        </p:spPr>
      </p:pic>
      <p:sp>
        <p:nvSpPr>
          <p:cNvPr id="21505" name="Rectangle 1"/>
          <p:cNvSpPr>
            <a:spLocks noChangeArrowheads="1"/>
          </p:cNvSpPr>
          <p:nvPr/>
        </p:nvSpPr>
        <p:spPr bwMode="auto">
          <a:xfrm>
            <a:off x="0" y="5562600"/>
            <a:ext cx="8991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Sexual reproduction in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Vaucheria</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 An egg cell in the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oogonium</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(b)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antheridium</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 maturing sperm cells; (d) sperm cells emerging from the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antheridium</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 and (f) the zygote and growth of a new filament.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umhandis\Desktop\Euglena_s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مستطيل 3"/>
          <p:cNvSpPr/>
          <p:nvPr/>
        </p:nvSpPr>
        <p:spPr>
          <a:xfrm>
            <a:off x="228601" y="2133600"/>
            <a:ext cx="8915399" cy="2308324"/>
          </a:xfrm>
          <a:prstGeom prst="rect">
            <a:avLst/>
          </a:prstGeom>
        </p:spPr>
        <p:txBody>
          <a:bodyPr wrap="square">
            <a:spAutoFit/>
          </a:bodyPr>
          <a:lstStyle/>
          <a:p>
            <a:pPr lvl="0" algn="ctr" rtl="0" fontAlgn="base">
              <a:spcBef>
                <a:spcPct val="0"/>
              </a:spcBef>
              <a:spcAft>
                <a:spcPct val="0"/>
              </a:spcAft>
            </a:pPr>
            <a:r>
              <a:rPr lang="en-US" sz="7200" b="1" dirty="0" smtClean="0">
                <a:solidFill>
                  <a:srgbClr val="FFFF00"/>
                </a:solidFill>
                <a:latin typeface="Times New Roman" pitchFamily="18" charset="0"/>
                <a:ea typeface="Calibri" pitchFamily="34" charset="0"/>
              </a:rPr>
              <a:t>Division </a:t>
            </a:r>
            <a:r>
              <a:rPr lang="en-US" sz="7200" b="1" dirty="0" err="1" smtClean="0">
                <a:solidFill>
                  <a:srgbClr val="FFFF00"/>
                </a:solidFill>
                <a:latin typeface="Times New Roman" pitchFamily="18" charset="0"/>
                <a:ea typeface="Calibri" pitchFamily="34" charset="0"/>
              </a:rPr>
              <a:t>Euglenophyta</a:t>
            </a:r>
            <a:endParaRPr lang="en-US" sz="7200" dirty="0" smtClean="0">
              <a:solidFill>
                <a:srgbClr val="FFFF00"/>
              </a:solidFill>
              <a:latin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Ahmed Sahi\Desktop\clip_image0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13116"/>
            <a:ext cx="5105399" cy="581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0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smtClean="0">
                <a:solidFill>
                  <a:srgbClr val="00B050"/>
                </a:solidFill>
                <a:latin typeface="Calibri" pitchFamily="34" charset="0"/>
                <a:ea typeface="Times New Roman" pitchFamily="18" charset="0"/>
              </a:rPr>
              <a:t>2-Class: </a:t>
            </a:r>
            <a:r>
              <a:rPr lang="en-US" sz="4000" b="1"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1058751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tab pos="228600" algn="l"/>
              </a:tabLst>
            </a:pP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mj-cs"/>
              </a:rPr>
              <a:t>3- </a:t>
            </a:r>
            <a:r>
              <a:rPr kumimoji="0" lang="en-US" sz="2800" b="1" i="0" u="none" strike="noStrike" cap="none" normalizeH="0" baseline="0" dirty="0" err="1" smtClean="0">
                <a:ln>
                  <a:noFill/>
                </a:ln>
                <a:solidFill>
                  <a:srgbClr val="00B050"/>
                </a:solidFill>
                <a:effectLst/>
                <a:latin typeface="Calibri" pitchFamily="34" charset="0"/>
                <a:ea typeface="Times New Roman" pitchFamily="18" charset="0"/>
                <a:cs typeface="+mj-cs"/>
              </a:rPr>
              <a:t>Class:Bacillariophyceae</a:t>
            </a:r>
            <a:endParaRPr kumimoji="0" lang="en-US" sz="2800" b="0" i="0" u="none" strike="noStrike" cap="none" normalizeH="0" baseline="0" dirty="0" smtClean="0">
              <a:ln>
                <a:noFill/>
              </a:ln>
              <a:solidFill>
                <a:srgbClr val="00B050"/>
              </a:solidFill>
              <a:effectLst/>
              <a:latin typeface="Arial" pitchFamily="34"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main characteristics of</a:t>
            </a: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 </a:t>
            </a:r>
            <a:r>
              <a:rPr kumimoji="0" lang="en-US" sz="2400" b="0" i="0" u="none" strike="noStrike" cap="none" normalizeH="0" baseline="0" dirty="0" err="1" smtClean="0">
                <a:ln>
                  <a:noFill/>
                </a:ln>
                <a:solidFill>
                  <a:srgbClr val="222222"/>
                </a:solidFill>
                <a:effectLst/>
                <a:latin typeface="Calibri" pitchFamily="34" charset="0"/>
                <a:ea typeface="Times New Roman" pitchFamily="18" charset="0"/>
                <a:cs typeface="+mj-cs"/>
              </a:rPr>
              <a:t>Bacillariophyceae</a:t>
            </a: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 are:</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this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class are commonly known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Diatoms.</a:t>
            </a:r>
            <a:endParaRPr kumimoji="0" lang="en-US" sz="2400" b="0"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are mostly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unicellular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or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colonial</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algae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Both the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marine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as well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fresh water</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forms are there.</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cell is golden brown in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rPr>
              <a:t>colour</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the pigments are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chlorophyll a</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chlorophyll c</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Xanthophyll</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rgbClr val="FF0000"/>
              </a:solidFill>
              <a:effectLst/>
              <a:latin typeface="Arial" pitchFamily="34" charset="0"/>
              <a:cs typeface="+mj-cs"/>
            </a:endParaRPr>
          </a:p>
          <a:p>
            <a:pPr lvl="0" algn="l" rtl="0" eaLnBrk="0" fontAlgn="base" hangingPunct="0">
              <a:spcBef>
                <a:spcPct val="0"/>
              </a:spcBef>
              <a:spcAft>
                <a:spcPct val="0"/>
              </a:spcAft>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reserve food material is present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oil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chrysolaminarin</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t>
            </a:r>
          </a:p>
          <a:p>
            <a:pPr lvl="0" algn="l" rtl="0" eaLnBrk="0" fontAlgn="base" hangingPunct="0">
              <a:spcBef>
                <a:spcPct val="0"/>
              </a:spcBef>
              <a:spcAft>
                <a:spcPct val="0"/>
              </a:spcAft>
              <a:buFontTx/>
              <a:buChar char="•"/>
              <a:tabLst>
                <a:tab pos="228600" algn="l"/>
              </a:tabLst>
            </a:pPr>
            <a:r>
              <a:rPr lang="en-US" sz="2400" dirty="0" smtClean="0"/>
              <a:t> cell wall saturated for silica material about 50% of the dry weight.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Asexual reproduction produce unique types of spores</a:t>
            </a:r>
            <a:r>
              <a:rPr kumimoji="0" lang="en-US" sz="2400" i="0" u="none" strike="noStrike" cap="none" normalizeH="0" baseline="0" dirty="0" smtClean="0">
                <a:ln>
                  <a:noFill/>
                </a:ln>
                <a:solidFill>
                  <a:schemeClr val="tx1"/>
                </a:solidFill>
                <a:effectLst/>
                <a:latin typeface="Calibri" pitchFamily="34" charset="0"/>
                <a:ea typeface="Times New Roman" pitchFamily="18" charset="0"/>
                <a:cs typeface="+mj-cs"/>
              </a:rPr>
              <a:t> called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Auxopsores</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 rigid overlapping cell wall is present which </a:t>
            </a:r>
            <a:r>
              <a:rPr kumimoji="0" lang="en-US" sz="2400" i="0" u="none" strike="noStrike" cap="none" normalizeH="0" baseline="0" dirty="0" smtClean="0">
                <a:ln>
                  <a:noFill/>
                </a:ln>
                <a:solidFill>
                  <a:schemeClr val="tx1"/>
                </a:solidFill>
                <a:effectLst/>
                <a:latin typeface="Calibri" pitchFamily="34" charset="0"/>
                <a:ea typeface="Times New Roman" pitchFamily="18" charset="0"/>
                <a:cs typeface="+mj-cs"/>
              </a:rPr>
              <a:t>is known as</a:t>
            </a:r>
            <a:r>
              <a:rPr kumimoji="0" lang="en-US" sz="240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frustule</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shell or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rPr>
              <a:t>frustule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is composed of two halves;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larger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epitheca</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smaller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hypotheca</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Large depositions of fossil diatoms are known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diatomaceous earth.</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2400" b="1" dirty="0" smtClean="0">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2400" b="1" i="0" u="none" strike="noStrike" cap="none" normalizeH="0" baseline="0" dirty="0" smtClean="0">
              <a:ln>
                <a:noFill/>
              </a:ln>
              <a:solidFill>
                <a:schemeClr val="tx1"/>
              </a:solidFill>
              <a:effectLst/>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2000" b="1" dirty="0" smtClean="0">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2000" b="1" i="0" u="none" strike="noStrike" cap="none" normalizeH="0" baseline="0" dirty="0" smtClean="0">
              <a:ln>
                <a:noFill/>
              </a:ln>
              <a:solidFill>
                <a:schemeClr val="tx1"/>
              </a:solidFill>
              <a:effectLst/>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30777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Diatoms are traditionally divided into two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hlinkClick r:id="rId2" tooltip="Order &#10;(biology)"/>
              </a:rPr>
              <a:t>orders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lvl="0" algn="l" rtl="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hlinkClick r:id="rId3" tooltip="Centrales"/>
              </a:rPr>
              <a:t>Centrales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which are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Radically</a:t>
            </a:r>
            <a:r>
              <a:rPr lang="en-US" sz="2400" dirty="0" smtClean="0">
                <a:solidFill>
                  <a:schemeClr val="tx1"/>
                </a:solidFill>
                <a:latin typeface="Calibri" pitchFamily="34" charset="0"/>
                <a:ea typeface="Times New Roman" pitchFamily="18" charset="0"/>
              </a:rPr>
              <a:t> symmetrical.</a:t>
            </a: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hlinkClick r:id="rId4" tooltip="Pennales"/>
              </a:rPr>
              <a:t>Pennales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which are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Bilaterally</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symmetrical.</a:t>
            </a:r>
          </a:p>
          <a:p>
            <a:pPr marL="0" marR="0" lvl="0" indent="0" algn="l" defTabSz="914400" rtl="0" eaLnBrk="0" fontAlgn="base" latinLnBrk="0" hangingPunct="0">
              <a:lnSpc>
                <a:spcPct val="100000"/>
              </a:lnSpc>
              <a:spcBef>
                <a:spcPct val="0"/>
              </a:spcBef>
              <a:spcAft>
                <a:spcPct val="0"/>
              </a:spcAft>
              <a:buClrTx/>
              <a:buSzTx/>
              <a:tabLst/>
            </a:pPr>
            <a:endParaRPr lang="en-US" sz="2400" dirty="0" smtClean="0">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000" dirty="0" smtClean="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AutoShape 3" descr="data:image/jpeg;base64,/9j/4AAQSkZJRgABAQAAAQABAAD/2wCEAAkGBhQSEBUTExQVFRUVFyAXGRgYGR0YHxwcGR0bHxkZHhobHCcfHBwjGxwcIC8gJScpLC0sHB8xNTArOCYsLCkBCQoKDgwOGg8PGjAkHyQsLSotLCwsLCwsLCwsLCwsLCwvLCwvLCwsLCwsLCwsKSwsLCwsLCwsLCwsLCwsLCwsLP/AABEIAOEA4QMBIgACEQEDEQH/xAAcAAACAwEBAQEAAAAAAAAAAAAABgQFBwgDAgH/xABGEAACAQIEBAQDBQUFBQgDAAABAgMEEQASITEFBkFRBxMiYTJxgRRCUpGhI2KCkrEIM3KiwRUkQ9HwFzRTc4Oy4fFjo8L/xAAYAQADAQEAAAAAAAAAAAAAAAAAAQIDBP/EACgRAAICAgICAQMEAwAAAAAAAAABAhESIQMxQVFhBCLwcdHh8RNCof/aAAwDAQACEQMRAD8Aw7BgwYBhgwYMABgwYMABgx9RxliFUEkmwA1JJ2AHU41Dk/wIqagCSsY00Z1yWvKR/h2T+LX93ABlyqSbDUnbDpwDwf4jVWYQ+Sh+/OfL/wAti5/lx0Hy1yHRUAH2eBQ//iN65D/GdR8lsPbF+cAGO8H/ALOsQ1qamRz+GJQg/mbMT/KMN3DvCPhcO1KHPeVnk/QnL+mHMnHkJ1OgINu2tvmMAiBScuUsWkdNTp/hiQfqFxPVQBYAD2GmKmv5lRGljAYvFGXtbQ5VByg97FfzxnMHPdUJFmeRsjsIxCV1Dk65lHwqQdL7/Q4lySLjBs1wr+WIVXwKnlH7Sngf/FEjf1XEkVF1Ugataw+Yv/S+PCs4okKNJMQioLnrvoLaXJJ0t3t3xRIvV3hTwya+akjU94y0f6IQP0wp8X/s9UzXNPUSxHtIBKP0ykfrh34Nz3T1EoiAkRm+HzFADdbAgnX2NsMTYQUc08d8FuI09yka1CDrCcx/kID/AJA4R54GRirqVYGxVgQQexB1GOzbYqeYOVaWtXLUwpJpYMRZh8nFmHyvhgciYMa7zb4ByJeSgfzV38qQgP8AwvorfI5T88ZRV0bxO0ciMjqbMrAqQexB1GADxwYMGAAwYMGAAwYMGAAwYMGAAwYMGAAwYMGAAww8ncjVPEpckC+kfHK2iJ8z1PZRcn5a4u/DXwtl4k/myZo6VTZn6uRuiX/Vth7nTHSHCeERUsKwwRrHGgsFX9STuSdyTcnAAu8keGdLw1QyL5k9vVM49XuEGyD5a9ycNuPKQm9gbEC/9d/yx+PU/sy/YE291vcfmMIBV5x8Q0oyYowJJrbdF7A2621tp88Jq+K1cpu0cZXtlt+oN8UHCCZ6h5JNWZixv3v/AM8MMiKbrl6dsc8uVpnTHjVbP3nDxaz0AEF4pncI4OuVerA9j/pjNk4zPTSxzxTN5l76NmuP3htr2xcT8EjlrEge+WSRVNtxmIFx764feCeBUMMwaWdpUU5hHly3ttmNzp7DG8JWrMJxadXoYo2D1cbsABMqEr/50EgI/ONRgh5Cp4Z2lBdi5ByXvfLt7AC+59sevMcAWrhkvawQ2/8ALmUH/LMcW3FK2OE53ljTQAhzba+2t+vbCpMdtdHo9UQ6BlCi9tGva4IAOgtrYdd8U3PPCXqIAsQzMh8zL+IA2t89yB+7j34pxmOOlNUWWVQt4wospLaA9SdL3PQZtMYvxHnmrnqDkLZSdBa+hFr2udv+WCTSCMW9obuBcFmnqYQInQRyKzsVKgZSDbUDU2tb3wo8/wDi1Vy1ckdNM0EEblF8s5WbKbF2Ya6kaDYC3XXDJ4e+JkvnrBNdkPUkkr+9rsu2m1gTpthY5/8ACiqiq5Hp4jNDI5dcliy5jcoy76E2B2IthxpIJ7Y1eDviTPUzmjqnMpKFo5D8V11ZWP3hluQTrp1vprrzKCAWAJ2BIGMk8HvDaemmNZUrkYIVjjJBb1fEzW200A31O2l22Th0k1w0bZ3HqLggAne5I2G4AvoLYJMlKxxxQc28j0vEY8s6esCyyro6/Juo/dNx/XCbzT4qGhr1pkUSQwqqS/iLaXse6rbQ6XzD3w/cB5lp6yPzKeVXHUbMvsynUHFUSc288+G1Tw1rsPMgJssyjT2Vh9xvY6HoThSx2bU0qSIySKrowysrAEEHcEHQjGAeJ/hG1HmqaQM9Nu6btF9d2j99x174BmY4MGDAAYMGDAAYMGDAAYMGDAAYfPC3w1biU3mS3WljPrbYud/LU/1PQHuRik5G5Ok4lVrAmi/FI/4EG59ydgOpI6XOOrOEcJipYEghUJHGuVVH6knqSbknqSTgA9qSkSKNY41VEQBVVRYADYAY9cInPPPz08v2enC+YAC7sL5cwuFA2LWsSToARob6LvCfFGpikH2krLET6iFCso7grYG29iNe+BbHiavMCGDAX6EDt0P0P9Tj8ij1bTRjsfkAf6Y8jWRM4VZUzkXADC5BFwbXva2uPjiVVIsEhjXNIq+kWvf3sNTYXOUb2t1whGK8xcLk4dWuCD5bEsjdCp/1Gx9/ngk5pTLoNcO4WWqZI2vMC37RJBdQNLk7ZCAdxY3Ww3INbz5y9QcPh8xafM7GyqXa1/lfbGC41Lo6M67EaklkUtXZTkhOa/Qvuii/W4HyGva/4eI173qPPe++m3/176nFrR8yvWxf7OmREWT+7yDKAbXGn6/lfEOTlfiMZ8jyCemYbH3tv9MHNDlg8YUn8+g45ccm3Pr4HXgfFp+J0KsFBniZo21A0cWzXP4Sqt8vfCd4kcIccTmUZjntIANfjGtvrcfTGjcjcCloYDCqgysc0jvcKpOoFhqzWN7CwAy3IJthiko7euacjuVCRD5ZrFrfxY2ZimZuvDKh+X/LdHjaKQ2zgrdDex72u5GE/krmaOhZxNHnLC1t8vS+vX2FsbglOkhHlCVlPxSO8hQr94Wc2kuNNBb37rnFPCOlqJPMjewHT4hpbS4I999dd8TONlxkkZNwkGpr7JHbOx0UbE3t8xcjGz8R5RggjaV5FCL6iZY1kt75tGOuw3xXTcvxcOTJCzNMQWL2F0U2X0DX9pI1o1vf7xHw4g+JTzR0tFDKxY5S0hvfM6hevW2Zv64IxUUOUm3plO3MkAl9MYKbZvLKfXKst/1vhshutMaxKlVhjUuxVpW0TUrkdiLnax7jCFHSJkvbpe/vivk46Y6WalzALOyGzHT0Elh/FZRhRnYpJoWeIcQM0zysfVIxdr6i7G5/U4++FSyJOhgZlluAhRiDcmwHexNtMeVfwrLYqV16Le3019sMPhPwt5eKw3F1S8jE62Eeo+pbKL++LT9GbR0agNhe1+tu/XBIlwRpqLai419uoxQ8R56ooGMbzAuNGCK0lj2JUEA+2+LDhPHoKpS0EiyAb23HzU+ofUYqhGG+Lfhf9kJq6Vf93Y+tB/wmPb/8ZO3Y6dRjL8dnz06ujI6hlYFWUi4IIsQR1BGmOY/E/kI8NqvQCaeW7RMdbd4yfxL36gg97ACZgwYMABgwYMABj6jjLEKoJJNgBqSTsAO+PnGpeA/J/wBoqzWSLeOmtkvsZT8P8g9XzKYANZ8MuSRw2iVCB58lnmb97ol+yA2+eY9cMfEuIRwxl5XWNQNXb4R2v/y64l4X+bODPNEcqrMACfIkNkdrekk+x1ynQ+2+ECMp5rnLV0rOpjaULKFbfKyKoPsPRsbEXFxinNMzkRoM7sbKB1PQf9dLnDvBy4qxx8OgX7T5rK9TUOt2gItrdvvWBCodV1vfNYSOb+ER0nlRQRpHmW7uosW1ta5JNupUG2o7YT1ovTdvs+6HkOWCaOUyq0cRQlwfUcuUEfUi1ybAYfxWKzZSCj9A2l/kQSG+h0xmnKtQyVaRg5kk9DqdQQRY3Hy/pjQJVC2im9UbGyOe/wB1WO4Yfdfr892SywMhsLjbcb/XC5zryeK6DywQpGqHoD2+Xb6/SwlqHpyPMOaO9hKd17LJ7dBJ/N+LE2qBaN1Q5HKsF6WYg2P54XQGack+HiRVgaaeJ5ItRGrAm401AJOGfnvmSaE00VMwDzSfGRmWw0y6jKcxPe4CnGbcJ4FVCrRFjlWZZNW1sBfQ+wG5OxGNeWmSJmhkVWhk2VgCup00Om9lP8J6nHR9RHGV5Xf5/RMH7Qq8a5r8uQRywF6hgAjwPIqsNfjRWzCwBNvV8xhemrWdszE97gn/AN1y35scaFFyvSU9UKgFhIAcqFi9ri2ZVN2BC3XsATthf5lo4gZaiRfIjjCuyrZjJnZhly6BXa3Qka3PfHOr6Zprwe/P1TPFwqIIWLZFDnckhBv31ubdSowm+HfHHjqWbzXeALd2YdADdR36WHew+9rD494r1cxYApFGf+GqK+nTMzg3PyA+WLblHjhrQlMoihmzh/MymzhATYr+JWtIF0UlOltc5QbndmsZpQcWht4cLyyVVQwCRsHcdPOtZYwfvCFCB2zkncHFBzB4g8O4gPszOVbN6JBrZtuwUg7EBtemtsWvilwl4+DmGnBIXQ9WOt2JPVm9dz1Le+MFqJYXp40jRvPzWNhfNfYW3vfFN+DNK9mrJ4cVXptJCY21D5zYg/u2zfS2KznPwsqS0f2WMzqsfrcMoJkJJb0MwIAGUDGm8mo8NBE8xFxGMzM1rW3Nz0LXP5b6YsoeISOS0cRN/vOSi2F7WBGdtzrlGKj7JbOcJeQeIIf+6VIPshP6i4w78L4TU8N4a8kw8qeqZYEAADxx2Z5CbbM2W3caHfbW2hksWknygbiNVQD5s+Y/qML3NPBXrKVhCzyeWRJGXt62FwyqbC4KMwzHS+Wx3xQjIYlJ0GgHTE7g3FnpZ1nQ6obsPxJ99D3BH5Gx6YiCMqSNQQbEEWIPUEHUHFryvy69ZOIwCUuPNYbKnUX2zMNAN9b7A4psSN5U32xT838rx8QpJKaSwzC6Na+Rx8Lj5bHuCR1xK4VxyGoziJr+W2Ujb5Ed1Otj1tiwGJA414nw2SnmkhlXLJGxRh2I/qOx6jEXG1+P/J+icQjXtFNb/wDW5/8AYT/gximAAwYMGAD9Vbmw1J6Y645D5ZFBw+GnsM4XNJ7yPq+vsfSPZRjnvwf4B9q4tCGF0hvO/wD6dsv5yFB+eOk+PcaSkgaaQ6L06sTso9yf9cJgenE0cgFcxAPqVGKsR3BBFyPw3F7+wvFgbMSIp2DDdJPUR81e0g/PGOcZ5+rKpzaRok6JGcunuRqTiBHzLVRkZ5GkUfdk9Y+l9R8wQcFrorF1ZuC1LQuzzRgBrZpY7kWGxdT6gANM3qsNyBhV5p5ognmalemmLxtYNmVd/vD4jlK+q9tRY4s+Ta+OugzpLOjLZZIvMzAH2LgtlPTX+mPrmXgUdSgmpivnwDKLDVkU6x69dDlPe42Y4dLyT+gq0FTJTXkhphnAtmmYm2tmsFVdbdb4cOTOKzVlI8lWsWVnZVAUqCi6MSGY/ezD+E4T6riX2iOOONgJZmVLBtQW72IJI0J7fnifzpHL6KOmJVIEUkXtmVQCSb6OQLX10JJsb3BJqK2EU5MYmqDGTGjJUQkEZXa5UG90zqGzC3Rhe3U4veGRhYUUMHyqFzXvsLb/ACxlVZWPTTwjywXsGkYPcXazNlsbeq2pFzcEi2hw7T1aIzlZoz5bBXOdUdSdla5APzuNiLGxxKdlyjQyuxJyg20uT/S3vofyxD4jw4SBV3I9QzajQH+pNtO5xCHFysgRj6yNF0DkfKxDddrdcLXiTzpLQin8g2aXMWzrckC1gRoRudrYdEr4L/h1J6pGTSS93VvvdAc24bSx6aXFr3wneJkhkpHIDARzwmQEWIuJlAPyYr7ai2PflvxMeaKrlaBPMp6dpSy3GbILqhBF7X632vjF+Ic610zNJJVStnuCmY5LHdfL+HL7WwlEbdMnwFVDB7X6dcMfhrRM3EoCNkZpnPQIEINz7lgPri/4H4dR1FLTVCyzIZog5iCo5FiA+VnZfTmIIGp1G+PTidSnD3SGjzRLa8ssiZ2nbUeUwNvhBHoABu3Tcp62yltUi64xzw5qMsaq1Oq+tGU3cE2J2vp2A0Itrtjw4xRUSUL8QpYk8y6gFgDZmdQwbq2hO5IPvio4ZIKyaKF1WIvqNTla3xKh+La4APQEAkEthlqq1AjUsMETQRtYhxmzMDcncfe1/LbbHPLljxrLkei8b1HsoOWed6mtqkp5HgCKGkv5WgMakgkZgLD9NDi2rOb6m+ZLtCDbOkRGa25Fy5sO4U+4G2JVNwymeknlgpkimVcj5Ab5bqXt7FQdPYjHxyzVRPB5cqWZQqkgEspVQoII1Aa2dSNDm73xvmpJNEKNXZXc2cyqnC5amDM065BeQ+bkDtl8xQfRbQgEKLHcAi2Enwt59rW4lFDJPJPHOSrLIxe2hOcE6i1tbaWvjQeBUCPWTq2VofKPnBgMt2+JTfQXCqxHQq+1jiNRUVPTVAPDaWJWkNhI+Ziy3GcoGb0RAbyGwOwB0vopOiXFXoaeZOBxzlB5cRkvmLvGrnKg0U5hsWKg9bXtY648eYOJJT0FolWIyfs1VQFysb59B1ADa97YtIpQ5MnRtF/wjY/XU/IjEeto429UkayoDcqy5rdMwHe2hHUAdRrKdOw+DN+FcWammWVCPToVvYMvVf8Al2IBxr1HWLLGki3KuoZdLaEX26HFTVV1FSxrKwhRWF1KqvqB6iw2219x3x58N52pahxGjlWJ0DWF/kQSP6YqxV5LPjXCEqqaWnl1SVCh9r7MPcGzD3AxyFxPhz088kMgs8TlGHupIP00x2Vjnrx94B5PEEqFHpqY7n/HHZW/y5D8ycAjMMGDBgA3X+zrwgCCpqSNXcRLp0QZm/Muv8uLnxqmYRU6/dLsT8wBb+pxc+EHDvJ4NTC2rq0p/jZiP8uXE/nzlj7bSFFsJEOdCe43B9iNPyxMhx7MW4coye+PurAKa4rpvMgcxyKVYGxVhY4+ZK1nIUC5OgA3xz/425WjpXIkqGXw4dxUyBGYARl2tf7pFjbrbMTb2tjW4o/NUSp6H1DC+mYaNY9L732IIuDhH5Pij4TF51WG8+pHpjUZmWNdyQSALki9z2HfDfy9MH8wxMPKkRXhbc65gTlI3U2Ujf0i+Olo5+ip4ZwGJOKmpcMjEN6Stk8wgAyXvZbhjpsWJIPTH5zJwqR5nBcLIRZJCLXQklVJtYZWO9vui+mo9Vr6iN/KqV8w9CLK9vxRn4ZB3Q69+2Jb0pqIGMciuE+Ai+dT95SjDToQp3ItscTLaoa07KeHlOSmh8ypcCGnRpGRWJLlbHU6DVUCnTqbAXvjMaiHNGaiRy7SNmdLlc7Fw7qx6Lc6Eag7DGoc3cwRJwdlnLMXIiRUIDOdHUXIICgCxJB0HUkYx/g1WIpVaqi8+AsMyZ3Ugd1KkXIHQjX2xpxVEmbcmPdXw6eqmNZCxMMzhgxYXjOgKOt82eMjS19ACDhw4/y1S8UlXzWlSRFstiLWJJGljrqcWkvB4lpozSKqxaSWQfEGUWOtybi29zbEXhtG7yJYMApBJ6C2lu99P16Y55zanSWjSMVjZRcsQcO4a1Qn2kz+aArAxsbD1ArcAhgdfywvjwu4SxkqftE8dPEwzxMMtrnRAxGffTLYt03xX8x8i1NVxKpaKIMjSZwSM2gNrWRgLHfbbrfFlWcj1i0Mg8trCZZsgtc/s2RiEVmuQSDe9yPlja0QPnB+Y6SpVYqJwskC/s42VowUAsVFx8NrDS5BANtMTOJcLjqoywRS2zI40JX7j9VYE6ONVvcXBIOW+HvBJvt0c2RkjgJeRypUABWBW5AuTe1u1z0xbcA53kEmedwgkObzLXChjdUlW4zIoNg4IZet12qk+iehp5a5Wp4H+1CR8qrkRJbXiYXV1J6kfCPrve+IT8LfzpPs+WVGYsACAVv3DEHTvifUxft7SMrK1pQF+EswVbre+b0pfrucffFaVYgJY2Fx6gRvfTe3z+ux3xx83HDkWLXRvGTW/Z98KpJKdZAMvmZfNk6gWDeWnzJDEnoPmDjy4vy7SFBUOzRLYMApH3x8Kixa52yroe2JUlUfslTN1kMlvoPKQfmo/PFHzgwglWSecJEFCxKgLSgAAPkB9KEneU7CwGOiEFFKK8GeTbsiyjTy441SKO7vGxJVBbSSoI0d9iIQdLAe4rzzOD51PChMjD9pK987ZSLrYDQWDLkGgF+pviYnO1FPTNRxg0+cWUtaxNwfU1yQWO7N3uThdmSUyTJOoj0UIQnrurWC5m9ZFrk6m4A6WGI5G4msEmaLQcQRqbznaU2OUobIc/4QEA/rtritk4uW18tMvbNIf82ca/TEeh4FJDwxSQSVkEhU6HLlKZtr9c+utr48Ue46fP6HS97WN77bgYx5ORxpLRUILYq8+1oklREjKxBVAUaBbC5A6blzfr9MVdoRVp9lMjpZRmI1BsA2ntqf1xo8HB6aSFjUnKXuY/xFEX1sB1U6/wAoI748uA8Bp6ciRY2e3qGZgD11sFtcZSbFjbTth4ylUn5HnGKr0aBSsci5viyi/wA7C/64z7x34R53CvNA9VPIr/wt6GH5sp+mH6jqlkUOhuDf8wbEexviBzbw77RQVUNrl4HA/wAWUlf8wGOtHIcg4MfubBgA7H5Zo/KoqaP8EEa/yoowneJXFpEljjzFYyt7jYm5vf5aY0NFsABsBb8sUHMvFaVB5c6LKd8lgbe/tjPki5Kk6HF0zO4a15eFzySIkhikRI3ljD2DsFYXOthcW97d8WXBofss9JkWE+d8ZEKhrZM3pI1Gxueg16Ya+HVlHWRfZvKUJv5RFh8xbr74X4+N0MNYirShQkhjSXMSQRdSQh+7v126dMKsWrf8lZaZdc3cn/bGjkMnlMgK3AzgqSCbi6nTuD1OJ3B+DrCq00ZJEKAM53zOSx2+8b39gwxM4nxSKmX9rKiKdBnOvyAGrD/q+IDcahqKeZaSZTL5ZsV0e6j07i57X98XRNs/ePVdLAoWrlLB/hRvUdPvKEXMCPxX0xUwUxyiejkMqjQMg/aL1yuhAEo12IDa3F8I/N3n1MqVOVnUxIjZQSFZcxuQNlcHMDtfMOmL7kXiiUCuaotH52XIpViSFzXkKgXC6gAnextthXbo0xqNi34l0U+SGqKFYc7qy2YBJDl1sRcI1ja+3w9rpbTs5CIC8j+lI1uSSdtPbHRv+0/NI+F43GgsCGB/qCLHCHzdxmOhqjFRQQU7ADPKkSZiWFwoNtBbfFcXHLlljEynyR4o5Mg8U5lqqNIKCOTy/s0EaOy2uzlFY+r8IuALdj7Wqea/EqpkoFgzkO0hV5VFiyAAhTbTUk3tuAO5vaU0sPEFlkrGZZYUU+bGFBkUmyqykEFgdL6afLH5VQUU9IKIxvEpfOs9wzh9szCwDLawIFtAO2NJqUJOMltEwcZxUomVcN4rJTyiWF2jdWD5l30J0I7anTY46GruZJJYYGW8YlhSU2NtXAJF+gGEqg8EMk4+01cflAhgI7hiB7kC1/xY07j1FAIULXUKAkYj1JFvSgGxFh9O+MeVuUaiawqMtlNTVc9RTVFOjFneFghYnQsMvxdrNf6YXaHkiIEpU10CldGjiZSw6EZn27Wy4Z+F1UkNylMDm6vL6rb7Klh8tcQ6uCIGWpVHR0DPLE3qGUm7yRke+pHXsDuuO4xp7Kkk3aJXDkonyUUHm/sw2STUgWsWF21I1B2y7WOuLak5cAcM8hkym4FrC42J1N7YS+J8UyQFoVKy1Lul1tmyxAAKD2Lm/wAj7aVFLWy0hilXzBZbya5xrm9LKpOU3FyDqM3YAYTkrtjUW1pj1w/1w0lON7iSUfhWJixv2JlCrbr6uxxn3iJIX4syyn0DKAD+HKpH6lj9Ti453482eU3sisFjWwsx/ERfUk5tSNAFtfXEbh3L6cQCxSsVk8rMp0JUAiwIvfKcxttY7bkYT5E3iio8bUc30KnN9JAgQxEXv07Y2fkYtJw6leUXfyhqwubC4U3PdQpxnreHMNLPGKmbzVvdgoIyptdiSbC/QC9gbEaYueI881EXEfs8Sp5KSJEsQXVlNhmUjpYgi2lrb4uKVUZz3sUPEbizTcSnjkkOSH0ooNwCFBGgIAYubMdxr2thq8MzG1CDLEsknmMIrjVkFrMb6ZQ2ZcxB2sLkWxAq+CRvWVU+WJ3WocZZgGRgGb062t6juNR9bG64ZzRRnzGDSQSD4olCupy2QZCF0Gg9N1sOgxTi2xZpIYaqlAAlfVs6ux/dU2It0UIWFvc7kklb4xzHDHLJGscp8tipuygXFwQCVY29Tbnoe2LGk5kWcmLKxLAjKQEYjrYE2On71/bCpxHl6olqSzQS3kRc2j/EVIYkLoDmJNj7dzbOdx7QcbjNWno0Hkziq1FNmWMR5XK5Qbjob363ve/e+L8C+hwpeHfB5qeKVZUyBnDKDa+ty23uQNe2G2+Li7QpaZzf/wBmvzwY6F/2XH+H9T/ywYoknqdO+Mw4vF/vcnm3+I79r40HgFX5tJTyfjhjb+ZFP+uK3miKl9Pn3DH4coJJ302t33+WJYITeDperj8vT1D/AK+WJMbUT8REvkHKZCBJ5gK+Zm1Bjte9yGK32Oo6YYOWzEkxSOF10/vHIvrnA0AtYlCLgncd8ey8t0oq1OQ5gxkGgyh7D65svqt2Hywnbqi1juzM6qT/AGhxCZpicqEhV9hsLfL/AK1x4cWpRRvDUU5ZDcEDrphj5x5DnjqWqaNltIblCwUgnU2uQCL/AFxE4TyFV1MiyVpEcK6m7C5A3AsbD5nb3xklLJOzfKOJexQyUU61S3NPMqtlGy5/U0Z7an0nY2Ubj1enNvLbVEoq4XiZJI1U52yAWLWNyDoc22974lR8/wBPPI9NEFsR5cbyD9m7D7lvw20BO/5X/YqIRlFZGiKFitvWvqNzZHJ1943J6Y1apbME7Z7UtGYqSOGNioijsZAMrMQD8N9UW/Xe1gLbmn515YiqWSXzwkxRQ65WkzaCxKoCVP0wyGuGQ5mUpexZfu9PWDqn1098KvFOPu3wRwAJAHzyZPUyhc17gsRbqOmHHllxvJOmJ8a5PtaIMfL9PHSyIsjNUEqxLRsgst7Lt6QbnU2x48O4BPVFUEZCfjt6f5tj9MNNdzDRU9ElVUIBnOVRFe7kfhsRpbW97DE/kbjVJVRvLSZgcwEiPe6ncXBJGuuoOtvbDeU7nISxgsUuiJWpaRl1YD0qQw6AW/IaWxLl4aJ6VI3yg5s0ea24uNFI1Gp7b4nR0tmKrZZYvhJ2eMklA3cDVb7grcb2NNzTXLHSyVhVs1Mh9Nx8Q+FW6j1EajcG43xjhTbRed0iDxGVaYASCmUH4S0yQ3G3wvYix0I12xL4NDDHHJXyPCyLG2kJEi5fvAsNGY7W9+t8cy8T4nJUStLM5eRzdmPUn+g9hoMTuWuMyxSGFJCqVFo5FN8puwysR3VrG++hHU42wiic2zZKnmylqnjoxGKdQw8qSJgcha3xJkFgWNm7G51GuPOm4HRxysJaxWQNeRAjtmK3U3JU2uTYn2xSUHI5pZ0audafLICdVbzI1vmVFQlzchdcvU3ItYtnMJpppDWUjxyMvqnitYso/wCLkaxuumY22F911hRy20aOWOkzy5r4vSSyAR52aQhSnlkKTfKCGa1joFtY3IGxvexrKuLhfxzJ9plFlBJKxpdQz662OVbm2uUWGhwu0/FYklkrSoK04AiQ/fnkDBSe1lDMbdAp3wlcXq3mlaWUlpH1Yk/oPYdB0AGLXHFPKjOU3VGq00gGfz/7zd82t77G40IItYjS1rYt+U0bOMyp5eUmLOB5mW4vk+95evXTUW3wneHlbHO8VNUnM0Skwk/eUa+U3cLbMvtmG2PTnLjjDiBkjazQkRoe2W+f5guzAjqBiFCnsbnaJNXQw0Xqrm+0yuzSLCpIQBi12Ytq18x0Pp39J3x4cS5gjqzEYkMYiVgY7Cwvb1jLpbpiq4/xL7VULOV3RVdeilbjT90/EPmexxI5X4TNJUtJAfLyKxzkekXBFte+35npjRTcZJmfLxrkg4Ppo9aWQofOXM60153bssaliL9za31xlvFOZKuvmaWWZ739KgkKvZVUGwt+Z643b/akoRqeoTzFkVkZCFjcqwIbIw/Zyix6WOMWqfD+rWZ0pUadQT8Ng4H78ZN1I2O672Jxryczm8umYfT/AEseCGEdj74Jc8zyzNQzu0gyF42Y3YZbZkzHUgg3F9re+Nlxl3hF4bS0TvVVVhKy5EjBDZVYgsWI0zGwFhsL99NSXcfPGV3s6Ko8vtafiH54MYT/ANp4/F/X/ngwAah4UcR87g1IeqR+Wf8A02ZLfyqPzGLrjXDXlA8tlVhbVgTYBlYWt1uuM3/s7cYzUlRTneKUSD/DKtv0ZD/NjSOM8cFOouCS1wDplBA0zEkAD6664loEQ14KYpFmkmZ2GgRQFBNwbW10B1vpa5xPMeXIx3z5ifdrg/SzfkMVNHzCuXNIrA9XIZh/MqlQPa9sWC8XilXRlYEbqwb8wpuPqBgof6n1MSBmBsSWzNpfQkBQTsB2+fvik5o4VNU0pSFypYMzKNBJlKgfK4PTfTFv/tOMIzmTVSA2WzZiR6TbuQPbY9seCcyQ+W0iFnc6WYWJt8hYLft1PUkXl99jV+jGeG8EqJJGhVfUvVtAO5Y9Lb3xscZlWKngMqSF0IMrLnV2WxC2vqCuY3vc5O+IBrpELymOP1j12W5I65tbkAb/ANMfSSr5Zvfy7g6HVW+4yn8Wnpb71rHUaqEtUOUd2TYaAM3lkGCUXIAJZGHUobhgNdVBBHYjXFdxbhqIwepRXbLkjKkBiPvKfRbJa3S+w1xbPUhowsrBWBvHMNFLDZr7K3QofcajFbX8YNUqqIQxXW9yCHsQQpHuGGxva5G2HJKthFu9FJzfy8OKRRU0YWnmgLNGCSyMCAHUkC4OgINjsfp68o8rvwWnleRlknnZVAW+RQgYjU2J3N9ug98fHMdLGaF5Iwyywyp5mZrkKbqLEW9BzK2gHw67YgcKrT5J+2VZjjNmhjku7k/jtYuI7Egd73GgF3vF12LV7Lx+YZ/MRmykg2GmX4rXUnsdN9iAems/j9IlZA6AlROPs0ykepGbSNmX8SSFfmCdxbFPwTypmLLNFM8YLrCpIZ2XVR6lBtcDYHDXFVZiJTDGzWFnVje241KXxEMkvuKlX+pypzDy3PRTNDURlGB0P3WH4lbZge+GDw05JlrKpJSjCmgYSSORoQnqyKerNa2mw1OOkaeq893jkhXKgBuSHW7X9Nios1hfroR3GPGVzlGfKhjIIiU6NtpvqCMwAtbuLjTS2RRhXEuLSVErTyEl5TmJ7A/Co7Ko0Ax8UVUyuCCVZTdWG4PQ/wDx1GmLjmLlOSma+RzAdY5Mp+H7qv8AhYDTXe1xviJwXgUk7WjFh96VtEQfiZjp/De5OmKyVCxdnxx6vi/ZpD6UVBKVvtLMqllHsiBFHyPc4o1mvqR01/8Avfth35z5Fp6OJXhqGZpNI48qvnIF82YMDaw1ax6aYhcP5Od4fMM0KEMEeMhmdHI+EqFN9NdNND1BGDJCxfYuUfFHhdJI9GjYOvzB0B9jtb6Y0DhvLwkSN5ahWaZBNaOJ3a0hJuSSAPVmGvUHFPxzk+Clp1nnqi+c2SOBArMw3F3Jy5et100Fr6Y+eEeIkcaRxNTlUjvkdHzOoY3YZSqq633UW7ix1wSdoqMdjjTcFWmJlhR5XtlHnMArFrAL5aLrdrbtpoemMa8Qub5aqrlQEpBG7JHEvpUBSRmIGhY2uSe9thjdqHjEbtGzOMqqZy3Ty1W6yDupYrbrcEEXBGMf5p8PZqieWpoImkikcs0WgkiZjcgrfVTqVIvpodQcKDa2OSKrw/5senqY4pD5lNK6pJE3qX1G2dQfhdb3uLHS2N7ruTyNYjmsbhXJDKe6TD1Kfnf54yTkTwnqvPWpq4jFFAfNyPozsmqrl3AuBcm2m2GOo5wqyVnkkNMI5P2iE5iyN8JVVB9NwQTawJG+E5pjjF+B+4BxGoEvkzRyFbEh3WxW3RmX0OD0Ya98WfMnEPIo6ib/AMOGR/qFOX8zj04HX+fTxy/jW/b62998J3jhxbyeEOgPqndYh8r52/RLfXFIhnNOXBgwYAH7wT4/9m4qik2WoUwm/wCJrGP/ADqF/iOOmcoO+OLIJ2RldSVZSGBHQg3B+hx19ynzAtdRQ1K/8VAWA6ONHX6MCPlbCA9K3gVMQzPEi6Elh+zNupLLY2+uM6redeFlxGJanKDYOUWVB8hKC9vkMOniJTSScLqViBLFNhuVDKXA73QNp1xzOPhsVObNfNfp1/01wLHyrKVvydJQcuiSlHlVBkDkPGwHpsQQctr2uDv0sNOmIc3BWp5M7m4IB0vZQpbMBfr6lbp8I7Y/PDCkmi4VDnBsS7Aa5sjG6kDsdWtvZhhhqKXzhlAO981itvlcamxIta3fTGfJBZOhxk62eLvGYbEgFbEAd+lu98UkHFIoBNLKf2CjJYC9yxUqijrqHt7a7a4kVHC4kYRSVNlJtkUHr0OpCXsd9PbC/wAU4/Q19GIYpBTsjh08wWUsAR6m13BOu+2CMd20N+kXnLXNqTSMsIkZcwDKy+oBjYObEi3dtiBrYjX24jS1MEkop4s/nHMri1lzfEGuRax69QelsZTzLxuo4O48uSI1NRDa6esJEWGVgSLF2Km2hAAv1FkM83VnmeZ9qnz3vm81r/1xrjF96Ito6J4pH/szhs0jESTSZQSwuuc6DQ7qurajW3QWAyiipWmJmkdiWN8xOpPcne+J/DeeZuKcOmpJ/XUQATow3kRNJAQN3VWLabgHqNYHCK5TH5bGxGMuVOKqJpxVJ/cfFdw0wASwsRl10PbqD0ONO5S5s86mBYjzG0A2zNpm+W4duwYnYYzXi1eixeUpzE6ADXGg8mZKLhSGb0tUOSmlyFKhc56hLC5PZh3wuPKUaY+RJPQ7UtTkUBUuN7k2LE7ta2l+xPtpbFXzZzXFRQ/acuaRhkUXI2Ot+gsTYnE77aBYbb3B39rDr/r0vhK8UOCymmjnCkhWYMLXyhstmIH+HXtmw3JpdExim6ZT0/jNOCJHVWRmy5bW23s369dxhl54vX0NNNTspjZr5GYLmLC1tTa6kG4JHU9MZbXcUd6anhNPGMhbUJYkkiw02uB26Y13ljhbwU0SSAg5S4U6WzsSR7GwW/zxEZt/uaTglTRC4FwCJaIUtXNGs6yGVMrAmAuBlysdL29R6erTocTIOAQUkCskiSSA5pHLKC/ptp6hoNwt+rbkm9h5GV2deygj2JIH5MfyZuwxH5j4pFTxlmOUW3Iv+Q6n27kfPF3fgzsy/wASKSRninGYQyhgn+JcuY6bZgB7nIcJxX4QFKkXDNm+K5JBA6aafrh84x4kxGFqVaeN4B6VBu1ze5ctdSGN2bMADmOPfw/ouGTyL5sR80tZUaQupI29JtoToMxIJ0PS7cWFrySuE1bDh1NTNpcNMwO+R5GMK/I28y3+DE7hXFvs0yy7J8Mg7oT/AFX4h9R1OKjmTxLz1Fko4ckbAO0yKzlVOq/u9R1tjRoIKRoo5YqeFlkGZWyLYex039vY66Ytpx7J7JjyFpSvmMub+7tYqwAsy2IsSCDfY2I+lDFyTT/amZwUkkXLYG6Oq20XNtoNVOo9xri7epzC0gDKdwBYj3UjUEHUdcfU1FK6ZLrIhsUkzZXUjVW0FmINjcWv2xOpgm49FtTwBEVFFlUWA9hjBf7QnHvMrIaVTpAmdv8AHLY2+iBT/EcbtX1yQRPLIbJGhdj7KLn9Mcg8f4w9XVTVD/FK5cjtc6L8gLD6Yskr8GDBgAMbD/Z/5v8ALmegkPpl/aRX6OB61/iUX+ae+Mex7UdW8UiSRsVdGDKw3DKbg/Q4AO0iMKXMfAqKmjaq+yQvKCtrr8TswAv0vc7kYm8ic3JxGiSoWwf4ZUH3JBbMPkdGHsR74teJ8JjqI/LlXMt77kajY3BBxLQ0xdPOzARI0JSSoFoyD5ihjbLmHpa1yL298TqRXb0TyP5n3luFX5rksGX3199cU3NFBT8PVa+WSVlgsEiOU5mN8ig2Bvc3udst+mED/tzkd/2lMgjLXBRm8xT3DN6Se4sAduuHFOS9A2l0aVzJQM8RhgyK+RioJCAkgJp75Xa3uMY8OS6lZ4aZ0kTzXCkkEDXfXUH5g42CinjmjFTUZBG6IIZBrmzZmLKNStxlBU6gqw1AubSmjkRM0LiWPoNx+V9PofpjPGnstSpGEeOXCTBxJSAfKaCMR9gIxkK/S1/4h3xnWOqOZOF03EqfyatDGRqrX1Ru4e1h7hhY++M+j/s7qX/77+z7eV6rfz2+uLT9kULngVw9n4qJRokMTs56AMpUAn3J/Q9saNxrw8oaqUtBN5LMfhC3Qk/hva1+wNuwxfUvJ0HD6BoaZTYkGRzqz2OpY9h2GgF/e9XVmBUWDM99WB316KLdfbEylsuKIXBvC6mpp71DtKFAYkqEjF72z+om2l+3fHnxLiwqZTICMvwou2VB8It0J+I/O3QYfqZtGMhF7KjX7hRm/wAxIx5CFAf7pWjAJJZB6QAToWFz2t+owE2KU/NzxcMlSNv2sJVAw1KxuTlb5ixS/wDhPXCzy/xyaCoibzmdJWAkRiWBDGzXB667+2PvjvidaWSJaeMwXyuAqi4vrsLn53HcWw3cqcBoR5c6I93TMuY5lBNxYdb9r33HXFqfoHCuy4Xl+nB84xRwLvdVCMexLbrfstj3PTH60YzHKhRbDLfQ9buQbnXQWPQXOpFvaj4tC4WRYpjcXVnAJ+md7j9MePF+JNbMkJJ0UXcKWJNlWwVtSTa/viHVUh7b2e1LAWhluc2a6sQMpsBsoubFQT8zfbS2ceJlLNHAGlszMBqhOVArCzdLliL67ZgPu3OtQRCMlRsdfyAB/oD9ThQ59paeelEDyqkqgZb3OoA9JsDbUDfDrQkzK+SuXaeqWUzTBSACN1IsRrc6a3tv1GKajlMNX6B8LEKvxe179T1v3GJdXyzPGzhAXU/etbML2FgdzmOwJ69sMPJXJTCRJaiQQAE2zlU0tbQltSdRbpiV3a38fwaN1Guvzqxp4/4eR1EorHkEUbxK0oAuxcgfCNrtf8zsb4nUPETBTiKng/YgXAY53INjm+NT72Ue4vi85yo/OoSIzdVsfT6vRlZSRbfKGzfw4gcv8aSWJo5B6xq4UahvxC33TbQ/TD60Stq2T+X6hKkEk6gXKg6EfiB0PsRYEH6XYo4woAAAA2Awmcp05NbK6/AFNyNszCO4+rKx/h+WGbmDjsdHTSVExska3I6k7Ko92NgPnioomXZmfj7zh5cCUMZ9U1pJbdI1PpX+Jxf5J74wXFjzDxySsqpamU3eVsx7AbKo9lUAD2GK7FEhgwYMABgwYMADf4ac9twyrDm5gkssyDt0cD8S3JHcEjrjqSkqkkRZEYOjgMrKbhgRcEe1scWY1Hwg8UfsTCkqm/3Zz6HP/CYnX/0yd+x16m4I1Lxc5ZkreH5YQWeKQS5RuwAZWAHVrNcDra3XHPNHwOeWYQxwyNITbLlN7+99vmdsddqwIuNQdbjXELjkb/Z5vK/vDG2W297afXEbRWmJMUcEFFS0fnxPPTgXQMNSb5wGIsCC2m2g6G2LDhvE2o4Z5ZUZQSojRvSXezXsDqBa1ySfhJxhdTWWHllG87Nrvctff53xoXFOKSSpFDIfXTxKjX/GwBYn3tlX+E98aOMbyszhOUk01RoHLnHY66NvNCrImptp6TswO4HQ9vqMVtHxZ1mcU65o9NH21Jswy2sTbbXSxNsJHDuJGFgQdwUOu6uMpH6g/MDD3wSqSGNyTldS2a4F1NzmuN/hAA+WM56dxNo9bL3hHFFnzKVMcifEt7ix2YHZlOPReGRo+dUXN0JXb5aafPFByzOTM8zBrykpGgGtlIzMbmwC6XN7ZmI3sMXVdzXBCivJIoDi6jW9u5UA2sdL+xwJZbE1TpCj4k10kMStTlkZ87FgTe4IuFP3fiJOW19OgIweEfHZ6uKojqGaVY8oV21PrDZkLbmwAPcX+WHDNDWU2dRHOjar1FxpubEN+XbEThvCqZV8u+XW/l3MQudz5Ytf5nN8zjVNpODRnSvISOL+D4acsJlVGa5uQv8A9fTD/ScEjSmSKMg+WNCDp7g22B29tDuMSk4DTjaCL+RT+tsRq3gtMil8iREC+dW8kj+JSLYxjxxRrLkcu3/wgwylbuRlOb1qe5Ns/YG9g3S5DdTf8ruMRQyCSYgBSAo/fe4X5WFyewIOPZoc1OsrMNRZi4PrUnLsBcsVOUWAzXGg0tDl5fE1O1NICTJmkVnN3BXKFLhRYADKhAJvc9SbFUGvJ4VHNsq1DpIqCJ4maFh0cbA3630tbttjAeLTfaKmoaolZWRiEUnoCbAX/wCjqeuNxpuWZZaYLWny/LbRgbsQO1r2LDT9RfEDjvhtQVF6li0YBynMCDddLaML9LX19+mEpSr9jRYxf5Qq8gc6S03CaiRvWVOSLNqMxKBSe4AZj7hAOmEmvnkmYyzOzu+pJNz/ANe22NWq6SiqeGyUVGf2gIZLi2Zk1CjtcMwHcnc3ucqaS3pe6suhBBG2h+Xyw8mTiX3h/wA5y0NUilyYHYB1O1jpmA6MN79bEdcbfVclUzvmylddltb3sCDlB7Cwxg3JvLTV1bHGgORSGka2gUHU+19h3Jx0xi28uyH9vRHo6FIUCoAqjX/5JO/zP+mOdvGDxE+3z+RA16WE6EbSPsZP8I1C+1z97Rk8ZPFIEPQUjafDPKp37xKe3Rj/AA974thkhgwYMABgwYMABgwYMABgwYMAGp+Ffi+aPLS1hLU2yPuYvbu0ftuvTtjoSnnWRFdGDqwDKykEEHYgjQg44ow6+H/ijUcMYJ/e0xN2hY7X3ZD91v0PUdQCOmzwaEyeaYY/M/HkXN+dr4qOP8DmkkzR+VltqCEDX7lmie4/LEjlXnKl4hF5lNIGt8SHR09mXp8xcHoTi7xOKKyYhVPDKuBTJmWNFF2bzYVAA3N/IFsQqFWrzmjeOVl3LMm22uWFXI6XGGPxF4FJV0LRRH1Z1ew+8FNyv9G9yuFzkbl2alLSMrKsSu3qBW5yn0gEAnoSbW9I3xX21T7C3dqhupmWMTVBACxgxoALAJDe9gPxSZ/oF7YzHnjgEkM1PJJE0yCMKwuQtytnuR2YsenTGjcUm8qmVAM3loHf3y2yg/4pbX7gPjEqnxJrmkaoEnoVvhJN7X9tB8hp7YiSvRrxKTbaVjJQ8VqOF8Fmcjy3qJFig3FvSc8oB1+EGx7qpxn1RzdWBUX7RMfSCQ0jMLkk6hiRsR+WGrxZ5r+1xUS9RE0r/NzlXTvlQn+LGdVguxHyUfQBf9Maxk0uzCW3dDjQc/yxRIzhHJBCrbLmsdXZlIbW5G/QYauS/FCCSoijmoog0kiosiEtlLkBdJLne2obGU8TlDSEL8KARr8l0v8AU3OL7w6o/M4pRodvOV/5Lv8A/wA4ty8Eq/Z0QtYH/wB4kuVvaBBqTfZwOrv07L2u2KvjfGjTPHnYiSbVwgB8uMaKAx0AvmubanMbgDF3FQKhLoPgBC5iWsANVW5si6W0GtsIHMVWZaqVgdnKD5R+m35gn+LGVmg5x5W9V2Zh+K5Ovz6ddNDio5v4bJJw0eV8V850v8RJJ2OInKVW0jGAbopaN9wuusbfuEm4HQg26Yd+HQFIUVrZgLG2ov1seo6YzcbKUsXZi3AuGNLVQrHE0bR2zEXszXuXPbpptYdMa1xLlGkqGzzU8bv+IrYn5kWJ+uLVIVGwA+QtiDxzj8FHCZqmVY0GlzuT+FVGrN7C+FDjxWyp8mTtaPbh/C4adMsMaRINbKAo+Z/5nGO+KfjICGpKB9D6ZJ1O/dIz27v+XcrXiJ4wzV+aCDNDSnQj78g/fI2X9wadyemdY0SoyDBgwYYBgwYMABgwYMABgwYMABgwYMABgwYMAErhvFJaeVZYJGjkXZkNj+nT22ONl5O/tB7R8RT28+Ifq8Y/qn8uMQwYAOzuE8cgqoxJTypMh3KEG3sRup9jY4mOgIIIuCLH5Y4v4dxSWncSQyPE4+8jFT+YO3tjR+X/AO0BWw2WoSOpXuf2b/zKMp+q/XAI39+GRmNo7elwQ2pubi251uBa3aw7YzGo8DUacsJbRlsxXX/2gfpm/LE/hHj1w+awl82nPXOpdfo0dz+YGHHh3N9FUW8mqp3J6CRb/wApOb9MQ43suM3EzfmvwSlmmaSCdMpAAVwQQAoG6gg6gnYb4W6vwS4gHLAQvqWGWS3cj4lHX+mOglXrj8Iw6a8iv4OZ63wr4hDctTMwUGxjtJc200Uk766jpiw8N+FTR8VpS0MihXNyysuhRgdx0vc/LHRFsfVj74dyDRG8o2y6ZbnXrY6kfra98RH5cpizO0CEkliSL3J1Jttf6Y/eI8yUsH99UwRezyKD+RN/0wo8Y8cuGw6JI9Qe0SG38z5R+V8FWKx8hp1QWRVUdlAA/IY8q6vjhjMk0iRoN2dgo/Mn9MYTx/8AtC1Ml1pYY4B+Jv2r/MXAQfVTjNuMcfqKt89RNJK3QuxNvYDZR7ADABtXN3j9DHeOgTzn281wVjHuq6M/1yj54xbjvMNRWSmWplaV/fYDsqjRR7AAYrsGGAYMGDAAYMGDAAYMGDAAYMGDAAYMGDAAYMGDAAYMGDAAYMGDAAYMGDAAY/WwYMAGjeGO4+f+mOheFf3QwYMAj2q/gb5YwvxR2bH5gwDMiXBgwYADBgwYADBgwYADBgwYADBgwYADBgwYADBgwYAP/9k="/>
          <p:cNvSpPr>
            <a:spLocks noChangeAspect="1" noChangeArrowheads="1"/>
          </p:cNvSpPr>
          <p:nvPr/>
        </p:nvSpPr>
        <p:spPr bwMode="auto">
          <a:xfrm>
            <a:off x="8161338"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2533" name="Picture 5" descr="http://upload.wikimedia.org/wikipedia/commons/thumb/2/29/Diatom2.jpg/250px-Diatom2.jpg"/>
          <p:cNvPicPr>
            <a:picLocks noChangeAspect="1" noChangeArrowheads="1"/>
          </p:cNvPicPr>
          <p:nvPr/>
        </p:nvPicPr>
        <p:blipFill>
          <a:blip r:embed="rId5"/>
          <a:srcRect/>
          <a:stretch>
            <a:fillRect/>
          </a:stretch>
        </p:blipFill>
        <p:spPr bwMode="auto">
          <a:xfrm>
            <a:off x="0" y="2743200"/>
            <a:ext cx="4495800" cy="4114800"/>
          </a:xfrm>
          <a:prstGeom prst="rect">
            <a:avLst/>
          </a:prstGeom>
          <a:noFill/>
        </p:spPr>
      </p:pic>
      <p:pic>
        <p:nvPicPr>
          <p:cNvPr id="22537" name="Picture 9" descr="https://encrypted-tbn2.gstatic.com/images?q=tbn:ANd9GcTpGqMGT29-ENYtJNSGz0rXGrkMZmYZR0PIFFMKgA_z0eKfHkz4"/>
          <p:cNvPicPr>
            <a:picLocks noChangeAspect="1" noChangeArrowheads="1"/>
          </p:cNvPicPr>
          <p:nvPr/>
        </p:nvPicPr>
        <p:blipFill>
          <a:blip r:embed="rId6"/>
          <a:srcRect/>
          <a:stretch>
            <a:fillRect/>
          </a:stretch>
        </p:blipFill>
        <p:spPr bwMode="auto">
          <a:xfrm>
            <a:off x="4419600" y="2743200"/>
            <a:ext cx="4724400" cy="4114800"/>
          </a:xfrm>
          <a:prstGeom prst="rect">
            <a:avLst/>
          </a:prstGeom>
          <a:noFill/>
        </p:spPr>
      </p:pic>
      <p:pic>
        <p:nvPicPr>
          <p:cNvPr id="7" name="Picture 6"/>
          <p:cNvPicPr/>
          <p:nvPr/>
        </p:nvPicPr>
        <p:blipFill>
          <a:blip r:embed="rId7"/>
          <a:srcRect/>
          <a:stretch>
            <a:fillRect/>
          </a:stretch>
        </p:blipFill>
        <p:spPr bwMode="auto">
          <a:xfrm>
            <a:off x="0" y="1143000"/>
            <a:ext cx="4419600" cy="1600200"/>
          </a:xfrm>
          <a:prstGeom prst="rect">
            <a:avLst/>
          </a:prstGeom>
          <a:noFill/>
          <a:ln w="9525">
            <a:noFill/>
            <a:miter lim="800000"/>
            <a:headEnd/>
            <a:tailEnd/>
          </a:ln>
        </p:spPr>
      </p:pic>
      <p:pic>
        <p:nvPicPr>
          <p:cNvPr id="8" name="Picture 7"/>
          <p:cNvPicPr/>
          <p:nvPr/>
        </p:nvPicPr>
        <p:blipFill>
          <a:blip r:embed="rId8"/>
          <a:srcRect/>
          <a:stretch>
            <a:fillRect/>
          </a:stretch>
        </p:blipFill>
        <p:spPr bwMode="auto">
          <a:xfrm>
            <a:off x="4038600" y="1143000"/>
            <a:ext cx="5105400" cy="16764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9144001" cy="7199058"/>
        </p:xfrm>
        <a:graphic>
          <a:graphicData uri="http://schemas.openxmlformats.org/drawingml/2006/table">
            <a:tbl>
              <a:tblPr/>
              <a:tblGrid>
                <a:gridCol w="2281925"/>
                <a:gridCol w="2904186"/>
                <a:gridCol w="3957890"/>
              </a:tblGrid>
              <a:tr h="341061">
                <a:tc>
                  <a:txBody>
                    <a:bodyPr/>
                    <a:lstStyle/>
                    <a:p>
                      <a:pPr algn="ctr">
                        <a:lnSpc>
                          <a:spcPct val="115000"/>
                        </a:lnSpc>
                        <a:spcAft>
                          <a:spcPts val="1000"/>
                        </a:spcAft>
                      </a:pPr>
                      <a:r>
                        <a:rPr lang="en-US" sz="1800" b="1" dirty="0">
                          <a:solidFill>
                            <a:srgbClr val="000000"/>
                          </a:solidFill>
                          <a:latin typeface="Calibri"/>
                          <a:ea typeface="Calibri"/>
                          <a:cs typeface="Arial"/>
                        </a:rPr>
                        <a:t>Characteristic </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b="1" dirty="0">
                          <a:solidFill>
                            <a:srgbClr val="000000"/>
                          </a:solidFill>
                          <a:latin typeface="Calibri"/>
                          <a:ea typeface="Calibri"/>
                          <a:cs typeface="Arial"/>
                        </a:rPr>
                        <a:t>Centric </a:t>
                      </a:r>
                      <a:r>
                        <a:rPr lang="en-US" sz="1800" b="1" dirty="0" err="1">
                          <a:solidFill>
                            <a:srgbClr val="000000"/>
                          </a:solidFill>
                          <a:latin typeface="Calibri"/>
                          <a:ea typeface="Calibri"/>
                          <a:cs typeface="Arial"/>
                        </a:rPr>
                        <a:t>aiatoms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b="1" dirty="0" err="1">
                          <a:solidFill>
                            <a:srgbClr val="000000"/>
                          </a:solidFill>
                          <a:latin typeface="Calibri"/>
                          <a:ea typeface="Calibri"/>
                          <a:cs typeface="Arial"/>
                        </a:rPr>
                        <a:t>Pennate</a:t>
                      </a:r>
                      <a:r>
                        <a:rPr lang="en-US" sz="1800" b="1" dirty="0">
                          <a:solidFill>
                            <a:srgbClr val="000000"/>
                          </a:solidFill>
                          <a:latin typeface="Calibri"/>
                          <a:ea typeface="Calibri"/>
                          <a:cs typeface="Arial"/>
                        </a:rPr>
                        <a:t> diatoms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Symmetry</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Radial</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1000"/>
                        </a:spcAft>
                      </a:pPr>
                      <a:r>
                        <a:rPr lang="en-US" sz="1800" b="1">
                          <a:solidFill>
                            <a:srgbClr val="000000"/>
                          </a:solidFill>
                          <a:latin typeface="Calibri"/>
                          <a:ea typeface="Calibri"/>
                          <a:cs typeface="Arial"/>
                        </a:rPr>
                        <a:t>Bilateral</a:t>
                      </a: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a:solidFill>
                          <a:srgbClr val="000000"/>
                        </a:solidFill>
                        <a:latin typeface="Calibri"/>
                        <a:ea typeface="Calibri"/>
                        <a:cs typeface="Arial"/>
                      </a:endParaRPr>
                    </a:p>
                  </a:txBody>
                  <a:tcPr marL="47678" marR="47678" marT="0" marB="0">
                    <a:lnL>
                      <a:noFill/>
                    </a:lnL>
                    <a:lnR>
                      <a:noFill/>
                    </a:lnR>
                    <a:lnT>
                      <a:noFill/>
                    </a:lnT>
                    <a:lnB>
                      <a:noFill/>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Example</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dirty="0" err="1">
                          <a:solidFill>
                            <a:srgbClr val="000000"/>
                          </a:solidFill>
                          <a:latin typeface="Calibri"/>
                          <a:ea typeface="Calibri"/>
                          <a:cs typeface="Arial"/>
                        </a:rPr>
                        <a:t>Cyclotella,Stephanodiscus</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a:solidFill>
                            <a:srgbClr val="000000"/>
                          </a:solidFill>
                          <a:latin typeface="Calibri"/>
                          <a:ea typeface="Calibri"/>
                          <a:cs typeface="Arial"/>
                        </a:rPr>
                        <a:t>Navicula,Pinnularia</a:t>
                      </a:r>
                      <a:endParaRPr lang="en-US" sz="1800" b="1">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Gliding motility</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Non-motile</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a:solidFill>
                            <a:srgbClr val="000000"/>
                          </a:solidFill>
                          <a:latin typeface="Calibri"/>
                          <a:ea typeface="Calibri"/>
                          <a:cs typeface="Arial"/>
                        </a:rPr>
                        <a:t>Some diatoms are motile</a:t>
                      </a:r>
                      <a:endParaRPr lang="en-US" sz="1800" b="1">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Plastids</a:t>
                      </a:r>
                      <a:endParaRPr lang="en-US" sz="1800" b="1" dirty="0">
                        <a:solidFill>
                          <a:srgbClr val="000000"/>
                        </a:solidFill>
                        <a:latin typeface="Calibri"/>
                        <a:ea typeface="Times New Roman"/>
                        <a:cs typeface="Arial"/>
                      </a:endParaRPr>
                    </a:p>
                  </a:txBody>
                  <a:tcPr marL="47678" marR="4767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Many discoid</a:t>
                      </a:r>
                      <a:endParaRPr lang="en-US" sz="1800" b="1" dirty="0">
                        <a:solidFill>
                          <a:srgbClr val="000000"/>
                        </a:solidFill>
                        <a:latin typeface="Calibri"/>
                        <a:ea typeface="Times New Roman"/>
                        <a:cs typeface="Arial"/>
                      </a:endParaRPr>
                    </a:p>
                  </a:txBody>
                  <a:tcPr marL="47678" marR="4767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Two large plate-like plastids</a:t>
                      </a:r>
                      <a:endParaRPr lang="en-US" sz="1800" b="1" dirty="0">
                        <a:solidFill>
                          <a:srgbClr val="000000"/>
                        </a:solidFill>
                        <a:latin typeface="Calibri"/>
                        <a:ea typeface="Times New Roman"/>
                        <a:cs typeface="Arial"/>
                      </a:endParaRPr>
                    </a:p>
                  </a:txBody>
                  <a:tcPr marL="47678" marR="4767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r h="341061">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065720">
                <a:tc>
                  <a:txBody>
                    <a:bodyPr/>
                    <a:lstStyle/>
                    <a:p>
                      <a:pPr algn="ctr">
                        <a:lnSpc>
                          <a:spcPct val="115000"/>
                        </a:lnSpc>
                        <a:spcAft>
                          <a:spcPts val="1000"/>
                        </a:spcAft>
                      </a:pPr>
                      <a:r>
                        <a:rPr lang="en-US" sz="1800" b="1" dirty="0">
                          <a:solidFill>
                            <a:srgbClr val="000000"/>
                          </a:solidFill>
                          <a:latin typeface="Calibri"/>
                          <a:ea typeface="Calibri"/>
                          <a:cs typeface="Arial"/>
                        </a:rPr>
                        <a:t>Egg cells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err="1">
                          <a:solidFill>
                            <a:srgbClr val="000000"/>
                          </a:solidFill>
                          <a:latin typeface="Calibri"/>
                          <a:ea typeface="Calibri"/>
                          <a:cs typeface="Arial"/>
                        </a:rPr>
                        <a:t>Oogamous</a:t>
                      </a:r>
                      <a:r>
                        <a:rPr lang="en-US" sz="1800" b="1" dirty="0">
                          <a:solidFill>
                            <a:srgbClr val="000000"/>
                          </a:solidFill>
                          <a:latin typeface="Calibri"/>
                          <a:ea typeface="Calibri"/>
                          <a:cs typeface="Arial"/>
                        </a:rPr>
                        <a:t>-production of one or two eggs per parent cell</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err="1" smtClean="0">
                          <a:solidFill>
                            <a:srgbClr val="000000"/>
                          </a:solidFill>
                          <a:latin typeface="Calibri"/>
                          <a:ea typeface="Calibri"/>
                          <a:cs typeface="Arial"/>
                        </a:rPr>
                        <a:t>Isogamous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048">
                <a:tc>
                  <a:txBody>
                    <a:bodyPr/>
                    <a:lstStyle/>
                    <a:p>
                      <a:pPr algn="ctr">
                        <a:lnSpc>
                          <a:spcPct val="115000"/>
                        </a:lnSpc>
                        <a:spcAft>
                          <a:spcPts val="1000"/>
                        </a:spcAft>
                      </a:pPr>
                      <a:r>
                        <a:rPr lang="en-US" sz="1800" b="1">
                          <a:solidFill>
                            <a:srgbClr val="000000"/>
                          </a:solidFill>
                          <a:latin typeface="Calibri"/>
                          <a:ea typeface="Calibri"/>
                          <a:cs typeface="Arial"/>
                        </a:rPr>
                        <a:t>Sperm cells</a:t>
                      </a: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4-128 sperm per parent  cell. Each with a single flagellum bearing two rows of </a:t>
                      </a:r>
                      <a:r>
                        <a:rPr lang="en-US" sz="1800" b="1" dirty="0" err="1">
                          <a:solidFill>
                            <a:srgbClr val="000000"/>
                          </a:solidFill>
                          <a:latin typeface="Calibri"/>
                          <a:ea typeface="Calibri"/>
                          <a:cs typeface="Arial"/>
                        </a:rPr>
                        <a:t>mastigoneme</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Few amoeboid, non –flagellate sperm cells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03202">
                <a:tc>
                  <a:txBody>
                    <a:bodyPr/>
                    <a:lstStyle/>
                    <a:p>
                      <a:pPr algn="ctr">
                        <a:lnSpc>
                          <a:spcPct val="115000"/>
                        </a:lnSpc>
                        <a:spcAft>
                          <a:spcPts val="1000"/>
                        </a:spcAft>
                      </a:pP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406">
                <a:tc>
                  <a:txBody>
                    <a:bodyPr/>
                    <a:lstStyle/>
                    <a:p>
                      <a:pPr algn="ctr">
                        <a:lnSpc>
                          <a:spcPct val="115000"/>
                        </a:lnSpc>
                        <a:spcAft>
                          <a:spcPts val="1000"/>
                        </a:spcAft>
                      </a:pPr>
                      <a:r>
                        <a:rPr lang="en-US" sz="1800" b="1">
                          <a:solidFill>
                            <a:srgbClr val="000000"/>
                          </a:solidFill>
                          <a:latin typeface="Calibri"/>
                          <a:ea typeface="Calibri"/>
                          <a:cs typeface="Arial"/>
                        </a:rPr>
                        <a:t>Ecology</a:t>
                      </a: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Mainly </a:t>
                      </a:r>
                      <a:r>
                        <a:rPr lang="en-US" sz="1800" b="1" dirty="0" err="1">
                          <a:solidFill>
                            <a:srgbClr val="000000"/>
                          </a:solidFill>
                          <a:latin typeface="Calibri"/>
                          <a:ea typeface="Calibri"/>
                          <a:cs typeface="Arial"/>
                        </a:rPr>
                        <a:t>planktonic</a:t>
                      </a:r>
                      <a:r>
                        <a:rPr lang="en-US" sz="1800" b="1" dirty="0">
                          <a:solidFill>
                            <a:srgbClr val="000000"/>
                          </a:solidFill>
                          <a:latin typeface="Calibri"/>
                          <a:ea typeface="Calibri"/>
                          <a:cs typeface="Arial"/>
                        </a:rPr>
                        <a:t> ,typical of open water</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err="1">
                          <a:solidFill>
                            <a:srgbClr val="000000"/>
                          </a:solidFill>
                          <a:latin typeface="Calibri"/>
                          <a:ea typeface="Calibri"/>
                          <a:cs typeface="Arial"/>
                        </a:rPr>
                        <a:t>Planktonic</a:t>
                      </a:r>
                      <a:r>
                        <a:rPr lang="en-US" sz="1800" b="1" dirty="0">
                          <a:solidFill>
                            <a:srgbClr val="000000"/>
                          </a:solidFill>
                          <a:latin typeface="Calibri"/>
                          <a:ea typeface="Calibri"/>
                          <a:cs typeface="Arial"/>
                        </a:rPr>
                        <a:t> ,epiphytic and benthic forms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umhandis\Desktop\diatoms.jpg"/>
          <p:cNvPicPr>
            <a:picLocks noChangeAspect="1" noChangeArrowheads="1"/>
          </p:cNvPicPr>
          <p:nvPr/>
        </p:nvPicPr>
        <p:blipFill>
          <a:blip r:embed="rId2"/>
          <a:srcRect/>
          <a:stretch>
            <a:fillRect/>
          </a:stretch>
        </p:blipFill>
        <p:spPr bwMode="auto">
          <a:xfrm>
            <a:off x="0" y="-10407"/>
            <a:ext cx="9296400" cy="6868407"/>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3332227"/>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0" y="3276600"/>
            <a:ext cx="9144000" cy="35814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6829425" cy="6858000"/>
          </a:xfrm>
          <a:prstGeom prst="rect">
            <a:avLst/>
          </a:prstGeom>
          <a:noFill/>
          <a:ln w="9525">
            <a:noFill/>
            <a:miter lim="800000"/>
            <a:headEnd/>
            <a:tailEnd/>
          </a:ln>
        </p:spPr>
      </p:pic>
      <p:pic>
        <p:nvPicPr>
          <p:cNvPr id="3" name="Picture 11" descr="800px-Diatom"/>
          <p:cNvPicPr>
            <a:picLocks noChangeAspect="1" noChangeArrowheads="1"/>
          </p:cNvPicPr>
          <p:nvPr/>
        </p:nvPicPr>
        <p:blipFill>
          <a:blip r:embed="rId3"/>
          <a:srcRect/>
          <a:stretch>
            <a:fillRect/>
          </a:stretch>
        </p:blipFill>
        <p:spPr bwMode="auto">
          <a:xfrm rot="16200000">
            <a:off x="4533903" y="2247897"/>
            <a:ext cx="6858000" cy="2362200"/>
          </a:xfrm>
          <a:prstGeom prst="rect">
            <a:avLst/>
          </a:prstGeom>
          <a:noFill/>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53997"/>
            <a:ext cx="9144000" cy="149271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mj-cs"/>
              </a:rPr>
              <a:t>The principal Characteristics of the </a:t>
            </a:r>
            <a:r>
              <a:rPr kumimoji="0" lang="en-US" sz="32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mj-cs"/>
              </a:rPr>
              <a:t>Euglenophyta</a:t>
            </a:r>
            <a:endParaRPr kumimoji="0" lang="en-US" sz="3200" b="0" i="0" u="none" strike="noStrike" cap="none" normalizeH="0" baseline="0" dirty="0" smtClean="0">
              <a:ln>
                <a:noFill/>
              </a:ln>
              <a:solidFill>
                <a:schemeClr val="tx2">
                  <a:lumMod val="75000"/>
                </a:schemeClr>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1-Chlorophyll</a:t>
            </a:r>
            <a:r>
              <a:rPr kumimoji="0" lang="en-US" sz="2400" b="0" i="0" u="none" strike="noStrike" cap="none" normalizeH="0" baseline="0" dirty="0" smtClean="0">
                <a:ln>
                  <a:noFill/>
                </a:ln>
                <a:solidFill>
                  <a:srgbClr val="00B050"/>
                </a:solidFill>
                <a:effectLst/>
                <a:latin typeface="Times New Roman" pitchFamily="18" charset="0"/>
                <a:ea typeface="Calibri" pitchFamily="34" charset="0"/>
                <a:cs typeface="+mj-cs"/>
              </a:rPr>
              <a:t> </a:t>
            </a:r>
            <a:r>
              <a:rPr kumimoji="0" lang="en-US" sz="2800" b="0" i="0" u="none" strike="noStrike" cap="none" normalizeH="0" baseline="0" dirty="0" smtClean="0">
                <a:ln>
                  <a:noFill/>
                </a:ln>
                <a:solidFill>
                  <a:srgbClr val="00B050"/>
                </a:solidFill>
                <a:effectLst/>
                <a:latin typeface="Times New Roman" pitchFamily="18" charset="0"/>
                <a:ea typeface="Calibri" pitchFamily="34" charset="0"/>
                <a:cs typeface="+mj-cs"/>
              </a:rPr>
              <a:t>a , b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,carotene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 xanthophylls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are dominant pigments.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2-Reserve food is</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mj-cs"/>
              </a:rPr>
              <a:t>Paramylum</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and</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mj-cs"/>
              </a:rPr>
              <a:t>fats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3-</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Two </a:t>
            </a:r>
            <a:r>
              <a:rPr kumimoji="0" lang="en-US" sz="2400" b="0" i="0" u="none" strike="noStrike" cap="none" normalizeH="0" baseline="0" dirty="0" smtClean="0">
                <a:ln>
                  <a:noFill/>
                </a:ln>
                <a:solidFill>
                  <a:srgbClr val="C00000"/>
                </a:solidFill>
                <a:effectLst/>
                <a:latin typeface="Calibri" pitchFamily="34" charset="0"/>
                <a:ea typeface="Times New Roman" pitchFamily="18" charset="0"/>
                <a:cs typeface="+mj-cs"/>
              </a:rPr>
              <a:t>apically</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or </a:t>
            </a:r>
            <a:r>
              <a:rPr kumimoji="0" lang="en-US" sz="2400" b="0" i="0" u="none" strike="noStrike" cap="none" normalizeH="0" baseline="0" dirty="0" smtClean="0">
                <a:ln>
                  <a:noFill/>
                </a:ln>
                <a:solidFill>
                  <a:srgbClr val="C00000"/>
                </a:solidFill>
                <a:effectLst/>
                <a:latin typeface="Calibri" pitchFamily="34" charset="0"/>
                <a:ea typeface="Times New Roman" pitchFamily="18" charset="0"/>
                <a:cs typeface="+mj-cs"/>
              </a:rPr>
              <a:t>laterally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placed flagella present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t>
            </a:r>
            <a:r>
              <a:rPr lang="en-US" sz="2400" dirty="0" smtClean="0">
                <a:solidFill>
                  <a:schemeClr val="tx1"/>
                </a:solidFill>
                <a:latin typeface="Calibri" pitchFamily="34" charset="0"/>
                <a:ea typeface="Times New Roman" pitchFamily="18" charset="0"/>
                <a:cs typeface="+mj-cs"/>
              </a:rPr>
              <a:t>inserted into a narrow gullet for locomotion.</a:t>
            </a:r>
          </a:p>
          <a:p>
            <a:pPr marL="0" marR="0" lvl="0" indent="0" algn="l" defTabSz="914400" rtl="0" eaLnBrk="0" fontAlgn="base" latinLnBrk="0" hangingPunct="0">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4- </a:t>
            </a:r>
            <a:r>
              <a:rPr kumimoji="0" lang="en-US" sz="2400" b="0" i="0" u="none" strike="noStrike" cap="none" normalizeH="0" baseline="0" dirty="0" smtClean="0">
                <a:ln>
                  <a:noFill/>
                </a:ln>
                <a:solidFill>
                  <a:srgbClr val="C00000"/>
                </a:solidFill>
                <a:effectLst/>
                <a:latin typeface="Calibri" pitchFamily="34" charset="0"/>
                <a:ea typeface="Times New Roman" pitchFamily="18" charset="0"/>
                <a:cs typeface="+mj-cs"/>
              </a:rPr>
              <a:t>lack a true cell wall</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and</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The body covered by flexible pellicle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Consists of four components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p>
          <a:p>
            <a:pPr marL="0" marR="0" lvl="0" indent="0" algn="l" defTabSz="914400" rtl="0" eaLnBrk="0" fontAlgn="base" latinLnBrk="0" hangingPunct="0">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Plasma membrane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p>
          <a:p>
            <a:pPr marL="0" marR="0" lvl="0" indent="0" algn="l" defTabSz="914400" rtl="0" eaLnBrk="0" fontAlgn="base" latinLnBrk="0" hangingPunct="0">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Proteinacous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unit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p>
          <a:p>
            <a:pPr marL="0" marR="0" lvl="0" indent="0" algn="l" defTabSz="914400" rtl="0" eaLnBrk="0" fontAlgn="base" latinLnBrk="0" hangingPunct="0">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Subtending microtubules called (strips )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p>
          <a:p>
            <a:pPr marL="0" marR="0" lvl="0" indent="0" algn="l" defTabSz="914400" rtl="0" eaLnBrk="0" fontAlgn="base" latinLnBrk="0" hangingPunct="0">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tubular cisternae of endoplasmic reticulum.(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Pellicle:keep</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 definite shape)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46766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l" rtl="0" eaLnBrk="0" fontAlgn="base" hangingPunct="0">
              <a:lnSpc>
                <a:spcPct val="150000"/>
              </a:lnSpc>
              <a:spcBef>
                <a:spcPct val="0"/>
              </a:spcBef>
              <a:spcAft>
                <a:spcPct val="0"/>
              </a:spcAft>
            </a:pPr>
            <a:r>
              <a:rPr lang="en-US" sz="3200" dirty="0" smtClean="0">
                <a:latin typeface="Calibri" pitchFamily="34" charset="0"/>
                <a:ea typeface="Times New Roman" pitchFamily="18" charset="0"/>
              </a:rPr>
              <a:t>5- Large nucleus and a contractile vacuole.</a:t>
            </a:r>
            <a:endParaRPr lang="en-US" sz="3200" dirty="0" smtClean="0">
              <a:latin typeface="Arial" pitchFamily="34" charset="0"/>
            </a:endParaRPr>
          </a:p>
          <a:p>
            <a:pPr lvl="0" algn="l" rtl="0" eaLnBrk="0" fontAlgn="base" hangingPunct="0">
              <a:lnSpc>
                <a:spcPct val="150000"/>
              </a:lnSpc>
              <a:spcBef>
                <a:spcPct val="0"/>
              </a:spcBef>
              <a:spcAft>
                <a:spcPct val="0"/>
              </a:spcAft>
            </a:pPr>
            <a:r>
              <a:rPr lang="en-US" sz="3200" dirty="0" smtClean="0">
                <a:solidFill>
                  <a:srgbClr val="000000"/>
                </a:solidFill>
                <a:latin typeface="Calibri" pitchFamily="34" charset="0"/>
                <a:ea typeface="Times New Roman" pitchFamily="18" charset="0"/>
              </a:rPr>
              <a:t>6-</a:t>
            </a:r>
            <a:r>
              <a:rPr lang="en-US" sz="3200" dirty="0" smtClean="0">
                <a:latin typeface="Calibri" pitchFamily="34" charset="0"/>
                <a:ea typeface="Times New Roman" pitchFamily="18" charset="0"/>
              </a:rPr>
              <a:t> Nutrition is </a:t>
            </a:r>
            <a:r>
              <a:rPr lang="en-US" sz="3200" dirty="0" smtClean="0">
                <a:solidFill>
                  <a:srgbClr val="7030A0"/>
                </a:solidFill>
                <a:latin typeface="Calibri" pitchFamily="34" charset="0"/>
                <a:ea typeface="Times New Roman" pitchFamily="18" charset="0"/>
              </a:rPr>
              <a:t>autotrophic</a:t>
            </a:r>
            <a:r>
              <a:rPr lang="en-US" sz="3200" dirty="0" smtClean="0">
                <a:latin typeface="Calibri" pitchFamily="34" charset="0"/>
                <a:ea typeface="Times New Roman" pitchFamily="18" charset="0"/>
              </a:rPr>
              <a:t> or </a:t>
            </a:r>
            <a:r>
              <a:rPr lang="en-US" sz="3200" dirty="0" smtClean="0">
                <a:solidFill>
                  <a:srgbClr val="7030A0"/>
                </a:solidFill>
                <a:latin typeface="Calibri" pitchFamily="34" charset="0"/>
                <a:ea typeface="Times New Roman" pitchFamily="18" charset="0"/>
              </a:rPr>
              <a:t>heterotrophic</a:t>
            </a:r>
            <a:endParaRPr lang="en-US" sz="3200" dirty="0" smtClean="0">
              <a:solidFill>
                <a:srgbClr val="7030A0"/>
              </a:solidFill>
              <a:latin typeface="Arial" pitchFamily="34" charset="0"/>
            </a:endParaRPr>
          </a:p>
          <a:p>
            <a:pPr lvl="0" algn="l" rtl="0" eaLnBrk="0" fontAlgn="base" hangingPunct="0">
              <a:lnSpc>
                <a:spcPct val="150000"/>
              </a:lnSpc>
              <a:spcBef>
                <a:spcPct val="0"/>
              </a:spcBef>
              <a:spcAft>
                <a:spcPct val="0"/>
              </a:spcAft>
            </a:pPr>
            <a:r>
              <a:rPr lang="en-US" sz="3200" dirty="0" smtClean="0">
                <a:solidFill>
                  <a:srgbClr val="000000"/>
                </a:solidFill>
                <a:latin typeface="Calibri" pitchFamily="34" charset="0"/>
                <a:ea typeface="Times New Roman" pitchFamily="18" charset="0"/>
              </a:rPr>
              <a:t>7-Reproduction occurs by longitudinal </a:t>
            </a:r>
            <a:r>
              <a:rPr lang="en-US" sz="3200" dirty="0" smtClean="0">
                <a:solidFill>
                  <a:srgbClr val="FF0000"/>
                </a:solidFill>
                <a:latin typeface="Calibri" pitchFamily="34" charset="0"/>
                <a:ea typeface="Times New Roman" pitchFamily="18" charset="0"/>
              </a:rPr>
              <a:t>cell division</a:t>
            </a:r>
            <a:endParaRPr lang="en-US" sz="3200" dirty="0" smtClean="0">
              <a:solidFill>
                <a:srgbClr val="FF0000"/>
              </a:solidFill>
              <a:latin typeface="Arial" pitchFamily="34" charset="0"/>
            </a:endParaRPr>
          </a:p>
          <a:p>
            <a:pPr lvl="0" algn="l" rtl="0" eaLnBrk="0" fontAlgn="base" hangingPunct="0">
              <a:lnSpc>
                <a:spcPct val="150000"/>
              </a:lnSpc>
              <a:spcBef>
                <a:spcPct val="0"/>
              </a:spcBef>
              <a:spcAft>
                <a:spcPct val="0"/>
              </a:spcAft>
            </a:pPr>
            <a:r>
              <a:rPr lang="en-US" sz="3200" dirty="0" smtClean="0">
                <a:latin typeface="Times New Roman" pitchFamily="18" charset="0"/>
                <a:ea typeface="Calibri" pitchFamily="34" charset="0"/>
              </a:rPr>
              <a:t>8-</a:t>
            </a:r>
            <a:r>
              <a:rPr lang="en-US" sz="3200" dirty="0" smtClean="0">
                <a:latin typeface="Calibri" pitchFamily="34" charset="0"/>
                <a:ea typeface="Times New Roman" pitchFamily="18" charset="0"/>
              </a:rPr>
              <a:t> </a:t>
            </a:r>
            <a:r>
              <a:rPr lang="en-US" sz="3200" dirty="0" smtClean="0">
                <a:solidFill>
                  <a:srgbClr val="FF0000"/>
                </a:solidFill>
                <a:latin typeface="Calibri" pitchFamily="34" charset="0"/>
                <a:ea typeface="Times New Roman" pitchFamily="18" charset="0"/>
              </a:rPr>
              <a:t> Eyespot </a:t>
            </a:r>
            <a:r>
              <a:rPr lang="en-US" sz="3200" dirty="0" smtClean="0">
                <a:latin typeface="Calibri" pitchFamily="34" charset="0"/>
                <a:ea typeface="Times New Roman" pitchFamily="18" charset="0"/>
              </a:rPr>
              <a:t>(stigma) -  near the flagella  </a:t>
            </a:r>
            <a:r>
              <a:rPr lang="en-US" sz="3200" dirty="0" smtClean="0">
                <a:solidFill>
                  <a:srgbClr val="000000"/>
                </a:solidFill>
                <a:latin typeface="Times New Roman" pitchFamily="18" charset="0"/>
                <a:ea typeface="Times New Roman" pitchFamily="18" charset="0"/>
              </a:rPr>
              <a:t>eyespot used for sensing light and dark. </a:t>
            </a:r>
            <a:endParaRPr lang="en-US" sz="3200" dirty="0" smtClean="0">
              <a:latin typeface="Arial" pitchFamily="34" charset="0"/>
            </a:endParaRPr>
          </a:p>
          <a:p>
            <a:pPr lvl="0" algn="l" rtl="0" eaLnBrk="0" fontAlgn="base" hangingPunct="0">
              <a:lnSpc>
                <a:spcPct val="150000"/>
              </a:lnSpc>
              <a:spcBef>
                <a:spcPct val="0"/>
              </a:spcBef>
              <a:spcAft>
                <a:spcPct val="0"/>
              </a:spcAft>
            </a:pPr>
            <a:r>
              <a:rPr lang="en-US" sz="3200" dirty="0" smtClean="0">
                <a:solidFill>
                  <a:srgbClr val="000000"/>
                </a:solidFill>
                <a:latin typeface="Calibri" pitchFamily="34" charset="0"/>
                <a:ea typeface="Times New Roman" pitchFamily="18" charset="0"/>
              </a:rPr>
              <a:t>9-</a:t>
            </a:r>
            <a:r>
              <a:rPr lang="en-US" sz="3200" dirty="0" smtClean="0">
                <a:latin typeface="Calibri" pitchFamily="34" charset="0"/>
                <a:ea typeface="Times New Roman" pitchFamily="18" charset="0"/>
              </a:rPr>
              <a:t> </a:t>
            </a:r>
            <a:r>
              <a:rPr lang="en-US" sz="3200" dirty="0" smtClean="0">
                <a:solidFill>
                  <a:srgbClr val="FFFF00"/>
                </a:solidFill>
                <a:latin typeface="Calibri" pitchFamily="34" charset="0"/>
                <a:ea typeface="Times New Roman" pitchFamily="18" charset="0"/>
              </a:rPr>
              <a:t>Only</a:t>
            </a:r>
            <a:r>
              <a:rPr lang="en-US" sz="3200" dirty="0" smtClean="0">
                <a:latin typeface="Calibri" pitchFamily="34" charset="0"/>
                <a:ea typeface="Times New Roman" pitchFamily="18" charset="0"/>
              </a:rPr>
              <a:t> fresh water forms are present.</a:t>
            </a:r>
          </a:p>
        </p:txBody>
      </p:sp>
      <p:pic>
        <p:nvPicPr>
          <p:cNvPr id="4" name="Picture 3" descr="http://www.biologycorner.com/resources/euglena.gif"/>
          <p:cNvPicPr/>
          <p:nvPr/>
        </p:nvPicPr>
        <p:blipFill>
          <a:blip r:embed="rId2"/>
          <a:srcRect/>
          <a:stretch>
            <a:fillRect/>
          </a:stretch>
        </p:blipFill>
        <p:spPr bwMode="auto">
          <a:xfrm>
            <a:off x="0" y="4343400"/>
            <a:ext cx="9144000" cy="25146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732508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There are approximately 1000 species of </a:t>
            </a:r>
            <a:r>
              <a:rPr kumimoji="0" lang="en-US" sz="2400" b="1"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euglenoids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Euglenophyta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includes only one class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Class:</a:t>
            </a:r>
            <a:r>
              <a:rPr kumimoji="0" lang="en-US" sz="2800" b="0" i="0" u="none" strike="noStrike" cap="none" normalizeH="0" baseline="0" dirty="0" err="1" smtClean="0">
                <a:ln>
                  <a:noFill/>
                </a:ln>
                <a:solidFill>
                  <a:srgbClr val="00B0F0"/>
                </a:solidFill>
                <a:effectLst/>
                <a:latin typeface="Times New Roman" pitchFamily="18" charset="0"/>
                <a:ea typeface="Calibri" pitchFamily="34" charset="0"/>
                <a:cs typeface="Times New Roman" pitchFamily="18" charset="0"/>
              </a:rPr>
              <a:t>Euglenophyceae</a:t>
            </a:r>
            <a:endParaRPr kumimoji="0" lang="en-US" sz="28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Geuns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Euglena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Euglenoids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typically elongate, spindle shaped organisms usually contain several chloroplasts per cell Which vary in appearance from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discoid</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star</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ribbon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shaped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presence of a surface pellicle, which gives the cell a striated appearance , In some the pellicle is flexible while in other the pellicle is completely rigid a permanent outline to the cell.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i="1" dirty="0" err="1" smtClean="0">
                <a:solidFill>
                  <a:schemeClr val="tx1"/>
                </a:solidFill>
                <a:latin typeface="Times New Roman" pitchFamily="18" charset="0"/>
                <a:ea typeface="Times New Roman" pitchFamily="18" charset="0"/>
                <a:cs typeface="Times New Roman" pitchFamily="18" charset="0"/>
              </a:rPr>
              <a:t>Euglanas</a:t>
            </a:r>
            <a:r>
              <a:rPr lang="en-US" sz="2800" dirty="0" smtClean="0">
                <a:solidFill>
                  <a:schemeClr val="tx1"/>
                </a:solidFill>
                <a:latin typeface="Times New Roman" pitchFamily="18" charset="0"/>
                <a:ea typeface="Times New Roman" pitchFamily="18" charset="0"/>
                <a:cs typeface="Times New Roman" pitchFamily="18" charset="0"/>
              </a:rPr>
              <a:t> have chloroplasts, to absorb sunlight (autotrophic). If sunlight is not available, it can absorb nutrients from decayed </a:t>
            </a:r>
            <a:r>
              <a:rPr lang="en-US" sz="2800" dirty="0" err="1" smtClean="0">
                <a:solidFill>
                  <a:schemeClr val="tx1"/>
                </a:solidFill>
                <a:latin typeface="Times New Roman" pitchFamily="18" charset="0"/>
                <a:ea typeface="Times New Roman" pitchFamily="18" charset="0"/>
                <a:cs typeface="Times New Roman" pitchFamily="18" charset="0"/>
              </a:rPr>
              <a:t>organi</a:t>
            </a:r>
            <a:r>
              <a:rPr lang="en-US" sz="2800" dirty="0" smtClean="0">
                <a:solidFill>
                  <a:schemeClr val="tx1"/>
                </a:solidFill>
                <a:latin typeface="Times New Roman" pitchFamily="18" charset="0"/>
                <a:ea typeface="Times New Roman" pitchFamily="18" charset="0"/>
                <a:cs typeface="Times New Roman" pitchFamily="18" charset="0"/>
              </a:rPr>
              <a:t> material </a:t>
            </a:r>
            <a:r>
              <a:rPr lang="en-US" sz="2800" dirty="0" smtClean="0">
                <a:solidFill>
                  <a:schemeClr val="tx1"/>
                </a:solidFill>
                <a:latin typeface="Times New Roman" pitchFamily="18" charset="0"/>
                <a:ea typeface="Times New Roman" pitchFamily="18" charset="0"/>
                <a:cs typeface="Times New Roman" pitchFamily="18" charset="0"/>
              </a:rPr>
              <a:t>(heterotrophic).</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tx1"/>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Users\almumhandis\Desktop\E_grac17.jpg"/>
          <p:cNvPicPr>
            <a:picLocks noChangeAspect="1" noChangeArrowheads="1"/>
          </p:cNvPicPr>
          <p:nvPr/>
        </p:nvPicPr>
        <p:blipFill>
          <a:blip r:embed="rId2"/>
          <a:srcRect/>
          <a:stretch>
            <a:fillRect/>
          </a:stretch>
        </p:blipFill>
        <p:spPr bwMode="auto">
          <a:xfrm>
            <a:off x="3581400" y="533400"/>
            <a:ext cx="5257800" cy="1981200"/>
          </a:xfrm>
          <a:prstGeom prst="rect">
            <a:avLst/>
          </a:prstGeom>
          <a:noFill/>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e/ea/Euglena_diagram.jpg/300px-Euglena_diagr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p:spPr>
        <p:style>
          <a:lnRef idx="1">
            <a:schemeClr val="accent5"/>
          </a:lnRef>
          <a:fillRef idx="2">
            <a:schemeClr val="accent5"/>
          </a:fillRef>
          <a:effectRef idx="1">
            <a:schemeClr val="accent5"/>
          </a:effectRef>
          <a:fontRef idx="minor">
            <a:schemeClr val="dk1"/>
          </a:fontRef>
        </p:style>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
            <a:ext cx="9448800" cy="38472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Ecology</a:t>
            </a:r>
            <a:endParaRPr kumimoji="0" lang="en-US" sz="2800" b="1"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Certain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euglenoid</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algae are able to tolerate extreme environmental conditions . one of these ,</a:t>
            </a:r>
            <a:r>
              <a:rPr kumimoji="0" lang="en-US" sz="2800" b="0" i="1"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Euglena </a:t>
            </a:r>
            <a:r>
              <a:rPr kumimoji="0" lang="en-US" sz="2800" b="0" i="1" u="none" strike="noStrike" cap="none" normalizeH="0" baseline="0" dirty="0" err="1" smtClean="0">
                <a:ln>
                  <a:noFill/>
                </a:ln>
                <a:solidFill>
                  <a:schemeClr val="accent1"/>
                </a:solidFill>
                <a:effectLst/>
                <a:latin typeface="Times New Roman" pitchFamily="18" charset="0"/>
                <a:ea typeface="Calibri" pitchFamily="34" charset="0"/>
                <a:cs typeface="Times New Roman" pitchFamily="18" charset="0"/>
              </a:rPr>
              <a:t>mutabilis</a:t>
            </a:r>
            <a:r>
              <a:rPr kumimoji="0" lang="en-US" sz="2800" b="0" i="1"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able to grow in very low pH waters .this algae has pH optimum  of pH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3.0</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tolerate values below pH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is typical of acidic metal-contaminated ponds  and  streams draining mines. other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euglenoids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descr="Euglena"/>
          <p:cNvPicPr>
            <a:picLocks noChangeAspect="1" noChangeArrowheads="1"/>
          </p:cNvPicPr>
          <p:nvPr/>
        </p:nvPicPr>
        <p:blipFill>
          <a:blip r:embed="rId2"/>
          <a:srcRect/>
          <a:stretch>
            <a:fillRect/>
          </a:stretch>
        </p:blipFill>
        <p:spPr bwMode="auto">
          <a:xfrm>
            <a:off x="0" y="3733800"/>
            <a:ext cx="4876800" cy="3124200"/>
          </a:xfrm>
          <a:prstGeom prst="rect">
            <a:avLst/>
          </a:prstGeom>
          <a:noFill/>
        </p:spPr>
      </p:pic>
      <p:pic>
        <p:nvPicPr>
          <p:cNvPr id="15365" name="Picture 5" descr="Euglenoid"/>
          <p:cNvPicPr>
            <a:picLocks noChangeAspect="1" noChangeArrowheads="1"/>
          </p:cNvPicPr>
          <p:nvPr/>
        </p:nvPicPr>
        <p:blipFill>
          <a:blip r:embed="rId3"/>
          <a:srcRect/>
          <a:stretch>
            <a:fillRect/>
          </a:stretch>
        </p:blipFill>
        <p:spPr bwMode="auto">
          <a:xfrm>
            <a:off x="4724400" y="3733800"/>
            <a:ext cx="4724400" cy="3124200"/>
          </a:xfrm>
          <a:prstGeom prst="rect">
            <a:avLst/>
          </a:prstGeom>
          <a:noFill/>
        </p:spPr>
      </p:pic>
      <p:sp>
        <p:nvSpPr>
          <p:cNvPr id="5" name="Rectangle 4"/>
          <p:cNvSpPr/>
          <p:nvPr/>
        </p:nvSpPr>
        <p:spPr>
          <a:xfrm>
            <a:off x="76200" y="3048000"/>
            <a:ext cx="9296400" cy="954107"/>
          </a:xfrm>
          <a:prstGeom prst="rect">
            <a:avLst/>
          </a:prstGeom>
        </p:spPr>
        <p:txBody>
          <a:bodyPr wrap="square">
            <a:spAutoFit/>
          </a:bodyPr>
          <a:lstStyle/>
          <a:p>
            <a:pPr algn="l" rtl="0"/>
            <a:r>
              <a:rPr lang="en-US" sz="2800" b="1" i="1" dirty="0" smtClean="0"/>
              <a:t>Euglena</a:t>
            </a:r>
            <a:r>
              <a:rPr lang="en-US" sz="2800" b="1" dirty="0" smtClean="0"/>
              <a:t> can be khaki or reddish and this may change during the day</a:t>
            </a:r>
            <a:r>
              <a:rPr lang="en-US" sz="2800" dirty="0" smtClean="0"/>
              <a:t>.</a:t>
            </a:r>
            <a:endParaRPr lang="ar-IQ" sz="2800" dirty="0"/>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TH.jpg"/>
          <p:cNvPicPr/>
          <p:nvPr/>
        </p:nvPicPr>
        <p:blipFill>
          <a:blip r:embed="rId2"/>
          <a:stretch>
            <a:fillRect/>
          </a:stretch>
        </p:blipFill>
        <p:spPr>
          <a:xfrm>
            <a:off x="0" y="-228600"/>
            <a:ext cx="9372600" cy="7086600"/>
          </a:xfrm>
          <a:prstGeom prst="rect">
            <a:avLst/>
          </a:prstGeom>
        </p:spPr>
      </p:pic>
      <p:sp>
        <p:nvSpPr>
          <p:cNvPr id="6" name="سهم للأسفل 5"/>
          <p:cNvSpPr/>
          <p:nvPr/>
        </p:nvSpPr>
        <p:spPr>
          <a:xfrm flipV="1">
            <a:off x="4343400" y="5334000"/>
            <a:ext cx="914400" cy="1219200"/>
          </a:xfrm>
          <a:prstGeom prst="downArrow">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IQ"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dirty="0" smtClean="0">
                <a:solidFill>
                  <a:srgbClr val="00B050"/>
                </a:solidFill>
                <a:latin typeface="Calibri" pitchFamily="34" charset="0"/>
                <a:ea typeface="Times New Roman" pitchFamily="18" charset="0"/>
              </a:rPr>
              <a:t>2-Class:</a:t>
            </a:r>
            <a:r>
              <a:rPr lang="en-US" sz="4000" b="1" dirty="0"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3"/>
        </a:lnRef>
        <a:fillRef idx="2">
          <a:schemeClr val="accent3"/>
        </a:fillRef>
        <a:effectRef idx="1">
          <a:schemeClr val="accent3"/>
        </a:effectRef>
        <a:fontRef idx="minor">
          <a:schemeClr val="dk1"/>
        </a:fontRef>
      </a:style>
    </a:spDef>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1283</Words>
  <Application>Microsoft Office PowerPoint</Application>
  <PresentationFormat>On-screen Show (4:3)</PresentationFormat>
  <Paragraphs>195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Dr.Ahmed Sahi</cp:lastModifiedBy>
  <cp:revision>89</cp:revision>
  <dcterms:created xsi:type="dcterms:W3CDTF">2014-03-16T06:45:52Z</dcterms:created>
  <dcterms:modified xsi:type="dcterms:W3CDTF">2017-03-29T15:43:19Z</dcterms:modified>
</cp:coreProperties>
</file>