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0"/>
  </p:notesMasterIdLst>
  <p:sldIdLst>
    <p:sldId id="295" r:id="rId2"/>
    <p:sldId id="296" r:id="rId3"/>
    <p:sldId id="297" r:id="rId4"/>
    <p:sldId id="298" r:id="rId5"/>
    <p:sldId id="299" r:id="rId6"/>
    <p:sldId id="300" r:id="rId7"/>
    <p:sldId id="301" r:id="rId8"/>
    <p:sldId id="302" r:id="rId9"/>
    <p:sldId id="303" r:id="rId10"/>
    <p:sldId id="304" r:id="rId11"/>
    <p:sldId id="305" r:id="rId12"/>
    <p:sldId id="306" r:id="rId13"/>
    <p:sldId id="275" r:id="rId14"/>
    <p:sldId id="277" r:id="rId15"/>
    <p:sldId id="274" r:id="rId16"/>
    <p:sldId id="266" r:id="rId17"/>
    <p:sldId id="280" r:id="rId18"/>
    <p:sldId id="265" r:id="rId19"/>
    <p:sldId id="284" r:id="rId20"/>
    <p:sldId id="292" r:id="rId21"/>
    <p:sldId id="264" r:id="rId22"/>
    <p:sldId id="293" r:id="rId23"/>
    <p:sldId id="263" r:id="rId24"/>
    <p:sldId id="286" r:id="rId25"/>
    <p:sldId id="262" r:id="rId26"/>
    <p:sldId id="290" r:id="rId27"/>
    <p:sldId id="261" r:id="rId28"/>
    <p:sldId id="260" r:id="rId29"/>
    <p:sldId id="267" r:id="rId30"/>
    <p:sldId id="259" r:id="rId31"/>
    <p:sldId id="294" r:id="rId32"/>
    <p:sldId id="257" r:id="rId33"/>
    <p:sldId id="258" r:id="rId34"/>
    <p:sldId id="268" r:id="rId35"/>
    <p:sldId id="285" r:id="rId36"/>
    <p:sldId id="273" r:id="rId37"/>
    <p:sldId id="272" r:id="rId38"/>
    <p:sldId id="271" r:id="rId3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F3F39BA-F51E-4805-9F45-3AEBC18BD44D}" type="datetimeFigureOut">
              <a:rPr lang="ar-IQ" smtClean="0"/>
              <a:pPr/>
              <a:t>28/05/1436</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CB7ACAC-1E3B-4622-B56F-990256ECA3E4}" type="slidenum">
              <a:rPr lang="ar-IQ" smtClean="0"/>
              <a:pPr/>
              <a:t>‹#›</a:t>
            </a:fld>
            <a:endParaRPr lang="ar-IQ"/>
          </a:p>
        </p:txBody>
      </p:sp>
    </p:spTree>
    <p:extLst>
      <p:ext uri="{BB962C8B-B14F-4D97-AF65-F5344CB8AC3E}">
        <p14:creationId xmlns:p14="http://schemas.microsoft.com/office/powerpoint/2010/main" val="83161847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5AB91958-21C7-4BE8-B9B4-B645C7995D47}" type="slidenum">
              <a:rPr lang="ar-IQ" smtClean="0"/>
              <a:pPr/>
              <a:t>7</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EA3F4BD8-5BB9-4818-83FF-4B278F662082}" type="datetimeFigureOut">
              <a:rPr lang="ar-IQ" smtClean="0"/>
              <a:pPr/>
              <a:t>28/05/1436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1B648F8-7C49-4B3D-9695-6A4A11721CE8}"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A3F4BD8-5BB9-4818-83FF-4B278F662082}" type="datetimeFigureOut">
              <a:rPr lang="ar-IQ" smtClean="0"/>
              <a:pPr/>
              <a:t>28/05/1436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1B648F8-7C49-4B3D-9695-6A4A11721CE8}"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A3F4BD8-5BB9-4818-83FF-4B278F662082}" type="datetimeFigureOut">
              <a:rPr lang="ar-IQ" smtClean="0"/>
              <a:pPr/>
              <a:t>28/05/1436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1B648F8-7C49-4B3D-9695-6A4A11721CE8}"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A3F4BD8-5BB9-4818-83FF-4B278F662082}" type="datetimeFigureOut">
              <a:rPr lang="ar-IQ" smtClean="0"/>
              <a:pPr/>
              <a:t>28/05/1436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1B648F8-7C49-4B3D-9695-6A4A11721CE8}"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3F4BD8-5BB9-4818-83FF-4B278F662082}" type="datetimeFigureOut">
              <a:rPr lang="ar-IQ" smtClean="0"/>
              <a:pPr/>
              <a:t>28/05/1436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1B648F8-7C49-4B3D-9695-6A4A11721CE8}"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EA3F4BD8-5BB9-4818-83FF-4B278F662082}" type="datetimeFigureOut">
              <a:rPr lang="ar-IQ" smtClean="0"/>
              <a:pPr/>
              <a:t>28/05/1436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1B648F8-7C49-4B3D-9695-6A4A11721CE8}"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EA3F4BD8-5BB9-4818-83FF-4B278F662082}" type="datetimeFigureOut">
              <a:rPr lang="ar-IQ" smtClean="0"/>
              <a:pPr/>
              <a:t>28/05/1436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01B648F8-7C49-4B3D-9695-6A4A11721CE8}"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EA3F4BD8-5BB9-4818-83FF-4B278F662082}" type="datetimeFigureOut">
              <a:rPr lang="ar-IQ" smtClean="0"/>
              <a:pPr/>
              <a:t>28/05/1436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1B648F8-7C49-4B3D-9695-6A4A11721CE8}"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F4BD8-5BB9-4818-83FF-4B278F662082}" type="datetimeFigureOut">
              <a:rPr lang="ar-IQ" smtClean="0"/>
              <a:pPr/>
              <a:t>28/05/1436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01B648F8-7C49-4B3D-9695-6A4A11721CE8}"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3F4BD8-5BB9-4818-83FF-4B278F662082}" type="datetimeFigureOut">
              <a:rPr lang="ar-IQ" smtClean="0"/>
              <a:pPr/>
              <a:t>28/05/1436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1B648F8-7C49-4B3D-9695-6A4A11721CE8}"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3F4BD8-5BB9-4818-83FF-4B278F662082}" type="datetimeFigureOut">
              <a:rPr lang="ar-IQ" smtClean="0"/>
              <a:pPr/>
              <a:t>28/05/1436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1B648F8-7C49-4B3D-9695-6A4A11721CE8}"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A3F4BD8-5BB9-4818-83FF-4B278F662082}" type="datetimeFigureOut">
              <a:rPr lang="ar-IQ" smtClean="0"/>
              <a:pPr/>
              <a:t>28/05/1436</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1B648F8-7C49-4B3D-9695-6A4A11721CE8}"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territorioscuola.com/wikipedia/en.wikipedia.php?title=Bacterial_conjugation" TargetMode="External"/><Relationship Id="rId3" Type="http://schemas.openxmlformats.org/officeDocument/2006/relationships/hyperlink" Target="http://www.territorioscuola.com/wikipedia/en.wikipedia.php?title=Genus" TargetMode="External"/><Relationship Id="rId7" Type="http://schemas.openxmlformats.org/officeDocument/2006/relationships/hyperlink" Target="http://www.territorioscuola.com/wikipedia/en.wikipedia.php?title=Sexual_reproduction" TargetMode="External"/><Relationship Id="rId2" Type="http://schemas.openxmlformats.org/officeDocument/2006/relationships/hyperlink" Target="http://www.territorioscuola.com/wikipedia/en.wikipedia.php?title=Species" TargetMode="External"/><Relationship Id="rId1" Type="http://schemas.openxmlformats.org/officeDocument/2006/relationships/slideLayout" Target="../slideLayouts/slideLayout7.xml"/><Relationship Id="rId6" Type="http://schemas.openxmlformats.org/officeDocument/2006/relationships/hyperlink" Target="http://www.territorioscuola.com/wikipedia/en.wikipedia.php?title=Freshwater" TargetMode="External"/><Relationship Id="rId5" Type="http://schemas.openxmlformats.org/officeDocument/2006/relationships/hyperlink" Target="http://www.territorioscuola.com/wikipedia/en.wikipedia.php?title=Cell_division" TargetMode="External"/><Relationship Id="rId10" Type="http://schemas.openxmlformats.org/officeDocument/2006/relationships/image" Target="../media/image2.jpeg"/><Relationship Id="rId4" Type="http://schemas.openxmlformats.org/officeDocument/2006/relationships/hyperlink" Target="http://www.territorioscuola.com/wikipedia/en.wikipedia.php?title=Spirogyra" TargetMode="External"/><Relationship Id="rId9"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en.wikipedia.org/wiki/File:Euglena_diagram.jp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territorioscuola.com/wikipedia/en.wikipedia.php?title=Sexual_reproduction"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www.territorioscuola.com/wikipedia/en.wikipedia.php?title=Spirogyr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hyperlink" Target="http://en.wikipedia.org/wiki/Diadinoxanthin" TargetMode="External"/><Relationship Id="rId13" Type="http://schemas.openxmlformats.org/officeDocument/2006/relationships/hyperlink" Target="http://en.wikipedia.org/wiki/Brown_algae" TargetMode="External"/><Relationship Id="rId3" Type="http://schemas.openxmlformats.org/officeDocument/2006/relationships/hyperlink" Target="http://en.wikipedia.org/wiki/Photosynthesis" TargetMode="External"/><Relationship Id="rId7" Type="http://schemas.openxmlformats.org/officeDocument/2006/relationships/hyperlink" Target="http://en.wikipedia.org/wiki/Carotenoid" TargetMode="External"/><Relationship Id="rId12" Type="http://schemas.openxmlformats.org/officeDocument/2006/relationships/hyperlink" Target="http://en.wikipedia.org/wiki/Hemicellulose" TargetMode="External"/><Relationship Id="rId2" Type="http://schemas.openxmlformats.org/officeDocument/2006/relationships/hyperlink" Target="http://en.wikipedia.org/wiki/Flagellate" TargetMode="External"/><Relationship Id="rId1" Type="http://schemas.openxmlformats.org/officeDocument/2006/relationships/slideLayout" Target="../slideLayouts/slideLayout7.xml"/><Relationship Id="rId6" Type="http://schemas.openxmlformats.org/officeDocument/2006/relationships/hyperlink" Target="http://en.wikipedia.org/wiki/Beta-Carotene" TargetMode="External"/><Relationship Id="rId11" Type="http://schemas.openxmlformats.org/officeDocument/2006/relationships/hyperlink" Target="http://en.wikipedia.org/wiki/Cellulose" TargetMode="External"/><Relationship Id="rId5" Type="http://schemas.openxmlformats.org/officeDocument/2006/relationships/hyperlink" Target="http://en.wikipedia.org/wiki/Chlorophyll_c" TargetMode="External"/><Relationship Id="rId10" Type="http://schemas.openxmlformats.org/officeDocument/2006/relationships/hyperlink" Target="http://en.wikipedia.org/wiki/Chrysolaminarin" TargetMode="External"/><Relationship Id="rId4" Type="http://schemas.openxmlformats.org/officeDocument/2006/relationships/hyperlink" Target="http://en.wikipedia.org/wiki/Chlorophyll_a" TargetMode="External"/><Relationship Id="rId9" Type="http://schemas.openxmlformats.org/officeDocument/2006/relationships/hyperlink" Target="http://en.wikipedia.org/wiki/Fucoxanthi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en.wikipedia.org/wiki/Centrales" TargetMode="External"/><Relationship Id="rId7" Type="http://schemas.openxmlformats.org/officeDocument/2006/relationships/image" Target="../media/image34.png"/><Relationship Id="rId2" Type="http://schemas.openxmlformats.org/officeDocument/2006/relationships/hyperlink" Target="http://en.wikipedia.org/wiki/Order_(biology)" TargetMode="Externa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hyperlink" Target="http://en.wikipedia.org/wiki/Pennale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britannica.com/EBchecked/topic/106219/Chara"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en.wikipedia.org/wiki/Littoral" TargetMode="External"/><Relationship Id="rId7" Type="http://schemas.openxmlformats.org/officeDocument/2006/relationships/hyperlink" Target="http://en.wikipedia.org/wiki/Hydrogen_sulfide" TargetMode="External"/><Relationship Id="rId2" Type="http://schemas.openxmlformats.org/officeDocument/2006/relationships/hyperlink" Target="http://en.wikipedia.org/wiki/Genus" TargetMode="External"/><Relationship Id="rId1" Type="http://schemas.openxmlformats.org/officeDocument/2006/relationships/slideLayout" Target="../slideLayouts/slideLayout7.xml"/><Relationship Id="rId6" Type="http://schemas.openxmlformats.org/officeDocument/2006/relationships/hyperlink" Target="http://en.wikipedia.org/wiki/Calcium" TargetMode="External"/><Relationship Id="rId5" Type="http://schemas.openxmlformats.org/officeDocument/2006/relationships/hyperlink" Target="http://en.wikipedia.org/wiki/Rhizoid" TargetMode="External"/><Relationship Id="rId4" Type="http://schemas.openxmlformats.org/officeDocument/2006/relationships/hyperlink" Target="http://en.wikipedia.org/wiki/Substrate_(biolog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0"/>
            <a:ext cx="9144000" cy="390876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Calibri" pitchFamily="34" charset="0"/>
                <a:ea typeface="Times New Roman" pitchFamily="18" charset="0"/>
                <a:cs typeface="+mj-cs"/>
              </a:rPr>
              <a:t>Order :</a:t>
            </a:r>
            <a:r>
              <a:rPr kumimoji="0" lang="en-US" sz="3200" b="1" i="0" u="none" strike="noStrike" cap="none" normalizeH="0" baseline="0" dirty="0" err="1" smtClean="0">
                <a:ln>
                  <a:noFill/>
                </a:ln>
                <a:solidFill>
                  <a:srgbClr val="FF0000"/>
                </a:solidFill>
                <a:effectLst/>
                <a:latin typeface="Calibri" pitchFamily="34" charset="0"/>
                <a:ea typeface="Times New Roman" pitchFamily="18" charset="0"/>
                <a:cs typeface="+mj-cs"/>
              </a:rPr>
              <a:t>Zygnematales</a:t>
            </a:r>
            <a:endParaRPr kumimoji="0" lang="en-US" sz="3200" b="0" i="0" u="none" strike="noStrike" cap="none" normalizeH="0" baseline="0" dirty="0" smtClean="0">
              <a:ln>
                <a:noFill/>
              </a:ln>
              <a:solidFill>
                <a:srgbClr val="FF0000"/>
              </a:solidFill>
              <a:effectLst/>
              <a:latin typeface="Arial" pitchFamily="34" charset="0"/>
              <a:ea typeface="Times New Roman" pitchFamily="18" charset="0"/>
              <a:cs typeface="+mj-cs"/>
            </a:endParaRPr>
          </a:p>
          <a:p>
            <a:pPr algn="l" rtl="0" eaLnBrk="0" fontAlgn="base" hangingPunct="0">
              <a:spcBef>
                <a:spcPct val="0"/>
              </a:spcBef>
              <a:spcAft>
                <a:spcPct val="0"/>
              </a:spcAft>
            </a:pPr>
            <a:r>
              <a:rPr kumimoji="0" lang="en-US" sz="2400" b="1" i="0" u="none" strike="noStrike" cap="none" normalizeH="0" baseline="0" dirty="0" smtClean="0">
                <a:ln>
                  <a:noFill/>
                </a:ln>
                <a:solidFill>
                  <a:schemeClr val="accent3">
                    <a:lumMod val="50000"/>
                  </a:schemeClr>
                </a:solidFill>
                <a:effectLst/>
                <a:latin typeface="Calibri" pitchFamily="34" charset="0"/>
                <a:ea typeface="Times New Roman" pitchFamily="18" charset="0"/>
                <a:cs typeface="+mj-cs"/>
              </a:rPr>
              <a:t>1Family : </a:t>
            </a:r>
            <a:r>
              <a:rPr kumimoji="0" lang="en-US" sz="2400" b="1" i="0" u="none" strike="noStrike" cap="none" normalizeH="0" baseline="0" dirty="0" err="1" smtClean="0">
                <a:ln>
                  <a:noFill/>
                </a:ln>
                <a:solidFill>
                  <a:schemeClr val="accent3">
                    <a:lumMod val="50000"/>
                  </a:schemeClr>
                </a:solidFill>
                <a:effectLst/>
                <a:latin typeface="Calibri" pitchFamily="34" charset="0"/>
                <a:ea typeface="Times New Roman" pitchFamily="18" charset="0"/>
                <a:cs typeface="+mj-cs"/>
              </a:rPr>
              <a:t>Zygnemaceae</a:t>
            </a:r>
            <a:r>
              <a:rPr kumimoji="0" lang="en-US" sz="2400" b="1" i="0" u="none" strike="noStrike" cap="none" normalizeH="0" baseline="0" dirty="0" smtClean="0">
                <a:ln>
                  <a:noFill/>
                </a:ln>
                <a:solidFill>
                  <a:schemeClr val="accent3">
                    <a:lumMod val="50000"/>
                  </a:schemeClr>
                </a:solidFill>
                <a:effectLst/>
                <a:latin typeface="Calibri" pitchFamily="34" charset="0"/>
                <a:ea typeface="Times New Roman" pitchFamily="18" charset="0"/>
                <a:cs typeface="+mj-cs"/>
              </a:rPr>
              <a:t>                                 </a:t>
            </a:r>
            <a:r>
              <a:rPr lang="en-US" sz="2400" b="1" dirty="0" smtClean="0">
                <a:solidFill>
                  <a:schemeClr val="accent3">
                    <a:lumMod val="50000"/>
                  </a:schemeClr>
                </a:solidFill>
                <a:latin typeface="Times New Roman" pitchFamily="18" charset="0"/>
                <a:ea typeface="Times New Roman" pitchFamily="18" charset="0"/>
              </a:rPr>
              <a:t>2- Family: </a:t>
            </a:r>
            <a:r>
              <a:rPr lang="en-US" sz="2400" b="1" dirty="0" err="1" smtClean="0">
                <a:solidFill>
                  <a:schemeClr val="accent3">
                    <a:lumMod val="50000"/>
                  </a:schemeClr>
                </a:solidFill>
                <a:latin typeface="Times New Roman" pitchFamily="18" charset="0"/>
                <a:ea typeface="Times New Roman" pitchFamily="18" charset="0"/>
              </a:rPr>
              <a:t>Desmidiaceae</a:t>
            </a:r>
            <a:r>
              <a:rPr kumimoji="0" lang="en-US" sz="2400" b="1" i="0" u="none" strike="noStrike" cap="none" normalizeH="0" baseline="0" dirty="0" smtClean="0">
                <a:ln>
                  <a:noFill/>
                </a:ln>
                <a:solidFill>
                  <a:schemeClr val="accent3">
                    <a:lumMod val="50000"/>
                  </a:schemeClr>
                </a:solidFill>
                <a:effectLst/>
                <a:latin typeface="Calibri" pitchFamily="34" charset="0"/>
                <a:ea typeface="Times New Roman" pitchFamily="18" charset="0"/>
                <a:cs typeface="+mj-cs"/>
              </a:rPr>
              <a:t>          </a:t>
            </a:r>
            <a:endParaRPr kumimoji="0" lang="en-US" sz="2400" b="0" i="0" u="none" strike="noStrike" cap="none" normalizeH="0" baseline="0" dirty="0" smtClean="0">
              <a:ln>
                <a:noFill/>
              </a:ln>
              <a:solidFill>
                <a:schemeClr val="accent3">
                  <a:lumMod val="50000"/>
                </a:schemeClr>
              </a:solidFill>
              <a:effectLst/>
              <a:latin typeface="Arial"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chemeClr val="tx1"/>
                </a:solidFill>
                <a:effectLst/>
                <a:latin typeface="Arial" pitchFamily="34" charset="0"/>
                <a:ea typeface="Times New Roman" pitchFamily="18" charset="0"/>
                <a:cs typeface="+mj-cs"/>
              </a:rPr>
              <a:t>1-</a:t>
            </a:r>
            <a:r>
              <a:rPr kumimoji="0" lang="en-US" sz="2000" b="0" i="0" strike="noStrike" cap="none" normalizeH="0" dirty="0" smtClean="0">
                <a:ln>
                  <a:noFill/>
                </a:ln>
                <a:solidFill>
                  <a:schemeClr val="tx1"/>
                </a:solidFill>
                <a:effectLst/>
                <a:latin typeface="Arial" pitchFamily="34" charset="0"/>
                <a:ea typeface="Times New Roman" pitchFamily="18" charset="0"/>
                <a:cs typeface="+mj-cs"/>
              </a:rPr>
              <a:t> </a:t>
            </a: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rPr>
              <a:t>Family </a:t>
            </a:r>
            <a:r>
              <a:rPr kumimoji="0" lang="en-US" sz="2400" b="1" i="0" strike="noStrike" cap="none" normalizeH="0" baseline="0" dirty="0" err="1" smtClean="0">
                <a:ln>
                  <a:noFill/>
                </a:ln>
                <a:solidFill>
                  <a:schemeClr val="tx1"/>
                </a:solidFill>
                <a:effectLst/>
                <a:latin typeface="Arial" pitchFamily="34" charset="0"/>
                <a:ea typeface="Times New Roman" pitchFamily="18" charset="0"/>
                <a:cs typeface="+mj-cs"/>
              </a:rPr>
              <a:t>Zygnemaceae</a:t>
            </a: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rPr>
              <a:t> comprising several thousand different</a:t>
            </a:r>
            <a:r>
              <a:rPr lang="en-US" sz="2400" dirty="0" smtClean="0">
                <a:latin typeface="Arial" pitchFamily="34" charset="0"/>
                <a:ea typeface="Times New Roman" pitchFamily="18" charset="0"/>
                <a:cs typeface="+mj-cs"/>
              </a:rPr>
              <a:t> </a:t>
            </a:r>
            <a:r>
              <a:rPr lang="en-US" sz="2400" dirty="0" smtClean="0">
                <a:latin typeface="Arial" pitchFamily="34" charset="0"/>
                <a:ea typeface="Times New Roman" pitchFamily="18" charset="0"/>
                <a:cs typeface="+mj-cs"/>
                <a:hlinkClick r:id="rId2" tooltip="Species"/>
              </a:rPr>
              <a:t>species</a:t>
            </a:r>
            <a:r>
              <a:rPr lang="en-US" sz="2400" dirty="0" smtClean="0">
                <a:latin typeface="Arial" pitchFamily="34" charset="0"/>
                <a:ea typeface="Times New Roman" pitchFamily="18" charset="0"/>
                <a:cs typeface="+mj-cs"/>
              </a:rPr>
              <a:t> </a:t>
            </a: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rPr>
              <a:t>in </a:t>
            </a: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hlinkClick r:id="rId3" tooltip="Genus"/>
              </a:rPr>
              <a:t>genera</a:t>
            </a: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rPr>
              <a:t> such as </a:t>
            </a:r>
            <a:r>
              <a:rPr lang="en-US" sz="2400" i="1" dirty="0" err="1" smtClean="0">
                <a:latin typeface="Arial" pitchFamily="34" charset="0"/>
                <a:ea typeface="Times New Roman" pitchFamily="18" charset="0"/>
                <a:cs typeface="+mj-cs"/>
                <a:hlinkClick r:id="rId4" tooltip="Spirogyra"/>
              </a:rPr>
              <a:t>Zygnema</a:t>
            </a:r>
            <a:r>
              <a:rPr lang="en-US" sz="2400" i="1" dirty="0" smtClean="0">
                <a:latin typeface="Arial" pitchFamily="34" charset="0"/>
                <a:ea typeface="Times New Roman" pitchFamily="18" charset="0"/>
                <a:cs typeface="+mj-cs"/>
                <a:hlinkClick r:id="rId4" tooltip="Spirogyra"/>
              </a:rPr>
              <a:t> </a:t>
            </a: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rPr>
              <a:t>and </a:t>
            </a:r>
            <a:r>
              <a:rPr kumimoji="0" lang="en-US" sz="2400" b="0" i="1" strike="noStrike" cap="none" normalizeH="0" baseline="0" dirty="0" smtClean="0">
                <a:ln>
                  <a:noFill/>
                </a:ln>
                <a:solidFill>
                  <a:schemeClr val="tx1"/>
                </a:solidFill>
                <a:effectLst/>
                <a:latin typeface="Arial" pitchFamily="34" charset="0"/>
                <a:ea typeface="Times New Roman" pitchFamily="18" charset="0"/>
                <a:cs typeface="+mj-cs"/>
                <a:hlinkClick r:id="rId4" tooltip="Spirogyra"/>
              </a:rPr>
              <a:t>Spirogyra</a:t>
            </a: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rPr>
              <a:t>2- All the members of this group develop into </a:t>
            </a:r>
            <a:r>
              <a:rPr kumimoji="0" lang="en-US" sz="2400" b="0" i="0" strike="noStrike" cap="none" normalizeH="0" baseline="0" dirty="0" err="1" smtClean="0">
                <a:ln>
                  <a:noFill/>
                </a:ln>
                <a:solidFill>
                  <a:srgbClr val="FF0000"/>
                </a:solidFill>
                <a:effectLst/>
                <a:latin typeface="Arial" pitchFamily="34" charset="0"/>
                <a:ea typeface="Times New Roman" pitchFamily="18" charset="0"/>
                <a:cs typeface="+mj-cs"/>
              </a:rPr>
              <a:t>unbranched</a:t>
            </a:r>
            <a:r>
              <a:rPr kumimoji="0" lang="en-US" sz="2400" b="0" i="0" strike="noStrike" cap="none" normalizeH="0" baseline="0" dirty="0" smtClean="0">
                <a:ln>
                  <a:noFill/>
                </a:ln>
                <a:solidFill>
                  <a:srgbClr val="FF0000"/>
                </a:solidFill>
                <a:effectLst/>
                <a:latin typeface="Arial" pitchFamily="34" charset="0"/>
                <a:ea typeface="Times New Roman" pitchFamily="18" charset="0"/>
                <a:cs typeface="+mj-cs"/>
              </a:rPr>
              <a:t> </a:t>
            </a:r>
            <a:r>
              <a:rPr kumimoji="0" lang="en-US" sz="2400" b="0" i="0" strike="noStrike" cap="none" normalizeH="0" baseline="0" dirty="0" err="1" smtClean="0">
                <a:ln>
                  <a:noFill/>
                </a:ln>
                <a:solidFill>
                  <a:srgbClr val="FF0000"/>
                </a:solidFill>
                <a:effectLst/>
                <a:latin typeface="Arial" pitchFamily="34" charset="0"/>
                <a:ea typeface="Times New Roman" pitchFamily="18" charset="0"/>
                <a:cs typeface="+mj-cs"/>
              </a:rPr>
              <a:t>filaments</a:t>
            </a:r>
            <a:r>
              <a:rPr lang="en-US" sz="2400" dirty="0" err="1" smtClean="0">
                <a:latin typeface="Arial" pitchFamily="34" charset="0"/>
                <a:ea typeface="Times New Roman" pitchFamily="18" charset="0"/>
                <a:cs typeface="+mj-cs"/>
              </a:rPr>
              <a:t>.</a:t>
            </a:r>
            <a:r>
              <a:rPr kumimoji="0" lang="en-US" sz="2400" b="0" i="0" strike="noStrike" cap="none" normalizeH="0" baseline="0" dirty="0" err="1" smtClean="0">
                <a:ln>
                  <a:noFill/>
                </a:ln>
                <a:solidFill>
                  <a:schemeClr val="tx1"/>
                </a:solidFill>
                <a:effectLst/>
                <a:latin typeface="Arial" pitchFamily="34" charset="0"/>
                <a:ea typeface="Times New Roman" pitchFamily="18" charset="0"/>
                <a:cs typeface="+mj-cs"/>
              </a:rPr>
              <a:t>which</a:t>
            </a: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rPr>
              <a:t> grow longer through normal </a:t>
            </a: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hlinkClick r:id="rId5" tooltip="Cell division"/>
              </a:rPr>
              <a:t>cell division</a:t>
            </a: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rPr>
              <a:t>3-Most live in </a:t>
            </a: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hlinkClick r:id="rId6" tooltip="Freshwater"/>
              </a:rPr>
              <a:t>freshwater</a:t>
            </a: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rPr>
              <a:t>, and form an important component of the algal that grows on or near plants, rocks, and various debris.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hlinkClick r:id="rId7" tooltip="Sexual reproduction"/>
              </a:rPr>
              <a:t>Sexual reproduction</a:t>
            </a:r>
            <a:r>
              <a:rPr kumimoji="0" lang="en-US" sz="2400" b="1" i="0" strike="noStrike" cap="none" normalizeH="0" baseline="0" dirty="0" smtClean="0">
                <a:ln>
                  <a:noFill/>
                </a:ln>
                <a:solidFill>
                  <a:schemeClr val="tx1"/>
                </a:solidFill>
                <a:effectLst/>
                <a:latin typeface="Arial" pitchFamily="34" charset="0"/>
                <a:ea typeface="Times New Roman" pitchFamily="18" charset="0"/>
                <a:cs typeface="+mj-cs"/>
              </a:rPr>
              <a:t> </a:t>
            </a: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rPr>
              <a:t>in </a:t>
            </a:r>
            <a:r>
              <a:rPr kumimoji="0" lang="en-US" sz="2400" b="0" i="0" strike="noStrike" cap="none" normalizeH="0" baseline="0" dirty="0" err="1" smtClean="0">
                <a:ln>
                  <a:noFill/>
                </a:ln>
                <a:solidFill>
                  <a:schemeClr val="tx1"/>
                </a:solidFill>
                <a:effectLst/>
                <a:latin typeface="Arial" pitchFamily="34" charset="0"/>
                <a:ea typeface="Times New Roman" pitchFamily="18" charset="0"/>
                <a:cs typeface="+mj-cs"/>
              </a:rPr>
              <a:t>Zygnematales</a:t>
            </a:r>
            <a:r>
              <a:rPr kumimoji="0" lang="en-US" sz="2400" b="0" i="0" strike="noStrike" cap="none" normalizeH="0" baseline="0" dirty="0" smtClean="0">
                <a:ln>
                  <a:noFill/>
                </a:ln>
                <a:solidFill>
                  <a:schemeClr val="tx1"/>
                </a:solidFill>
                <a:effectLst/>
                <a:latin typeface="Arial" pitchFamily="34" charset="0"/>
                <a:ea typeface="Times New Roman" pitchFamily="18" charset="0"/>
                <a:cs typeface="+mj-cs"/>
              </a:rPr>
              <a:t> takes place through a process called </a:t>
            </a:r>
            <a:r>
              <a:rPr kumimoji="0" lang="en-US" sz="2400" b="0" i="1" strike="noStrike" cap="none" normalizeH="0" baseline="0" dirty="0" smtClean="0">
                <a:ln>
                  <a:noFill/>
                </a:ln>
                <a:solidFill>
                  <a:schemeClr val="tx1"/>
                </a:solidFill>
                <a:effectLst/>
                <a:latin typeface="Arial" pitchFamily="34" charset="0"/>
                <a:ea typeface="Times New Roman" pitchFamily="18" charset="0"/>
                <a:cs typeface="+mj-cs"/>
                <a:hlinkClick r:id="rId8" tooltip="Bacterial conjugation"/>
              </a:rPr>
              <a:t>conjugation</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mj-cs"/>
              </a:rPr>
              <a:t>.</a:t>
            </a:r>
          </a:p>
        </p:txBody>
      </p:sp>
      <p:pic>
        <p:nvPicPr>
          <p:cNvPr id="18433" name="Picture 1" descr="C:\Users\almumhandis\Desktop\download (2).jpg"/>
          <p:cNvPicPr>
            <a:picLocks noChangeAspect="1" noChangeArrowheads="1"/>
          </p:cNvPicPr>
          <p:nvPr/>
        </p:nvPicPr>
        <p:blipFill>
          <a:blip r:embed="rId9"/>
          <a:srcRect/>
          <a:stretch>
            <a:fillRect/>
          </a:stretch>
        </p:blipFill>
        <p:spPr bwMode="auto">
          <a:xfrm>
            <a:off x="0" y="3886200"/>
            <a:ext cx="4419600" cy="2971800"/>
          </a:xfrm>
          <a:prstGeom prst="rect">
            <a:avLst/>
          </a:prstGeom>
          <a:noFill/>
        </p:spPr>
      </p:pic>
      <p:pic>
        <p:nvPicPr>
          <p:cNvPr id="18434" name="Picture 2" descr="C:\Users\almumhandis\Desktop\download (1).jpg"/>
          <p:cNvPicPr>
            <a:picLocks noChangeAspect="1" noChangeArrowheads="1"/>
          </p:cNvPicPr>
          <p:nvPr/>
        </p:nvPicPr>
        <p:blipFill>
          <a:blip r:embed="rId10"/>
          <a:srcRect/>
          <a:stretch>
            <a:fillRect/>
          </a:stretch>
        </p:blipFill>
        <p:spPr bwMode="auto">
          <a:xfrm>
            <a:off x="4419600" y="3962400"/>
            <a:ext cx="4724400" cy="2895600"/>
          </a:xfrm>
          <a:prstGeom prst="rect">
            <a:avLst/>
          </a:prstGeom>
          <a:noFill/>
        </p:spPr>
      </p:pic>
    </p:spTree>
    <p:extLst>
      <p:ext uri="{BB962C8B-B14F-4D97-AF65-F5344CB8AC3E}">
        <p14:creationId xmlns:p14="http://schemas.microsoft.com/office/powerpoint/2010/main" val="32545325"/>
      </p:ext>
    </p:extLst>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0" y="2438400"/>
            <a:ext cx="9144000" cy="4419600"/>
          </a:xfrm>
          <a:prstGeom prst="rect">
            <a:avLst/>
          </a:prstGeom>
          <a:noFill/>
          <a:ln w="9525">
            <a:noFill/>
            <a:miter lim="800000"/>
            <a:headEnd/>
            <a:tailEnd/>
          </a:ln>
        </p:spPr>
      </p:pic>
      <p:sp>
        <p:nvSpPr>
          <p:cNvPr id="3" name="مستطيل 2"/>
          <p:cNvSpPr/>
          <p:nvPr/>
        </p:nvSpPr>
        <p:spPr>
          <a:xfrm>
            <a:off x="0" y="0"/>
            <a:ext cx="9144000"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l" rtl="0" eaLnBrk="0" fontAlgn="base" hangingPunct="0">
              <a:spcBef>
                <a:spcPct val="0"/>
              </a:spcBef>
              <a:spcAft>
                <a:spcPct val="0"/>
              </a:spcAft>
            </a:pPr>
            <a:r>
              <a:rPr lang="en-US" sz="2400" b="1" dirty="0" smtClean="0">
                <a:solidFill>
                  <a:srgbClr val="4F81BD"/>
                </a:solidFill>
                <a:latin typeface="Cambria" pitchFamily="18" charset="0"/>
                <a:ea typeface="Times New Roman" pitchFamily="18" charset="0"/>
                <a:cs typeface="Times New Roman" pitchFamily="18" charset="0"/>
              </a:rPr>
              <a:t>Reproduction</a:t>
            </a:r>
          </a:p>
          <a:p>
            <a:pPr lvl="0" algn="l" rtl="0" eaLnBrk="0" fontAlgn="base" hangingPunct="0">
              <a:spcBef>
                <a:spcPct val="0"/>
              </a:spcBef>
              <a:spcAft>
                <a:spcPct val="0"/>
              </a:spcAft>
            </a:pPr>
            <a:r>
              <a:rPr lang="en-US" sz="2400" dirty="0" smtClean="0">
                <a:latin typeface="Times New Roman" pitchFamily="18" charset="0"/>
                <a:ea typeface="Times New Roman" pitchFamily="18" charset="0"/>
                <a:cs typeface="Times New Roman" pitchFamily="18" charset="0"/>
              </a:rPr>
              <a:t>    </a:t>
            </a:r>
            <a:r>
              <a:rPr lang="en-US" sz="2400" b="1" dirty="0" smtClean="0">
                <a:latin typeface="Times New Roman" pitchFamily="18" charset="0"/>
                <a:ea typeface="Times New Roman" pitchFamily="18" charset="0"/>
                <a:cs typeface="Times New Roman" pitchFamily="18" charset="0"/>
              </a:rPr>
              <a:t>the sex organs can be readily identified by their shape and color. The sperm-bearing </a:t>
            </a:r>
            <a:r>
              <a:rPr lang="en-US" sz="2400" b="1" dirty="0" smtClean="0">
                <a:solidFill>
                  <a:schemeClr val="accent6">
                    <a:lumMod val="75000"/>
                  </a:schemeClr>
                </a:solidFill>
                <a:latin typeface="Times New Roman" pitchFamily="18" charset="0"/>
                <a:ea typeface="Times New Roman" pitchFamily="18" charset="0"/>
                <a:cs typeface="Times New Roman" pitchFamily="18" charset="0"/>
              </a:rPr>
              <a:t>antheridia</a:t>
            </a:r>
            <a:r>
              <a:rPr lang="en-US" sz="2400" b="1" dirty="0" smtClean="0">
                <a:latin typeface="Times New Roman" pitchFamily="18" charset="0"/>
                <a:ea typeface="Times New Roman" pitchFamily="18" charset="0"/>
                <a:cs typeface="Times New Roman" pitchFamily="18" charset="0"/>
              </a:rPr>
              <a:t> are bright orange, while the egg-bearing </a:t>
            </a:r>
            <a:r>
              <a:rPr lang="en-US" sz="2400" b="1" dirty="0" err="1" smtClean="0">
                <a:solidFill>
                  <a:srgbClr val="00B050"/>
                </a:solidFill>
                <a:latin typeface="Times New Roman" pitchFamily="18" charset="0"/>
                <a:ea typeface="Times New Roman" pitchFamily="18" charset="0"/>
                <a:cs typeface="Times New Roman" pitchFamily="18" charset="0"/>
              </a:rPr>
              <a:t>oogonium</a:t>
            </a:r>
            <a:r>
              <a:rPr lang="en-US" sz="2400" b="1" dirty="0" smtClean="0">
                <a:latin typeface="Times New Roman" pitchFamily="18" charset="0"/>
                <a:ea typeface="Times New Roman" pitchFamily="18" charset="0"/>
                <a:cs typeface="Times New Roman" pitchFamily="18" charset="0"/>
              </a:rPr>
              <a:t> is green with a distinctive crown of cells. This is an excellent alga for studying life cycles in general biology and botany classes. </a:t>
            </a:r>
            <a:endParaRPr lang="en-US" sz="2400" b="1" dirty="0" smtClean="0">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159783642"/>
      </p:ext>
    </p:extLst>
  </p:cSld>
  <p:clrMapOvr>
    <a:masterClrMapping/>
  </p:clrMapOvr>
  <p:transition>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0"/>
            <a:ext cx="9144000" cy="378565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Nitella</a:t>
            </a: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Chara</a:t>
            </a:r>
            <a:endParaRPr kumimoji="0" lang="en-US" sz="24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31F2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Light to </a:t>
            </a:r>
            <a:r>
              <a:rPr kumimoji="0" lang="en-US" sz="2400" b="0"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dark green </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color                </a:t>
            </a:r>
            <a:r>
              <a:rPr kumimoji="0" lang="en-US" sz="2400" b="0" i="0" u="none" strike="noStrike" cap="none" normalizeH="0" baseline="0" dirty="0" smtClean="0">
                <a:ln>
                  <a:noFill/>
                </a:ln>
                <a:solidFill>
                  <a:srgbClr val="231F2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tx1">
                    <a:lumMod val="65000"/>
                    <a:lumOff val="35000"/>
                  </a:schemeClr>
                </a:solidFill>
                <a:effectLst/>
                <a:latin typeface="Times New Roman" pitchFamily="18" charset="0"/>
                <a:ea typeface="Calibri" pitchFamily="34" charset="0"/>
                <a:cs typeface="Times New Roman" pitchFamily="18" charset="0"/>
              </a:rPr>
              <a:t>Grey-green</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 color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31F2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Less than 8 cm to </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 m </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long             </a:t>
            </a:r>
            <a:r>
              <a:rPr kumimoji="0" lang="en-US" sz="2400" b="0" i="0" u="none" strike="noStrike" cap="none" normalizeH="0" baseline="0" dirty="0" smtClean="0">
                <a:ln>
                  <a:noFill/>
                </a:ln>
                <a:solidFill>
                  <a:srgbClr val="231F2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5 cm to </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 m</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 long</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31F2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Forked</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 bushy branches                   </a:t>
            </a:r>
            <a:r>
              <a:rPr kumimoji="0" lang="en-US" sz="2400" b="0" i="0" u="none" strike="noStrike" cap="none" normalizeH="0" baseline="0" dirty="0" smtClean="0">
                <a:ln>
                  <a:noFill/>
                </a:ln>
                <a:solidFill>
                  <a:srgbClr val="231F2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Cylindrical</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 whorled branches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31F2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Soft </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to touch                                   </a:t>
            </a:r>
            <a:r>
              <a:rPr kumimoji="0" lang="en-US" sz="2400" b="0" i="0" u="none" strike="noStrike" cap="none" normalizeH="0" baseline="0" dirty="0" smtClean="0">
                <a:ln>
                  <a:noFill/>
                </a:ln>
                <a:solidFill>
                  <a:srgbClr val="231F2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Crunchy</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 texture (Calcium deposits)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31F2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No</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 odor                                          </a:t>
            </a:r>
            <a:r>
              <a:rPr kumimoji="0" lang="en-US" sz="2400" b="0" i="0" u="none" strike="noStrike" cap="none" normalizeH="0" baseline="0" dirty="0" smtClean="0">
                <a:ln>
                  <a:noFill/>
                </a:ln>
                <a:solidFill>
                  <a:srgbClr val="231F2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Musty, garlic, or skunk like odor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31F2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Fresh water                                    </a:t>
            </a:r>
            <a:r>
              <a:rPr kumimoji="0" lang="en-US" sz="2400" b="0" i="0" u="none" strike="noStrike" cap="none" normalizeH="0" baseline="0" dirty="0" smtClean="0">
                <a:ln>
                  <a:noFill/>
                </a:ln>
                <a:solidFill>
                  <a:srgbClr val="231F2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Fresh to </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brackish</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 water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31F2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Prefers slightly acidic water          </a:t>
            </a:r>
            <a:r>
              <a:rPr kumimoji="0" lang="en-US" sz="2400" b="0" i="0" u="none" strike="noStrike" cap="none" normalizeH="0" baseline="0" dirty="0" smtClean="0">
                <a:ln>
                  <a:noFill/>
                </a:ln>
                <a:solidFill>
                  <a:srgbClr val="231F2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Prefers slightly alkaline water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lvl="0" algn="l" rtl="0" eaLnBrk="0" fontAlgn="base" hangingPunct="0">
              <a:spcBef>
                <a:spcPct val="0"/>
              </a:spcBef>
              <a:spcAft>
                <a:spcPct val="0"/>
              </a:spcAft>
            </a:pP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Nitella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prefers more </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acidic </a:t>
            </a:r>
            <a: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Chara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2400" dirty="0" smtClean="0">
                <a:latin typeface="Times New Roman" pitchFamily="18" charset="0"/>
                <a:ea typeface="Calibri" pitchFamily="34" charset="0"/>
                <a:cs typeface="Times New Roman" pitchFamily="18" charset="0"/>
              </a:rPr>
              <a:t>prefers . ponds with soft sediments                                        </a:t>
            </a:r>
            <a:r>
              <a:rPr lang="en-US" sz="2400" dirty="0" smtClean="0">
                <a:solidFill>
                  <a:srgbClr val="FF0000"/>
                </a:solidFill>
                <a:latin typeface="Times New Roman" pitchFamily="18" charset="0"/>
                <a:ea typeface="Calibri" pitchFamily="34" charset="0"/>
                <a:cs typeface="Times New Roman" pitchFamily="18" charset="0"/>
              </a:rPr>
              <a:t>alkaline</a:t>
            </a:r>
            <a:r>
              <a:rPr lang="en-US" sz="2400" dirty="0" smtClean="0">
                <a:latin typeface="Times New Roman" pitchFamily="18" charset="0"/>
                <a:ea typeface="Calibri" pitchFamily="34" charset="0"/>
                <a:cs typeface="Times New Roman" pitchFamily="18" charset="0"/>
              </a:rPr>
              <a:t>, hard water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صورة 3" descr="ee.png"/>
          <p:cNvPicPr>
            <a:picLocks noChangeAspect="1"/>
          </p:cNvPicPr>
          <p:nvPr/>
        </p:nvPicPr>
        <p:blipFill>
          <a:blip r:embed="rId2"/>
          <a:stretch>
            <a:fillRect/>
          </a:stretch>
        </p:blipFill>
        <p:spPr>
          <a:xfrm>
            <a:off x="4572000" y="3810000"/>
            <a:ext cx="4572000" cy="3048000"/>
          </a:xfrm>
          <a:prstGeom prst="rect">
            <a:avLst/>
          </a:prstGeom>
        </p:spPr>
      </p:pic>
      <p:pic>
        <p:nvPicPr>
          <p:cNvPr id="9219" name="Picture 3" descr="C:\Users\almumhandis\Desktop\Nitella.gif"/>
          <p:cNvPicPr>
            <a:picLocks noChangeAspect="1" noChangeArrowheads="1"/>
          </p:cNvPicPr>
          <p:nvPr/>
        </p:nvPicPr>
        <p:blipFill>
          <a:blip r:embed="rId3"/>
          <a:srcRect/>
          <a:stretch>
            <a:fillRect/>
          </a:stretch>
        </p:blipFill>
        <p:spPr bwMode="auto">
          <a:xfrm>
            <a:off x="0" y="3810000"/>
            <a:ext cx="4572000" cy="3276600"/>
          </a:xfrm>
          <a:prstGeom prst="rect">
            <a:avLst/>
          </a:prstGeom>
          <a:noFill/>
        </p:spPr>
      </p:pic>
    </p:spTree>
    <p:extLst>
      <p:ext uri="{BB962C8B-B14F-4D97-AF65-F5344CB8AC3E}">
        <p14:creationId xmlns:p14="http://schemas.microsoft.com/office/powerpoint/2010/main" val="113125083"/>
      </p:ext>
    </p:extLst>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MITH.jpg"/>
          <p:cNvPicPr/>
          <p:nvPr/>
        </p:nvPicPr>
        <p:blipFill>
          <a:blip r:embed="rId2"/>
          <a:stretch>
            <a:fillRect/>
          </a:stretch>
        </p:blipFill>
        <p:spPr>
          <a:xfrm>
            <a:off x="0" y="-228600"/>
            <a:ext cx="9372600" cy="7086600"/>
          </a:xfrm>
          <a:prstGeom prst="rect">
            <a:avLst/>
          </a:prstGeom>
        </p:spPr>
      </p:pic>
      <p:sp>
        <p:nvSpPr>
          <p:cNvPr id="3" name="سهم للأسفل 2"/>
          <p:cNvSpPr/>
          <p:nvPr/>
        </p:nvSpPr>
        <p:spPr>
          <a:xfrm flipV="1">
            <a:off x="1981200" y="5105400"/>
            <a:ext cx="1018032" cy="1219200"/>
          </a:xfrm>
          <a:prstGeom prst="downArrow">
            <a:avLst/>
          </a:prstGeom>
          <a:solidFill>
            <a:srgbClr val="FF0000"/>
          </a:solidFill>
        </p:spPr>
        <p:style>
          <a:lnRef idx="1">
            <a:schemeClr val="accent3"/>
          </a:lnRef>
          <a:fillRef idx="2">
            <a:schemeClr val="accent3"/>
          </a:fillRef>
          <a:effectRef idx="1">
            <a:schemeClr val="accent3"/>
          </a:effectRef>
          <a:fontRef idx="minor">
            <a:schemeClr val="dk1"/>
          </a:fontRef>
        </p:style>
        <p:txBody>
          <a:bodyPr rtlCol="1" anchor="ctr"/>
          <a:lstStyle/>
          <a:p>
            <a:pPr algn="ctr"/>
            <a:endParaRPr lang="ar-IQ"/>
          </a:p>
        </p:txBody>
      </p:sp>
    </p:spTree>
    <p:extLst>
      <p:ext uri="{BB962C8B-B14F-4D97-AF65-F5344CB8AC3E}">
        <p14:creationId xmlns:p14="http://schemas.microsoft.com/office/powerpoint/2010/main" val="1484096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mumhandis\Desktop\Euglena_sp.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مستطيل 3"/>
          <p:cNvSpPr/>
          <p:nvPr/>
        </p:nvSpPr>
        <p:spPr>
          <a:xfrm>
            <a:off x="228601" y="2133600"/>
            <a:ext cx="8915399" cy="2308324"/>
          </a:xfrm>
          <a:prstGeom prst="rect">
            <a:avLst/>
          </a:prstGeom>
        </p:spPr>
        <p:txBody>
          <a:bodyPr wrap="square">
            <a:spAutoFit/>
          </a:bodyPr>
          <a:lstStyle/>
          <a:p>
            <a:pPr lvl="0" algn="ctr" rtl="0" fontAlgn="base">
              <a:spcBef>
                <a:spcPct val="0"/>
              </a:spcBef>
              <a:spcAft>
                <a:spcPct val="0"/>
              </a:spcAft>
            </a:pPr>
            <a:r>
              <a:rPr lang="en-US" sz="7200" b="1" dirty="0" smtClean="0">
                <a:solidFill>
                  <a:srgbClr val="FFFF00"/>
                </a:solidFill>
                <a:latin typeface="Times New Roman" pitchFamily="18" charset="0"/>
                <a:ea typeface="Calibri" pitchFamily="34" charset="0"/>
              </a:rPr>
              <a:t>Division </a:t>
            </a:r>
            <a:r>
              <a:rPr lang="en-US" sz="7200" b="1" dirty="0" err="1" smtClean="0">
                <a:solidFill>
                  <a:srgbClr val="FFFF00"/>
                </a:solidFill>
                <a:latin typeface="Times New Roman" pitchFamily="18" charset="0"/>
                <a:ea typeface="Calibri" pitchFamily="34" charset="0"/>
              </a:rPr>
              <a:t>Euglenophyta</a:t>
            </a:r>
            <a:endParaRPr lang="en-US" sz="7200" dirty="0" smtClean="0">
              <a:solidFill>
                <a:srgbClr val="FFFF00"/>
              </a:solidFill>
              <a:latin typeface="Arial" pitchFamily="34" charset="0"/>
            </a:endParaRPr>
          </a:p>
        </p:txBody>
      </p:sp>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1381916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1"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mj-cs"/>
              </a:rPr>
              <a:t>The principal Characteristics of the </a:t>
            </a:r>
            <a:r>
              <a:rPr kumimoji="0" lang="en-US" sz="3200" b="1"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mj-cs"/>
              </a:rPr>
              <a:t>Euglenophyta</a:t>
            </a:r>
            <a:endParaRPr kumimoji="0" lang="en-US" sz="3200" b="0" i="0" u="none" strike="noStrike" cap="none" normalizeH="0" baseline="0" dirty="0" smtClean="0">
              <a:ln>
                <a:noFill/>
              </a:ln>
              <a:solidFill>
                <a:schemeClr val="tx2">
                  <a:lumMod val="75000"/>
                </a:schemeClr>
              </a:solidFill>
              <a:effectLst/>
              <a:latin typeface="Arial" pitchFamily="34" charset="0"/>
              <a:cs typeface="+mj-cs"/>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1-Chlorophyll</a:t>
            </a:r>
            <a:r>
              <a:rPr kumimoji="0" lang="en-US" sz="2400" b="0" i="0" u="none" strike="noStrike" cap="none" normalizeH="0" baseline="0" dirty="0" smtClean="0">
                <a:ln>
                  <a:noFill/>
                </a:ln>
                <a:solidFill>
                  <a:srgbClr val="00B050"/>
                </a:solidFill>
                <a:effectLst/>
                <a:latin typeface="Times New Roman" pitchFamily="18" charset="0"/>
                <a:ea typeface="Calibri" pitchFamily="34" charset="0"/>
                <a:cs typeface="+mj-cs"/>
              </a:rPr>
              <a:t> </a:t>
            </a:r>
            <a:r>
              <a:rPr kumimoji="0" lang="en-US" sz="2800" b="0" i="0" u="none" strike="noStrike" cap="none" normalizeH="0" baseline="0" dirty="0" smtClean="0">
                <a:ln>
                  <a:noFill/>
                </a:ln>
                <a:solidFill>
                  <a:srgbClr val="00B050"/>
                </a:solidFill>
                <a:effectLst/>
                <a:latin typeface="Times New Roman" pitchFamily="18" charset="0"/>
                <a:ea typeface="Calibri" pitchFamily="34" charset="0"/>
                <a:cs typeface="+mj-cs"/>
              </a:rPr>
              <a:t>a , b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,carotene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and xanthophylls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 are dominant pigments.     </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2-Reserve food is</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mj-cs"/>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mj-cs"/>
              </a:rPr>
              <a:t>Paramylum</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mj-cs"/>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and</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mj-cs"/>
              </a:rPr>
              <a:t> </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mj-cs"/>
              </a:rPr>
              <a:t>fats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3-</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 Two </a:t>
            </a:r>
            <a:r>
              <a:rPr kumimoji="0" lang="en-US" sz="2400" b="0" i="0" u="none" strike="noStrike" cap="none" normalizeH="0" baseline="0" dirty="0" smtClean="0">
                <a:ln>
                  <a:noFill/>
                </a:ln>
                <a:solidFill>
                  <a:srgbClr val="C00000"/>
                </a:solidFill>
                <a:effectLst/>
                <a:latin typeface="Calibri" pitchFamily="34" charset="0"/>
                <a:ea typeface="Times New Roman" pitchFamily="18" charset="0"/>
                <a:cs typeface="+mj-cs"/>
              </a:rPr>
              <a:t>apically</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 or </a:t>
            </a:r>
            <a:r>
              <a:rPr kumimoji="0" lang="en-US" sz="2400" b="0" i="0" u="none" strike="noStrike" cap="none" normalizeH="0" baseline="0" dirty="0" smtClean="0">
                <a:ln>
                  <a:noFill/>
                </a:ln>
                <a:solidFill>
                  <a:srgbClr val="C00000"/>
                </a:solidFill>
                <a:effectLst/>
                <a:latin typeface="Calibri" pitchFamily="34" charset="0"/>
                <a:ea typeface="Times New Roman" pitchFamily="18" charset="0"/>
                <a:cs typeface="+mj-cs"/>
              </a:rPr>
              <a:t>laterally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placed flagella present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 </a:t>
            </a:r>
            <a:r>
              <a:rPr lang="en-US" sz="2400" dirty="0" smtClean="0">
                <a:solidFill>
                  <a:schemeClr val="tx1"/>
                </a:solidFill>
                <a:latin typeface="Calibri" pitchFamily="34" charset="0"/>
                <a:ea typeface="Times New Roman" pitchFamily="18" charset="0"/>
                <a:cs typeface="+mj-cs"/>
              </a:rPr>
              <a:t>inserted into a narrow gullet for locomotion.</a:t>
            </a:r>
          </a:p>
          <a:p>
            <a:pPr marL="0" marR="0" lvl="0" indent="0" algn="l" defTabSz="914400" rtl="0" eaLnBrk="0" fontAlgn="base" latinLnBrk="0" hangingPunct="0">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4- </a:t>
            </a:r>
            <a:r>
              <a:rPr kumimoji="0" lang="en-US" sz="2400" b="0" i="0" u="none" strike="noStrike" cap="none" normalizeH="0" baseline="0" dirty="0" smtClean="0">
                <a:ln>
                  <a:noFill/>
                </a:ln>
                <a:solidFill>
                  <a:srgbClr val="C00000"/>
                </a:solidFill>
                <a:effectLst/>
                <a:latin typeface="Calibri" pitchFamily="34" charset="0"/>
                <a:ea typeface="Times New Roman" pitchFamily="18" charset="0"/>
                <a:cs typeface="+mj-cs"/>
              </a:rPr>
              <a:t>lack a true cell wall</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 and</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 The body covered by flexible pellicle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Consists of four components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:-Plasma membrane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mj-cs"/>
              </a:rPr>
              <a:t>Proteinacous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 unit ,-Subtending microtubules called (strips ) ,-tubular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mj-cs"/>
              </a:rPr>
              <a:t>cisternae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 of endoplasmic reticulum.(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mj-cs"/>
              </a:rPr>
              <a:t>Pellicle:keep</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mj-cs"/>
              </a:rPr>
              <a:t> a definite shape)</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 </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50000"/>
              </a:lnSpc>
              <a:spcBef>
                <a:spcPct val="0"/>
              </a:spcBef>
              <a:spcAft>
                <a:spcPct val="0"/>
              </a:spcAft>
              <a:buClrTx/>
              <a:buSzTx/>
              <a:buFontTx/>
              <a:buNone/>
              <a:tabLst/>
            </a:pPr>
            <a:endParaRPr lang="en-US" sz="3200" dirty="0" smtClean="0">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3200"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3200"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3200"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3200"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3200"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3200"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3200"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3200"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C:\Users\almumhandis\Desktop\001 Structure of a euglena.jpg"/>
          <p:cNvPicPr>
            <a:picLocks noChangeAspect="1" noChangeArrowheads="1"/>
          </p:cNvPicPr>
          <p:nvPr/>
        </p:nvPicPr>
        <p:blipFill>
          <a:blip r:embed="rId2"/>
          <a:srcRect/>
          <a:stretch>
            <a:fillRect/>
          </a:stretch>
        </p:blipFill>
        <p:spPr bwMode="auto">
          <a:xfrm>
            <a:off x="5257800" y="4038600"/>
            <a:ext cx="3886200" cy="3276600"/>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467661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l" rtl="0" eaLnBrk="0" fontAlgn="base" hangingPunct="0">
              <a:lnSpc>
                <a:spcPct val="150000"/>
              </a:lnSpc>
              <a:spcBef>
                <a:spcPct val="0"/>
              </a:spcBef>
              <a:spcAft>
                <a:spcPct val="0"/>
              </a:spcAft>
            </a:pPr>
            <a:r>
              <a:rPr lang="en-US" sz="3200" dirty="0" smtClean="0">
                <a:latin typeface="Calibri" pitchFamily="34" charset="0"/>
                <a:ea typeface="Times New Roman" pitchFamily="18" charset="0"/>
              </a:rPr>
              <a:t>5- Large nucleus and a contractile vacuole.</a:t>
            </a:r>
            <a:endParaRPr lang="en-US" sz="3200" dirty="0" smtClean="0">
              <a:latin typeface="Arial" pitchFamily="34" charset="0"/>
            </a:endParaRPr>
          </a:p>
          <a:p>
            <a:pPr lvl="0" algn="l" rtl="0" eaLnBrk="0" fontAlgn="base" hangingPunct="0">
              <a:lnSpc>
                <a:spcPct val="150000"/>
              </a:lnSpc>
              <a:spcBef>
                <a:spcPct val="0"/>
              </a:spcBef>
              <a:spcAft>
                <a:spcPct val="0"/>
              </a:spcAft>
            </a:pPr>
            <a:r>
              <a:rPr lang="en-US" sz="3200" dirty="0" smtClean="0">
                <a:solidFill>
                  <a:srgbClr val="000000"/>
                </a:solidFill>
                <a:latin typeface="Calibri" pitchFamily="34" charset="0"/>
                <a:ea typeface="Times New Roman" pitchFamily="18" charset="0"/>
              </a:rPr>
              <a:t>6-</a:t>
            </a:r>
            <a:r>
              <a:rPr lang="en-US" sz="3200" dirty="0" smtClean="0">
                <a:latin typeface="Calibri" pitchFamily="34" charset="0"/>
                <a:ea typeface="Times New Roman" pitchFamily="18" charset="0"/>
              </a:rPr>
              <a:t> Nutrition is </a:t>
            </a:r>
            <a:r>
              <a:rPr lang="en-US" sz="3200" dirty="0" smtClean="0">
                <a:solidFill>
                  <a:srgbClr val="7030A0"/>
                </a:solidFill>
                <a:latin typeface="Calibri" pitchFamily="34" charset="0"/>
                <a:ea typeface="Times New Roman" pitchFamily="18" charset="0"/>
              </a:rPr>
              <a:t>autotrophic</a:t>
            </a:r>
            <a:r>
              <a:rPr lang="en-US" sz="3200" dirty="0" smtClean="0">
                <a:latin typeface="Calibri" pitchFamily="34" charset="0"/>
                <a:ea typeface="Times New Roman" pitchFamily="18" charset="0"/>
              </a:rPr>
              <a:t> or </a:t>
            </a:r>
            <a:r>
              <a:rPr lang="en-US" sz="3200" dirty="0" smtClean="0">
                <a:solidFill>
                  <a:srgbClr val="7030A0"/>
                </a:solidFill>
                <a:latin typeface="Calibri" pitchFamily="34" charset="0"/>
                <a:ea typeface="Times New Roman" pitchFamily="18" charset="0"/>
              </a:rPr>
              <a:t>heterotrophic</a:t>
            </a:r>
            <a:endParaRPr lang="en-US" sz="3200" dirty="0" smtClean="0">
              <a:solidFill>
                <a:srgbClr val="7030A0"/>
              </a:solidFill>
              <a:latin typeface="Arial" pitchFamily="34" charset="0"/>
            </a:endParaRPr>
          </a:p>
          <a:p>
            <a:pPr lvl="0" algn="l" rtl="0" eaLnBrk="0" fontAlgn="base" hangingPunct="0">
              <a:lnSpc>
                <a:spcPct val="150000"/>
              </a:lnSpc>
              <a:spcBef>
                <a:spcPct val="0"/>
              </a:spcBef>
              <a:spcAft>
                <a:spcPct val="0"/>
              </a:spcAft>
            </a:pPr>
            <a:r>
              <a:rPr lang="en-US" sz="3200" dirty="0" smtClean="0">
                <a:solidFill>
                  <a:srgbClr val="000000"/>
                </a:solidFill>
                <a:latin typeface="Calibri" pitchFamily="34" charset="0"/>
                <a:ea typeface="Times New Roman" pitchFamily="18" charset="0"/>
              </a:rPr>
              <a:t>7-Reproduction occurs by longitudinal </a:t>
            </a:r>
            <a:r>
              <a:rPr lang="en-US" sz="3200" dirty="0" smtClean="0">
                <a:solidFill>
                  <a:srgbClr val="FF0000"/>
                </a:solidFill>
                <a:latin typeface="Calibri" pitchFamily="34" charset="0"/>
                <a:ea typeface="Times New Roman" pitchFamily="18" charset="0"/>
              </a:rPr>
              <a:t>cell division</a:t>
            </a:r>
            <a:endParaRPr lang="en-US" sz="3200" dirty="0" smtClean="0">
              <a:solidFill>
                <a:srgbClr val="FF0000"/>
              </a:solidFill>
              <a:latin typeface="Arial" pitchFamily="34" charset="0"/>
            </a:endParaRPr>
          </a:p>
          <a:p>
            <a:pPr lvl="0" algn="l" rtl="0" eaLnBrk="0" fontAlgn="base" hangingPunct="0">
              <a:lnSpc>
                <a:spcPct val="150000"/>
              </a:lnSpc>
              <a:spcBef>
                <a:spcPct val="0"/>
              </a:spcBef>
              <a:spcAft>
                <a:spcPct val="0"/>
              </a:spcAft>
            </a:pPr>
            <a:r>
              <a:rPr lang="en-US" sz="3200" dirty="0" smtClean="0">
                <a:latin typeface="Times New Roman" pitchFamily="18" charset="0"/>
                <a:ea typeface="Calibri" pitchFamily="34" charset="0"/>
              </a:rPr>
              <a:t>8-</a:t>
            </a:r>
            <a:r>
              <a:rPr lang="en-US" sz="3200" dirty="0" smtClean="0">
                <a:latin typeface="Calibri" pitchFamily="34" charset="0"/>
                <a:ea typeface="Times New Roman" pitchFamily="18" charset="0"/>
              </a:rPr>
              <a:t> </a:t>
            </a:r>
            <a:r>
              <a:rPr lang="en-US" sz="3200" dirty="0" smtClean="0">
                <a:solidFill>
                  <a:srgbClr val="FF0000"/>
                </a:solidFill>
                <a:latin typeface="Calibri" pitchFamily="34" charset="0"/>
                <a:ea typeface="Times New Roman" pitchFamily="18" charset="0"/>
              </a:rPr>
              <a:t> Eyespot </a:t>
            </a:r>
            <a:r>
              <a:rPr lang="en-US" sz="3200" dirty="0" smtClean="0">
                <a:latin typeface="Calibri" pitchFamily="34" charset="0"/>
                <a:ea typeface="Times New Roman" pitchFamily="18" charset="0"/>
              </a:rPr>
              <a:t>(stigma) -  near the flagella  </a:t>
            </a:r>
            <a:r>
              <a:rPr lang="en-US" sz="3200" dirty="0" smtClean="0">
                <a:solidFill>
                  <a:srgbClr val="000000"/>
                </a:solidFill>
                <a:latin typeface="Times New Roman" pitchFamily="18" charset="0"/>
                <a:ea typeface="Times New Roman" pitchFamily="18" charset="0"/>
              </a:rPr>
              <a:t>eyespot used for sensing light and dark. </a:t>
            </a:r>
            <a:endParaRPr lang="en-US" sz="3200" dirty="0" smtClean="0">
              <a:latin typeface="Arial" pitchFamily="34" charset="0"/>
            </a:endParaRPr>
          </a:p>
          <a:p>
            <a:pPr lvl="0" algn="l" rtl="0" eaLnBrk="0" fontAlgn="base" hangingPunct="0">
              <a:lnSpc>
                <a:spcPct val="150000"/>
              </a:lnSpc>
              <a:spcBef>
                <a:spcPct val="0"/>
              </a:spcBef>
              <a:spcAft>
                <a:spcPct val="0"/>
              </a:spcAft>
            </a:pPr>
            <a:r>
              <a:rPr lang="en-US" sz="3200" dirty="0" smtClean="0">
                <a:solidFill>
                  <a:srgbClr val="000000"/>
                </a:solidFill>
                <a:latin typeface="Calibri" pitchFamily="34" charset="0"/>
                <a:ea typeface="Times New Roman" pitchFamily="18" charset="0"/>
              </a:rPr>
              <a:t>9-</a:t>
            </a:r>
            <a:r>
              <a:rPr lang="en-US" sz="3200" dirty="0" smtClean="0">
                <a:latin typeface="Calibri" pitchFamily="34" charset="0"/>
                <a:ea typeface="Times New Roman" pitchFamily="18" charset="0"/>
              </a:rPr>
              <a:t> </a:t>
            </a:r>
            <a:r>
              <a:rPr lang="en-US" sz="3200" dirty="0" smtClean="0">
                <a:solidFill>
                  <a:srgbClr val="FFFF00"/>
                </a:solidFill>
                <a:latin typeface="Calibri" pitchFamily="34" charset="0"/>
                <a:ea typeface="Times New Roman" pitchFamily="18" charset="0"/>
              </a:rPr>
              <a:t>Only</a:t>
            </a:r>
            <a:r>
              <a:rPr lang="en-US" sz="3200" dirty="0" smtClean="0">
                <a:latin typeface="Calibri" pitchFamily="34" charset="0"/>
                <a:ea typeface="Times New Roman" pitchFamily="18" charset="0"/>
              </a:rPr>
              <a:t> fresh water forms are present.</a:t>
            </a:r>
          </a:p>
        </p:txBody>
      </p:sp>
      <p:pic>
        <p:nvPicPr>
          <p:cNvPr id="4" name="Picture 3" descr="http://www.biologycorner.com/resources/euglena.gif"/>
          <p:cNvPicPr/>
          <p:nvPr/>
        </p:nvPicPr>
        <p:blipFill>
          <a:blip r:embed="rId2"/>
          <a:srcRect/>
          <a:stretch>
            <a:fillRect/>
          </a:stretch>
        </p:blipFill>
        <p:spPr bwMode="auto">
          <a:xfrm>
            <a:off x="0" y="4343400"/>
            <a:ext cx="9144000" cy="2514600"/>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732508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There are approximately 1000 species of </a:t>
            </a:r>
            <a:r>
              <a:rPr kumimoji="0" lang="en-US" sz="2400" b="1" i="0" u="none" strike="noStrike" cap="none" normalizeH="0" baseline="0" dirty="0" err="1" smtClean="0">
                <a:ln>
                  <a:noFill/>
                </a:ln>
                <a:solidFill>
                  <a:srgbClr val="000000"/>
                </a:solidFill>
                <a:effectLst/>
                <a:latin typeface="Calibri" pitchFamily="34" charset="0"/>
                <a:ea typeface="Times New Roman" pitchFamily="18" charset="0"/>
                <a:cs typeface="Arial" pitchFamily="34" charset="0"/>
              </a:rPr>
              <a:t>euglenoids</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Euglenophyta</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includes only one class</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Class:</a:t>
            </a:r>
            <a:r>
              <a:rPr kumimoji="0" lang="en-US" sz="2800" b="0" i="0" u="none" strike="noStrike" cap="none" normalizeH="0" baseline="0" dirty="0" err="1" smtClean="0">
                <a:ln>
                  <a:noFill/>
                </a:ln>
                <a:solidFill>
                  <a:srgbClr val="00B0F0"/>
                </a:solidFill>
                <a:effectLst/>
                <a:latin typeface="Times New Roman" pitchFamily="18" charset="0"/>
                <a:ea typeface="Calibri" pitchFamily="34" charset="0"/>
                <a:cs typeface="Times New Roman" pitchFamily="18" charset="0"/>
              </a:rPr>
              <a:t>Euglenophyceae</a:t>
            </a:r>
            <a:endParaRPr kumimoji="0" lang="en-US" sz="2800" b="0"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Geuns</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Euglena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Euglenoids</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are typically elongate, spindle shaped organisms usually contain several chloroplasts per cell Which vary in appearance from </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discoid</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to </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star</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or </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ribbon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shaped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presence of a surface pellicle, which gives the cell a striated appearance , In some the pellicle is flexible while in other the pellicle is completely rigid a permanent outline to the cell.</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800" i="1" dirty="0" err="1" smtClean="0">
                <a:solidFill>
                  <a:schemeClr val="tx1"/>
                </a:solidFill>
                <a:latin typeface="Times New Roman" pitchFamily="18" charset="0"/>
                <a:ea typeface="Times New Roman" pitchFamily="18" charset="0"/>
                <a:cs typeface="Times New Roman" pitchFamily="18" charset="0"/>
              </a:rPr>
              <a:t>Euglanas</a:t>
            </a:r>
            <a:r>
              <a:rPr lang="en-US" sz="2800" dirty="0" smtClean="0">
                <a:solidFill>
                  <a:schemeClr val="tx1"/>
                </a:solidFill>
                <a:latin typeface="Times New Roman" pitchFamily="18" charset="0"/>
                <a:ea typeface="Times New Roman" pitchFamily="18" charset="0"/>
                <a:cs typeface="Times New Roman" pitchFamily="18" charset="0"/>
              </a:rPr>
              <a:t> have chloroplasts, to absorb sunlight (autotrophic). If sunlight is not available, it can absorb nutrients from decayed </a:t>
            </a:r>
            <a:r>
              <a:rPr lang="en-US" sz="2800" dirty="0" err="1" smtClean="0">
                <a:solidFill>
                  <a:schemeClr val="tx1"/>
                </a:solidFill>
                <a:latin typeface="Times New Roman" pitchFamily="18" charset="0"/>
                <a:ea typeface="Times New Roman" pitchFamily="18" charset="0"/>
                <a:cs typeface="Times New Roman" pitchFamily="18" charset="0"/>
              </a:rPr>
              <a:t>organimaterial</a:t>
            </a:r>
            <a:r>
              <a:rPr lang="en-US" sz="2800" dirty="0" smtClean="0">
                <a:solidFill>
                  <a:schemeClr val="tx1"/>
                </a:solidFill>
                <a:latin typeface="Times New Roman" pitchFamily="18" charset="0"/>
                <a:ea typeface="Times New Roman" pitchFamily="18" charset="0"/>
                <a:cs typeface="Times New Roman" pitchFamily="18" charset="0"/>
              </a:rPr>
              <a:t> (heterotrophic).</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chemeClr val="tx1"/>
              </a:solidFill>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Picture 2" descr="C:\Users\almumhandis\Desktop\E_grac17.jpg"/>
          <p:cNvPicPr>
            <a:picLocks noChangeAspect="1" noChangeArrowheads="1"/>
          </p:cNvPicPr>
          <p:nvPr/>
        </p:nvPicPr>
        <p:blipFill>
          <a:blip r:embed="rId2"/>
          <a:srcRect/>
          <a:stretch>
            <a:fillRect/>
          </a:stretch>
        </p:blipFill>
        <p:spPr bwMode="auto">
          <a:xfrm>
            <a:off x="3581400" y="533400"/>
            <a:ext cx="5257800" cy="1981200"/>
          </a:xfrm>
          <a:prstGeom prst="rect">
            <a:avLst/>
          </a:prstGeom>
          <a:noFill/>
        </p:spPr>
      </p:pic>
    </p:spTree>
  </p:cSld>
  <p:clrMapOvr>
    <a:masterClrMapping/>
  </p:clrMapOvr>
  <p:transition>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pload.wikimedia.org/wikipedia/commons/thumb/e/ea/Euglena_diagram.jpg/300px-Euglena_diagram.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p:spPr>
        <p:style>
          <a:lnRef idx="1">
            <a:schemeClr val="accent5"/>
          </a:lnRef>
          <a:fillRef idx="2">
            <a:schemeClr val="accent5"/>
          </a:fillRef>
          <a:effectRef idx="1">
            <a:schemeClr val="accent5"/>
          </a:effectRef>
          <a:fontRef idx="minor">
            <a:schemeClr val="dk1"/>
          </a:fontRef>
        </p:style>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1"/>
            <a:ext cx="9448800" cy="384720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Ecology</a:t>
            </a:r>
            <a:endParaRPr kumimoji="0" lang="en-US" sz="2800" b="1" i="0" u="none" strike="noStrike" cap="none" normalizeH="0" baseline="0" dirty="0" smtClean="0">
              <a:ln>
                <a:noFill/>
              </a:ln>
              <a:solidFill>
                <a:schemeClr val="accent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Certain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euglenoid</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algae are able to tolerate extreme environmental conditions . one of these ,</a:t>
            </a:r>
            <a:r>
              <a:rPr kumimoji="0" lang="en-US" sz="2800" b="0" i="1" u="none" strike="noStrike" cap="none" normalizeH="0" baseline="0" dirty="0" smtClean="0">
                <a:ln>
                  <a:noFill/>
                </a:ln>
                <a:solidFill>
                  <a:schemeClr val="accent1"/>
                </a:solidFill>
                <a:effectLst/>
                <a:latin typeface="Times New Roman" pitchFamily="18" charset="0"/>
                <a:ea typeface="Calibri" pitchFamily="34" charset="0"/>
                <a:cs typeface="Times New Roman" pitchFamily="18" charset="0"/>
              </a:rPr>
              <a:t>Euglena </a:t>
            </a:r>
            <a:r>
              <a:rPr kumimoji="0" lang="en-US" sz="2800" b="0" i="1" u="none" strike="noStrike" cap="none" normalizeH="0" baseline="0" dirty="0" err="1" smtClean="0">
                <a:ln>
                  <a:noFill/>
                </a:ln>
                <a:solidFill>
                  <a:schemeClr val="accent1"/>
                </a:solidFill>
                <a:effectLst/>
                <a:latin typeface="Times New Roman" pitchFamily="18" charset="0"/>
                <a:ea typeface="Calibri" pitchFamily="34" charset="0"/>
                <a:cs typeface="Times New Roman" pitchFamily="18" charset="0"/>
              </a:rPr>
              <a:t>mutabilis</a:t>
            </a:r>
            <a:r>
              <a:rPr kumimoji="0" lang="en-US" sz="2800" b="0" i="1" u="none" strike="noStrike" cap="none" normalizeH="0" baseline="0" dirty="0" smtClean="0">
                <a:ln>
                  <a:noFill/>
                </a:ln>
                <a:solidFill>
                  <a:schemeClr val="accent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,is able to grow in very low pH waters .this algae has pH optimum  of pH </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3.0</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can tolerate values below pH </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1.0</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is typical of acidic metal-contaminated ponds  and  streams draining mines. other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euglenoids</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,found in brackish  and salinity</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363" name="Picture 3" descr="Euglena"/>
          <p:cNvPicPr>
            <a:picLocks noChangeAspect="1" noChangeArrowheads="1"/>
          </p:cNvPicPr>
          <p:nvPr/>
        </p:nvPicPr>
        <p:blipFill>
          <a:blip r:embed="rId2"/>
          <a:srcRect/>
          <a:stretch>
            <a:fillRect/>
          </a:stretch>
        </p:blipFill>
        <p:spPr bwMode="auto">
          <a:xfrm>
            <a:off x="0" y="3733800"/>
            <a:ext cx="4876800" cy="3124200"/>
          </a:xfrm>
          <a:prstGeom prst="rect">
            <a:avLst/>
          </a:prstGeom>
          <a:noFill/>
        </p:spPr>
      </p:pic>
      <p:pic>
        <p:nvPicPr>
          <p:cNvPr id="15365" name="Picture 5" descr="Euglenoid"/>
          <p:cNvPicPr>
            <a:picLocks noChangeAspect="1" noChangeArrowheads="1"/>
          </p:cNvPicPr>
          <p:nvPr/>
        </p:nvPicPr>
        <p:blipFill>
          <a:blip r:embed="rId3"/>
          <a:srcRect/>
          <a:stretch>
            <a:fillRect/>
          </a:stretch>
        </p:blipFill>
        <p:spPr bwMode="auto">
          <a:xfrm>
            <a:off x="4724400" y="3733800"/>
            <a:ext cx="4724400" cy="3124200"/>
          </a:xfrm>
          <a:prstGeom prst="rect">
            <a:avLst/>
          </a:prstGeom>
          <a:noFill/>
        </p:spPr>
      </p:pic>
      <p:sp>
        <p:nvSpPr>
          <p:cNvPr id="5" name="Rectangle 4"/>
          <p:cNvSpPr/>
          <p:nvPr/>
        </p:nvSpPr>
        <p:spPr>
          <a:xfrm>
            <a:off x="2209800" y="2895601"/>
            <a:ext cx="4572000" cy="646331"/>
          </a:xfrm>
          <a:prstGeom prst="rect">
            <a:avLst/>
          </a:prstGeom>
        </p:spPr>
        <p:txBody>
          <a:bodyPr wrap="square">
            <a:spAutoFit/>
          </a:bodyPr>
          <a:lstStyle/>
          <a:p>
            <a:pPr algn="ctr"/>
            <a:r>
              <a:rPr lang="en-US" i="1" dirty="0" smtClean="0"/>
              <a:t>Euglena</a:t>
            </a:r>
            <a:r>
              <a:rPr lang="en-US" dirty="0" smtClean="0"/>
              <a:t> can be khaki or reddish and this may change during the day.</a:t>
            </a:r>
            <a:endParaRPr lang="ar-IQ" dirty="0"/>
          </a:p>
        </p:txBody>
      </p:sp>
    </p:spTree>
  </p:cSld>
  <p:clrMapOvr>
    <a:masterClrMapping/>
  </p:clrMapOvr>
  <p:transition>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MITH.jpg"/>
          <p:cNvPicPr/>
          <p:nvPr/>
        </p:nvPicPr>
        <p:blipFill>
          <a:blip r:embed="rId2"/>
          <a:stretch>
            <a:fillRect/>
          </a:stretch>
        </p:blipFill>
        <p:spPr>
          <a:xfrm>
            <a:off x="0" y="-228600"/>
            <a:ext cx="9372600" cy="7086600"/>
          </a:xfrm>
          <a:prstGeom prst="rect">
            <a:avLst/>
          </a:prstGeom>
        </p:spPr>
      </p:pic>
      <p:sp>
        <p:nvSpPr>
          <p:cNvPr id="6" name="سهم للأسفل 5"/>
          <p:cNvSpPr/>
          <p:nvPr/>
        </p:nvSpPr>
        <p:spPr>
          <a:xfrm flipV="1">
            <a:off x="4343400" y="5334000"/>
            <a:ext cx="914400" cy="1219200"/>
          </a:xfrm>
          <a:prstGeom prst="downArrow">
            <a:avLst/>
          </a:prstGeom>
          <a:solidFill>
            <a:srgbClr val="C00000"/>
          </a:solidFill>
        </p:spPr>
        <p:style>
          <a:lnRef idx="1">
            <a:schemeClr val="accent3"/>
          </a:lnRef>
          <a:fillRef idx="2">
            <a:schemeClr val="accent3"/>
          </a:fillRef>
          <a:effectRef idx="1">
            <a:schemeClr val="accent3"/>
          </a:effectRef>
          <a:fontRef idx="minor">
            <a:schemeClr val="dk1"/>
          </a:fontRef>
        </p:style>
        <p:txBody>
          <a:bodyPr rtlCol="1" anchor="ctr"/>
          <a:lstStyle/>
          <a:p>
            <a:pPr algn="ctr"/>
            <a:endParaRPr lang="ar-IQ" dirty="0">
              <a:solidFill>
                <a:srgbClr val="FF0000"/>
              </a:solidFill>
            </a:endParaRPr>
          </a:p>
        </p:txBody>
      </p:sp>
    </p:spTree>
  </p:cSld>
  <p:clrMapOvr>
    <a:masterClrMapping/>
  </p:clrMapOvr>
  <p:transition>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752600" y="609600"/>
            <a:ext cx="6172200" cy="4648200"/>
          </a:xfrm>
          <a:prstGeom prst="rect">
            <a:avLst/>
          </a:prstGeom>
          <a:noFill/>
          <a:ln w="9525">
            <a:noFill/>
            <a:miter lim="800000"/>
            <a:headEnd/>
            <a:tailEnd/>
          </a:ln>
        </p:spPr>
      </p:pic>
      <p:sp>
        <p:nvSpPr>
          <p:cNvPr id="3" name="Rectangle 2"/>
          <p:cNvSpPr/>
          <p:nvPr/>
        </p:nvSpPr>
        <p:spPr>
          <a:xfrm>
            <a:off x="0" y="3657600"/>
            <a:ext cx="1803699" cy="369332"/>
          </a:xfrm>
          <a:prstGeom prst="rect">
            <a:avLst/>
          </a:prstGeom>
        </p:spPr>
        <p:txBody>
          <a:bodyPr wrap="none">
            <a:spAutoFit/>
          </a:bodyPr>
          <a:lstStyle/>
          <a:p>
            <a:r>
              <a:rPr lang="en-US" dirty="0"/>
              <a:t>Conjugation tube</a:t>
            </a:r>
          </a:p>
        </p:txBody>
      </p:sp>
      <p:sp>
        <p:nvSpPr>
          <p:cNvPr id="4" name="Rectangle 3"/>
          <p:cNvSpPr/>
          <p:nvPr/>
        </p:nvSpPr>
        <p:spPr>
          <a:xfrm>
            <a:off x="609600" y="4724400"/>
            <a:ext cx="794320" cy="369332"/>
          </a:xfrm>
          <a:prstGeom prst="rect">
            <a:avLst/>
          </a:prstGeom>
        </p:spPr>
        <p:txBody>
          <a:bodyPr wrap="none">
            <a:spAutoFit/>
          </a:bodyPr>
          <a:lstStyle/>
          <a:p>
            <a:r>
              <a:rPr lang="en-US" dirty="0"/>
              <a:t>zygote</a:t>
            </a:r>
          </a:p>
        </p:txBody>
      </p:sp>
      <p:cxnSp>
        <p:nvCxnSpPr>
          <p:cNvPr id="6" name="Straight Arrow Connector 5"/>
          <p:cNvCxnSpPr>
            <a:endCxn id="3" idx="3"/>
          </p:cNvCxnSpPr>
          <p:nvPr/>
        </p:nvCxnSpPr>
        <p:spPr>
          <a:xfrm rot="10800000" flipV="1">
            <a:off x="1803700" y="3505200"/>
            <a:ext cx="863301" cy="337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1524000" y="4572000"/>
            <a:ext cx="1295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673" name="Rectangle 1"/>
          <p:cNvSpPr>
            <a:spLocks noChangeArrowheads="1"/>
          </p:cNvSpPr>
          <p:nvPr/>
        </p:nvSpPr>
        <p:spPr bwMode="auto">
          <a:xfrm>
            <a:off x="228600" y="0"/>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tooltip="Sexual reproduction"/>
              </a:rPr>
              <a:t>Sexual reproduction</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a:t>
            </a:r>
            <a:r>
              <a:rPr kumimoji="0" lang="en-US"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4" tooltip="Spirogyra"/>
              </a:rPr>
              <a:t>Spirogyra</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38017341"/>
      </p:ext>
    </p:extLst>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447800"/>
            <a:ext cx="914400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rtl="0"/>
            <a:r>
              <a:rPr lang="en-US" sz="4800" b="1" dirty="0" err="1" smtClean="0">
                <a:solidFill>
                  <a:srgbClr val="FF0000"/>
                </a:solidFill>
                <a:latin typeface="Times New Roman" pitchFamily="18" charset="0"/>
                <a:ea typeface="Times New Roman" pitchFamily="18" charset="0"/>
              </a:rPr>
              <a:t>Division:Chrysophyta</a:t>
            </a:r>
            <a:endParaRPr lang="en-US" sz="4800" b="1" dirty="0" smtClean="0">
              <a:solidFill>
                <a:srgbClr val="FF0000"/>
              </a:solidFill>
              <a:latin typeface="Times New Roman" pitchFamily="18" charset="0"/>
              <a:ea typeface="Times New Roman" pitchFamily="18" charset="0"/>
            </a:endParaRPr>
          </a:p>
          <a:p>
            <a:pPr algn="ctr" rtl="0"/>
            <a:endParaRPr lang="ar-IQ" sz="4800" dirty="0">
              <a:solidFill>
                <a:srgbClr val="FF0000"/>
              </a:solidFill>
            </a:endParaRPr>
          </a:p>
        </p:txBody>
      </p:sp>
      <p:sp>
        <p:nvSpPr>
          <p:cNvPr id="3" name="مستطيل 2"/>
          <p:cNvSpPr/>
          <p:nvPr/>
        </p:nvSpPr>
        <p:spPr>
          <a:xfrm>
            <a:off x="0" y="2967335"/>
            <a:ext cx="9144000"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l" rtl="0" eaLnBrk="0" fontAlgn="t" hangingPunct="0">
              <a:spcBef>
                <a:spcPct val="0"/>
              </a:spcBef>
              <a:spcAft>
                <a:spcPct val="0"/>
              </a:spcAft>
            </a:pPr>
            <a:r>
              <a:rPr lang="en-US" sz="4000" b="1" dirty="0" smtClean="0">
                <a:solidFill>
                  <a:srgbClr val="00B050"/>
                </a:solidFill>
                <a:latin typeface="Calibri" pitchFamily="34" charset="0"/>
                <a:ea typeface="Times New Roman" pitchFamily="18" charset="0"/>
              </a:rPr>
              <a:t>1-Class:</a:t>
            </a:r>
            <a:r>
              <a:rPr lang="en-US" sz="4000" b="1" dirty="0" smtClean="0">
                <a:solidFill>
                  <a:srgbClr val="222222"/>
                </a:solidFill>
                <a:latin typeface="Calibri" pitchFamily="34" charset="0"/>
                <a:ea typeface="Times New Roman" pitchFamily="18" charset="0"/>
              </a:rPr>
              <a:t>Chrysophyceae(golden algae)</a:t>
            </a:r>
            <a:endParaRPr lang="en-US" sz="4000" b="1" dirty="0" smtClean="0">
              <a:latin typeface="Arial" pitchFamily="34" charset="0"/>
            </a:endParaRPr>
          </a:p>
          <a:p>
            <a:pPr lvl="0" algn="l" rtl="0" eaLnBrk="0" fontAlgn="t" hangingPunct="0">
              <a:spcBef>
                <a:spcPct val="0"/>
              </a:spcBef>
              <a:spcAft>
                <a:spcPct val="0"/>
              </a:spcAft>
            </a:pPr>
            <a:r>
              <a:rPr lang="en-US" sz="3200" b="1" dirty="0" smtClean="0">
                <a:solidFill>
                  <a:srgbClr val="00B050"/>
                </a:solidFill>
                <a:latin typeface="Calibri" pitchFamily="34" charset="0"/>
                <a:ea typeface="Times New Roman" pitchFamily="18" charset="0"/>
              </a:rPr>
              <a:t>2-Class:</a:t>
            </a:r>
            <a:r>
              <a:rPr lang="en-US" sz="4000" b="1" dirty="0" smtClean="0">
                <a:solidFill>
                  <a:srgbClr val="222222"/>
                </a:solidFill>
                <a:latin typeface="Calibri" pitchFamily="34" charset="0"/>
                <a:ea typeface="Times New Roman" pitchFamily="18" charset="0"/>
              </a:rPr>
              <a:t>Xanthophyceae</a:t>
            </a:r>
            <a:r>
              <a:rPr lang="en-US" sz="3200" b="1" dirty="0" smtClean="0">
                <a:solidFill>
                  <a:srgbClr val="222222"/>
                </a:solidFill>
                <a:latin typeface="Calibri" pitchFamily="34" charset="0"/>
                <a:ea typeface="Times New Roman" pitchFamily="18" charset="0"/>
              </a:rPr>
              <a:t>(yellow-green algae)</a:t>
            </a:r>
            <a:endParaRPr lang="en-US" sz="3200" b="1" dirty="0" smtClean="0">
              <a:latin typeface="Arial" pitchFamily="34" charset="0"/>
            </a:endParaRPr>
          </a:p>
          <a:p>
            <a:pPr lvl="0" algn="l" rtl="0" eaLnBrk="0" fontAlgn="t" hangingPunct="0">
              <a:spcBef>
                <a:spcPct val="0"/>
              </a:spcBef>
              <a:spcAft>
                <a:spcPct val="0"/>
              </a:spcAft>
            </a:pPr>
            <a:r>
              <a:rPr lang="en-US" sz="4000" b="1" dirty="0" smtClean="0">
                <a:solidFill>
                  <a:srgbClr val="00B050"/>
                </a:solidFill>
                <a:latin typeface="Calibri" pitchFamily="34" charset="0"/>
                <a:ea typeface="Times New Roman" pitchFamily="18" charset="0"/>
              </a:rPr>
              <a:t>3-Class:</a:t>
            </a:r>
            <a:r>
              <a:rPr lang="en-US" sz="4000" b="1" dirty="0" smtClean="0">
                <a:solidFill>
                  <a:srgbClr val="222222"/>
                </a:solidFill>
                <a:latin typeface="Calibri" pitchFamily="34" charset="0"/>
                <a:ea typeface="Times New Roman" pitchFamily="18" charset="0"/>
              </a:rPr>
              <a:t>Bacillariophyceae (Diatoms)</a:t>
            </a:r>
          </a:p>
        </p:txBody>
      </p:sp>
    </p:spTree>
  </p:cSld>
  <p:clrMapOvr>
    <a:masterClrMapping/>
  </p:clrMapOvr>
  <p:transition>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0"/>
            <a:ext cx="9144000" cy="84023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1" i="0" u="none" strike="noStrike" cap="none" normalizeH="0" baseline="0" dirty="0" smtClean="0">
                <a:ln>
                  <a:noFill/>
                </a:ln>
                <a:solidFill>
                  <a:srgbClr val="FF0000"/>
                </a:solidFill>
                <a:effectLst/>
                <a:latin typeface="Times New Roman" pitchFamily="18" charset="0"/>
                <a:ea typeface="Times New Roman" pitchFamily="18" charset="0"/>
                <a:cs typeface="+mj-cs"/>
              </a:rPr>
              <a:t>The principal Characteristics of the </a:t>
            </a:r>
            <a:r>
              <a:rPr kumimoji="0" lang="en-US" sz="3200" b="1" i="0" u="none" strike="noStrike" cap="none" normalizeH="0" baseline="0" dirty="0" err="1" smtClean="0">
                <a:ln>
                  <a:noFill/>
                </a:ln>
                <a:solidFill>
                  <a:srgbClr val="FF0000"/>
                </a:solidFill>
                <a:effectLst/>
                <a:latin typeface="Times New Roman" pitchFamily="18" charset="0"/>
                <a:ea typeface="Times New Roman" pitchFamily="18" charset="0"/>
                <a:cs typeface="+mj-cs"/>
              </a:rPr>
              <a:t>Chrysophyta</a:t>
            </a:r>
            <a:endParaRPr kumimoji="0" lang="en-US" sz="3200" b="0" i="0" u="none" strike="noStrike" cap="none" normalizeH="0" baseline="0" dirty="0" smtClean="0">
              <a:ln>
                <a:noFill/>
              </a:ln>
              <a:solidFill>
                <a:srgbClr val="FF0000"/>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1. The chloroplasts contain chlorophyll </a:t>
            </a:r>
            <a:r>
              <a:rPr kumimoji="0" lang="en-US" sz="2800" b="1" i="0" u="none" strike="noStrike" cap="none" normalizeH="0" baseline="0" dirty="0" smtClean="0">
                <a:ln>
                  <a:noFill/>
                </a:ln>
                <a:solidFill>
                  <a:srgbClr val="FF0000"/>
                </a:solidFill>
                <a:effectLst/>
                <a:latin typeface="Calibri" pitchFamily="34" charset="0"/>
                <a:ea typeface="Times New Roman" pitchFamily="18" charset="0"/>
                <a:cs typeface="+mj-cs"/>
              </a:rPr>
              <a:t>a, </a:t>
            </a:r>
            <a:r>
              <a:rPr kumimoji="0" lang="en-US" sz="2800" b="1" i="0" u="none" strike="noStrike" cap="none" normalizeH="0" baseline="0" dirty="0" err="1" smtClean="0">
                <a:ln>
                  <a:noFill/>
                </a:ln>
                <a:solidFill>
                  <a:srgbClr val="FF0000"/>
                </a:solidFill>
                <a:effectLst/>
                <a:latin typeface="Calibri" pitchFamily="34" charset="0"/>
                <a:ea typeface="Times New Roman" pitchFamily="18" charset="0"/>
                <a:cs typeface="+mj-cs"/>
              </a:rPr>
              <a:t>c</a:t>
            </a:r>
            <a:r>
              <a:rPr kumimoji="0" lang="en-US" sz="2800" b="1" i="0" u="none" strike="noStrike" cap="none" normalizeH="0" baseline="-30000" dirty="0" err="1" smtClean="0">
                <a:ln>
                  <a:noFill/>
                </a:ln>
                <a:solidFill>
                  <a:srgbClr val="FF0000"/>
                </a:solidFill>
                <a:effectLst/>
                <a:latin typeface="Calibri" pitchFamily="34" charset="0"/>
                <a:ea typeface="Times New Roman" pitchFamily="18" charset="0"/>
                <a:cs typeface="+mj-cs"/>
              </a:rPr>
              <a:t>l</a:t>
            </a:r>
            <a:r>
              <a:rPr kumimoji="0" lang="en-US" sz="2800" b="1" i="0" u="none" strike="noStrike" cap="none" normalizeH="0" baseline="0" dirty="0" smtClean="0">
                <a:ln>
                  <a:noFill/>
                </a:ln>
                <a:solidFill>
                  <a:srgbClr val="FF0000"/>
                </a:solidFill>
                <a:effectLst/>
                <a:latin typeface="Calibri" pitchFamily="34" charset="0"/>
                <a:ea typeface="Times New Roman" pitchFamily="18" charset="0"/>
                <a:cs typeface="+mj-cs"/>
              </a:rPr>
              <a:t>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and </a:t>
            </a:r>
            <a:r>
              <a:rPr kumimoji="0" lang="en-US" sz="2800" b="1" i="0" u="none" strike="noStrike" cap="none" normalizeH="0" baseline="0" dirty="0" smtClean="0">
                <a:ln>
                  <a:noFill/>
                </a:ln>
                <a:solidFill>
                  <a:srgbClr val="FF0000"/>
                </a:solidFill>
                <a:effectLst/>
                <a:latin typeface="Calibri" pitchFamily="34" charset="0"/>
                <a:ea typeface="Times New Roman" pitchFamily="18" charset="0"/>
                <a:cs typeface="+mj-cs"/>
              </a:rPr>
              <a:t>c</a:t>
            </a:r>
            <a:r>
              <a:rPr kumimoji="0" lang="en-US" sz="2800" b="1" i="0" u="none" strike="noStrike" cap="none" normalizeH="0" baseline="-30000" dirty="0" smtClean="0">
                <a:ln>
                  <a:noFill/>
                </a:ln>
                <a:solidFill>
                  <a:srgbClr val="FF0000"/>
                </a:solidFill>
                <a:effectLst/>
                <a:latin typeface="Calibri" pitchFamily="34" charset="0"/>
                <a:ea typeface="Times New Roman" pitchFamily="18" charset="0"/>
                <a:cs typeface="+mj-cs"/>
              </a:rPr>
              <a:t>2</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mj-cs"/>
              </a:rPr>
              <a:t>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 chlorophyll</a:t>
            </a:r>
            <a:r>
              <a:rPr kumimoji="0" lang="en-US" sz="2400" b="0" i="0" u="none" strike="noStrike" cap="none" normalizeH="0" baseline="0" dirty="0" smtClean="0">
                <a:ln>
                  <a:noFill/>
                </a:ln>
                <a:solidFill>
                  <a:srgbClr val="00B050"/>
                </a:solidFill>
                <a:effectLst/>
                <a:latin typeface="Calibri" pitchFamily="34" charset="0"/>
                <a:ea typeface="Times New Roman" pitchFamily="18" charset="0"/>
                <a:cs typeface="+mj-cs"/>
              </a:rPr>
              <a:t> </a:t>
            </a:r>
            <a:r>
              <a:rPr kumimoji="0" lang="en-US" sz="2800" b="1" i="0" u="none" strike="noStrike" cap="none" normalizeH="0" baseline="0" dirty="0" smtClean="0">
                <a:ln>
                  <a:noFill/>
                </a:ln>
                <a:solidFill>
                  <a:srgbClr val="00B050"/>
                </a:solidFill>
                <a:effectLst/>
                <a:latin typeface="Calibri" pitchFamily="34" charset="0"/>
                <a:ea typeface="Times New Roman" pitchFamily="18" charset="0"/>
                <a:cs typeface="+mj-cs"/>
              </a:rPr>
              <a:t>b</a:t>
            </a:r>
            <a:r>
              <a:rPr kumimoji="0" lang="en-US" sz="2400" b="0" i="0" u="none" strike="noStrike" cap="none" normalizeH="0" baseline="0" dirty="0" smtClean="0">
                <a:ln>
                  <a:noFill/>
                </a:ln>
                <a:solidFill>
                  <a:srgbClr val="00B050"/>
                </a:solidFill>
                <a:effectLst/>
                <a:latin typeface="Calibri" pitchFamily="34" charset="0"/>
                <a:ea typeface="Times New Roman" pitchFamily="18" charset="0"/>
                <a:cs typeface="+mj-cs"/>
              </a:rPr>
              <a:t>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is never present. Also have accessory pigment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carotene and xanthophylls</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 .</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2. The main reserve polysaccharide is </a:t>
            </a:r>
            <a:r>
              <a:rPr kumimoji="0" lang="en-US" sz="2800" b="0" i="0" u="none" strike="noStrike" cap="none" normalizeH="0" baseline="0" dirty="0" err="1" smtClean="0">
                <a:ln>
                  <a:noFill/>
                </a:ln>
                <a:solidFill>
                  <a:srgbClr val="C00000"/>
                </a:solidFill>
                <a:effectLst/>
                <a:latin typeface="Calibri" pitchFamily="34" charset="0"/>
                <a:ea typeface="Times New Roman" pitchFamily="18" charset="0"/>
                <a:cs typeface="+mj-cs"/>
              </a:rPr>
              <a:t>chrysolaminaran</a:t>
            </a:r>
            <a:r>
              <a:rPr kumimoji="0" lang="en-US" sz="2800" b="0" i="0" u="none" strike="noStrike" cap="none" normalizeH="0" baseline="0" dirty="0" smtClean="0">
                <a:ln>
                  <a:noFill/>
                </a:ln>
                <a:solidFill>
                  <a:srgbClr val="C00000"/>
                </a:solidFill>
                <a:effectLst/>
                <a:latin typeface="Calibri" pitchFamily="34" charset="0"/>
                <a:ea typeface="Times New Roman" pitchFamily="18" charset="0"/>
                <a:cs typeface="+mj-cs"/>
              </a:rPr>
              <a:t>, </a:t>
            </a:r>
            <a:r>
              <a:rPr kumimoji="0" lang="en-US" sz="2800" b="0" i="0" u="none" strike="noStrike" cap="none" normalizeH="0" baseline="0" dirty="0" err="1" smtClean="0">
                <a:ln>
                  <a:noFill/>
                </a:ln>
                <a:solidFill>
                  <a:srgbClr val="C00000"/>
                </a:solidFill>
                <a:effectLst/>
                <a:latin typeface="Calibri" pitchFamily="34" charset="0"/>
                <a:ea typeface="Times New Roman" pitchFamily="18" charset="0"/>
                <a:cs typeface="+mj-cs"/>
              </a:rPr>
              <a:t>Leucosin</a:t>
            </a:r>
            <a:r>
              <a:rPr kumimoji="0" lang="en-US" sz="2800" b="0" i="0" u="none" strike="noStrike" cap="none" normalizeH="0" baseline="0" dirty="0" smtClean="0">
                <a:ln>
                  <a:noFill/>
                </a:ln>
                <a:solidFill>
                  <a:srgbClr val="C00000"/>
                </a:solidFill>
                <a:effectLst/>
                <a:latin typeface="Calibri" pitchFamily="34" charset="0"/>
                <a:ea typeface="Times New Roman" pitchFamily="18" charset="0"/>
                <a:cs typeface="+mj-cs"/>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and</a:t>
            </a:r>
            <a:r>
              <a:rPr kumimoji="0" lang="en-US" sz="2800" b="0" i="0" u="none" strike="noStrike" cap="none" normalizeH="0" baseline="0" dirty="0" smtClean="0">
                <a:ln>
                  <a:noFill/>
                </a:ln>
                <a:solidFill>
                  <a:srgbClr val="C00000"/>
                </a:solidFill>
                <a:effectLst/>
                <a:latin typeface="Times New Roman" pitchFamily="18" charset="0"/>
                <a:ea typeface="Times New Roman" pitchFamily="18" charset="0"/>
                <a:cs typeface="+mj-cs"/>
              </a:rPr>
              <a:t> oil</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a:t>
            </a:r>
            <a:endParaRPr kumimoji="0" lang="en-US" sz="2400" b="0" i="0" u="none" strike="noStrike" cap="none" normalizeH="0" baseline="0" dirty="0" smtClean="0">
              <a:ln>
                <a:noFill/>
              </a:ln>
              <a:solidFill>
                <a:schemeClr val="tx1"/>
              </a:solidFill>
              <a:effectLst/>
              <a:latin typeface="Arial" pitchFamily="34" charset="0"/>
              <a:cs typeface="+mj-cs"/>
            </a:endParaRPr>
          </a:p>
          <a:p>
            <a:pPr algn="l" rtl="0"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3-</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 </a:t>
            </a:r>
            <a:r>
              <a:rPr lang="en-US" sz="2400" dirty="0" smtClean="0"/>
              <a:t>Notes the diversity flagellate systems ,The flagellate cells are </a:t>
            </a:r>
            <a:r>
              <a:rPr lang="en-US" sz="3200" dirty="0" err="1" smtClean="0">
                <a:solidFill>
                  <a:srgbClr val="7030A0"/>
                </a:solidFill>
              </a:rPr>
              <a:t>Heterokon</a:t>
            </a:r>
            <a:r>
              <a:rPr lang="en-US" sz="2400" dirty="0" err="1" smtClean="0"/>
              <a:t>t</a:t>
            </a:r>
            <a:r>
              <a:rPr lang="en-US" sz="2400" dirty="0" smtClean="0"/>
              <a:t>, bearing a long flagellum(</a:t>
            </a:r>
            <a:r>
              <a:rPr lang="en-US" sz="2400" b="1" dirty="0" err="1" smtClean="0">
                <a:solidFill>
                  <a:srgbClr val="0070C0"/>
                </a:solidFill>
              </a:rPr>
              <a:t>Pantonematic</a:t>
            </a:r>
            <a:r>
              <a:rPr lang="en-US" sz="2400" dirty="0" smtClean="0"/>
              <a:t>), and a shorter smooth flagellum(</a:t>
            </a:r>
            <a:r>
              <a:rPr lang="en-US" sz="2400" b="1" dirty="0" err="1" smtClean="0">
                <a:solidFill>
                  <a:srgbClr val="0070C0"/>
                </a:solidFill>
              </a:rPr>
              <a:t>Acronematic</a:t>
            </a:r>
            <a:r>
              <a:rPr lang="en-US" sz="2400" dirty="0" smtClean="0"/>
              <a:t>). And some species have </a:t>
            </a:r>
            <a:r>
              <a:rPr lang="en-US" sz="2400" b="1" dirty="0" err="1" smtClean="0">
                <a:solidFill>
                  <a:srgbClr val="FF0000"/>
                </a:solidFill>
              </a:rPr>
              <a:t>Haptonema</a:t>
            </a:r>
            <a:endParaRPr lang="en-US" sz="2400" b="1" dirty="0" smtClean="0">
              <a:solidFill>
                <a:srgbClr val="FF0000"/>
              </a:solidFill>
            </a:endParaRPr>
          </a:p>
          <a:p>
            <a:pPr algn="l" rtl="0" eaLnBrk="0" fontAlgn="base" hangingPunct="0">
              <a:spcBef>
                <a:spcPct val="0"/>
              </a:spcBef>
              <a:spcAft>
                <a:spcPct val="0"/>
              </a:spcAft>
            </a:pPr>
            <a:r>
              <a:rPr lang="en-US" sz="2400" b="1" dirty="0" smtClean="0"/>
              <a:t>is a "flagellum like" structure arising from the cell apex near the other flagella. It contains several microtubules. Its exact function is  unknown, but is thought to aid in attachment, feeding, or responses.</a:t>
            </a:r>
            <a:endParaRPr lang="en-US" sz="2400" dirty="0" smtClean="0"/>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4-The </a:t>
            </a:r>
            <a:r>
              <a:rPr kumimoji="0" lang="en-US" sz="2400" b="0" i="0" u="none" strike="noStrike" cap="none" normalizeH="0" baseline="0" dirty="0" smtClean="0">
                <a:ln>
                  <a:noFill/>
                </a:ln>
                <a:solidFill>
                  <a:srgbClr val="FF0000"/>
                </a:solidFill>
                <a:effectLst/>
                <a:latin typeface="Calibri" pitchFamily="34" charset="0"/>
                <a:ea typeface="Times New Roman" pitchFamily="18" charset="0"/>
                <a:cs typeface="+mj-cs"/>
              </a:rPr>
              <a:t>eyespot</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 lies at the anterior of the cell, enclosed within the chloroplast. </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5- Sexual reproduction varies from </a:t>
            </a:r>
            <a:r>
              <a:rPr kumimoji="0" lang="en-US" sz="2800" b="0" i="0" u="none" strike="noStrike" cap="none" normalizeH="0" baseline="0" dirty="0" err="1" smtClean="0">
                <a:ln>
                  <a:noFill/>
                </a:ln>
                <a:solidFill>
                  <a:srgbClr val="C00000"/>
                </a:solidFill>
                <a:effectLst/>
                <a:latin typeface="Times New Roman" pitchFamily="18" charset="0"/>
                <a:ea typeface="Times New Roman" pitchFamily="18" charset="0"/>
                <a:cs typeface="+mj-cs"/>
              </a:rPr>
              <a:t>isogamous</a:t>
            </a:r>
            <a:r>
              <a:rPr kumimoji="0" lang="en-US" sz="2800" b="0" i="0" u="none" strike="noStrike" cap="none" normalizeH="0" baseline="0" dirty="0" smtClean="0">
                <a:ln>
                  <a:noFill/>
                </a:ln>
                <a:solidFill>
                  <a:srgbClr val="C00000"/>
                </a:solidFill>
                <a:effectLst/>
                <a:latin typeface="Times New Roman" pitchFamily="18" charset="0"/>
                <a:ea typeface="Times New Roman" pitchFamily="18" charset="0"/>
                <a:cs typeface="+mj-cs"/>
              </a:rPr>
              <a:t>, </a:t>
            </a:r>
            <a:r>
              <a:rPr kumimoji="0" lang="en-US" sz="2800" b="0" i="0" u="none" strike="noStrike" cap="none" normalizeH="0" baseline="0" dirty="0" err="1" smtClean="0">
                <a:ln>
                  <a:noFill/>
                </a:ln>
                <a:solidFill>
                  <a:srgbClr val="C00000"/>
                </a:solidFill>
                <a:effectLst/>
                <a:latin typeface="Times New Roman" pitchFamily="18" charset="0"/>
                <a:ea typeface="Times New Roman" pitchFamily="18" charset="0"/>
                <a:cs typeface="+mj-cs"/>
              </a:rPr>
              <a:t>Anisogamous</a:t>
            </a:r>
            <a:r>
              <a:rPr kumimoji="0" lang="en-US" sz="2800" b="0" i="0" u="none" strike="noStrike" cap="none" normalizeH="0" baseline="0" dirty="0" smtClean="0">
                <a:ln>
                  <a:noFill/>
                </a:ln>
                <a:solidFill>
                  <a:srgbClr val="C00000"/>
                </a:solidFill>
                <a:effectLst/>
                <a:latin typeface="Times New Roman" pitchFamily="18" charset="0"/>
                <a:ea typeface="Times New Roman" pitchFamily="18" charset="0"/>
                <a:cs typeface="+mj-cs"/>
              </a:rPr>
              <a:t>, </a:t>
            </a:r>
            <a:r>
              <a:rPr kumimoji="0" lang="en-US" sz="2800" b="0" i="0" u="none" strike="noStrike" cap="none" normalizeH="0" baseline="0" dirty="0" err="1" smtClean="0">
                <a:ln>
                  <a:noFill/>
                </a:ln>
                <a:solidFill>
                  <a:srgbClr val="C00000"/>
                </a:solidFill>
                <a:effectLst/>
                <a:latin typeface="Times New Roman" pitchFamily="18" charset="0"/>
                <a:ea typeface="Times New Roman" pitchFamily="18" charset="0"/>
                <a:cs typeface="+mj-cs"/>
              </a:rPr>
              <a:t>oogamous</a:t>
            </a:r>
            <a:r>
              <a:rPr kumimoji="0" lang="en-US" sz="2800" b="0" i="0" u="none" strike="noStrike" cap="none" normalizeH="0" baseline="0" dirty="0" smtClean="0">
                <a:ln>
                  <a:noFill/>
                </a:ln>
                <a:solidFill>
                  <a:srgbClr val="C00000"/>
                </a:solidFill>
                <a:effectLst/>
                <a:latin typeface="Times New Roman" pitchFamily="18" charset="0"/>
                <a:ea typeface="Times New Roman" pitchFamily="18" charset="0"/>
                <a:cs typeface="+mj-cs"/>
              </a:rPr>
              <a:t> </a:t>
            </a:r>
            <a:endParaRPr kumimoji="0" lang="en-US" sz="2800" b="0" i="0" u="none" strike="noStrike" cap="none" normalizeH="0" baseline="0" dirty="0" smtClean="0">
              <a:ln>
                <a:noFill/>
              </a:ln>
              <a:solidFill>
                <a:srgbClr val="C00000"/>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7-</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 Most of the plants are fresh water (about</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mj-cs"/>
              </a:rPr>
              <a:t> 75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 and rest are marine.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222222"/>
              </a:solidFill>
              <a:effectLst/>
              <a:latin typeface="Calibri" pitchFamily="34" charset="0"/>
              <a:ea typeface="Times New Roman" pitchFamily="18" charset="0"/>
              <a:cs typeface="+mj-cs"/>
            </a:endParaRPr>
          </a:p>
          <a:p>
            <a:pPr marL="0" marR="0" lvl="0" indent="0" algn="l" defTabSz="914400" rtl="0" eaLnBrk="0" fontAlgn="t" latinLnBrk="0" hangingPunct="0">
              <a:lnSpc>
                <a:spcPct val="100000"/>
              </a:lnSpc>
              <a:spcBef>
                <a:spcPct val="0"/>
              </a:spcBef>
              <a:spcAft>
                <a:spcPct val="0"/>
              </a:spcAft>
              <a:buClrTx/>
              <a:buSzTx/>
              <a:buFontTx/>
              <a:buNone/>
              <a:tabLst/>
            </a:pPr>
            <a:endParaRPr lang="en-US" sz="2400" dirty="0" smtClean="0">
              <a:solidFill>
                <a:srgbClr val="222222"/>
              </a:solidFill>
              <a:latin typeface="Calibri" pitchFamily="34" charset="0"/>
              <a:cs typeface="+mj-cs"/>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mj-cs"/>
            </a:endParaRPr>
          </a:p>
        </p:txBody>
      </p:sp>
    </p:spTree>
  </p:cSld>
  <p:clrMapOvr>
    <a:masterClrMapping/>
  </p:clrMapOvr>
  <p:transition>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447800"/>
            <a:ext cx="914400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rtl="0"/>
            <a:r>
              <a:rPr lang="en-US" sz="4800" b="1" dirty="0" err="1" smtClean="0">
                <a:solidFill>
                  <a:srgbClr val="FF0000"/>
                </a:solidFill>
                <a:latin typeface="Times New Roman" pitchFamily="18" charset="0"/>
                <a:ea typeface="Times New Roman" pitchFamily="18" charset="0"/>
              </a:rPr>
              <a:t>Division:Chrysophyta</a:t>
            </a:r>
            <a:endParaRPr lang="en-US" sz="4800" b="1" dirty="0" smtClean="0">
              <a:solidFill>
                <a:srgbClr val="FF0000"/>
              </a:solidFill>
              <a:latin typeface="Times New Roman" pitchFamily="18" charset="0"/>
              <a:ea typeface="Times New Roman" pitchFamily="18" charset="0"/>
            </a:endParaRPr>
          </a:p>
          <a:p>
            <a:pPr algn="ctr" rtl="0"/>
            <a:endParaRPr lang="ar-IQ" sz="4800" dirty="0">
              <a:solidFill>
                <a:srgbClr val="FF0000"/>
              </a:solidFill>
            </a:endParaRPr>
          </a:p>
        </p:txBody>
      </p:sp>
      <p:sp>
        <p:nvSpPr>
          <p:cNvPr id="3" name="مستطيل 2"/>
          <p:cNvSpPr/>
          <p:nvPr/>
        </p:nvSpPr>
        <p:spPr>
          <a:xfrm>
            <a:off x="0" y="2967335"/>
            <a:ext cx="9144000"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l" rtl="0" eaLnBrk="0" fontAlgn="t" hangingPunct="0">
              <a:spcBef>
                <a:spcPct val="0"/>
              </a:spcBef>
              <a:spcAft>
                <a:spcPct val="0"/>
              </a:spcAft>
            </a:pPr>
            <a:r>
              <a:rPr lang="en-US" sz="4000" b="1" dirty="0" smtClean="0">
                <a:solidFill>
                  <a:srgbClr val="00B050"/>
                </a:solidFill>
                <a:latin typeface="Calibri" pitchFamily="34" charset="0"/>
                <a:ea typeface="Times New Roman" pitchFamily="18" charset="0"/>
              </a:rPr>
              <a:t>1-Class:</a:t>
            </a:r>
            <a:r>
              <a:rPr lang="en-US" sz="4000" b="1" dirty="0" smtClean="0">
                <a:solidFill>
                  <a:srgbClr val="222222"/>
                </a:solidFill>
                <a:latin typeface="Calibri" pitchFamily="34" charset="0"/>
                <a:ea typeface="Times New Roman" pitchFamily="18" charset="0"/>
              </a:rPr>
              <a:t>Chrysophyceae(golden algae)</a:t>
            </a:r>
            <a:endParaRPr lang="en-US" sz="4000" b="1" dirty="0" smtClean="0">
              <a:latin typeface="Arial" pitchFamily="34" charset="0"/>
            </a:endParaRPr>
          </a:p>
          <a:p>
            <a:pPr lvl="0" algn="l" rtl="0" eaLnBrk="0" fontAlgn="t" hangingPunct="0">
              <a:spcBef>
                <a:spcPct val="0"/>
              </a:spcBef>
              <a:spcAft>
                <a:spcPct val="0"/>
              </a:spcAft>
            </a:pPr>
            <a:r>
              <a:rPr lang="en-US" sz="3200" b="1" dirty="0" smtClean="0">
                <a:solidFill>
                  <a:srgbClr val="00B050"/>
                </a:solidFill>
                <a:latin typeface="Calibri" pitchFamily="34" charset="0"/>
                <a:ea typeface="Times New Roman" pitchFamily="18" charset="0"/>
              </a:rPr>
              <a:t>2-Class:</a:t>
            </a:r>
            <a:r>
              <a:rPr lang="en-US" sz="4000" b="1" dirty="0" smtClean="0">
                <a:solidFill>
                  <a:srgbClr val="222222"/>
                </a:solidFill>
                <a:latin typeface="Calibri" pitchFamily="34" charset="0"/>
                <a:ea typeface="Times New Roman" pitchFamily="18" charset="0"/>
              </a:rPr>
              <a:t>Xanthophyceae</a:t>
            </a:r>
            <a:r>
              <a:rPr lang="en-US" sz="3200" b="1" dirty="0" smtClean="0">
                <a:solidFill>
                  <a:srgbClr val="222222"/>
                </a:solidFill>
                <a:latin typeface="Calibri" pitchFamily="34" charset="0"/>
                <a:ea typeface="Times New Roman" pitchFamily="18" charset="0"/>
              </a:rPr>
              <a:t>(yellow-green algae)</a:t>
            </a:r>
            <a:endParaRPr lang="en-US" sz="3200" b="1" dirty="0" smtClean="0">
              <a:latin typeface="Arial" pitchFamily="34" charset="0"/>
            </a:endParaRPr>
          </a:p>
          <a:p>
            <a:pPr lvl="0" algn="l" rtl="0" eaLnBrk="0" fontAlgn="t" hangingPunct="0">
              <a:spcBef>
                <a:spcPct val="0"/>
              </a:spcBef>
              <a:spcAft>
                <a:spcPct val="0"/>
              </a:spcAft>
            </a:pPr>
            <a:r>
              <a:rPr lang="en-US" sz="4000" b="1" dirty="0" smtClean="0">
                <a:solidFill>
                  <a:srgbClr val="00B050"/>
                </a:solidFill>
                <a:latin typeface="Calibri" pitchFamily="34" charset="0"/>
                <a:ea typeface="Times New Roman" pitchFamily="18" charset="0"/>
              </a:rPr>
              <a:t>3-Class:</a:t>
            </a:r>
            <a:r>
              <a:rPr lang="en-US" sz="4000" b="1" dirty="0" smtClean="0">
                <a:solidFill>
                  <a:srgbClr val="222222"/>
                </a:solidFill>
                <a:latin typeface="Calibri" pitchFamily="34" charset="0"/>
                <a:ea typeface="Times New Roman" pitchFamily="18" charset="0"/>
              </a:rPr>
              <a:t>Bacillariophyceae (Diatoms)</a:t>
            </a:r>
          </a:p>
        </p:txBody>
      </p:sp>
    </p:spTree>
  </p:cSld>
  <p:clrMapOvr>
    <a:masterClrMapping/>
  </p:clrMapOvr>
  <p:transition>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6"/>
          <p:cNvSpPr>
            <a:spLocks noChangeArrowheads="1"/>
          </p:cNvSpPr>
          <p:nvPr/>
        </p:nvSpPr>
        <p:spPr bwMode="auto">
          <a:xfrm>
            <a:off x="0" y="0"/>
            <a:ext cx="9144000" cy="710963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t" latinLnBrk="0" hangingPunct="1">
              <a:lnSpc>
                <a:spcPct val="100000"/>
              </a:lnSpc>
              <a:spcBef>
                <a:spcPct val="0"/>
              </a:spcBef>
              <a:spcAft>
                <a:spcPct val="0"/>
              </a:spcAft>
              <a:buClrTx/>
              <a:buSzTx/>
              <a:buFontTx/>
              <a:buNone/>
              <a:tabLst>
                <a:tab pos="498475" algn="l"/>
              </a:tabLst>
            </a:pPr>
            <a:r>
              <a:rPr kumimoji="0" lang="en-US" sz="28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1- Class: </a:t>
            </a:r>
            <a:r>
              <a:rPr kumimoji="0" lang="en-US" sz="2800" b="1" i="0" u="none" strike="noStrike" cap="none" normalizeH="0" baseline="0" dirty="0" err="1" smtClean="0">
                <a:ln>
                  <a:noFill/>
                </a:ln>
                <a:solidFill>
                  <a:srgbClr val="FF0000"/>
                </a:solidFill>
                <a:effectLst/>
                <a:latin typeface="Calibri" pitchFamily="34" charset="0"/>
                <a:ea typeface="Times New Roman" pitchFamily="18" charset="0"/>
                <a:cs typeface="Arial" pitchFamily="34" charset="0"/>
              </a:rPr>
              <a:t>Chrysophyceae</a:t>
            </a:r>
            <a:r>
              <a:rPr kumimoji="0" lang="en-US" sz="28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a:t>
            </a:r>
            <a:r>
              <a:rPr kumimoji="0" lang="en-US" sz="2800" b="1" i="0" u="none" strike="noStrike" cap="none" normalizeH="0" baseline="0" dirty="0" smtClean="0">
                <a:ln>
                  <a:noFill/>
                </a:ln>
                <a:solidFill>
                  <a:schemeClr val="accent6">
                    <a:lumMod val="75000"/>
                  </a:schemeClr>
                </a:solidFill>
                <a:effectLst/>
                <a:latin typeface="Calibri" pitchFamily="34" charset="0"/>
                <a:ea typeface="Times New Roman" pitchFamily="18" charset="0"/>
                <a:cs typeface="Arial" pitchFamily="34" charset="0"/>
              </a:rPr>
              <a:t>Golden</a:t>
            </a:r>
            <a:r>
              <a:rPr kumimoji="0" lang="en-US" sz="2800" b="1" i="0" u="none" strike="noStrike" cap="none" normalizeH="0" baseline="0" dirty="0" smtClean="0">
                <a:ln>
                  <a:noFill/>
                </a:ln>
                <a:solidFill>
                  <a:srgbClr val="FFFF00"/>
                </a:solidFill>
                <a:effectLst/>
                <a:latin typeface="Calibri" pitchFamily="34" charset="0"/>
                <a:ea typeface="Times New Roman" pitchFamily="18" charset="0"/>
                <a:cs typeface="Arial" pitchFamily="34" charset="0"/>
              </a:rPr>
              <a:t> </a:t>
            </a:r>
            <a:r>
              <a:rPr kumimoji="0" lang="en-US" sz="28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algae)</a:t>
            </a:r>
            <a:endParaRPr kumimoji="0" lang="en-US" sz="2800" b="1" i="0" u="none" strike="noStrike" cap="none" normalizeH="0" baseline="0" dirty="0" smtClean="0">
              <a:ln>
                <a:noFill/>
              </a:ln>
              <a:solidFill>
                <a:srgbClr val="FF0000"/>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tab pos="498475" algn="l"/>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The main characteristics of </a:t>
            </a:r>
            <a:r>
              <a:rPr kumimoji="0" lang="en-US" sz="2400" b="1" i="0" u="none" strike="noStrike" cap="none" normalizeH="0" baseline="0" dirty="0" err="1" smtClean="0">
                <a:ln>
                  <a:noFill/>
                </a:ln>
                <a:solidFill>
                  <a:schemeClr val="tx1"/>
                </a:solidFill>
                <a:effectLst/>
                <a:latin typeface="Calibri" pitchFamily="34" charset="0"/>
                <a:ea typeface="Times New Roman" pitchFamily="18" charset="0"/>
                <a:cs typeface="+mj-cs"/>
              </a:rPr>
              <a:t>Chrysophyceae</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 are:</a:t>
            </a:r>
            <a:endParaRPr kumimoji="0" lang="en-US" sz="2400" b="1"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tabLst>
                <a:tab pos="498475" algn="l"/>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1-is commonly known as golden algae.</a:t>
            </a:r>
            <a:endParaRPr kumimoji="0" lang="en-US" sz="2400" b="1"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tabLst>
                <a:tab pos="498475" algn="l"/>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2-It’s a group of algae which is found in fresh water forms.</a:t>
            </a:r>
            <a:endParaRPr kumimoji="0" lang="en-US" sz="2400" b="1"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tabLst>
                <a:tab pos="498475" algn="l"/>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3-is unicellular or colonial.</a:t>
            </a:r>
            <a:endParaRPr kumimoji="0" lang="en-US" sz="2400" b="1"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tabLst>
                <a:tab pos="498475" algn="l"/>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4-The pigments are chlorophyll </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a, c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and </a:t>
            </a:r>
            <a:r>
              <a:rPr kumimoji="0" lang="en-US" sz="2400" b="1" i="0" u="none" strike="noStrike" cap="none" normalizeH="0" baseline="0" dirty="0" err="1" smtClean="0">
                <a:ln>
                  <a:noFill/>
                </a:ln>
                <a:solidFill>
                  <a:srgbClr val="FF0000"/>
                </a:solidFill>
                <a:effectLst/>
                <a:latin typeface="Calibri" pitchFamily="34" charset="0"/>
                <a:ea typeface="Times New Roman" pitchFamily="18" charset="0"/>
                <a:cs typeface="+mj-cs"/>
              </a:rPr>
              <a:t>fucoxanthin</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 this </a:t>
            </a:r>
            <a:r>
              <a:rPr kumimoji="0" lang="en-US" sz="2400" b="1" i="0" u="none" strike="noStrike" cap="none" normalizeH="0" baseline="0" dirty="0" err="1" smtClean="0">
                <a:ln>
                  <a:noFill/>
                </a:ln>
                <a:solidFill>
                  <a:schemeClr val="tx1"/>
                </a:solidFill>
                <a:effectLst/>
                <a:latin typeface="Calibri" pitchFamily="34" charset="0"/>
                <a:ea typeface="Times New Roman" pitchFamily="18" charset="0"/>
                <a:cs typeface="+mj-cs"/>
              </a:rPr>
              <a:t>fucoxanthin</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 which give the characteristic </a:t>
            </a:r>
            <a:r>
              <a:rPr kumimoji="0" lang="en-US" sz="2400" b="1" i="0" u="none" strike="noStrike" cap="none" normalizeH="0" baseline="0" dirty="0" smtClean="0">
                <a:ln>
                  <a:noFill/>
                </a:ln>
                <a:solidFill>
                  <a:srgbClr val="FFFF00"/>
                </a:solidFill>
                <a:effectLst/>
                <a:latin typeface="Calibri" pitchFamily="34" charset="0"/>
                <a:ea typeface="Times New Roman" pitchFamily="18" charset="0"/>
                <a:cs typeface="+mj-cs"/>
              </a:rPr>
              <a:t>color</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a:t>
            </a:r>
            <a:endParaRPr kumimoji="0" lang="en-US" sz="2400" b="1"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tabLst>
                <a:tab pos="498475" algn="l"/>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5-It stores energy in the form both as </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carbohydrate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and</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 oil droplets</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a:t>
            </a:r>
            <a:endParaRPr kumimoji="0" lang="en-US" sz="2400" b="1" i="0" u="none" strike="noStrike" cap="none" normalizeH="0" baseline="0" dirty="0" smtClean="0">
              <a:ln>
                <a:noFill/>
              </a:ln>
              <a:solidFill>
                <a:schemeClr val="tx1"/>
              </a:solidFill>
              <a:effectLst/>
              <a:latin typeface="Arial" pitchFamily="34" charset="0"/>
              <a:cs typeface="+mj-cs"/>
            </a:endParaRPr>
          </a:p>
          <a:p>
            <a:pPr algn="l" rtl="0" eaLnBrk="0" fontAlgn="base" hangingPunct="0">
              <a:spcBef>
                <a:spcPct val="0"/>
              </a:spcBef>
              <a:spcAft>
                <a:spcPct val="0"/>
              </a:spcAft>
              <a:tabLst>
                <a:tab pos="498475" algn="l"/>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6-</a:t>
            </a:r>
            <a:r>
              <a:rPr lang="en-US" sz="2400" b="1" dirty="0" smtClean="0">
                <a:solidFill>
                  <a:schemeClr val="tx1"/>
                </a:solidFill>
              </a:rPr>
              <a:t>different types of cell wall covers : by cellulosic envelopes (</a:t>
            </a:r>
            <a:r>
              <a:rPr lang="en-US" sz="2400" b="1" dirty="0" err="1" smtClean="0">
                <a:solidFill>
                  <a:srgbClr val="FF0000"/>
                </a:solidFill>
              </a:rPr>
              <a:t>lorica</a:t>
            </a:r>
            <a:r>
              <a:rPr lang="en-US" sz="2400" b="1" dirty="0" smtClean="0">
                <a:solidFill>
                  <a:schemeClr val="tx1"/>
                </a:solidFill>
              </a:rPr>
              <a:t>)or by </a:t>
            </a:r>
            <a:r>
              <a:rPr lang="en-US" sz="2400" b="1" dirty="0" smtClean="0">
                <a:solidFill>
                  <a:srgbClr val="FF0000"/>
                </a:solidFill>
              </a:rPr>
              <a:t>silica scales </a:t>
            </a:r>
            <a:r>
              <a:rPr lang="en-US" sz="2400" b="1" dirty="0" smtClean="0">
                <a:solidFill>
                  <a:schemeClr val="tx1"/>
                </a:solidFill>
              </a:rPr>
              <a:t>, whereas others miss the outer cell wall.</a:t>
            </a:r>
          </a:p>
          <a:p>
            <a:pPr algn="l" rtl="0" eaLnBrk="0" fontAlgn="base" hangingPunct="0">
              <a:spcBef>
                <a:spcPct val="0"/>
              </a:spcBef>
              <a:spcAft>
                <a:spcPct val="0"/>
              </a:spcAft>
              <a:tabLst>
                <a:tab pos="498475" algn="l"/>
              </a:tabLst>
            </a:pPr>
            <a:r>
              <a:rPr lang="en-US" sz="2400" b="1" dirty="0" smtClean="0">
                <a:solidFill>
                  <a:schemeClr val="tx1"/>
                </a:solidFill>
              </a:rPr>
              <a:t>7-flagella </a:t>
            </a:r>
            <a:r>
              <a:rPr lang="en-US" sz="2400" b="1" dirty="0" smtClean="0">
                <a:solidFill>
                  <a:schemeClr val="tx1"/>
                </a:solidFill>
              </a:rPr>
              <a:t>apical and </a:t>
            </a:r>
            <a:r>
              <a:rPr lang="en-US" sz="2400" b="1" dirty="0" smtClean="0">
                <a:solidFill>
                  <a:srgbClr val="7030A0"/>
                </a:solidFill>
              </a:rPr>
              <a:t>unequa</a:t>
            </a:r>
            <a:r>
              <a:rPr lang="en-US" sz="2400" b="1" dirty="0" smtClean="0">
                <a:solidFill>
                  <a:schemeClr val="tx1"/>
                </a:solidFill>
              </a:rPr>
              <a:t>l in length, and some species have </a:t>
            </a:r>
            <a:r>
              <a:rPr lang="en-US" sz="2400" b="1" dirty="0" err="1" smtClean="0">
                <a:solidFill>
                  <a:schemeClr val="tx1"/>
                </a:solidFill>
              </a:rPr>
              <a:t>haptonema</a:t>
            </a:r>
            <a:r>
              <a:rPr lang="en-US" sz="2400" b="1" dirty="0" smtClean="0">
                <a:solidFill>
                  <a:schemeClr val="tx1"/>
                </a:solidFill>
              </a:rPr>
              <a:t> </a:t>
            </a:r>
            <a:r>
              <a:rPr lang="en-US" sz="2400" b="1" dirty="0" smtClean="0"/>
              <a:t>. </a:t>
            </a:r>
          </a:p>
          <a:p>
            <a:pPr marL="0" marR="0" lvl="0" indent="0" algn="l" defTabSz="914400" rtl="0" eaLnBrk="0" fontAlgn="base" latinLnBrk="0" hangingPunct="0">
              <a:lnSpc>
                <a:spcPct val="100000"/>
              </a:lnSpc>
              <a:spcBef>
                <a:spcPct val="0"/>
              </a:spcBef>
              <a:spcAft>
                <a:spcPct val="0"/>
              </a:spcAft>
              <a:buClrTx/>
              <a:buSzTx/>
              <a:tabLst>
                <a:tab pos="498475" algn="l"/>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8-Asexual reproduction by </a:t>
            </a:r>
            <a:r>
              <a:rPr kumimoji="0" lang="en-US" sz="2400" b="1" i="0" u="none" strike="noStrike" cap="none" normalizeH="0" baseline="0" dirty="0" smtClean="0">
                <a:ln>
                  <a:noFill/>
                </a:ln>
                <a:solidFill>
                  <a:srgbClr val="7030A0"/>
                </a:solidFill>
                <a:effectLst/>
                <a:latin typeface="Calibri" pitchFamily="34" charset="0"/>
                <a:ea typeface="Times New Roman" pitchFamily="18" charset="0"/>
                <a:cs typeface="+mj-cs"/>
              </a:rPr>
              <a:t>Binary fission</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 </a:t>
            </a:r>
            <a:r>
              <a:rPr kumimoji="0" lang="en-US" sz="2400" b="1" i="0" u="none" strike="noStrike" cap="none" normalizeH="0" baseline="0" dirty="0" err="1" smtClean="0">
                <a:ln>
                  <a:noFill/>
                </a:ln>
                <a:solidFill>
                  <a:srgbClr val="7030A0"/>
                </a:solidFill>
                <a:effectLst/>
                <a:latin typeface="Calibri" pitchFamily="34" charset="0"/>
                <a:ea typeface="Times New Roman" pitchFamily="18" charset="0"/>
                <a:cs typeface="+mj-cs"/>
              </a:rPr>
              <a:t>Sporogenesis</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a:t>
            </a:r>
            <a:endParaRPr kumimoji="0" lang="en-US" sz="2400" b="1" i="0" u="none" strike="noStrike" cap="none" normalizeH="0" baseline="0" dirty="0" smtClean="0">
              <a:ln>
                <a:noFill/>
              </a:ln>
              <a:solidFill>
                <a:schemeClr val="tx1"/>
              </a:solidFill>
              <a:effectLst/>
              <a:latin typeface="Arial" pitchFamily="34" charset="0"/>
              <a:cs typeface="+mj-cs"/>
            </a:endParaRPr>
          </a:p>
          <a:p>
            <a:pPr lvl="0" algn="l" rtl="0" eaLnBrk="0" fontAlgn="base" hangingPunct="0">
              <a:spcBef>
                <a:spcPct val="0"/>
              </a:spcBef>
              <a:spcAft>
                <a:spcPct val="0"/>
              </a:spcAft>
              <a:tabLst>
                <a:tab pos="498475" algn="l"/>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9-Sexual reproduction </a:t>
            </a:r>
            <a:r>
              <a:rPr lang="en-US" sz="2400" b="1" dirty="0" err="1" smtClean="0">
                <a:solidFill>
                  <a:srgbClr val="FF0000"/>
                </a:solidFill>
              </a:rPr>
              <a:t>isogamous</a:t>
            </a:r>
            <a:r>
              <a:rPr lang="en-US" sz="2400" b="1" dirty="0" smtClean="0">
                <a:solidFill>
                  <a:srgbClr val="FF0000"/>
                </a:solidFill>
              </a:rPr>
              <a:t> ,</a:t>
            </a:r>
            <a:r>
              <a:rPr lang="en-US" sz="2400" b="1" dirty="0" err="1" smtClean="0">
                <a:solidFill>
                  <a:srgbClr val="FF0000"/>
                </a:solidFill>
              </a:rPr>
              <a:t>Anisogamous</a:t>
            </a:r>
            <a:r>
              <a:rPr lang="en-US" sz="2400" b="1" dirty="0" smtClean="0">
                <a:solidFill>
                  <a:srgbClr val="FF0000"/>
                </a:solidFill>
              </a:rPr>
              <a:t>, </a:t>
            </a:r>
            <a:r>
              <a:rPr lang="en-US" sz="2400" b="1" dirty="0" err="1" smtClean="0">
                <a:solidFill>
                  <a:srgbClr val="FF0000"/>
                </a:solidFill>
              </a:rPr>
              <a:t>oogamous</a:t>
            </a:r>
            <a:r>
              <a:rPr lang="en-US" sz="2400" b="1" dirty="0" smtClean="0"/>
              <a:t>.</a:t>
            </a:r>
            <a:endParaRPr kumimoji="0" lang="en-US" sz="2400" b="1"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tabLst>
                <a:tab pos="498475" algn="l"/>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10-The lifecycle is </a:t>
            </a:r>
            <a:r>
              <a:rPr kumimoji="0" lang="en-US" sz="2400" b="1" i="0" u="none" strike="noStrike" cap="none" normalizeH="0" baseline="0" dirty="0" err="1" smtClean="0">
                <a:ln>
                  <a:noFill/>
                </a:ln>
                <a:solidFill>
                  <a:schemeClr val="tx1"/>
                </a:solidFill>
                <a:effectLst/>
                <a:latin typeface="Calibri" pitchFamily="34" charset="0"/>
                <a:ea typeface="Times New Roman" pitchFamily="18" charset="0"/>
                <a:cs typeface="+mj-cs"/>
              </a:rPr>
              <a:t>haplontic</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a:t>
            </a:r>
          </a:p>
          <a:p>
            <a:pPr marL="0" marR="0" lvl="0" indent="0" algn="l" defTabSz="914400" rtl="0" eaLnBrk="0" fontAlgn="base" latinLnBrk="0" hangingPunct="0">
              <a:lnSpc>
                <a:spcPct val="100000"/>
              </a:lnSpc>
              <a:spcBef>
                <a:spcPct val="0"/>
              </a:spcBef>
              <a:spcAft>
                <a:spcPct val="0"/>
              </a:spcAft>
              <a:buClrTx/>
              <a:buSzTx/>
              <a:tabLst>
                <a:tab pos="498475" algn="l"/>
              </a:tabLst>
            </a:pPr>
            <a:endParaRPr lang="en-US" sz="2400" dirty="0" smtClean="0">
              <a:solidFill>
                <a:schemeClr val="tx1"/>
              </a:solidFill>
              <a:latin typeface="Calibri" pitchFamily="34" charset="0"/>
              <a:cs typeface="+mj-cs"/>
            </a:endParaRPr>
          </a:p>
          <a:p>
            <a:pPr marL="0" marR="0" lvl="0" indent="0" algn="l" defTabSz="914400" rtl="0" eaLnBrk="0" fontAlgn="base" latinLnBrk="0" hangingPunct="0">
              <a:lnSpc>
                <a:spcPct val="100000"/>
              </a:lnSpc>
              <a:spcBef>
                <a:spcPct val="0"/>
              </a:spcBef>
              <a:spcAft>
                <a:spcPct val="0"/>
              </a:spcAft>
              <a:buClrTx/>
              <a:buSzTx/>
              <a:tabLst>
                <a:tab pos="498475" algn="l"/>
              </a:tabLst>
            </a:pPr>
            <a:endParaRPr kumimoji="0" lang="en-US" sz="2400" b="0" i="0" u="none" strike="noStrike" cap="none" normalizeH="0" baseline="0" dirty="0" smtClean="0">
              <a:ln>
                <a:noFill/>
              </a:ln>
              <a:solidFill>
                <a:schemeClr val="tx1"/>
              </a:solidFill>
              <a:effectLst/>
              <a:latin typeface="Calibri" pitchFamily="34" charset="0"/>
              <a:cs typeface="+mj-cs"/>
            </a:endParaRPr>
          </a:p>
          <a:p>
            <a:pPr marL="0" marR="0" lvl="0" indent="0" algn="l" defTabSz="914400" rtl="0" eaLnBrk="0" fontAlgn="base" latinLnBrk="0" hangingPunct="0">
              <a:lnSpc>
                <a:spcPct val="100000"/>
              </a:lnSpc>
              <a:spcBef>
                <a:spcPct val="0"/>
              </a:spcBef>
              <a:spcAft>
                <a:spcPct val="0"/>
              </a:spcAft>
              <a:buClrTx/>
              <a:buSzTx/>
              <a:tabLst>
                <a:tab pos="498475" algn="l"/>
              </a:tabLst>
            </a:pPr>
            <a:endParaRPr lang="en-US" sz="2400" dirty="0" smtClean="0">
              <a:solidFill>
                <a:schemeClr val="tx1"/>
              </a:solidFill>
              <a:latin typeface="Calibri" pitchFamily="34" charset="0"/>
              <a:cs typeface="+mj-cs"/>
            </a:endParaRPr>
          </a:p>
          <a:p>
            <a:pPr marL="0" marR="0" lvl="0" indent="0" algn="l" defTabSz="914400" rtl="0" eaLnBrk="0" fontAlgn="base" latinLnBrk="0" hangingPunct="0">
              <a:lnSpc>
                <a:spcPct val="100000"/>
              </a:lnSpc>
              <a:spcBef>
                <a:spcPct val="0"/>
              </a:spcBef>
              <a:spcAft>
                <a:spcPct val="0"/>
              </a:spcAft>
              <a:buClrTx/>
              <a:buSzTx/>
              <a:tabLst>
                <a:tab pos="498475" algn="l"/>
              </a:tabLst>
            </a:pPr>
            <a:endParaRPr kumimoji="0" lang="en-US" sz="2400" b="0" i="0" u="none" strike="noStrike" cap="none" normalizeH="0" baseline="0" dirty="0" smtClean="0">
              <a:ln>
                <a:noFill/>
              </a:ln>
              <a:solidFill>
                <a:schemeClr val="tx1"/>
              </a:solidFill>
              <a:effectLst/>
              <a:latin typeface="Arial" pitchFamily="34" charset="0"/>
              <a:cs typeface="+mj-cs"/>
            </a:endParaRPr>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mumhandis\Desktop\Dinobryonb.jpg"/>
          <p:cNvPicPr>
            <a:picLocks noChangeAspect="1" noChangeArrowheads="1"/>
          </p:cNvPicPr>
          <p:nvPr/>
        </p:nvPicPr>
        <p:blipFill>
          <a:blip r:embed="rId2"/>
          <a:srcRect/>
          <a:stretch>
            <a:fillRect/>
          </a:stretch>
        </p:blipFill>
        <p:spPr bwMode="auto">
          <a:xfrm>
            <a:off x="-1" y="0"/>
            <a:ext cx="9389927" cy="6858000"/>
          </a:xfrm>
          <a:prstGeom prst="rect">
            <a:avLst/>
          </a:prstGeom>
          <a:noFill/>
        </p:spPr>
      </p:pic>
      <p:sp>
        <p:nvSpPr>
          <p:cNvPr id="3" name="مستطيل 2"/>
          <p:cNvSpPr/>
          <p:nvPr/>
        </p:nvSpPr>
        <p:spPr>
          <a:xfrm>
            <a:off x="457201" y="152400"/>
            <a:ext cx="3657599" cy="707886"/>
          </a:xfrm>
          <a:prstGeom prst="rect">
            <a:avLst/>
          </a:prstGeom>
        </p:spPr>
        <p:txBody>
          <a:bodyPr wrap="square">
            <a:spAutoFit/>
          </a:bodyPr>
          <a:lstStyle/>
          <a:p>
            <a:r>
              <a:rPr lang="en-US" sz="4000" b="1" i="1" dirty="0" err="1" smtClean="0">
                <a:solidFill>
                  <a:srgbClr val="FFFF00"/>
                </a:solidFill>
                <a:latin typeface="Arial" pitchFamily="34" charset="0"/>
                <a:ea typeface="Times New Roman" pitchFamily="18" charset="0"/>
              </a:rPr>
              <a:t>Dinobryon</a:t>
            </a:r>
            <a:r>
              <a:rPr lang="en-US" sz="4000" b="1" i="1" dirty="0" smtClean="0">
                <a:solidFill>
                  <a:srgbClr val="FFFF00"/>
                </a:solidFill>
                <a:latin typeface="Arial" pitchFamily="34" charset="0"/>
                <a:ea typeface="Times New Roman" pitchFamily="18" charset="0"/>
              </a:rPr>
              <a:t> sp.</a:t>
            </a:r>
            <a:endParaRPr lang="ar-IQ" sz="4000" dirty="0">
              <a:solidFill>
                <a:srgbClr val="FFFF00"/>
              </a:solidFill>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0"/>
          <p:cNvPicPr>
            <a:picLocks noChangeAspect="1" noChangeArrowheads="1"/>
          </p:cNvPicPr>
          <p:nvPr/>
        </p:nvPicPr>
        <p:blipFill>
          <a:blip r:embed="rId2"/>
          <a:srcRect/>
          <a:stretch>
            <a:fillRect/>
          </a:stretch>
        </p:blipFill>
        <p:spPr bwMode="auto">
          <a:xfrm>
            <a:off x="5867400" y="609600"/>
            <a:ext cx="3276600" cy="3810000"/>
          </a:xfrm>
          <a:prstGeom prst="rect">
            <a:avLst/>
          </a:prstGeom>
          <a:noFill/>
        </p:spPr>
      </p:pic>
      <p:sp>
        <p:nvSpPr>
          <p:cNvPr id="18435" name="Rectangle 3"/>
          <p:cNvSpPr>
            <a:spLocks noChangeArrowheads="1"/>
          </p:cNvSpPr>
          <p:nvPr/>
        </p:nvSpPr>
        <p:spPr bwMode="auto">
          <a:xfrm>
            <a:off x="0" y="0"/>
            <a:ext cx="5230086" cy="8002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Example of </a:t>
            </a:r>
            <a:r>
              <a:rPr kumimoji="0" lang="en-US"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chrysophyceae</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800" b="0" i="1" u="none" strike="noStrike" cap="none" normalizeH="0" baseline="0" dirty="0" err="1" smtClean="0">
                <a:ln>
                  <a:noFill/>
                </a:ln>
                <a:solidFill>
                  <a:srgbClr val="FF0000"/>
                </a:solidFill>
                <a:effectLst/>
                <a:latin typeface="Calibri" pitchFamily="34" charset="0"/>
                <a:ea typeface="Times New Roman" pitchFamily="18" charset="0"/>
                <a:cs typeface="Arial" pitchFamily="34" charset="0"/>
              </a:rPr>
              <a:t>Dinobryon</a:t>
            </a:r>
            <a:r>
              <a:rPr kumimoji="0" lang="en-US" sz="2800" b="0" i="1"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sp</a:t>
            </a:r>
            <a:r>
              <a:rPr kumimoji="0" lang="en-US"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6" name="Rectangle 4"/>
          <p:cNvSpPr>
            <a:spLocks noChangeArrowheads="1"/>
          </p:cNvSpPr>
          <p:nvPr/>
        </p:nvSpPr>
        <p:spPr bwMode="auto">
          <a:xfrm>
            <a:off x="0" y="2133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8437" name="Rectangle 5"/>
          <p:cNvSpPr>
            <a:spLocks noChangeArrowheads="1"/>
          </p:cNvSpPr>
          <p:nvPr/>
        </p:nvSpPr>
        <p:spPr bwMode="auto">
          <a:xfrm>
            <a:off x="-59035" y="4567306"/>
            <a:ext cx="9144000" cy="240065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err="1" smtClean="0">
                <a:ln>
                  <a:noFill/>
                </a:ln>
                <a:solidFill>
                  <a:srgbClr val="FF0000"/>
                </a:solidFill>
                <a:effectLst/>
                <a:latin typeface="Arial" pitchFamily="34" charset="0"/>
                <a:ea typeface="Times New Roman" pitchFamily="18" charset="0"/>
                <a:cs typeface="+mj-cs"/>
              </a:rPr>
              <a:t>Dinobryon</a:t>
            </a:r>
            <a:r>
              <a:rPr kumimoji="0" lang="en-US" b="1" i="1" u="none" strike="noStrike" cap="none" normalizeH="0" baseline="0" dirty="0" smtClean="0">
                <a:ln>
                  <a:noFill/>
                </a:ln>
                <a:solidFill>
                  <a:srgbClr val="FF0000"/>
                </a:solidFill>
                <a:effectLst/>
                <a:latin typeface="Arial" pitchFamily="34" charset="0"/>
                <a:ea typeface="Times New Roman" pitchFamily="18" charset="0"/>
                <a:cs typeface="+mj-cs"/>
              </a:rPr>
              <a:t> sp</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mj-cs"/>
              </a:rPr>
              <a:t>.: Cells are housed in individual </a:t>
            </a:r>
            <a:r>
              <a:rPr kumimoji="0" lang="en-US" b="1" i="0" u="none" strike="noStrike" cap="none" normalizeH="0" baseline="0" dirty="0" err="1" smtClean="0">
                <a:ln>
                  <a:noFill/>
                </a:ln>
                <a:solidFill>
                  <a:srgbClr val="FF0000"/>
                </a:solidFill>
                <a:effectLst/>
                <a:latin typeface="Arial" pitchFamily="34" charset="0"/>
                <a:ea typeface="Times New Roman" pitchFamily="18" charset="0"/>
                <a:cs typeface="+mj-cs"/>
              </a:rPr>
              <a:t>loricae</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mj-cs"/>
              </a:rPr>
              <a:t>, which is funnel-shaped. Cells have two unequal </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mj-cs"/>
              </a:rPr>
              <a:t>flagella</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mj-cs"/>
              </a:rPr>
              <a:t> and one or two chloroplasts. Species are determined by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mj-cs"/>
              </a:rPr>
              <a:t>lorica</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mj-cs"/>
              </a:rPr>
              <a:t> and colony morphology. </a:t>
            </a:r>
            <a:r>
              <a:rPr kumimoji="0" lang="en-US" b="1" i="1" u="none" strike="noStrike" cap="none" normalizeH="0" baseline="0" dirty="0" err="1" smtClean="0">
                <a:ln>
                  <a:noFill/>
                </a:ln>
                <a:solidFill>
                  <a:schemeClr val="tx1"/>
                </a:solidFill>
                <a:effectLst/>
                <a:latin typeface="Arial" pitchFamily="34" charset="0"/>
                <a:ea typeface="Times New Roman" pitchFamily="18" charset="0"/>
                <a:cs typeface="+mj-cs"/>
              </a:rPr>
              <a:t>Dinobryon</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mj-cs"/>
              </a:rPr>
              <a:t> are very common in </a:t>
            </a:r>
            <a:r>
              <a:rPr kumimoji="0" lang="en-US" b="1" i="0" u="none" strike="noStrike" cap="none" normalizeH="0" baseline="0" dirty="0" smtClean="0">
                <a:ln>
                  <a:noFill/>
                </a:ln>
                <a:solidFill>
                  <a:srgbClr val="00B050"/>
                </a:solidFill>
                <a:effectLst/>
                <a:latin typeface="Arial" pitchFamily="34" charset="0"/>
                <a:ea typeface="Times New Roman" pitchFamily="18" charset="0"/>
                <a:cs typeface="+mj-cs"/>
              </a:rPr>
              <a:t>freshwater lakes</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mj-cs"/>
              </a:rPr>
              <a:t>, and some species can be found in </a:t>
            </a:r>
            <a:r>
              <a:rPr kumimoji="0" lang="en-US" b="1" i="0" u="none" strike="noStrike" cap="none" normalizeH="0" baseline="0" dirty="0" smtClean="0">
                <a:ln>
                  <a:noFill/>
                </a:ln>
                <a:solidFill>
                  <a:srgbClr val="00B050"/>
                </a:solidFill>
                <a:effectLst/>
                <a:latin typeface="Arial" pitchFamily="34" charset="0"/>
                <a:ea typeface="Times New Roman" pitchFamily="18" charset="0"/>
                <a:cs typeface="+mj-cs"/>
              </a:rPr>
              <a:t>estuarine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mj-cs"/>
              </a:rPr>
              <a:t>or</a:t>
            </a:r>
            <a:r>
              <a:rPr kumimoji="0" lang="en-US" b="1" i="0" u="none" strike="noStrike" cap="none" normalizeH="0" baseline="0" dirty="0" smtClean="0">
                <a:ln>
                  <a:noFill/>
                </a:ln>
                <a:solidFill>
                  <a:srgbClr val="00B050"/>
                </a:solidFill>
                <a:effectLst/>
                <a:latin typeface="Arial" pitchFamily="34" charset="0"/>
                <a:ea typeface="Times New Roman" pitchFamily="18" charset="0"/>
                <a:cs typeface="+mj-cs"/>
              </a:rPr>
              <a:t> coastal </a:t>
            </a:r>
            <a:endParaRPr kumimoji="0" lang="ar-IQ" b="1" i="0" u="none" strike="noStrike" cap="none" normalizeH="0" baseline="0" dirty="0" smtClean="0">
              <a:ln>
                <a:noFill/>
              </a:ln>
              <a:solidFill>
                <a:srgbClr val="00B050"/>
              </a:solidFill>
              <a:effectLst/>
              <a:latin typeface="Arial" pitchFamily="34" charset="0"/>
              <a:ea typeface="Times New Roman" pitchFamily="18" charset="0"/>
              <a:cs typeface="+mj-cs"/>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mj-cs"/>
              </a:rPr>
              <a:t>marine waters. Blooms of </a:t>
            </a:r>
            <a:r>
              <a:rPr kumimoji="0" lang="en-US" b="1" i="1" u="none" strike="noStrike" cap="none" normalizeH="0" baseline="0" dirty="0" err="1" smtClean="0">
                <a:ln>
                  <a:noFill/>
                </a:ln>
                <a:solidFill>
                  <a:schemeClr val="tx1"/>
                </a:solidFill>
                <a:effectLst/>
                <a:latin typeface="Arial" pitchFamily="34" charset="0"/>
                <a:ea typeface="Times New Roman" pitchFamily="18" charset="0"/>
                <a:cs typeface="+mj-cs"/>
              </a:rPr>
              <a:t>Dinobryon</a:t>
            </a:r>
            <a:r>
              <a:rPr kumimoji="0" lang="en-US" b="1" i="1" u="none" strike="noStrike" cap="none" normalizeH="0" baseline="0" dirty="0" smtClean="0">
                <a:ln>
                  <a:noFill/>
                </a:ln>
                <a:solidFill>
                  <a:schemeClr val="tx1"/>
                </a:solidFill>
                <a:effectLst/>
                <a:latin typeface="Arial" pitchFamily="34" charset="0"/>
                <a:ea typeface="Times New Roman" pitchFamily="18" charset="0"/>
                <a:cs typeface="+mj-cs"/>
              </a:rPr>
              <a:t>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mj-cs"/>
              </a:rPr>
              <a:t>can have an unpleasant odor.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mj-cs"/>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solidFill>
                <a:schemeClr val="tx1"/>
              </a:solidFill>
              <a:latin typeface="Arial" pitchFamily="34" charset="0"/>
              <a:cs typeface="+mj-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mj-cs"/>
            </a:endParaRPr>
          </a:p>
        </p:txBody>
      </p:sp>
      <p:pic>
        <p:nvPicPr>
          <p:cNvPr id="2050" name="Picture 2" descr="C:\Users\almumhandis\Desktop\woelfib_dinobryon_025160_p9305205_010_bod_20120722015610_small.jpg"/>
          <p:cNvPicPr>
            <a:picLocks noChangeAspect="1" noChangeArrowheads="1"/>
          </p:cNvPicPr>
          <p:nvPr/>
        </p:nvPicPr>
        <p:blipFill>
          <a:blip r:embed="rId3"/>
          <a:srcRect/>
          <a:stretch>
            <a:fillRect/>
          </a:stretch>
        </p:blipFill>
        <p:spPr bwMode="auto">
          <a:xfrm>
            <a:off x="-90714" y="752913"/>
            <a:ext cx="5943600" cy="3810000"/>
          </a:xfrm>
          <a:prstGeom prst="rect">
            <a:avLst/>
          </a:prstGeom>
          <a:noFill/>
        </p:spPr>
      </p:pic>
      <p:cxnSp>
        <p:nvCxnSpPr>
          <p:cNvPr id="18" name="رابط منحني 17"/>
          <p:cNvCxnSpPr/>
          <p:nvPr/>
        </p:nvCxnSpPr>
        <p:spPr>
          <a:xfrm rot="10800000" flipV="1">
            <a:off x="5105400" y="1371600"/>
            <a:ext cx="1752600" cy="609600"/>
          </a:xfrm>
          <a:prstGeom prst="curvedConnector3">
            <a:avLst>
              <a:gd name="adj1" fmla="val 50000"/>
            </a:avLst>
          </a:prstGeom>
          <a:ln w="762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447800"/>
            <a:ext cx="914400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rtl="0"/>
            <a:r>
              <a:rPr lang="en-US" sz="4800" b="1" dirty="0" err="1" smtClean="0">
                <a:solidFill>
                  <a:srgbClr val="FF0000"/>
                </a:solidFill>
                <a:latin typeface="Times New Roman" pitchFamily="18" charset="0"/>
                <a:ea typeface="Times New Roman" pitchFamily="18" charset="0"/>
              </a:rPr>
              <a:t>Division:Chrysophyta</a:t>
            </a:r>
            <a:endParaRPr lang="en-US" sz="4800" b="1" dirty="0" smtClean="0">
              <a:solidFill>
                <a:srgbClr val="FF0000"/>
              </a:solidFill>
              <a:latin typeface="Times New Roman" pitchFamily="18" charset="0"/>
              <a:ea typeface="Times New Roman" pitchFamily="18" charset="0"/>
            </a:endParaRPr>
          </a:p>
          <a:p>
            <a:pPr algn="ctr" rtl="0"/>
            <a:endParaRPr lang="ar-IQ" sz="4800" dirty="0">
              <a:solidFill>
                <a:srgbClr val="FF0000"/>
              </a:solidFill>
            </a:endParaRPr>
          </a:p>
        </p:txBody>
      </p:sp>
      <p:sp>
        <p:nvSpPr>
          <p:cNvPr id="3" name="مستطيل 2"/>
          <p:cNvSpPr/>
          <p:nvPr/>
        </p:nvSpPr>
        <p:spPr>
          <a:xfrm>
            <a:off x="0" y="2967335"/>
            <a:ext cx="9144000"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l" rtl="0" eaLnBrk="0" fontAlgn="t" hangingPunct="0">
              <a:spcBef>
                <a:spcPct val="0"/>
              </a:spcBef>
              <a:spcAft>
                <a:spcPct val="0"/>
              </a:spcAft>
            </a:pPr>
            <a:r>
              <a:rPr lang="en-US" sz="4000" b="1" dirty="0" smtClean="0">
                <a:solidFill>
                  <a:srgbClr val="00B050"/>
                </a:solidFill>
                <a:latin typeface="Calibri" pitchFamily="34" charset="0"/>
                <a:ea typeface="Times New Roman" pitchFamily="18" charset="0"/>
              </a:rPr>
              <a:t>1-Class:</a:t>
            </a:r>
            <a:r>
              <a:rPr lang="en-US" sz="4000" b="1" dirty="0" smtClean="0">
                <a:solidFill>
                  <a:srgbClr val="222222"/>
                </a:solidFill>
                <a:latin typeface="Calibri" pitchFamily="34" charset="0"/>
                <a:ea typeface="Times New Roman" pitchFamily="18" charset="0"/>
              </a:rPr>
              <a:t>Chrysophyceae(golden algae)</a:t>
            </a:r>
            <a:endParaRPr lang="en-US" sz="4000" b="1" dirty="0" smtClean="0">
              <a:latin typeface="Arial" pitchFamily="34" charset="0"/>
            </a:endParaRPr>
          </a:p>
          <a:p>
            <a:pPr lvl="0" algn="l" rtl="0" eaLnBrk="0" fontAlgn="t" hangingPunct="0">
              <a:spcBef>
                <a:spcPct val="0"/>
              </a:spcBef>
              <a:spcAft>
                <a:spcPct val="0"/>
              </a:spcAft>
            </a:pPr>
            <a:r>
              <a:rPr lang="en-US" sz="3200" b="1" dirty="0" smtClean="0">
                <a:solidFill>
                  <a:srgbClr val="00B050"/>
                </a:solidFill>
                <a:latin typeface="Calibri" pitchFamily="34" charset="0"/>
                <a:ea typeface="Times New Roman" pitchFamily="18" charset="0"/>
              </a:rPr>
              <a:t>2-Class:</a:t>
            </a:r>
            <a:r>
              <a:rPr lang="en-US" sz="4000" b="1" dirty="0" smtClean="0">
                <a:solidFill>
                  <a:srgbClr val="222222"/>
                </a:solidFill>
                <a:latin typeface="Calibri" pitchFamily="34" charset="0"/>
                <a:ea typeface="Times New Roman" pitchFamily="18" charset="0"/>
              </a:rPr>
              <a:t>Xanthophyceae</a:t>
            </a:r>
            <a:r>
              <a:rPr lang="en-US" sz="3200" b="1" dirty="0" smtClean="0">
                <a:solidFill>
                  <a:srgbClr val="222222"/>
                </a:solidFill>
                <a:latin typeface="Calibri" pitchFamily="34" charset="0"/>
                <a:ea typeface="Times New Roman" pitchFamily="18" charset="0"/>
              </a:rPr>
              <a:t>(yellow-green algae)</a:t>
            </a:r>
            <a:endParaRPr lang="en-US" sz="3200" b="1" dirty="0" smtClean="0">
              <a:latin typeface="Arial" pitchFamily="34" charset="0"/>
            </a:endParaRPr>
          </a:p>
          <a:p>
            <a:pPr lvl="0" algn="l" rtl="0" eaLnBrk="0" fontAlgn="t" hangingPunct="0">
              <a:spcBef>
                <a:spcPct val="0"/>
              </a:spcBef>
              <a:spcAft>
                <a:spcPct val="0"/>
              </a:spcAft>
            </a:pPr>
            <a:r>
              <a:rPr lang="en-US" sz="4000" b="1" dirty="0" smtClean="0">
                <a:solidFill>
                  <a:srgbClr val="00B050"/>
                </a:solidFill>
                <a:latin typeface="Calibri" pitchFamily="34" charset="0"/>
                <a:ea typeface="Times New Roman" pitchFamily="18" charset="0"/>
              </a:rPr>
              <a:t>3-Class:</a:t>
            </a:r>
            <a:r>
              <a:rPr lang="en-US" sz="4000" b="1" dirty="0" smtClean="0">
                <a:solidFill>
                  <a:srgbClr val="222222"/>
                </a:solidFill>
                <a:latin typeface="Calibri" pitchFamily="34" charset="0"/>
                <a:ea typeface="Times New Roman" pitchFamily="18" charset="0"/>
              </a:rPr>
              <a:t>Bacillariophyceae (Diatoms)</a:t>
            </a:r>
          </a:p>
        </p:txBody>
      </p:sp>
    </p:spTree>
  </p:cSld>
  <p:clrMapOvr>
    <a:masterClrMapping/>
  </p:clrMapOvr>
  <p:transition>
    <p:check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8" name="Rectangle 12"/>
          <p:cNvSpPr>
            <a:spLocks noChangeArrowheads="1"/>
          </p:cNvSpPr>
          <p:nvPr/>
        </p:nvSpPr>
        <p:spPr bwMode="auto">
          <a:xfrm>
            <a:off x="0" y="0"/>
            <a:ext cx="9144000" cy="68580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2- Class: </a:t>
            </a:r>
            <a:r>
              <a:rPr kumimoji="0" lang="en-US" sz="28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Xanthophyteceae</a:t>
            </a: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r>
              <a:rPr kumimoji="0" lang="en-US" sz="28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Yellow</a:t>
            </a: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r>
              <a:rPr kumimoji="0" lang="en-US" sz="28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green algae</a:t>
            </a: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endParaRPr kumimoji="0" lang="en-US"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The main characteristics of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xanthophyteceae</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are: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Most live in freshwater, but some are found in marine and soil.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2-They vary from single-celled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2" tooltip="Flagellate"/>
              </a:rPr>
              <a:t>flagellates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to simple colonial and filamentous forms and others are multinucleate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siphonal</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Vaucheriales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contain the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tooltip="Photosynthesis"/>
              </a:rPr>
              <a:t>photosynthetic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pigments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4" tooltip="Chlorophyll a"/>
              </a:rPr>
              <a:t>Chlorophyll </a:t>
            </a: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4" tooltip="Chlorophyll a"/>
              </a:rPr>
              <a:t>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5" tooltip="Chlorophyll c"/>
              </a:rPr>
              <a:t>Chlorophyll </a:t>
            </a: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5" tooltip="Chlorophyll c"/>
              </a:rPr>
              <a:t>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6" tooltip="Beta-Carotene"/>
              </a:rPr>
              <a:t>β-Carotene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the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hlinkClick r:id="rId7" tooltip="Carotenoid"/>
              </a:rPr>
              <a:t>carotenoid</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hlinkClick r:id="rId8" tooltip="Diadinoxanthin"/>
              </a:rPr>
              <a:t>diadinoxanthin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chloroplasts do not contain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hlinkClick r:id="rId9" tooltip="Fucoxanthin"/>
              </a:rPr>
              <a:t>fucoxanthin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2400" dirty="0" smtClean="0">
                <a:solidFill>
                  <a:schemeClr val="tx1"/>
                </a:solidFill>
                <a:latin typeface="Times New Roman" pitchFamily="18" charset="0"/>
                <a:ea typeface="Times New Roman" pitchFamily="18" charset="0"/>
                <a:cs typeface="Times New Roman" pitchFamily="18" charset="0"/>
              </a:rPr>
              <a:t>5-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Its storage polysaccharide is</a:t>
            </a:r>
            <a:r>
              <a:rPr kumimoji="0" lang="en-US" sz="2400" b="0" i="0"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hlinkClick r:id="rId10" tooltip="Chrysolaminarin"/>
              </a:rPr>
              <a:t>chrysolaminarin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2400" dirty="0" smtClean="0">
                <a:solidFill>
                  <a:schemeClr val="tx1"/>
                </a:solidFill>
                <a:latin typeface="Times New Roman" pitchFamily="18" charset="0"/>
                <a:ea typeface="Times New Roman" pitchFamily="18" charset="0"/>
                <a:cs typeface="Times New Roman" pitchFamily="18" charset="0"/>
              </a:rPr>
              <a:t>6-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cell walls are produced of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11" tooltip="Cellulose"/>
              </a:rPr>
              <a:t>cellulose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hlinkClick r:id="rId12" tooltip="Hemicellulose"/>
              </a:rPr>
              <a:t>hemicellulose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They appear to be the closest relatives of the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13" tooltip="Brown algae"/>
              </a:rPr>
              <a:t>brown algae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lang="en-US" sz="2400" dirty="0" smtClean="0">
              <a:solidFill>
                <a:schemeClr val="tx1"/>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2400" dirty="0" smtClean="0">
                <a:solidFill>
                  <a:schemeClr val="tx1"/>
                </a:solidFill>
                <a:latin typeface="Times New Roman" pitchFamily="18" charset="0"/>
                <a:ea typeface="Times New Roman" pitchFamily="18" charset="0"/>
                <a:cs typeface="Times New Roman" pitchFamily="18" charset="0"/>
              </a:rPr>
              <a:t>7</a:t>
            </a:r>
            <a:r>
              <a:rPr lang="en-US" sz="2400" b="1" dirty="0" smtClean="0">
                <a:solidFill>
                  <a:schemeClr val="tx1"/>
                </a:solidFill>
                <a:latin typeface="Times New Roman" pitchFamily="18" charset="0"/>
                <a:ea typeface="Times New Roman" pitchFamily="18" charset="0"/>
                <a:cs typeface="Times New Roman" pitchFamily="18" charset="0"/>
              </a:rPr>
              <a:t>-</a:t>
            </a:r>
            <a:r>
              <a:rPr kumimoji="0" lang="en-US" sz="2400"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FF0000"/>
                </a:solidFill>
                <a:effectLst/>
                <a:latin typeface="Calibri" pitchFamily="34" charset="0"/>
                <a:ea typeface="Times New Roman" pitchFamily="18" charset="0"/>
                <a:cs typeface="Arial" pitchFamily="34" charset="0"/>
              </a:rPr>
              <a:t>Pyrenoids</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are absent</a:t>
            </a:r>
            <a:r>
              <a:rPr lang="en-US" sz="2400" dirty="0" smtClean="0">
                <a:solidFill>
                  <a:schemeClr val="tx1"/>
                </a:solidFill>
                <a:latin typeface="Times New Roman"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tabLst/>
            </a:pPr>
            <a:r>
              <a:rPr lang="en-US" sz="2400" dirty="0" smtClean="0">
                <a:solidFill>
                  <a:schemeClr val="tx1"/>
                </a:solidFill>
                <a:latin typeface="Times New Roman" pitchFamily="18" charset="0"/>
                <a:ea typeface="Times New Roman" pitchFamily="18" charset="0"/>
                <a:cs typeface="Times New Roman" pitchFamily="18" charset="0"/>
              </a:rPr>
              <a:t>8- Sexual reproduction is</a:t>
            </a:r>
            <a:r>
              <a:rPr lang="en-US" sz="2400" dirty="0" smtClean="0">
                <a:solidFill>
                  <a:srgbClr val="FF0000"/>
                </a:solidFill>
                <a:latin typeface="Times New Roman" pitchFamily="18" charset="0"/>
                <a:ea typeface="Times New Roman" pitchFamily="18" charset="0"/>
                <a:cs typeface="Times New Roman" pitchFamily="18" charset="0"/>
              </a:rPr>
              <a:t> </a:t>
            </a:r>
            <a:r>
              <a:rPr lang="en-US" sz="2400" b="1" dirty="0" err="1" smtClean="0">
                <a:solidFill>
                  <a:srgbClr val="FF0000"/>
                </a:solidFill>
                <a:latin typeface="Times New Roman" pitchFamily="18" charset="0"/>
                <a:ea typeface="Times New Roman" pitchFamily="18" charset="0"/>
                <a:cs typeface="Times New Roman" pitchFamily="18" charset="0"/>
              </a:rPr>
              <a:t>isogamous</a:t>
            </a:r>
            <a:r>
              <a:rPr lang="en-US" sz="2400" b="1" dirty="0" smtClean="0">
                <a:solidFill>
                  <a:schemeClr val="tx1"/>
                </a:solidFill>
                <a:latin typeface="Times New Roman" pitchFamily="18" charset="0"/>
                <a:ea typeface="Times New Roman" pitchFamily="18" charset="0"/>
                <a:cs typeface="Times New Roman" pitchFamily="18" charset="0"/>
              </a:rPr>
              <a:t>.</a:t>
            </a:r>
          </a:p>
          <a:p>
            <a:pPr algn="l" rtl="0" eaLnBrk="0" fontAlgn="base" hangingPunct="0">
              <a:spcBef>
                <a:spcPct val="0"/>
              </a:spcBef>
              <a:spcAft>
                <a:spcPct val="0"/>
              </a:spcAft>
            </a:pPr>
            <a:r>
              <a:rPr lang="en-US" sz="2400" dirty="0" smtClean="0">
                <a:solidFill>
                  <a:schemeClr val="tx1"/>
                </a:solidFill>
                <a:latin typeface="Times New Roman" pitchFamily="18" charset="0"/>
                <a:ea typeface="Times New Roman" pitchFamily="18" charset="0"/>
                <a:cs typeface="Times New Roman" pitchFamily="18" charset="0"/>
              </a:rPr>
              <a:t>9- Zoospores havin</a:t>
            </a:r>
            <a:r>
              <a:rPr lang="en-US" sz="2400" dirty="0" smtClean="0">
                <a:solidFill>
                  <a:schemeClr val="tx1"/>
                </a:solidFill>
                <a:latin typeface="Calibri" pitchFamily="34" charset="0"/>
                <a:ea typeface="Times New Roman" pitchFamily="18" charset="0"/>
                <a:cs typeface="Arial" pitchFamily="34" charset="0"/>
              </a:rPr>
              <a:t>g </a:t>
            </a:r>
            <a:r>
              <a:rPr lang="en-US" sz="2400" b="1" dirty="0" smtClean="0">
                <a:solidFill>
                  <a:srgbClr val="FF0000"/>
                </a:solidFill>
                <a:latin typeface="Calibri" pitchFamily="34" charset="0"/>
                <a:ea typeface="Times New Roman" pitchFamily="18" charset="0"/>
                <a:cs typeface="Arial" pitchFamily="34" charset="0"/>
              </a:rPr>
              <a:t>unequal</a:t>
            </a:r>
            <a:r>
              <a:rPr lang="en-US" sz="2400" dirty="0" smtClean="0">
                <a:solidFill>
                  <a:schemeClr val="tx1"/>
                </a:solidFill>
                <a:latin typeface="Calibri" pitchFamily="34" charset="0"/>
                <a:ea typeface="Times New Roman" pitchFamily="18" charset="0"/>
                <a:cs typeface="Arial" pitchFamily="34" charset="0"/>
              </a:rPr>
              <a:t> flagella.</a:t>
            </a:r>
          </a:p>
          <a:p>
            <a:pPr algn="l" rtl="0" eaLnBrk="0" fontAlgn="base" hangingPunct="0">
              <a:spcBef>
                <a:spcPct val="0"/>
              </a:spcBef>
              <a:spcAft>
                <a:spcPct val="0"/>
              </a:spcAft>
              <a:buFontTx/>
              <a:buChar char="•"/>
            </a:pPr>
            <a:endParaRPr lang="en-US" sz="2400" dirty="0" smtClean="0">
              <a:latin typeface="Calibri" pitchFamily="34" charset="0"/>
              <a:cs typeface="Arial" pitchFamily="34" charset="0"/>
            </a:endParaRPr>
          </a:p>
          <a:p>
            <a:pPr algn="l" rtl="0" eaLnBrk="0" fontAlgn="base" hangingPunct="0">
              <a:spcBef>
                <a:spcPct val="0"/>
              </a:spcBef>
              <a:spcAft>
                <a:spcPct val="0"/>
              </a:spcAft>
              <a:buFontTx/>
              <a:buChar char="•"/>
            </a:pPr>
            <a:endParaRPr lang="en-US" sz="32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auch"/>
          <p:cNvPicPr/>
          <p:nvPr/>
        </p:nvPicPr>
        <p:blipFill>
          <a:blip r:embed="rId2"/>
          <a:srcRect/>
          <a:stretch>
            <a:fillRect/>
          </a:stretch>
        </p:blipFill>
        <p:spPr bwMode="auto">
          <a:xfrm>
            <a:off x="1524000" y="0"/>
            <a:ext cx="3810000" cy="3657600"/>
          </a:xfrm>
          <a:prstGeom prst="rect">
            <a:avLst/>
          </a:prstGeom>
          <a:noFill/>
        </p:spPr>
      </p:pic>
      <p:pic>
        <p:nvPicPr>
          <p:cNvPr id="3" name="Picture 2"/>
          <p:cNvPicPr/>
          <p:nvPr/>
        </p:nvPicPr>
        <p:blipFill>
          <a:blip r:embed="rId3"/>
          <a:srcRect/>
          <a:stretch>
            <a:fillRect/>
          </a:stretch>
        </p:blipFill>
        <p:spPr bwMode="auto">
          <a:xfrm>
            <a:off x="5334000" y="0"/>
            <a:ext cx="3810000" cy="3657600"/>
          </a:xfrm>
          <a:prstGeom prst="rect">
            <a:avLst/>
          </a:prstGeom>
          <a:noFill/>
          <a:ln w="9525">
            <a:noFill/>
            <a:miter lim="800000"/>
            <a:headEnd/>
            <a:tailEnd/>
          </a:ln>
        </p:spPr>
      </p:pic>
      <p:sp>
        <p:nvSpPr>
          <p:cNvPr id="5" name="Rectangle 4"/>
          <p:cNvSpPr/>
          <p:nvPr/>
        </p:nvSpPr>
        <p:spPr>
          <a:xfrm>
            <a:off x="178547" y="685800"/>
            <a:ext cx="1367169" cy="369332"/>
          </a:xfrm>
          <a:prstGeom prst="rect">
            <a:avLst/>
          </a:prstGeom>
        </p:spPr>
        <p:txBody>
          <a:bodyPr wrap="none">
            <a:spAutoFit/>
          </a:bodyPr>
          <a:lstStyle/>
          <a:p>
            <a:r>
              <a:rPr lang="cs-CZ" b="1" dirty="0" smtClean="0"/>
              <a:t>ant</a:t>
            </a:r>
            <a:r>
              <a:rPr lang="en-US" b="1" dirty="0" smtClean="0"/>
              <a:t>h</a:t>
            </a:r>
            <a:r>
              <a:rPr lang="cs-CZ" b="1" dirty="0" smtClean="0"/>
              <a:t>eridium</a:t>
            </a:r>
            <a:endParaRPr lang="en-US" dirty="0"/>
          </a:p>
        </p:txBody>
      </p:sp>
      <p:sp>
        <p:nvSpPr>
          <p:cNvPr id="20481" name="Rectangle 1"/>
          <p:cNvSpPr>
            <a:spLocks noChangeArrowheads="1"/>
          </p:cNvSpPr>
          <p:nvPr/>
        </p:nvSpPr>
        <p:spPr bwMode="auto">
          <a:xfrm>
            <a:off x="381000" y="1295400"/>
            <a:ext cx="990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oogonium</a:t>
            </a:r>
            <a:endParaRPr kumimoji="0" lang="cs-CZ" sz="18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8" name="Straight Arrow Connector 7"/>
          <p:cNvCxnSpPr/>
          <p:nvPr/>
        </p:nvCxnSpPr>
        <p:spPr>
          <a:xfrm>
            <a:off x="1447800" y="762000"/>
            <a:ext cx="914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219200" y="1219200"/>
            <a:ext cx="1371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3733800"/>
            <a:ext cx="9144000"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rtl="0"/>
            <a:r>
              <a:rPr lang="en-US" sz="2400" b="1" dirty="0" err="1" smtClean="0">
                <a:solidFill>
                  <a:srgbClr val="FF0000"/>
                </a:solidFill>
              </a:rPr>
              <a:t>Vaucheria</a:t>
            </a:r>
            <a:r>
              <a:rPr lang="en-US" sz="2400" dirty="0" smtClean="0"/>
              <a:t> genus of yellow-green algae characterized by multinucleate tubular branches lacking cross walls (called </a:t>
            </a:r>
            <a:r>
              <a:rPr lang="en-US" sz="2400" dirty="0" err="1" smtClean="0">
                <a:solidFill>
                  <a:srgbClr val="FF0000"/>
                </a:solidFill>
              </a:rPr>
              <a:t>Coenocyte</a:t>
            </a:r>
            <a:r>
              <a:rPr lang="en-US" sz="2400" dirty="0" smtClean="0"/>
              <a:t> ) except in association with reproductive organs or an injury. Food is stored as oil globules.</a:t>
            </a:r>
          </a:p>
          <a:p>
            <a:pPr algn="just" rtl="0"/>
            <a:r>
              <a:rPr lang="en-US" sz="2400" dirty="0" smtClean="0">
                <a:solidFill>
                  <a:srgbClr val="FF0000"/>
                </a:solidFill>
              </a:rPr>
              <a:t> </a:t>
            </a:r>
            <a:r>
              <a:rPr lang="en-US" sz="2400" b="1" dirty="0" smtClean="0">
                <a:solidFill>
                  <a:srgbClr val="FF0000"/>
                </a:solidFill>
              </a:rPr>
              <a:t>Asexual reproduction </a:t>
            </a:r>
            <a:r>
              <a:rPr lang="en-US" sz="2400" dirty="0" smtClean="0"/>
              <a:t>is by motile </a:t>
            </a:r>
            <a:r>
              <a:rPr lang="en-US" sz="2400" dirty="0" err="1" smtClean="0"/>
              <a:t>multiflagellate</a:t>
            </a:r>
            <a:r>
              <a:rPr lang="en-US" sz="2400" dirty="0" smtClean="0"/>
              <a:t> zoospores and </a:t>
            </a:r>
            <a:r>
              <a:rPr lang="en-US" sz="2400" dirty="0" err="1" smtClean="0"/>
              <a:t>nonmotile</a:t>
            </a:r>
            <a:r>
              <a:rPr lang="en-US" sz="2400" dirty="0" smtClean="0"/>
              <a:t> </a:t>
            </a:r>
            <a:r>
              <a:rPr lang="en-US" sz="2400" dirty="0" err="1" smtClean="0"/>
              <a:t>aplanospores</a:t>
            </a:r>
            <a:r>
              <a:rPr lang="en-US" sz="2400" dirty="0" smtClean="0"/>
              <a:t>.</a:t>
            </a:r>
          </a:p>
          <a:p>
            <a:pPr algn="just" rtl="0"/>
            <a:r>
              <a:rPr lang="en-US" sz="2400" dirty="0" smtClean="0"/>
              <a:t> </a:t>
            </a:r>
            <a:endParaRPr lang="en-US" dirty="0"/>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0"/>
            <a:ext cx="9144000" cy="7663636"/>
          </a:xfrm>
          <a:prstGeom prst="rect">
            <a:avLst/>
          </a:prstGeom>
          <a:ln w="762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Sexual reproduction</a:t>
            </a:r>
            <a:r>
              <a:rPr kumimoji="0" lang="en-US" sz="2400" b="0"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Both </a:t>
            </a:r>
            <a:r>
              <a:rPr kumimoji="0" lang="en-US" sz="2400" b="0" i="0" u="none" strike="noStrike" cap="none" normalizeH="0" baseline="0" dirty="0" smtClean="0">
                <a:ln>
                  <a:noFill/>
                </a:ln>
                <a:solidFill>
                  <a:srgbClr val="FFFF00"/>
                </a:solidFill>
                <a:effectLst/>
                <a:latin typeface="Calibri" pitchFamily="34" charset="0"/>
                <a:ea typeface="Times New Roman" pitchFamily="18" charset="0"/>
                <a:cs typeface="Arial" pitchFamily="34" charset="0"/>
              </a:rPr>
              <a:t>antheridia</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and </a:t>
            </a:r>
            <a:r>
              <a:rPr kumimoji="0" lang="en-US" sz="2400" b="0" i="0" u="none" strike="noStrike" cap="none" normalizeH="0" baseline="0" dirty="0" err="1" smtClean="0">
                <a:ln>
                  <a:noFill/>
                </a:ln>
                <a:solidFill>
                  <a:srgbClr val="FFFF00"/>
                </a:solidFill>
                <a:effectLst/>
                <a:latin typeface="Calibri" pitchFamily="34" charset="0"/>
                <a:ea typeface="Times New Roman" pitchFamily="18" charset="0"/>
                <a:cs typeface="Arial" pitchFamily="34" charset="0"/>
              </a:rPr>
              <a:t>oogonia</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are formed.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In some forms, this happens on different filaments,</a:t>
            </a:r>
          </a:p>
          <a:p>
            <a:pPr lvl="0" algn="l" rtl="0" fontAlgn="base">
              <a:spcBef>
                <a:spcPct val="0"/>
              </a:spcBef>
              <a:spcAft>
                <a:spcPct val="0"/>
              </a:spcAf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lang="en-US" sz="2400" dirty="0" smtClean="0">
                <a:solidFill>
                  <a:schemeClr val="tx1"/>
                </a:solidFill>
                <a:latin typeface="Times New Roman" pitchFamily="18" charset="0"/>
                <a:ea typeface="Times New Roman" pitchFamily="18" charset="0"/>
                <a:cs typeface="Times New Roman" pitchFamily="18" charset="0"/>
              </a:rPr>
              <a:t>(</a:t>
            </a:r>
            <a:r>
              <a:rPr lang="en-US" sz="2400" dirty="0" err="1" smtClean="0">
                <a:solidFill>
                  <a:srgbClr val="FF0000"/>
                </a:solidFill>
                <a:latin typeface="Times New Roman" pitchFamily="18" charset="0"/>
                <a:ea typeface="Times New Roman" pitchFamily="18" charset="0"/>
                <a:cs typeface="Times New Roman" pitchFamily="18" charset="0"/>
              </a:rPr>
              <a:t>oogonium</a:t>
            </a:r>
            <a:r>
              <a:rPr lang="en-US" sz="2400" dirty="0" smtClean="0">
                <a:solidFill>
                  <a:schemeClr val="tx1"/>
                </a:solidFill>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spherical female sex organ </a:t>
            </a:r>
          </a:p>
          <a:p>
            <a:pPr lvl="0" algn="l" rtl="0" fontAlgn="base">
              <a:spcBef>
                <a:spcPct val="0"/>
              </a:spcBef>
              <a:spcAft>
                <a:spcPct val="0"/>
              </a:spcAft>
            </a:pPr>
            <a:r>
              <a:rPr lang="en-US" sz="2400" dirty="0" smtClean="0">
                <a:solidFill>
                  <a:schemeClr val="tx1"/>
                </a:solidFill>
                <a:latin typeface="Times New Roman" pitchFamily="18" charset="0"/>
                <a:ea typeface="Times New Roman" pitchFamily="18" charset="0"/>
                <a:cs typeface="Times New Roman" pitchFamily="18" charset="0"/>
              </a:rPr>
              <a:t>-(</a:t>
            </a:r>
            <a:r>
              <a:rPr lang="en-US" sz="2400" dirty="0" err="1" smtClean="0">
                <a:solidFill>
                  <a:srgbClr val="FF0000"/>
                </a:solidFill>
                <a:latin typeface="Times New Roman" pitchFamily="18" charset="0"/>
                <a:ea typeface="Times New Roman" pitchFamily="18" charset="0"/>
                <a:cs typeface="Times New Roman" pitchFamily="18" charset="0"/>
              </a:rPr>
              <a:t>antheridium</a:t>
            </a:r>
            <a:r>
              <a:rPr lang="en-US" sz="2400" dirty="0" smtClean="0">
                <a:solidFill>
                  <a:schemeClr val="tx1"/>
                </a:solidFill>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slender hook-shaped male sex organ</a:t>
            </a:r>
          </a:p>
          <a:p>
            <a:pPr lvl="0" algn="l" rtl="0" fontAlgn="base">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sperms are released from a small opening </a:t>
            </a:r>
          </a:p>
          <a:p>
            <a:pPr lvl="0" algn="l" rtl="0" fontAlgn="base">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-will swim away to fertilize an egg which they enter through a small hole in the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Oogonial</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wall.</a:t>
            </a:r>
          </a:p>
          <a:p>
            <a:pPr lvl="0" algn="l" rtl="0" fontAlgn="base">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-After the non motile egg is fertilized by a biflagellate sperm,</a:t>
            </a:r>
          </a:p>
          <a:p>
            <a:pPr lvl="0" algn="l" rtl="0" fontAlgn="base">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zygote may enter a resting phase for several weeks before germinating into a new plant</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8" name="Picture 2" descr="C:\Users\almumhandis\Desktop\Vaucheria_06_600x572.jpg"/>
          <p:cNvPicPr>
            <a:picLocks noChangeAspect="1" noChangeArrowheads="1"/>
          </p:cNvPicPr>
          <p:nvPr/>
        </p:nvPicPr>
        <p:blipFill>
          <a:blip r:embed="rId2"/>
          <a:srcRect/>
          <a:stretch>
            <a:fillRect/>
          </a:stretch>
        </p:blipFill>
        <p:spPr bwMode="auto">
          <a:xfrm>
            <a:off x="3657600" y="3810000"/>
            <a:ext cx="5486400" cy="3505200"/>
          </a:xfrm>
          <a:prstGeom prst="rect">
            <a:avLst/>
          </a:prstGeom>
          <a:noFill/>
        </p:spPr>
      </p:pic>
      <p:cxnSp>
        <p:nvCxnSpPr>
          <p:cNvPr id="5" name="رابط كسهم مستقيم 4"/>
          <p:cNvCxnSpPr/>
          <p:nvPr/>
        </p:nvCxnSpPr>
        <p:spPr>
          <a:xfrm flipV="1">
            <a:off x="2971800" y="6629400"/>
            <a:ext cx="2133600" cy="762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7" name="مربع نص 6"/>
          <p:cNvSpPr txBox="1"/>
          <p:nvPr/>
        </p:nvSpPr>
        <p:spPr>
          <a:xfrm>
            <a:off x="1447800" y="6400800"/>
            <a:ext cx="1981200" cy="400110"/>
          </a:xfrm>
          <a:prstGeom prst="rect">
            <a:avLst/>
          </a:prstGeom>
          <a:noFill/>
        </p:spPr>
        <p:txBody>
          <a:bodyPr wrap="square" rtlCol="1">
            <a:spAutoFit/>
          </a:bodyPr>
          <a:lstStyle/>
          <a:p>
            <a:pPr algn="l" rtl="0"/>
            <a:r>
              <a:rPr lang="en-US" sz="2000" b="1" dirty="0" smtClean="0">
                <a:latin typeface="Times New Roman" pitchFamily="18" charset="0"/>
                <a:ea typeface="Times New Roman" pitchFamily="18" charset="0"/>
                <a:cs typeface="Times New Roman" pitchFamily="18" charset="0"/>
              </a:rPr>
              <a:t>(</a:t>
            </a:r>
            <a:r>
              <a:rPr lang="en-US" sz="2000" b="1" dirty="0" err="1" smtClean="0">
                <a:latin typeface="Times New Roman" pitchFamily="18" charset="0"/>
                <a:ea typeface="Times New Roman" pitchFamily="18" charset="0"/>
                <a:cs typeface="Times New Roman" pitchFamily="18" charset="0"/>
              </a:rPr>
              <a:t>oogonium</a:t>
            </a:r>
            <a:r>
              <a:rPr lang="en-US" sz="2000" b="1" dirty="0" smtClean="0">
                <a:latin typeface="Times New Roman" pitchFamily="18" charset="0"/>
                <a:ea typeface="Times New Roman" pitchFamily="18" charset="0"/>
                <a:cs typeface="Times New Roman" pitchFamily="18" charset="0"/>
              </a:rPr>
              <a:t>)</a:t>
            </a:r>
            <a:endParaRPr lang="ar-IQ" sz="2000" b="1" dirty="0"/>
          </a:p>
        </p:txBody>
      </p:sp>
      <p:cxnSp>
        <p:nvCxnSpPr>
          <p:cNvPr id="9" name="رابط كسهم مستقيم 8"/>
          <p:cNvCxnSpPr/>
          <p:nvPr/>
        </p:nvCxnSpPr>
        <p:spPr>
          <a:xfrm>
            <a:off x="2819400" y="5562600"/>
            <a:ext cx="3581400" cy="457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مربع نص 12"/>
          <p:cNvSpPr txBox="1"/>
          <p:nvPr/>
        </p:nvSpPr>
        <p:spPr>
          <a:xfrm>
            <a:off x="990600" y="5181600"/>
            <a:ext cx="1828800" cy="369332"/>
          </a:xfrm>
          <a:prstGeom prst="rect">
            <a:avLst/>
          </a:prstGeom>
          <a:noFill/>
        </p:spPr>
        <p:txBody>
          <a:bodyPr wrap="square" rtlCol="1">
            <a:spAutoFit/>
          </a:bodyPr>
          <a:lstStyle/>
          <a:p>
            <a:endParaRPr lang="ar-IQ" dirty="0"/>
          </a:p>
        </p:txBody>
      </p:sp>
      <p:sp>
        <p:nvSpPr>
          <p:cNvPr id="14" name="مربع نص 13"/>
          <p:cNvSpPr txBox="1"/>
          <p:nvPr/>
        </p:nvSpPr>
        <p:spPr>
          <a:xfrm>
            <a:off x="990600" y="5334000"/>
            <a:ext cx="1828800" cy="400110"/>
          </a:xfrm>
          <a:prstGeom prst="rect">
            <a:avLst/>
          </a:prstGeom>
          <a:noFill/>
        </p:spPr>
        <p:txBody>
          <a:bodyPr wrap="square" rtlCol="1">
            <a:spAutoFit/>
          </a:bodyPr>
          <a:lstStyle/>
          <a:p>
            <a:r>
              <a:rPr lang="en-US" sz="2000" b="1" dirty="0" err="1" smtClean="0">
                <a:solidFill>
                  <a:srgbClr val="FF0000"/>
                </a:solidFill>
                <a:latin typeface="Times New Roman" pitchFamily="18" charset="0"/>
                <a:ea typeface="Times New Roman" pitchFamily="18" charset="0"/>
                <a:cs typeface="Times New Roman" pitchFamily="18" charset="0"/>
              </a:rPr>
              <a:t>antheridium</a:t>
            </a:r>
            <a:endParaRPr lang="ar-IQ" sz="2000" b="1" dirty="0"/>
          </a:p>
        </p:txBody>
      </p:sp>
    </p:spTree>
  </p:cSld>
  <p:clrMapOvr>
    <a:masterClrMapping/>
  </p:clrMapOvr>
  <p:transition>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0"/>
            <a:ext cx="9144000" cy="510909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l" rtl="0" fontAlgn="base">
              <a:spcBef>
                <a:spcPct val="0"/>
              </a:spcBef>
              <a:spcAft>
                <a:spcPct val="0"/>
              </a:spcAft>
              <a:tabLst>
                <a:tab pos="2225675" algn="l"/>
                <a:tab pos="5273675" algn="r"/>
              </a:tabLst>
            </a:pPr>
            <a:r>
              <a:rPr kumimoji="0" lang="en-US" sz="2800" b="1" i="0" u="none" strike="noStrike" cap="none" normalizeH="0" baseline="0" dirty="0" smtClean="0">
                <a:ln>
                  <a:noFill/>
                </a:ln>
                <a:solidFill>
                  <a:schemeClr val="accent3">
                    <a:lumMod val="50000"/>
                  </a:schemeClr>
                </a:solidFill>
                <a:effectLst/>
                <a:latin typeface="Times New Roman" pitchFamily="18" charset="0"/>
                <a:ea typeface="Times New Roman" pitchFamily="18" charset="0"/>
                <a:cs typeface="+mj-cs"/>
              </a:rPr>
              <a:t>2- Family: </a:t>
            </a:r>
            <a:r>
              <a:rPr kumimoji="0" lang="en-US" sz="2800" b="1" i="0" u="none" strike="noStrike" cap="none" normalizeH="0" baseline="0" dirty="0" err="1" smtClean="0">
                <a:ln>
                  <a:noFill/>
                </a:ln>
                <a:solidFill>
                  <a:schemeClr val="accent3">
                    <a:lumMod val="50000"/>
                  </a:schemeClr>
                </a:solidFill>
                <a:effectLst/>
                <a:latin typeface="Times New Roman" pitchFamily="18" charset="0"/>
                <a:ea typeface="Times New Roman" pitchFamily="18" charset="0"/>
                <a:cs typeface="+mj-cs"/>
              </a:rPr>
              <a:t>Desmidiaceae</a:t>
            </a:r>
            <a:endParaRPr kumimoji="0" lang="en-US" sz="2800" b="0" i="0" u="none" strike="noStrike" cap="none" normalizeH="0" baseline="0" dirty="0" smtClean="0">
              <a:ln>
                <a:noFill/>
              </a:ln>
              <a:solidFill>
                <a:schemeClr val="accent3">
                  <a:lumMod val="50000"/>
                </a:schemeClr>
              </a:solidFill>
              <a:effectLst/>
              <a:latin typeface="Arial"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tab pos="2225675" algn="l"/>
                <a:tab pos="5273675" algn="r"/>
              </a:tabLst>
            </a:pP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mj-cs"/>
              </a:rPr>
              <a:t>1-</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mj-cs"/>
              </a:rPr>
              <a:t>Mostly </a:t>
            </a:r>
            <a:r>
              <a:rPr kumimoji="0" lang="en-US" sz="2800" b="0" i="0" u="none" strike="noStrike" cap="none" normalizeH="0" baseline="0" dirty="0" smtClean="0">
                <a:ln>
                  <a:noFill/>
                </a:ln>
                <a:solidFill>
                  <a:srgbClr val="7030A0"/>
                </a:solidFill>
                <a:effectLst/>
                <a:latin typeface="Times New Roman" pitchFamily="18" charset="0"/>
                <a:ea typeface="Times New Roman" pitchFamily="18" charset="0"/>
                <a:cs typeface="+mj-cs"/>
              </a:rPr>
              <a:t>freshwater</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mj-cs"/>
              </a:rPr>
              <a:t> such as </a:t>
            </a:r>
            <a:r>
              <a:rPr kumimoji="0" lang="en-US" sz="2800" b="0" i="0" u="none" strike="noStrike" cap="none" normalizeH="0" baseline="0" dirty="0" smtClean="0">
                <a:ln>
                  <a:noFill/>
                </a:ln>
                <a:solidFill>
                  <a:srgbClr val="7030A0"/>
                </a:solidFill>
                <a:effectLst/>
                <a:latin typeface="Times New Roman" pitchFamily="18" charset="0"/>
                <a:ea typeface="Times New Roman" pitchFamily="18" charset="0"/>
                <a:cs typeface="+mj-cs"/>
              </a:rPr>
              <a:t>ponds, rivers</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mj-cs"/>
              </a:rPr>
              <a:t>, and </a:t>
            </a:r>
            <a:r>
              <a:rPr kumimoji="0" lang="en-US" sz="2800" b="0" i="0" u="none" strike="noStrike" cap="none" normalizeH="0" baseline="0" dirty="0" smtClean="0">
                <a:ln>
                  <a:noFill/>
                </a:ln>
                <a:solidFill>
                  <a:srgbClr val="7030A0"/>
                </a:solidFill>
                <a:effectLst/>
                <a:latin typeface="Times New Roman" pitchFamily="18" charset="0"/>
                <a:ea typeface="Times New Roman" pitchFamily="18" charset="0"/>
                <a:cs typeface="+mj-cs"/>
              </a:rPr>
              <a:t>lakes</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mj-cs"/>
              </a:rPr>
              <a:t>. There, they may live as phytoplankton, on the bottom as benthic dwellers</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tab pos="2225675" algn="l"/>
                <a:tab pos="5273675" algn="r"/>
              </a:tabLst>
            </a:pP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mj-cs"/>
              </a:rPr>
              <a:t>2-</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mj-cs"/>
              </a:rPr>
              <a:t> While most </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mj-cs"/>
              </a:rPr>
              <a:t>desmids</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mj-cs"/>
              </a:rPr>
              <a:t> are unicellular, many species grow as long filamentous colonies.</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mj-cs"/>
            </a:endParaRPr>
          </a:p>
          <a:p>
            <a:pPr algn="l" rtl="0"/>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mj-cs"/>
              </a:rPr>
              <a:t>3-</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mj-cs"/>
              </a:rPr>
              <a:t>Two semi cells joined at an </a:t>
            </a: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mj-cs"/>
              </a:rPr>
              <a:t>isthmus</a:t>
            </a:r>
          </a:p>
          <a:p>
            <a:pPr algn="l" rtl="0" eaLnBrk="0" fontAlgn="base" hangingPunct="0">
              <a:spcBef>
                <a:spcPct val="0"/>
              </a:spcBef>
              <a:spcAft>
                <a:spcPct val="0"/>
              </a:spcAft>
              <a:tabLst>
                <a:tab pos="2225675" algn="l"/>
                <a:tab pos="5273675" algn="r"/>
              </a:tabLst>
            </a:pPr>
            <a:r>
              <a:rPr lang="en-US" sz="2800" b="1" dirty="0" smtClean="0">
                <a:solidFill>
                  <a:schemeClr val="tx1"/>
                </a:solidFill>
                <a:latin typeface="Times New Roman" pitchFamily="18" charset="0"/>
                <a:cs typeface="+mj-cs"/>
              </a:rPr>
              <a:t>4-</a:t>
            </a:r>
            <a:r>
              <a:rPr lang="en-US" sz="2800" b="1" dirty="0" smtClean="0">
                <a:solidFill>
                  <a:srgbClr val="FF0000"/>
                </a:solidFill>
                <a:latin typeface="Times New Roman" pitchFamily="18" charset="0"/>
                <a:cs typeface="+mj-cs"/>
              </a:rPr>
              <a:t> </a:t>
            </a:r>
            <a:r>
              <a:rPr lang="en-US" sz="2800" dirty="0" smtClean="0"/>
              <a:t>l</a:t>
            </a:r>
            <a:r>
              <a:rPr lang="en-US" sz="2800" dirty="0">
                <a:solidFill>
                  <a:schemeClr val="tx1"/>
                </a:solidFill>
                <a:latin typeface="Times New Roman" pitchFamily="18" charset="0"/>
                <a:ea typeface="Times New Roman" pitchFamily="18" charset="0"/>
                <a:cs typeface="+mj-cs"/>
              </a:rPr>
              <a:t>ike many other </a:t>
            </a:r>
            <a:r>
              <a:rPr lang="en-US" sz="2800" dirty="0" err="1">
                <a:solidFill>
                  <a:schemeClr val="tx1"/>
                </a:solidFill>
                <a:latin typeface="Times New Roman" pitchFamily="18" charset="0"/>
                <a:ea typeface="Times New Roman" pitchFamily="18" charset="0"/>
                <a:cs typeface="+mj-cs"/>
              </a:rPr>
              <a:t>charophytes</a:t>
            </a:r>
            <a:r>
              <a:rPr lang="en-US" sz="2800" dirty="0">
                <a:solidFill>
                  <a:schemeClr val="tx1"/>
                </a:solidFill>
                <a:latin typeface="Times New Roman" pitchFamily="18" charset="0"/>
                <a:ea typeface="Times New Roman" pitchFamily="18" charset="0"/>
                <a:cs typeface="+mj-cs"/>
              </a:rPr>
              <a:t> desmids have no flagella</a:t>
            </a:r>
          </a:p>
          <a:p>
            <a:pPr algn="l" rtl="0" eaLnBrk="0" fontAlgn="base" hangingPunct="0">
              <a:spcBef>
                <a:spcPct val="0"/>
              </a:spcBef>
              <a:spcAft>
                <a:spcPct val="0"/>
              </a:spcAft>
              <a:tabLst>
                <a:tab pos="2225675" algn="l"/>
                <a:tab pos="5273675" algn="r"/>
              </a:tabLst>
            </a:pPr>
            <a:r>
              <a:rPr lang="en-US" sz="2800" dirty="0">
                <a:solidFill>
                  <a:schemeClr val="tx1"/>
                </a:solidFill>
                <a:latin typeface="Times New Roman" pitchFamily="18" charset="0"/>
                <a:ea typeface="Times New Roman" pitchFamily="18" charset="0"/>
                <a:cs typeface="+mj-cs"/>
              </a:rPr>
              <a:t>5- planes of symmetry</a:t>
            </a:r>
          </a:p>
          <a:p>
            <a:pPr marL="0" marR="0" lvl="0" indent="0" algn="l" defTabSz="914400" rtl="0" eaLnBrk="0" fontAlgn="base" latinLnBrk="0" hangingPunct="0">
              <a:lnSpc>
                <a:spcPct val="100000"/>
              </a:lnSpc>
              <a:spcBef>
                <a:spcPct val="0"/>
              </a:spcBef>
              <a:spcAft>
                <a:spcPct val="0"/>
              </a:spcAft>
              <a:buClrTx/>
              <a:buSzTx/>
              <a:buFontTx/>
              <a:buNone/>
              <a:tabLst>
                <a:tab pos="2225675" algn="l"/>
                <a:tab pos="5273675" algn="r"/>
              </a:tabLst>
            </a:pPr>
            <a:endPar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tab pos="2225675" algn="l"/>
                <a:tab pos="5273675" algn="r"/>
              </a:tabLst>
            </a:pPr>
            <a:endParaRPr lang="en-US" sz="2800" dirty="0" smtClean="0">
              <a:latin typeface="Arial"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tab pos="2225675" algn="l"/>
                <a:tab pos="5273675"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5" name="Picture 1" descr="C:\Users\almumhandis\Desktop\images (1).jpg"/>
          <p:cNvPicPr>
            <a:picLocks noChangeAspect="1" noChangeArrowheads="1"/>
          </p:cNvPicPr>
          <p:nvPr/>
        </p:nvPicPr>
        <p:blipFill>
          <a:blip r:embed="rId2"/>
          <a:srcRect/>
          <a:stretch>
            <a:fillRect/>
          </a:stretch>
        </p:blipFill>
        <p:spPr bwMode="auto">
          <a:xfrm>
            <a:off x="0" y="3886200"/>
            <a:ext cx="9144000" cy="2971800"/>
          </a:xfrm>
          <a:prstGeom prst="rect">
            <a:avLst/>
          </a:prstGeom>
          <a:noFill/>
        </p:spPr>
      </p:pic>
    </p:spTree>
    <p:extLst>
      <p:ext uri="{BB962C8B-B14F-4D97-AF65-F5344CB8AC3E}">
        <p14:creationId xmlns:p14="http://schemas.microsoft.com/office/powerpoint/2010/main" val="3070700628"/>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rc_mi" descr="http://www.eplantscience.com/index/introduction_to_botany/images_other/16-2.gif"/>
          <p:cNvPicPr/>
          <p:nvPr/>
        </p:nvPicPr>
        <p:blipFill>
          <a:blip r:embed="rId2"/>
          <a:srcRect/>
          <a:stretch>
            <a:fillRect/>
          </a:stretch>
        </p:blipFill>
        <p:spPr bwMode="auto">
          <a:xfrm>
            <a:off x="0" y="0"/>
            <a:ext cx="9144000" cy="4876800"/>
          </a:xfrm>
          <a:prstGeom prst="rect">
            <a:avLst/>
          </a:prstGeom>
          <a:noFill/>
          <a:ln w="9525">
            <a:noFill/>
            <a:miter lim="800000"/>
            <a:headEnd/>
            <a:tailEnd/>
          </a:ln>
        </p:spPr>
      </p:pic>
      <p:sp>
        <p:nvSpPr>
          <p:cNvPr id="21505" name="Rectangle 1"/>
          <p:cNvSpPr>
            <a:spLocks noChangeArrowheads="1"/>
          </p:cNvSpPr>
          <p:nvPr/>
        </p:nvSpPr>
        <p:spPr bwMode="auto">
          <a:xfrm>
            <a:off x="0" y="5562600"/>
            <a:ext cx="8991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Sexual reproduction in </a:t>
            </a:r>
            <a:r>
              <a:rPr kumimoji="0" lang="en-US"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Vaucheria</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 An egg cell in the </a:t>
            </a:r>
            <a:r>
              <a:rPr kumimoji="0" lang="en-US" sz="20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oogonium</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(b) </a:t>
            </a:r>
            <a:r>
              <a:rPr kumimoji="0" lang="en-US" sz="20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antheridium</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(c) maturing sperm cells; (d) sperm cells emerging from the </a:t>
            </a:r>
            <a:r>
              <a:rPr kumimoji="0" lang="en-US" sz="20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antheridium</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 and (f) the zygote and growth of a new filament.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447800"/>
            <a:ext cx="914400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rtl="0"/>
            <a:r>
              <a:rPr lang="en-US" sz="4800" b="1" dirty="0" err="1" smtClean="0">
                <a:solidFill>
                  <a:srgbClr val="FF0000"/>
                </a:solidFill>
                <a:latin typeface="Times New Roman" pitchFamily="18" charset="0"/>
                <a:ea typeface="Times New Roman" pitchFamily="18" charset="0"/>
              </a:rPr>
              <a:t>Division:Chrysophyta</a:t>
            </a:r>
            <a:endParaRPr lang="en-US" sz="4800" b="1" dirty="0" smtClean="0">
              <a:solidFill>
                <a:srgbClr val="FF0000"/>
              </a:solidFill>
              <a:latin typeface="Times New Roman" pitchFamily="18" charset="0"/>
              <a:ea typeface="Times New Roman" pitchFamily="18" charset="0"/>
            </a:endParaRPr>
          </a:p>
          <a:p>
            <a:pPr algn="ctr" rtl="0"/>
            <a:endParaRPr lang="ar-IQ" sz="4800" dirty="0">
              <a:solidFill>
                <a:srgbClr val="FF0000"/>
              </a:solidFill>
            </a:endParaRPr>
          </a:p>
        </p:txBody>
      </p:sp>
      <p:sp>
        <p:nvSpPr>
          <p:cNvPr id="3" name="مستطيل 2"/>
          <p:cNvSpPr/>
          <p:nvPr/>
        </p:nvSpPr>
        <p:spPr>
          <a:xfrm>
            <a:off x="0" y="2967335"/>
            <a:ext cx="9144000"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l" rtl="0" eaLnBrk="0" fontAlgn="t" hangingPunct="0">
              <a:spcBef>
                <a:spcPct val="0"/>
              </a:spcBef>
              <a:spcAft>
                <a:spcPct val="0"/>
              </a:spcAft>
            </a:pPr>
            <a:r>
              <a:rPr lang="en-US" sz="4000" b="1" dirty="0" smtClean="0">
                <a:solidFill>
                  <a:srgbClr val="00B050"/>
                </a:solidFill>
                <a:latin typeface="Calibri" pitchFamily="34" charset="0"/>
                <a:ea typeface="Times New Roman" pitchFamily="18" charset="0"/>
              </a:rPr>
              <a:t>1-Class:</a:t>
            </a:r>
            <a:r>
              <a:rPr lang="en-US" sz="4000" b="1" dirty="0" smtClean="0">
                <a:solidFill>
                  <a:srgbClr val="222222"/>
                </a:solidFill>
                <a:latin typeface="Calibri" pitchFamily="34" charset="0"/>
                <a:ea typeface="Times New Roman" pitchFamily="18" charset="0"/>
              </a:rPr>
              <a:t>Chrysophyceae(golden algae)</a:t>
            </a:r>
            <a:endParaRPr lang="en-US" sz="4000" b="1" dirty="0" smtClean="0">
              <a:latin typeface="Arial" pitchFamily="34" charset="0"/>
            </a:endParaRPr>
          </a:p>
          <a:p>
            <a:pPr lvl="0" algn="l" rtl="0" eaLnBrk="0" fontAlgn="t" hangingPunct="0">
              <a:spcBef>
                <a:spcPct val="0"/>
              </a:spcBef>
              <a:spcAft>
                <a:spcPct val="0"/>
              </a:spcAft>
            </a:pPr>
            <a:r>
              <a:rPr lang="en-US" sz="3200" b="1" smtClean="0">
                <a:solidFill>
                  <a:srgbClr val="00B050"/>
                </a:solidFill>
                <a:latin typeface="Calibri" pitchFamily="34" charset="0"/>
                <a:ea typeface="Times New Roman" pitchFamily="18" charset="0"/>
              </a:rPr>
              <a:t>2-Class: </a:t>
            </a:r>
            <a:r>
              <a:rPr lang="en-US" sz="4000" b="1" smtClean="0">
                <a:solidFill>
                  <a:srgbClr val="222222"/>
                </a:solidFill>
                <a:latin typeface="Calibri" pitchFamily="34" charset="0"/>
                <a:ea typeface="Times New Roman" pitchFamily="18" charset="0"/>
              </a:rPr>
              <a:t>Xanthophyceae</a:t>
            </a:r>
            <a:r>
              <a:rPr lang="en-US" sz="3200" b="1" dirty="0" smtClean="0">
                <a:solidFill>
                  <a:srgbClr val="222222"/>
                </a:solidFill>
                <a:latin typeface="Calibri" pitchFamily="34" charset="0"/>
                <a:ea typeface="Times New Roman" pitchFamily="18" charset="0"/>
              </a:rPr>
              <a:t>(yellow-green algae)</a:t>
            </a:r>
            <a:endParaRPr lang="en-US" sz="3200" b="1" dirty="0" smtClean="0">
              <a:latin typeface="Arial" pitchFamily="34" charset="0"/>
            </a:endParaRPr>
          </a:p>
          <a:p>
            <a:pPr lvl="0" algn="l" rtl="0" eaLnBrk="0" fontAlgn="t" hangingPunct="0">
              <a:spcBef>
                <a:spcPct val="0"/>
              </a:spcBef>
              <a:spcAft>
                <a:spcPct val="0"/>
              </a:spcAft>
            </a:pPr>
            <a:r>
              <a:rPr lang="en-US" sz="4000" b="1" dirty="0" smtClean="0">
                <a:solidFill>
                  <a:srgbClr val="00B050"/>
                </a:solidFill>
                <a:latin typeface="Calibri" pitchFamily="34" charset="0"/>
                <a:ea typeface="Times New Roman" pitchFamily="18" charset="0"/>
              </a:rPr>
              <a:t>3-Class:</a:t>
            </a:r>
            <a:r>
              <a:rPr lang="en-US" sz="4000" b="1" dirty="0" smtClean="0">
                <a:solidFill>
                  <a:srgbClr val="222222"/>
                </a:solidFill>
                <a:latin typeface="Calibri" pitchFamily="34" charset="0"/>
                <a:ea typeface="Times New Roman" pitchFamily="18" charset="0"/>
              </a:rPr>
              <a:t>Bacillariophyceae (Diatoms)</a:t>
            </a:r>
          </a:p>
        </p:txBody>
      </p:sp>
    </p:spTree>
  </p:cSld>
  <p:clrMapOvr>
    <a:masterClrMapping/>
  </p:clrMapOvr>
  <p:transition>
    <p:check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0"/>
            <a:ext cx="9144000" cy="1058751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t" latinLnBrk="0" hangingPunct="1">
              <a:lnSpc>
                <a:spcPct val="100000"/>
              </a:lnSpc>
              <a:spcBef>
                <a:spcPct val="0"/>
              </a:spcBef>
              <a:spcAft>
                <a:spcPct val="0"/>
              </a:spcAft>
              <a:buClrTx/>
              <a:buSzTx/>
              <a:buFontTx/>
              <a:buNone/>
              <a:tabLst>
                <a:tab pos="228600" algn="l"/>
              </a:tabLst>
            </a:pPr>
            <a:r>
              <a:rPr kumimoji="0" lang="en-US" sz="2800" b="1" i="0" u="none" strike="noStrike" cap="none" normalizeH="0" baseline="0" dirty="0" smtClean="0">
                <a:ln>
                  <a:noFill/>
                </a:ln>
                <a:solidFill>
                  <a:srgbClr val="00B050"/>
                </a:solidFill>
                <a:effectLst/>
                <a:latin typeface="Calibri" pitchFamily="34" charset="0"/>
                <a:ea typeface="Times New Roman" pitchFamily="18" charset="0"/>
                <a:cs typeface="+mj-cs"/>
              </a:rPr>
              <a:t>3-Class:Bacillariophyceae</a:t>
            </a:r>
            <a:endParaRPr kumimoji="0" lang="en-US" sz="2800" b="0" i="0" u="none" strike="noStrike" cap="none" normalizeH="0" baseline="0" dirty="0" smtClean="0">
              <a:ln>
                <a:noFill/>
              </a:ln>
              <a:solidFill>
                <a:srgbClr val="00B050"/>
              </a:solidFill>
              <a:effectLst/>
              <a:latin typeface="Arial" pitchFamily="34" charset="0"/>
              <a:cs typeface="+mj-cs"/>
            </a:endParaRPr>
          </a:p>
          <a:p>
            <a:pPr marL="0" marR="0" lvl="0" indent="0" algn="l" defTabSz="914400" rtl="0" eaLnBrk="0" fontAlgn="t" latinLnBrk="0" hangingPunct="0">
              <a:lnSpc>
                <a:spcPct val="100000"/>
              </a:lnSpc>
              <a:spcBef>
                <a:spcPct val="0"/>
              </a:spcBef>
              <a:spcAft>
                <a:spcPct val="0"/>
              </a:spcAft>
              <a:buClrTx/>
              <a:buSzTx/>
              <a:buFontTx/>
              <a:buNone/>
              <a:tabLst>
                <a:tab pos="228600" algn="l"/>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The main characteristics of</a:t>
            </a:r>
            <a:r>
              <a:rPr kumimoji="0" lang="en-US" sz="2400" b="0" i="0" u="none" strike="noStrike" cap="none" normalizeH="0" baseline="0" dirty="0" smtClean="0">
                <a:ln>
                  <a:noFill/>
                </a:ln>
                <a:solidFill>
                  <a:srgbClr val="222222"/>
                </a:solidFill>
                <a:effectLst/>
                <a:latin typeface="Calibri" pitchFamily="34" charset="0"/>
                <a:ea typeface="Times New Roman" pitchFamily="18" charset="0"/>
                <a:cs typeface="+mj-cs"/>
              </a:rPr>
              <a:t> </a:t>
            </a:r>
            <a:r>
              <a:rPr kumimoji="0" lang="en-US" sz="2400" b="0" i="0" u="none" strike="noStrike" cap="none" normalizeH="0" baseline="0" dirty="0" err="1" smtClean="0">
                <a:ln>
                  <a:noFill/>
                </a:ln>
                <a:solidFill>
                  <a:srgbClr val="222222"/>
                </a:solidFill>
                <a:effectLst/>
                <a:latin typeface="Calibri" pitchFamily="34" charset="0"/>
                <a:ea typeface="Times New Roman" pitchFamily="18" charset="0"/>
                <a:cs typeface="+mj-cs"/>
              </a:rPr>
              <a:t>Bacillariophyceae</a:t>
            </a:r>
            <a:r>
              <a:rPr kumimoji="0" lang="en-US" sz="2400" b="0" i="0" u="none" strike="noStrike" cap="none" normalizeH="0" baseline="0" dirty="0" smtClean="0">
                <a:ln>
                  <a:noFill/>
                </a:ln>
                <a:solidFill>
                  <a:srgbClr val="222222"/>
                </a:solidFill>
                <a:effectLst/>
                <a:latin typeface="Calibri" pitchFamily="34" charset="0"/>
                <a:ea typeface="Times New Roman" pitchFamily="18" charset="0"/>
                <a:cs typeface="+mj-cs"/>
              </a:rPr>
              <a:t> are:</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characteristics of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mj-cs"/>
              </a:rPr>
              <a:t>Bacillariophyceae</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 are:</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this class are commonly known as </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Diatoms.</a:t>
            </a:r>
            <a:endParaRPr kumimoji="0" lang="en-US" sz="2400" b="0" i="0" u="none" strike="noStrike" cap="none" normalizeH="0" baseline="0" dirty="0" smtClean="0">
              <a:ln>
                <a:noFill/>
              </a:ln>
              <a:solidFill>
                <a:srgbClr val="FF0000"/>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are mostly </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unicellular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or </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colonial</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 algae</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Both the </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marine</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 as well as </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fresh water</a:t>
            </a:r>
            <a:r>
              <a:rPr kumimoji="0" lang="en-US" sz="2400" b="0" i="0" u="none" strike="noStrike" cap="none" normalizeH="0" baseline="0" dirty="0" smtClean="0">
                <a:ln>
                  <a:noFill/>
                </a:ln>
                <a:solidFill>
                  <a:srgbClr val="FF0000"/>
                </a:solidFill>
                <a:effectLst/>
                <a:latin typeface="Calibri" pitchFamily="34" charset="0"/>
                <a:ea typeface="Times New Roman" pitchFamily="18" charset="0"/>
                <a:cs typeface="+mj-cs"/>
              </a:rPr>
              <a:t>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forms are there.</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The cell is golden brown in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mj-cs"/>
              </a:rPr>
              <a:t>colour</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 the pigments are </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chlorophyll a</a:t>
            </a:r>
            <a:r>
              <a:rPr kumimoji="0" lang="en-US" sz="2400" b="0" i="0" u="none" strike="noStrike" cap="none" normalizeH="0" baseline="0" dirty="0" smtClean="0">
                <a:ln>
                  <a:noFill/>
                </a:ln>
                <a:solidFill>
                  <a:srgbClr val="FF0000"/>
                </a:solidFill>
                <a:effectLst/>
                <a:latin typeface="Calibri" pitchFamily="34" charset="0"/>
                <a:ea typeface="Times New Roman" pitchFamily="18" charset="0"/>
                <a:cs typeface="+mj-cs"/>
              </a:rPr>
              <a:t>, </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chlorophyll c</a:t>
            </a:r>
            <a:r>
              <a:rPr kumimoji="0" lang="en-US" sz="2400" b="0" i="0" u="none" strike="noStrike" cap="none" normalizeH="0" baseline="0" dirty="0" smtClean="0">
                <a:ln>
                  <a:noFill/>
                </a:ln>
                <a:solidFill>
                  <a:srgbClr val="FF0000"/>
                </a:solidFill>
                <a:effectLst/>
                <a:latin typeface="Calibri" pitchFamily="34" charset="0"/>
                <a:ea typeface="Times New Roman" pitchFamily="18" charset="0"/>
                <a:cs typeface="+mj-cs"/>
              </a:rPr>
              <a:t>, </a:t>
            </a:r>
            <a:r>
              <a:rPr kumimoji="0" lang="en-US" sz="2400" b="1" i="0" u="none" strike="noStrike" cap="none" normalizeH="0" baseline="0" dirty="0" err="1" smtClean="0">
                <a:ln>
                  <a:noFill/>
                </a:ln>
                <a:solidFill>
                  <a:srgbClr val="FF0000"/>
                </a:solidFill>
                <a:effectLst/>
                <a:latin typeface="Calibri" pitchFamily="34" charset="0"/>
                <a:ea typeface="Times New Roman" pitchFamily="18" charset="0"/>
                <a:cs typeface="+mj-cs"/>
              </a:rPr>
              <a:t>Xanthophyll</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a:t>
            </a:r>
            <a:endParaRPr kumimoji="0" lang="en-US" sz="2400" b="0" i="0" u="none" strike="noStrike" cap="none" normalizeH="0" baseline="0" dirty="0" smtClean="0">
              <a:ln>
                <a:noFill/>
              </a:ln>
              <a:solidFill>
                <a:srgbClr val="FF0000"/>
              </a:solidFill>
              <a:effectLst/>
              <a:latin typeface="Arial" pitchFamily="34" charset="0"/>
              <a:cs typeface="+mj-cs"/>
            </a:endParaRPr>
          </a:p>
          <a:p>
            <a:pPr lvl="0" algn="l" rtl="0" eaLnBrk="0" fontAlgn="base" hangingPunct="0">
              <a:spcBef>
                <a:spcPct val="0"/>
              </a:spcBef>
              <a:spcAft>
                <a:spcPct val="0"/>
              </a:spcAft>
              <a:buFontTx/>
              <a:buChar char="•"/>
              <a:tabLst>
                <a:tab pos="228600" algn="l"/>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The reserve food material is present as </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oil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and</a:t>
            </a:r>
            <a:r>
              <a:rPr kumimoji="0" lang="en-US" sz="2400" b="0" i="0" u="none" strike="noStrike" cap="none" normalizeH="0" baseline="0" dirty="0" smtClean="0">
                <a:ln>
                  <a:noFill/>
                </a:ln>
                <a:solidFill>
                  <a:srgbClr val="FF0000"/>
                </a:solidFill>
                <a:effectLst/>
                <a:latin typeface="Calibri" pitchFamily="34" charset="0"/>
                <a:ea typeface="Times New Roman" pitchFamily="18" charset="0"/>
                <a:cs typeface="+mj-cs"/>
              </a:rPr>
              <a:t> </a:t>
            </a:r>
            <a:r>
              <a:rPr kumimoji="0" lang="en-US" sz="2400" b="1" i="0" u="none" strike="noStrike" cap="none" normalizeH="0" baseline="0" dirty="0" err="1" smtClean="0">
                <a:ln>
                  <a:noFill/>
                </a:ln>
                <a:solidFill>
                  <a:srgbClr val="FF0000"/>
                </a:solidFill>
                <a:effectLst/>
                <a:latin typeface="Calibri" pitchFamily="34" charset="0"/>
                <a:ea typeface="Times New Roman" pitchFamily="18" charset="0"/>
                <a:cs typeface="+mj-cs"/>
              </a:rPr>
              <a:t>chrysolaminarin</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a:t>
            </a:r>
          </a:p>
          <a:p>
            <a:pPr lvl="0" algn="l" rtl="0" eaLnBrk="0" fontAlgn="base" hangingPunct="0">
              <a:spcBef>
                <a:spcPct val="0"/>
              </a:spcBef>
              <a:spcAft>
                <a:spcPct val="0"/>
              </a:spcAft>
              <a:buFontTx/>
              <a:buChar char="•"/>
              <a:tabLst>
                <a:tab pos="228600" algn="l"/>
              </a:tabLst>
            </a:pPr>
            <a:r>
              <a:rPr lang="en-US" sz="2400" dirty="0" smtClean="0"/>
              <a:t> cell wall saturated for silica material about 50% of the dry weight.</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Asexual reproduction produce unique types of spores</a:t>
            </a:r>
            <a:r>
              <a:rPr kumimoji="0" lang="en-US" sz="2400" i="0" u="none" strike="noStrike" cap="none" normalizeH="0" baseline="0" dirty="0" smtClean="0">
                <a:ln>
                  <a:noFill/>
                </a:ln>
                <a:solidFill>
                  <a:schemeClr val="tx1"/>
                </a:solidFill>
                <a:effectLst/>
                <a:latin typeface="Calibri" pitchFamily="34" charset="0"/>
                <a:ea typeface="Times New Roman" pitchFamily="18" charset="0"/>
                <a:cs typeface="+mj-cs"/>
              </a:rPr>
              <a:t> called </a:t>
            </a:r>
            <a:r>
              <a:rPr kumimoji="0" lang="en-US" sz="2400" b="1" i="0" u="none" strike="noStrike" cap="none" normalizeH="0" baseline="0" dirty="0" err="1" smtClean="0">
                <a:ln>
                  <a:noFill/>
                </a:ln>
                <a:solidFill>
                  <a:srgbClr val="FF0000"/>
                </a:solidFill>
                <a:effectLst/>
                <a:latin typeface="Calibri" pitchFamily="34" charset="0"/>
                <a:ea typeface="Times New Roman" pitchFamily="18" charset="0"/>
                <a:cs typeface="+mj-cs"/>
              </a:rPr>
              <a:t>Auxopsores</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a:t>
            </a:r>
            <a:endParaRPr kumimoji="0" lang="en-US" sz="2400" b="0" i="0" u="none" strike="noStrike" cap="none" normalizeH="0" baseline="0" dirty="0" smtClean="0">
              <a:ln>
                <a:noFill/>
              </a:ln>
              <a:solidFill>
                <a:srgbClr val="FF0000"/>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A rigid overlapping cell wall is present which </a:t>
            </a:r>
            <a:r>
              <a:rPr kumimoji="0" lang="en-US" sz="2400" i="0" u="none" strike="noStrike" cap="none" normalizeH="0" baseline="0" dirty="0" smtClean="0">
                <a:ln>
                  <a:noFill/>
                </a:ln>
                <a:solidFill>
                  <a:schemeClr val="tx1"/>
                </a:solidFill>
                <a:effectLst/>
                <a:latin typeface="Calibri" pitchFamily="34" charset="0"/>
                <a:ea typeface="Times New Roman" pitchFamily="18" charset="0"/>
                <a:cs typeface="+mj-cs"/>
              </a:rPr>
              <a:t>is known as</a:t>
            </a:r>
            <a:r>
              <a:rPr kumimoji="0" lang="en-US" sz="2400" i="0" u="none" strike="noStrike" cap="none" normalizeH="0" baseline="0" dirty="0" smtClean="0">
                <a:ln>
                  <a:noFill/>
                </a:ln>
                <a:solidFill>
                  <a:srgbClr val="FF0000"/>
                </a:solidFill>
                <a:effectLst/>
                <a:latin typeface="Calibri" pitchFamily="34" charset="0"/>
                <a:ea typeface="Times New Roman" pitchFamily="18" charset="0"/>
                <a:cs typeface="+mj-cs"/>
              </a:rPr>
              <a:t> </a:t>
            </a:r>
            <a:r>
              <a:rPr kumimoji="0" lang="en-US" sz="2400" b="1" i="0" u="none" strike="noStrike" cap="none" normalizeH="0" baseline="0" dirty="0" err="1" smtClean="0">
                <a:ln>
                  <a:noFill/>
                </a:ln>
                <a:solidFill>
                  <a:srgbClr val="FF0000"/>
                </a:solidFill>
                <a:effectLst/>
                <a:latin typeface="Calibri" pitchFamily="34" charset="0"/>
                <a:ea typeface="Times New Roman" pitchFamily="18" charset="0"/>
                <a:cs typeface="+mj-cs"/>
              </a:rPr>
              <a:t>frustule</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The shell or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mj-cs"/>
              </a:rPr>
              <a:t>frustule</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 is composed of two halves; </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larger </a:t>
            </a:r>
            <a:r>
              <a:rPr kumimoji="0" lang="en-US" sz="2400" b="1" i="0" u="none" strike="noStrike" cap="none" normalizeH="0" baseline="0" dirty="0" err="1" smtClean="0">
                <a:ln>
                  <a:noFill/>
                </a:ln>
                <a:solidFill>
                  <a:srgbClr val="FF0000"/>
                </a:solidFill>
                <a:effectLst/>
                <a:latin typeface="Calibri" pitchFamily="34" charset="0"/>
                <a:ea typeface="Times New Roman" pitchFamily="18" charset="0"/>
                <a:cs typeface="+mj-cs"/>
              </a:rPr>
              <a:t>epitheca</a:t>
            </a:r>
            <a:r>
              <a:rPr kumimoji="0" lang="en-US" sz="2400" b="0" i="0" u="none" strike="noStrike" cap="none" normalizeH="0" baseline="0" dirty="0" smtClean="0">
                <a:ln>
                  <a:noFill/>
                </a:ln>
                <a:solidFill>
                  <a:srgbClr val="FF0000"/>
                </a:solidFill>
                <a:effectLst/>
                <a:latin typeface="Calibri" pitchFamily="34" charset="0"/>
                <a:ea typeface="Times New Roman" pitchFamily="18" charset="0"/>
                <a:cs typeface="+mj-cs"/>
              </a:rPr>
              <a:t>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and </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smaller </a:t>
            </a:r>
            <a:r>
              <a:rPr kumimoji="0" lang="en-US" sz="2400" b="1" i="0" u="none" strike="noStrike" cap="none" normalizeH="0" baseline="0" dirty="0" err="1" smtClean="0">
                <a:ln>
                  <a:noFill/>
                </a:ln>
                <a:solidFill>
                  <a:srgbClr val="FF0000"/>
                </a:solidFill>
                <a:effectLst/>
                <a:latin typeface="Calibri" pitchFamily="34" charset="0"/>
                <a:ea typeface="Times New Roman" pitchFamily="18" charset="0"/>
                <a:cs typeface="+mj-cs"/>
              </a:rPr>
              <a:t>hypotheca</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Large depositions of fossil diatoms are known as </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diatomaceous earth.</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lang="en-US" sz="2400" b="1" dirty="0" smtClean="0">
              <a:latin typeface="Calibri"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2400" b="1" i="0" u="none" strike="noStrike" cap="none" normalizeH="0" baseline="0" dirty="0" smtClean="0">
              <a:ln>
                <a:noFill/>
              </a:ln>
              <a:solidFill>
                <a:schemeClr val="tx1"/>
              </a:solidFill>
              <a:effectLst/>
              <a:latin typeface="Calibri"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lang="en-US" sz="2000" b="1" dirty="0" smtClean="0">
              <a:latin typeface="Calibri"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2000" b="1" i="0" u="none" strike="noStrike" cap="none" normalizeH="0" baseline="0" dirty="0" smtClean="0">
              <a:ln>
                <a:noFill/>
              </a:ln>
              <a:solidFill>
                <a:schemeClr val="tx1"/>
              </a:solidFill>
              <a:effectLst/>
              <a:latin typeface="Calibri"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lang="en-US" sz="1200" b="1"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lang="en-US" sz="1200" b="1"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lang="en-US" sz="1200" b="1"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lang="en-US" sz="1200" b="1"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lang="en-US" sz="1200" b="1"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lang="en-US" sz="1200" b="1"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lang="en-US" sz="1200" b="1"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lang="en-US" sz="1200" b="1" dirty="0" smtClean="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4" name="Picture 2" descr="http://ts2.mm.bing.net/th?id=H.4969385801679413&amp;pid=15.1&amp;H=160&amp;W=160"/>
          <p:cNvPicPr>
            <a:picLocks noChangeAspect="1" noChangeArrowheads="1"/>
          </p:cNvPicPr>
          <p:nvPr/>
        </p:nvPicPr>
        <p:blipFill>
          <a:blip r:embed="rId2"/>
          <a:srcRect/>
          <a:stretch>
            <a:fillRect/>
          </a:stretch>
        </p:blipFill>
        <p:spPr bwMode="auto">
          <a:xfrm>
            <a:off x="6172200" y="457200"/>
            <a:ext cx="1524000" cy="1524001"/>
          </a:xfrm>
          <a:prstGeom prst="rect">
            <a:avLst/>
          </a:prstGeom>
          <a:noFill/>
        </p:spPr>
      </p:pic>
      <p:pic>
        <p:nvPicPr>
          <p:cNvPr id="8196" name="Picture 4" descr="http://ts1.mm.bing.net/th?id=H.4620527106457880&amp;pid=15.1&amp;H=160&amp;W=160"/>
          <p:cNvPicPr>
            <a:picLocks noChangeAspect="1" noChangeArrowheads="1"/>
          </p:cNvPicPr>
          <p:nvPr/>
        </p:nvPicPr>
        <p:blipFill>
          <a:blip r:embed="rId3"/>
          <a:srcRect/>
          <a:stretch>
            <a:fillRect/>
          </a:stretch>
        </p:blipFill>
        <p:spPr bwMode="auto">
          <a:xfrm>
            <a:off x="7620000" y="381000"/>
            <a:ext cx="1524000" cy="1524001"/>
          </a:xfrm>
          <a:prstGeom prst="rect">
            <a:avLst/>
          </a:prstGeom>
          <a:noFill/>
        </p:spPr>
      </p:pic>
    </p:spTree>
  </p:cSld>
  <p:clrMapOvr>
    <a:masterClrMapping/>
  </p:clrMapOvr>
  <p:transition>
    <p:wheel spokes="8"/>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0"/>
            <a:ext cx="9144000" cy="307776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1" eaLnBrk="1" fontAlgn="t"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Diatoms are traditionally divided into two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hlinkClick r:id="rId2" tooltip="Order &#10;(biology)"/>
              </a:rPr>
              <a:t>orders</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a:t>
            </a:r>
            <a:endParaRPr kumimoji="0" lang="en-US" sz="2400" b="0" i="0" u="none" strike="noStrike" cap="none" normalizeH="0" baseline="0" dirty="0" smtClean="0">
              <a:ln>
                <a:noFill/>
              </a:ln>
              <a:solidFill>
                <a:schemeClr val="tx1"/>
              </a:solidFill>
              <a:effectLst/>
              <a:latin typeface="Arial" pitchFamily="34" charset="0"/>
              <a:cs typeface="+mj-cs"/>
            </a:endParaRPr>
          </a:p>
          <a:p>
            <a:pPr lvl="0" algn="l" rtl="0" eaLnBrk="0" fontAlgn="base" hangingPunct="0">
              <a:spcBef>
                <a:spcPct val="0"/>
              </a:spcBef>
              <a:spcAft>
                <a:spcPct val="0"/>
              </a:spcAft>
              <a:buFontTx/>
              <a:buChar char="•"/>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mj-cs"/>
                <a:hlinkClick r:id="rId3" tooltip="Centrales"/>
              </a:rPr>
              <a:t>Centrales</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 which are </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Radically</a:t>
            </a:r>
            <a:r>
              <a:rPr lang="en-US" sz="2400" dirty="0" smtClean="0">
                <a:solidFill>
                  <a:schemeClr val="tx1"/>
                </a:solidFill>
                <a:latin typeface="Calibri" pitchFamily="34" charset="0"/>
                <a:ea typeface="Times New Roman" pitchFamily="18" charset="0"/>
              </a:rPr>
              <a:t> symmetrical.</a:t>
            </a:r>
            <a:endPar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mj-cs"/>
                <a:hlinkClick r:id="rId4" tooltip="Pennales"/>
              </a:rPr>
              <a:t>Pennales</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 which are </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mj-cs"/>
              </a:rPr>
              <a:t>Bilaterally</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mj-cs"/>
              </a:rPr>
              <a:t>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symmetrical.</a:t>
            </a:r>
          </a:p>
          <a:p>
            <a:pPr marL="0" marR="0" lvl="0" indent="0" algn="l" defTabSz="914400" rtl="0" eaLnBrk="0" fontAlgn="base" latinLnBrk="0" hangingPunct="0">
              <a:lnSpc>
                <a:spcPct val="100000"/>
              </a:lnSpc>
              <a:spcBef>
                <a:spcPct val="0"/>
              </a:spcBef>
              <a:spcAft>
                <a:spcPct val="0"/>
              </a:spcAft>
              <a:buClrTx/>
              <a:buSzTx/>
              <a:tabLst/>
            </a:pPr>
            <a:endParaRPr lang="en-US" sz="2400" dirty="0" smtClean="0">
              <a:latin typeface="Calibri" pitchFamily="34"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sz="2000" dirty="0" smtClean="0">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1" name="AutoShape 3" descr="data:image/jpeg;base64,/9j/4AAQSkZJRgABAQAAAQABAAD/2wCEAAkGBhQSEBUTExQVFRUVFyAXGRgYGR0YHxwcGR0bHxkZHhobHCcfHBwjGxwcIC8gJScpLC0sHB8xNTArOCYsLCkBCQoKDgwOGg8PGjAkHyQsLSotLCwsLCwsLCwsLCwsLCwvLCwvLCwsLCwsLCwsKSwsLCwsLCwsLCwsLCwsLCwsLP/AABEIAOEA4QMBIgACEQEDEQH/xAAcAAACAwEBAQEAAAAAAAAAAAAABgQFBwgDAgH/xABGEAACAQIEBAQDBQUFBQgDAAABAgMEEQASITEFBkFRBxMiYTJxgRRCUpGhI2KCkrEIM3KiwRUkQ9HwFzRTc4Oy4fFjo8L/xAAYAQADAQEAAAAAAAAAAAAAAAAAAQIDBP/EACgRAAICAgICAQMEAwAAAAAAAAABAhESIQMxQVFhBCLwcdHh8RNCof/aAAwDAQACEQMRAD8Aw7BgwYBhgwYMABgwYMABgx9RxliFUEkmwA1JJ2AHU41Dk/wIqagCSsY00Z1yWvKR/h2T+LX93ABlyqSbDUnbDpwDwf4jVWYQ+Sh+/OfL/wAti5/lx0Hy1yHRUAH2eBQ//iN65D/GdR8lsPbF+cAGO8H/ALOsQ1qamRz+GJQg/mbMT/KMN3DvCPhcO1KHPeVnk/QnL+mHMnHkJ1OgINu2tvmMAiBScuUsWkdNTp/hiQfqFxPVQBYAD2GmKmv5lRGljAYvFGXtbQ5VByg97FfzxnMHPdUJFmeRsjsIxCV1Dk65lHwqQdL7/Q4lySLjBs1wr+WIVXwKnlH7Sngf/FEjf1XEkVF1Ugataw+Yv/S+PCs4okKNJMQioLnrvoLaXJJ0t3t3xRIvV3hTwya+akjU94y0f6IQP0wp8X/s9UzXNPUSxHtIBKP0ykfrh34Nz3T1EoiAkRm+HzFADdbAgnX2NsMTYQUc08d8FuI09yka1CDrCcx/kID/AJA4R54GRirqVYGxVgQQexB1GOzbYqeYOVaWtXLUwpJpYMRZh8nFmHyvhgciYMa7zb4ByJeSgfzV38qQgP8AwvorfI5T88ZRV0bxO0ciMjqbMrAqQexB1GADxwYMGAAwYMGAAwYMGAAwYMGAAwYMGAAwYMGAAww8ncjVPEpckC+kfHK2iJ8z1PZRcn5a4u/DXwtl4k/myZo6VTZn6uRuiX/Vth7nTHSHCeERUsKwwRrHGgsFX9STuSdyTcnAAu8keGdLw1QyL5k9vVM49XuEGyD5a9ycNuPKQm9gbEC/9d/yx+PU/sy/YE291vcfmMIBV5x8Q0oyYowJJrbdF7A2621tp88Jq+K1cpu0cZXtlt+oN8UHCCZ6h5JNWZixv3v/AM8MMiKbrl6dsc8uVpnTHjVbP3nDxaz0AEF4pncI4OuVerA9j/pjNk4zPTSxzxTN5l76NmuP3htr2xcT8EjlrEge+WSRVNtxmIFx764feCeBUMMwaWdpUU5hHly3ttmNzp7DG8JWrMJxadXoYo2D1cbsABMqEr/50EgI/ONRgh5Cp4Z2lBdi5ByXvfLt7AC+59sevMcAWrhkvawQ2/8ALmUH/LMcW3FK2OE53ljTQAhzba+2t+vbCpMdtdHo9UQ6BlCi9tGva4IAOgtrYdd8U3PPCXqIAsQzMh8zL+IA2t89yB+7j34pxmOOlNUWWVQt4wospLaA9SdL3PQZtMYvxHnmrnqDkLZSdBa+hFr2udv+WCTSCMW9obuBcFmnqYQInQRyKzsVKgZSDbUDU2tb3wo8/wDi1Vy1ckdNM0EEblF8s5WbKbF2Ya6kaDYC3XXDJ4e+JkvnrBNdkPUkkr+9rsu2m1gTpthY5/8ACiqiq5Hp4jNDI5dcliy5jcoy76E2B2IthxpIJ7Y1eDviTPUzmjqnMpKFo5D8V11ZWP3hluQTrp1vprrzKCAWAJ2BIGMk8HvDaemmNZUrkYIVjjJBb1fEzW200A31O2l22Th0k1w0bZ3HqLggAne5I2G4AvoLYJMlKxxxQc28j0vEY8s6esCyyro6/Juo/dNx/XCbzT4qGhr1pkUSQwqqS/iLaXse6rbQ6XzD3w/cB5lp6yPzKeVXHUbMvsynUHFUSc288+G1Tw1rsPMgJssyjT2Vh9xvY6HoThSx2bU0qSIySKrowysrAEEHcEHQjGAeJ/hG1HmqaQM9Nu6btF9d2j99x174BmY4MGDAAYMGDAAYMGDAAYMGDAAYfPC3w1biU3mS3WljPrbYud/LU/1PQHuRik5G5Ok4lVrAmi/FI/4EG59ydgOpI6XOOrOEcJipYEghUJHGuVVH6knqSbknqSTgA9qSkSKNY41VEQBVVRYADYAY9cInPPPz08v2enC+YAC7sL5cwuFA2LWsSToARob6LvCfFGpikH2krLET6iFCso7grYG29iNe+BbHiavMCGDAX6EDt0P0P9Tj8ij1bTRjsfkAf6Y8jWRM4VZUzkXADC5BFwbXva2uPjiVVIsEhjXNIq+kWvf3sNTYXOUb2t1whGK8xcLk4dWuCD5bEsjdCp/1Gx9/ngk5pTLoNcO4WWqZI2vMC37RJBdQNLk7ZCAdxY3Ww3INbz5y9QcPh8xafM7GyqXa1/lfbGC41Lo6M67EaklkUtXZTkhOa/Qvuii/W4HyGva/4eI173qPPe++m3/176nFrR8yvWxf7OmREWT+7yDKAbXGn6/lfEOTlfiMZ8jyCemYbH3tv9MHNDlg8YUn8+g45ccm3Pr4HXgfFp+J0KsFBniZo21A0cWzXP4Sqt8vfCd4kcIccTmUZjntIANfjGtvrcfTGjcjcCloYDCqgysc0jvcKpOoFhqzWN7CwAy3IJthiko7euacjuVCRD5ZrFrfxY2ZimZuvDKh+X/LdHjaKQ2zgrdDex72u5GE/krmaOhZxNHnLC1t8vS+vX2FsbglOkhHlCVlPxSO8hQr94Wc2kuNNBb37rnFPCOlqJPMjewHT4hpbS4I999dd8TONlxkkZNwkGpr7JHbOx0UbE3t8xcjGz8R5RggjaV5FCL6iZY1kt75tGOuw3xXTcvxcOTJCzNMQWL2F0U2X0DX9pI1o1vf7xHw4g+JTzR0tFDKxY5S0hvfM6hevW2Zv64IxUUOUm3plO3MkAl9MYKbZvLKfXKst/1vhshutMaxKlVhjUuxVpW0TUrkdiLnax7jCFHSJkvbpe/vivk46Y6WalzALOyGzHT0Elh/FZRhRnYpJoWeIcQM0zysfVIxdr6i7G5/U4++FSyJOhgZlluAhRiDcmwHexNtMeVfwrLYqV16Le3019sMPhPwt5eKw3F1S8jE62Eeo+pbKL++LT9GbR0agNhe1+tu/XBIlwRpqLai419uoxQ8R56ooGMbzAuNGCK0lj2JUEA+2+LDhPHoKpS0EiyAb23HzU+ofUYqhGG+Lfhf9kJq6Vf93Y+tB/wmPb/8ZO3Y6dRjL8dnz06ujI6hlYFWUi4IIsQR1BGmOY/E/kI8NqvQCaeW7RMdbd4yfxL36gg97ACZgwYMABgwYMABj6jjLEKoJJNgBqSTsAO+PnGpeA/J/wBoqzWSLeOmtkvsZT8P8g9XzKYANZ8MuSRw2iVCB58lnmb97ol+yA2+eY9cMfEuIRwxl5XWNQNXb4R2v/y64l4X+bODPNEcqrMACfIkNkdrekk+x1ynQ+2+ECMp5rnLV0rOpjaULKFbfKyKoPsPRsbEXFxinNMzkRoM7sbKB1PQf9dLnDvBy4qxx8OgX7T5rK9TUOt2gItrdvvWBCodV1vfNYSOb+ER0nlRQRpHmW7uosW1ta5JNupUG2o7YT1ovTdvs+6HkOWCaOUyq0cRQlwfUcuUEfUi1ybAYfxWKzZSCj9A2l/kQSG+h0xmnKtQyVaRg5kk9DqdQQRY3Hy/pjQJVC2im9UbGyOe/wB1WO4Yfdfr892SywMhsLjbcb/XC5zryeK6DywQpGqHoD2+Xb6/SwlqHpyPMOaO9hKd17LJ7dBJ/N+LE2qBaN1Q5HKsF6WYg2P54XQGack+HiRVgaaeJ5ItRGrAm401AJOGfnvmSaE00VMwDzSfGRmWw0y6jKcxPe4CnGbcJ4FVCrRFjlWZZNW1sBfQ+wG5OxGNeWmSJmhkVWhk2VgCup00Om9lP8J6nHR9RHGV5Xf5/RMH7Qq8a5r8uQRywF6hgAjwPIqsNfjRWzCwBNvV8xhemrWdszE97gn/AN1y35scaFFyvSU9UKgFhIAcqFi9ri2ZVN2BC3XsATthf5lo4gZaiRfIjjCuyrZjJnZhly6BXa3Qka3PfHOr6Zprwe/P1TPFwqIIWLZFDnckhBv31ubdSowm+HfHHjqWbzXeALd2YdADdR36WHew+9rD494r1cxYApFGf+GqK+nTMzg3PyA+WLblHjhrQlMoihmzh/MymzhATYr+JWtIF0UlOltc5QbndmsZpQcWht4cLyyVVQwCRsHcdPOtZYwfvCFCB2zkncHFBzB4g8O4gPszOVbN6JBrZtuwUg7EBtemtsWvilwl4+DmGnBIXQ9WOt2JPVm9dz1Le+MFqJYXp40jRvPzWNhfNfYW3vfFN+DNK9mrJ4cVXptJCY21D5zYg/u2zfS2KznPwsqS0f2WMzqsfrcMoJkJJb0MwIAGUDGm8mo8NBE8xFxGMzM1rW3Nz0LXP5b6YsoeISOS0cRN/vOSi2F7WBGdtzrlGKj7JbOcJeQeIIf+6VIPshP6i4w78L4TU8N4a8kw8qeqZYEAADxx2Z5CbbM2W3caHfbW2hksWknygbiNVQD5s+Y/qML3NPBXrKVhCzyeWRJGXt62FwyqbC4KMwzHS+Wx3xQjIYlJ0GgHTE7g3FnpZ1nQ6obsPxJ99D3BH5Gx6YiCMqSNQQbEEWIPUEHUHFryvy69ZOIwCUuPNYbKnUX2zMNAN9b7A4psSN5U32xT838rx8QpJKaSwzC6Na+Rx8Lj5bHuCR1xK4VxyGoziJr+W2Ujb5Ed1Otj1tiwGJA414nw2SnmkhlXLJGxRh2I/qOx6jEXG1+P/J+icQjXtFNb/wDW5/8AYT/gximAAwYMGAD9Vbmw1J6Y645D5ZFBw+GnsM4XNJ7yPq+vsfSPZRjnvwf4B9q4tCGF0hvO/wD6dsv5yFB+eOk+PcaSkgaaQ6L06sTso9yf9cJgenE0cgFcxAPqVGKsR3BBFyPw3F7+wvFgbMSIp2DDdJPUR81e0g/PGOcZ5+rKpzaRok6JGcunuRqTiBHzLVRkZ5GkUfdk9Y+l9R8wQcFrorF1ZuC1LQuzzRgBrZpY7kWGxdT6gANM3qsNyBhV5p5ognmalemmLxtYNmVd/vD4jlK+q9tRY4s+Ta+OugzpLOjLZZIvMzAH2LgtlPTX+mPrmXgUdSgmpivnwDKLDVkU6x69dDlPe42Y4dLyT+gq0FTJTXkhphnAtmmYm2tmsFVdbdb4cOTOKzVlI8lWsWVnZVAUqCi6MSGY/ezD+E4T6riX2iOOONgJZmVLBtQW72IJI0J7fnifzpHL6KOmJVIEUkXtmVQCSb6OQLX10JJsb3BJqK2EU5MYmqDGTGjJUQkEZXa5UG90zqGzC3Rhe3U4veGRhYUUMHyqFzXvsLb/ACxlVZWPTTwjywXsGkYPcXazNlsbeq2pFzcEi2hw7T1aIzlZoz5bBXOdUdSdla5APzuNiLGxxKdlyjQyuxJyg20uT/S3vofyxD4jw4SBV3I9QzajQH+pNtO5xCHFysgRj6yNF0DkfKxDddrdcLXiTzpLQin8g2aXMWzrckC1gRoRudrYdEr4L/h1J6pGTSS93VvvdAc24bSx6aXFr3wneJkhkpHIDARzwmQEWIuJlAPyYr7ai2PflvxMeaKrlaBPMp6dpSy3GbILqhBF7X632vjF+Ic610zNJJVStnuCmY5LHdfL+HL7WwlEbdMnwFVDB7X6dcMfhrRM3EoCNkZpnPQIEINz7lgPri/4H4dR1FLTVCyzIZog5iCo5FiA+VnZfTmIIGp1G+PTidSnD3SGjzRLa8ssiZ2nbUeUwNvhBHoABu3Tcp62yltUi64xzw5qMsaq1Oq+tGU3cE2J2vp2A0Itrtjw4xRUSUL8QpYk8y6gFgDZmdQwbq2hO5IPvio4ZIKyaKF1WIvqNTla3xKh+La4APQEAkEthlqq1AjUsMETQRtYhxmzMDcncfe1/LbbHPLljxrLkei8b1HsoOWed6mtqkp5HgCKGkv5WgMakgkZgLD9NDi2rOb6m+ZLtCDbOkRGa25Fy5sO4U+4G2JVNwymeknlgpkimVcj5Ab5bqXt7FQdPYjHxyzVRPB5cqWZQqkgEspVQoII1Aa2dSNDm73xvmpJNEKNXZXc2cyqnC5amDM065BeQ+bkDtl8xQfRbQgEKLHcAi2Enwt59rW4lFDJPJPHOSrLIxe2hOcE6i1tbaWvjQeBUCPWTq2VofKPnBgMt2+JTfQXCqxHQq+1jiNRUVPTVAPDaWJWkNhI+Ziy3GcoGb0RAbyGwOwB0vopOiXFXoaeZOBxzlB5cRkvmLvGrnKg0U5hsWKg9bXtY648eYOJJT0FolWIyfs1VQFysb59B1ADa97YtIpQ5MnRtF/wjY/XU/IjEeto429UkayoDcqy5rdMwHe2hHUAdRrKdOw+DN+FcWammWVCPToVvYMvVf8Al2IBxr1HWLLGki3KuoZdLaEX26HFTVV1FSxrKwhRWF1KqvqB6iw2219x3x58N52pahxGjlWJ0DWF/kQSP6YqxV5LPjXCEqqaWnl1SVCh9r7MPcGzD3AxyFxPhz088kMgs8TlGHupIP00x2Vjnrx94B5PEEqFHpqY7n/HHZW/y5D8ycAjMMGDBgA3X+zrwgCCpqSNXcRLp0QZm/Muv8uLnxqmYRU6/dLsT8wBb+pxc+EHDvJ4NTC2rq0p/jZiP8uXE/nzlj7bSFFsJEOdCe43B9iNPyxMhx7MW4coye+PurAKa4rpvMgcxyKVYGxVhY4+ZK1nIUC5OgA3xz/425WjpXIkqGXw4dxUyBGYARl2tf7pFjbrbMTb2tjW4o/NUSp6H1DC+mYaNY9L732IIuDhH5Pij4TF51WG8+pHpjUZmWNdyQSALki9z2HfDfy9MH8wxMPKkRXhbc65gTlI3U2Ujf0i+Olo5+ip4ZwGJOKmpcMjEN6Stk8wgAyXvZbhjpsWJIPTH5zJwqR5nBcLIRZJCLXQklVJtYZWO9vui+mo9Vr6iN/KqV8w9CLK9vxRn4ZB3Q69+2Jb0pqIGMciuE+Ai+dT95SjDToQp3ItscTLaoa07KeHlOSmh8ypcCGnRpGRWJLlbHU6DVUCnTqbAXvjMaiHNGaiRy7SNmdLlc7Fw7qx6Lc6Eag7DGoc3cwRJwdlnLMXIiRUIDOdHUXIICgCxJB0HUkYx/g1WIpVaqi8+AsMyZ3Ugd1KkXIHQjX2xpxVEmbcmPdXw6eqmNZCxMMzhgxYXjOgKOt82eMjS19ACDhw4/y1S8UlXzWlSRFstiLWJJGljrqcWkvB4lpozSKqxaSWQfEGUWOtybi29zbEXhtG7yJYMApBJ6C2lu99P16Y55zanSWjSMVjZRcsQcO4a1Qn2kz+aArAxsbD1ArcAhgdfywvjwu4SxkqftE8dPEwzxMMtrnRAxGffTLYt03xX8x8i1NVxKpaKIMjSZwSM2gNrWRgLHfbbrfFlWcj1i0Mg8trCZZsgtc/s2RiEVmuQSDe9yPlja0QPnB+Y6SpVYqJwskC/s42VowUAsVFx8NrDS5BANtMTOJcLjqoywRS2zI40JX7j9VYE6ONVvcXBIOW+HvBJvt0c2RkjgJeRypUABWBW5AuTe1u1z0xbcA53kEmedwgkObzLXChjdUlW4zIoNg4IZet12qk+iehp5a5Wp4H+1CR8qrkRJbXiYXV1J6kfCPrve+IT8LfzpPs+WVGYsACAVv3DEHTvifUxft7SMrK1pQF+EswVbre+b0pfrucffFaVYgJY2Fx6gRvfTe3z+ux3xx83HDkWLXRvGTW/Z98KpJKdZAMvmZfNk6gWDeWnzJDEnoPmDjy4vy7SFBUOzRLYMApH3x8Kixa52yroe2JUlUfslTN1kMlvoPKQfmo/PFHzgwglWSecJEFCxKgLSgAAPkB9KEneU7CwGOiEFFKK8GeTbsiyjTy441SKO7vGxJVBbSSoI0d9iIQdLAe4rzzOD51PChMjD9pK987ZSLrYDQWDLkGgF+pviYnO1FPTNRxg0+cWUtaxNwfU1yQWO7N3uThdmSUyTJOoj0UIQnrurWC5m9ZFrk6m4A6WGI5G4msEmaLQcQRqbznaU2OUobIc/4QEA/rtritk4uW18tMvbNIf82ca/TEeh4FJDwxSQSVkEhU6HLlKZtr9c+utr48Ue46fP6HS97WN77bgYx5ORxpLRUILYq8+1oklREjKxBVAUaBbC5A6blzfr9MVdoRVp9lMjpZRmI1BsA2ntqf1xo8HB6aSFjUnKXuY/xFEX1sB1U6/wAoI748uA8Bp6ciRY2e3qGZgD11sFtcZSbFjbTth4ylUn5HnGKr0aBSsci5viyi/wA7C/64z7x34R53CvNA9VPIr/wt6GH5sp+mH6jqlkUOhuDf8wbEexviBzbw77RQVUNrl4HA/wAWUlf8wGOtHIcg4MfubBgA7H5Zo/KoqaP8EEa/yoowneJXFpEljjzFYyt7jYm5vf5aY0NFsABsBb8sUHMvFaVB5c6LKd8lgbe/tjPki5Kk6HF0zO4a15eFzySIkhikRI3ljD2DsFYXOthcW97d8WXBofss9JkWE+d8ZEKhrZM3pI1Gxueg16Ya+HVlHWRfZvKUJv5RFh8xbr74X4+N0MNYirShQkhjSXMSQRdSQh+7v126dMKsWrf8lZaZdc3cn/bGjkMnlMgK3AzgqSCbi6nTuD1OJ3B+DrCq00ZJEKAM53zOSx2+8b39gwxM4nxSKmX9rKiKdBnOvyAGrD/q+IDcahqKeZaSZTL5ZsV0e6j07i57X98XRNs/ePVdLAoWrlLB/hRvUdPvKEXMCPxX0xUwUxyiejkMqjQMg/aL1yuhAEo12IDa3F8I/N3n1MqVOVnUxIjZQSFZcxuQNlcHMDtfMOmL7kXiiUCuaotH52XIpViSFzXkKgXC6gAnextthXbo0xqNi34l0U+SGqKFYc7qy2YBJDl1sRcI1ja+3w9rpbTs5CIC8j+lI1uSSdtPbHRv+0/NI+F43GgsCGB/qCLHCHzdxmOhqjFRQQU7ADPKkSZiWFwoNtBbfFcXHLlljEynyR4o5Mg8U5lqqNIKCOTy/s0EaOy2uzlFY+r8IuALdj7Wqea/EqpkoFgzkO0hV5VFiyAAhTbTUk3tuAO5vaU0sPEFlkrGZZYUU+bGFBkUmyqykEFgdL6afLH5VQUU9IKIxvEpfOs9wzh9szCwDLawIFtAO2NJqUJOMltEwcZxUomVcN4rJTyiWF2jdWD5l30J0I7anTY46GruZJJYYGW8YlhSU2NtXAJF+gGEqg8EMk4+01cflAhgI7hiB7kC1/xY07j1FAIULXUKAkYj1JFvSgGxFh9O+MeVuUaiawqMtlNTVc9RTVFOjFneFghYnQsMvxdrNf6YXaHkiIEpU10CldGjiZSw6EZn27Wy4Z+F1UkNylMDm6vL6rb7Klh8tcQ6uCIGWpVHR0DPLE3qGUm7yRke+pHXsDuuO4xp7Kkk3aJXDkonyUUHm/sw2STUgWsWF21I1B2y7WOuLak5cAcM8hkym4FrC42J1N7YS+J8UyQFoVKy1Lul1tmyxAAKD2Lm/wAj7aVFLWy0hilXzBZbya5xrm9LKpOU3FyDqM3YAYTkrtjUW1pj1w/1w0lON7iSUfhWJixv2JlCrbr6uxxn3iJIX4syyn0DKAD+HKpH6lj9Ti453482eU3sisFjWwsx/ERfUk5tSNAFtfXEbh3L6cQCxSsVk8rMp0JUAiwIvfKcxttY7bkYT5E3iio8bUc30KnN9JAgQxEXv07Y2fkYtJw6leUXfyhqwubC4U3PdQpxnreHMNLPGKmbzVvdgoIyptdiSbC/QC9gbEaYueI881EXEfs8Sp5KSJEsQXVlNhmUjpYgi2lrb4uKVUZz3sUPEbizTcSnjkkOSH0ooNwCFBGgIAYubMdxr2thq8MzG1CDLEsknmMIrjVkFrMb6ZQ2ZcxB2sLkWxAq+CRvWVU+WJ3WocZZgGRgGb062t6juNR9bG64ZzRRnzGDSQSD4olCupy2QZCF0Gg9N1sOgxTi2xZpIYaqlAAlfVs6ux/dU2It0UIWFvc7kklb4xzHDHLJGscp8tipuygXFwQCVY29Tbnoe2LGk5kWcmLKxLAjKQEYjrYE2On71/bCpxHl6olqSzQS3kRc2j/EVIYkLoDmJNj7dzbOdx7QcbjNWno0Hkziq1FNmWMR5XK5Qbjob363ve/e+L8C+hwpeHfB5qeKVZUyBnDKDa+ty23uQNe2G2+Li7QpaZzf/wBmvzwY6F/2XH+H9T/ywYoknqdO+Mw4vF/vcnm3+I79r40HgFX5tJTyfjhjb+ZFP+uK3miKl9Pn3DH4coJJ302t33+WJYITeDperj8vT1D/AK+WJMbUT8REvkHKZCBJ5gK+Zm1Bjte9yGK32Oo6YYOWzEkxSOF10/vHIvrnA0AtYlCLgncd8ey8t0oq1OQ5gxkGgyh7D65svqt2Hywnbqi1juzM6qT/AGhxCZpicqEhV9hsLfL/AK1x4cWpRRvDUU5ZDcEDrphj5x5DnjqWqaNltIblCwUgnU2uQCL/AFxE4TyFV1MiyVpEcK6m7C5A3AsbD5nb3xklLJOzfKOJexQyUU61S3NPMqtlGy5/U0Z7an0nY2Ubj1enNvLbVEoq4XiZJI1U52yAWLWNyDoc22974lR8/wBPPI9NEFsR5cbyD9m7D7lvw20BO/5X/YqIRlFZGiKFitvWvqNzZHJ1943J6Y1apbME7Z7UtGYqSOGNioijsZAMrMQD8N9UW/Xe1gLbmn515YiqWSXzwkxRQ65WkzaCxKoCVP0wyGuGQ5mUpexZfu9PWDqn1098KvFOPu3wRwAJAHzyZPUyhc17gsRbqOmHHllxvJOmJ8a5PtaIMfL9PHSyIsjNUEqxLRsgst7Lt6QbnU2x48O4BPVFUEZCfjt6f5tj9MNNdzDRU9ElVUIBnOVRFe7kfhsRpbW97DE/kbjVJVRvLSZgcwEiPe6ncXBJGuuoOtvbDeU7nISxgsUuiJWpaRl1YD0qQw6AW/IaWxLl4aJ6VI3yg5s0ea24uNFI1Gp7b4nR0tmKrZZYvhJ2eMklA3cDVb7grcb2NNzTXLHSyVhVs1Mh9Nx8Q+FW6j1EajcG43xjhTbRed0iDxGVaYASCmUH4S0yQ3G3wvYix0I12xL4NDDHHJXyPCyLG2kJEi5fvAsNGY7W9+t8cy8T4nJUStLM5eRzdmPUn+g9hoMTuWuMyxSGFJCqVFo5FN8puwysR3VrG++hHU42wiic2zZKnmylqnjoxGKdQw8qSJgcha3xJkFgWNm7G51GuPOm4HRxysJaxWQNeRAjtmK3U3JU2uTYn2xSUHI5pZ0audafLICdVbzI1vmVFQlzchdcvU3ItYtnMJpppDWUjxyMvqnitYso/wCLkaxuumY22F911hRy20aOWOkzy5r4vSSyAR52aQhSnlkKTfKCGa1joFtY3IGxvexrKuLhfxzJ9plFlBJKxpdQz662OVbm2uUWGhwu0/FYklkrSoK04AiQ/fnkDBSe1lDMbdAp3wlcXq3mlaWUlpH1Yk/oPYdB0AGLXHFPKjOU3VGq00gGfz/7zd82t77G40IItYjS1rYt+U0bOMyp5eUmLOB5mW4vk+95evXTUW3wneHlbHO8VNUnM0Skwk/eUa+U3cLbMvtmG2PTnLjjDiBkjazQkRoe2W+f5guzAjqBiFCnsbnaJNXQw0Xqrm+0yuzSLCpIQBi12Ytq18x0Pp39J3x4cS5gjqzEYkMYiVgY7Cwvb1jLpbpiq4/xL7VULOV3RVdeilbjT90/EPmexxI5X4TNJUtJAfLyKxzkekXBFte+35npjRTcZJmfLxrkg4Ppo9aWQofOXM60153bssaliL9za31xlvFOZKuvmaWWZ739KgkKvZVUGwt+Z643b/akoRqeoTzFkVkZCFjcqwIbIw/Zyix6WOMWqfD+rWZ0pUadQT8Ng4H78ZN1I2O672Jxryczm8umYfT/AEseCGEdj74Jc8zyzNQzu0gyF42Y3YZbZkzHUgg3F9re+Nlxl3hF4bS0TvVVVhKy5EjBDZVYgsWI0zGwFhsL99NSXcfPGV3s6Ko8vtafiH54MYT/ANp4/F/X/ngwAah4UcR87g1IeqR+Wf8A02ZLfyqPzGLrjXDXlA8tlVhbVgTYBlYWt1uuM3/s7cYzUlRTneKUSD/DKtv0ZD/NjSOM8cFOouCS1wDplBA0zEkAD6664loEQ14KYpFmkmZ2GgRQFBNwbW10B1vpa5xPMeXIx3z5ifdrg/SzfkMVNHzCuXNIrA9XIZh/MqlQPa9sWC8XilXRlYEbqwb8wpuPqBgof6n1MSBmBsSWzNpfQkBQTsB2+fvik5o4VNU0pSFypYMzKNBJlKgfK4PTfTFv/tOMIzmTVSA2WzZiR6TbuQPbY9seCcyQ+W0iFnc6WYWJt8hYLft1PUkXl99jV+jGeG8EqJJGhVfUvVtAO5Y9Lb3xscZlWKngMqSF0IMrLnV2WxC2vqCuY3vc5O+IBrpELymOP1j12W5I65tbkAb/ANMfSSr5Zvfy7g6HVW+4yn8Wnpb71rHUaqEtUOUd2TYaAM3lkGCUXIAJZGHUobhgNdVBBHYjXFdxbhqIwepRXbLkjKkBiPvKfRbJa3S+w1xbPUhowsrBWBvHMNFLDZr7K3QofcajFbX8YNUqqIQxXW9yCHsQQpHuGGxva5G2HJKthFu9FJzfy8OKRRU0YWnmgLNGCSyMCAHUkC4OgINjsfp68o8rvwWnleRlknnZVAW+RQgYjU2J3N9ug98fHMdLGaF5Iwyywyp5mZrkKbqLEW9BzK2gHw67YgcKrT5J+2VZjjNmhjku7k/jtYuI7Egd73GgF3vF12LV7Lx+YZ/MRmykg2GmX4rXUnsdN9iAems/j9IlZA6AlROPs0ykepGbSNmX8SSFfmCdxbFPwTypmLLNFM8YLrCpIZ2XVR6lBtcDYHDXFVZiJTDGzWFnVje241KXxEMkvuKlX+pypzDy3PRTNDURlGB0P3WH4lbZge+GDw05JlrKpJSjCmgYSSORoQnqyKerNa2mw1OOkaeq893jkhXKgBuSHW7X9Nios1hfroR3GPGVzlGfKhjIIiU6NtpvqCMwAtbuLjTS2RRhXEuLSVErTyEl5TmJ7A/Co7Ko0Ax8UVUyuCCVZTdWG4PQ/wDx1GmLjmLlOSma+RzAdY5Mp+H7qv8AhYDTXe1xviJwXgUk7WjFh96VtEQfiZjp/De5OmKyVCxdnxx6vi/ZpD6UVBKVvtLMqllHsiBFHyPc4o1mvqR01/8Avfth35z5Fp6OJXhqGZpNI48qvnIF82YMDaw1ax6aYhcP5Od4fMM0KEMEeMhmdHI+EqFN9NdNND1BGDJCxfYuUfFHhdJI9GjYOvzB0B9jtb6Y0DhvLwkSN5ahWaZBNaOJ3a0hJuSSAPVmGvUHFPxzk+Clp1nnqi+c2SOBArMw3F3Jy5et100Fr6Y+eEeIkcaRxNTlUjvkdHzOoY3YZSqq633UW7ix1wSdoqMdjjTcFWmJlhR5XtlHnMArFrAL5aLrdrbtpoemMa8Qub5aqrlQEpBG7JHEvpUBSRmIGhY2uSe9thjdqHjEbtGzOMqqZy3Ty1W6yDupYrbrcEEXBGMf5p8PZqieWpoImkikcs0WgkiZjcgrfVTqVIvpodQcKDa2OSKrw/5senqY4pD5lNK6pJE3qX1G2dQfhdb3uLHS2N7ruTyNYjmsbhXJDKe6TD1Kfnf54yTkTwnqvPWpq4jFFAfNyPozsmqrl3AuBcm2m2GOo5wqyVnkkNMI5P2iE5iyN8JVVB9NwQTawJG+E5pjjF+B+4BxGoEvkzRyFbEh3WxW3RmX0OD0Ya98WfMnEPIo6ib/AMOGR/qFOX8zj04HX+fTxy/jW/b62998J3jhxbyeEOgPqndYh8r52/RLfXFIhnNOXBgwYAH7wT4/9m4qik2WoUwm/wCJrGP/ADqF/iOOmcoO+OLIJ2RldSVZSGBHQg3B+hx19ynzAtdRQ1K/8VAWA6ONHX6MCPlbCA9K3gVMQzPEi6Elh+zNupLLY2+uM6redeFlxGJanKDYOUWVB8hKC9vkMOniJTSScLqViBLFNhuVDKXA73QNp1xzOPhsVObNfNfp1/01wLHyrKVvydJQcuiSlHlVBkDkPGwHpsQQctr2uDv0sNOmIc3BWp5M7m4IB0vZQpbMBfr6lbp8I7Y/PDCkmi4VDnBsS7Aa5sjG6kDsdWtvZhhhqKXzhlAO981itvlcamxIta3fTGfJBZOhxk62eLvGYbEgFbEAd+lu98UkHFIoBNLKf2CjJYC9yxUqijrqHt7a7a4kVHC4kYRSVNlJtkUHr0OpCXsd9PbC/wAU4/Q19GIYpBTsjh08wWUsAR6m13BOu+2CMd20N+kXnLXNqTSMsIkZcwDKy+oBjYObEi3dtiBrYjX24jS1MEkop4s/nHMri1lzfEGuRax69QelsZTzLxuo4O48uSI1NRDa6esJEWGVgSLF2Km2hAAv1FkM83VnmeZ9qnz3vm81r/1xrjF96Ito6J4pH/szhs0jESTSZQSwuuc6DQ7qurajW3QWAyiipWmJmkdiWN8xOpPcne+J/DeeZuKcOmpJ/XUQATow3kRNJAQN3VWLabgHqNYHCK5TH5bGxGMuVOKqJpxVJ/cfFdw0wASwsRl10PbqD0ONO5S5s86mBYjzG0A2zNpm+W4duwYnYYzXi1eixeUpzE6ADXGg8mZKLhSGb0tUOSmlyFKhc56hLC5PZh3wuPKUaY+RJPQ7UtTkUBUuN7k2LE7ta2l+xPtpbFXzZzXFRQ/acuaRhkUXI2Ot+gsTYnE77aBYbb3B39rDr/r0vhK8UOCymmjnCkhWYMLXyhstmIH+HXtmw3JpdExim6ZT0/jNOCJHVWRmy5bW23s369dxhl54vX0NNNTspjZr5GYLmLC1tTa6kG4JHU9MZbXcUd6anhNPGMhbUJYkkiw02uB26Y13ljhbwU0SSAg5S4U6WzsSR7GwW/zxEZt/uaTglTRC4FwCJaIUtXNGs6yGVMrAmAuBlysdL29R6erTocTIOAQUkCskiSSA5pHLKC/ptp6hoNwt+rbkm9h5GV2deygj2JIH5MfyZuwxH5j4pFTxlmOUW3Iv+Q6n27kfPF3fgzsy/wASKSRninGYQyhgn+JcuY6bZgB7nIcJxX4QFKkXDNm+K5JBA6aafrh84x4kxGFqVaeN4B6VBu1ze5ctdSGN2bMADmOPfw/ouGTyL5sR80tZUaQupI29JtoToMxIJ0PS7cWFrySuE1bDh1NTNpcNMwO+R5GMK/I28y3+DE7hXFvs0yy7J8Mg7oT/AFX4h9R1OKjmTxLz1Fko4ckbAO0yKzlVOq/u9R1tjRoIKRoo5YqeFlkGZWyLYex039vY66Ytpx7J7JjyFpSvmMub+7tYqwAsy2IsSCDfY2I+lDFyTT/amZwUkkXLYG6Oq20XNtoNVOo9xri7epzC0gDKdwBYj3UjUEHUdcfU1FK6ZLrIhsUkzZXUjVW0FmINjcWv2xOpgm49FtTwBEVFFlUWA9hjBf7QnHvMrIaVTpAmdv8AHLY2+iBT/EcbtX1yQRPLIbJGhdj7KLn9Mcg8f4w9XVTVD/FK5cjtc6L8gLD6Yskr8GDBgAMbD/Z/5v8ALmegkPpl/aRX6OB61/iUX+ae+Mex7UdW8UiSRsVdGDKw3DKbg/Q4AO0iMKXMfAqKmjaq+yQvKCtrr8TswAv0vc7kYm8ic3JxGiSoWwf4ZUH3JBbMPkdGHsR74teJ8JjqI/LlXMt77kajY3BBxLQ0xdPOzARI0JSSoFoyD5ihjbLmHpa1yL298TqRXb0TyP5n3luFX5rksGX3199cU3NFBT8PVa+WSVlgsEiOU5mN8ig2Bvc3udst+mED/tzkd/2lMgjLXBRm8xT3DN6Se4sAduuHFOS9A2l0aVzJQM8RhgyK+RioJCAkgJp75Xa3uMY8OS6lZ4aZ0kTzXCkkEDXfXUH5g42CinjmjFTUZBG6IIZBrmzZmLKNStxlBU6gqw1AubSmjkRM0LiWPoNx+V9PofpjPGnstSpGEeOXCTBxJSAfKaCMR9gIxkK/S1/4h3xnWOqOZOF03EqfyatDGRqrX1Ru4e1h7hhY++M+j/s7qX/77+z7eV6rfz2+uLT9kULngVw9n4qJRokMTs56AMpUAn3J/Q9saNxrw8oaqUtBN5LMfhC3Qk/hva1+wNuwxfUvJ0HD6BoaZTYkGRzqz2OpY9h2GgF/e9XVmBUWDM99WB316KLdfbEylsuKIXBvC6mpp71DtKFAYkqEjF72z+om2l+3fHnxLiwqZTICMvwou2VB8It0J+I/O3QYfqZtGMhF7KjX7hRm/wAxIx5CFAf7pWjAJJZB6QAToWFz2t+owE2KU/NzxcMlSNv2sJVAw1KxuTlb5ixS/wDhPXCzy/xyaCoibzmdJWAkRiWBDGzXB667+2PvjvidaWSJaeMwXyuAqi4vrsLn53HcWw3cqcBoR5c6I93TMuY5lBNxYdb9r33HXFqfoHCuy4Xl+nB84xRwLvdVCMexLbrfstj3PTH60YzHKhRbDLfQ9buQbnXQWPQXOpFvaj4tC4WRYpjcXVnAJ+md7j9MePF+JNbMkJJ0UXcKWJNlWwVtSTa/viHVUh7b2e1LAWhluc2a6sQMpsBsoubFQT8zfbS2ceJlLNHAGlszMBqhOVArCzdLliL67ZgPu3OtQRCMlRsdfyAB/oD9ThQ59paeelEDyqkqgZb3OoA9JsDbUDfDrQkzK+SuXaeqWUzTBSACN1IsRrc6a3tv1GKajlMNX6B8LEKvxe179T1v3GJdXyzPGzhAXU/etbML2FgdzmOwJ69sMPJXJTCRJaiQQAE2zlU0tbQltSdRbpiV3a38fwaN1Guvzqxp4/4eR1EorHkEUbxK0oAuxcgfCNrtf8zsb4nUPETBTiKng/YgXAY53INjm+NT72Ue4vi85yo/OoSIzdVsfT6vRlZSRbfKGzfw4gcv8aSWJo5B6xq4UahvxC33TbQ/TD60Stq2T+X6hKkEk6gXKg6EfiB0PsRYEH6XYo4woAAAA2Awmcp05NbK6/AFNyNszCO4+rKx/h+WGbmDjsdHTSVExska3I6k7Ko92NgPnioomXZmfj7zh5cCUMZ9U1pJbdI1PpX+Jxf5J74wXFjzDxySsqpamU3eVsx7AbKo9lUAD2GK7FEhgwYMABgwYMADf4ac9twyrDm5gkssyDt0cD8S3JHcEjrjqSkqkkRZEYOjgMrKbhgRcEe1scWY1Hwg8UfsTCkqm/3Zz6HP/CYnX/0yd+x16m4I1Lxc5ZkreH5YQWeKQS5RuwAZWAHVrNcDra3XHPNHwOeWYQxwyNITbLlN7+99vmdsddqwIuNQdbjXELjkb/Z5vK/vDG2W297afXEbRWmJMUcEFFS0fnxPPTgXQMNSb5wGIsCC2m2g6G2LDhvE2o4Z5ZUZQSojRvSXezXsDqBa1ySfhJxhdTWWHllG87Nrvctff53xoXFOKSSpFDIfXTxKjX/GwBYn3tlX+E98aOMbyszhOUk01RoHLnHY66NvNCrImptp6TswO4HQ9vqMVtHxZ1mcU65o9NH21Jswy2sTbbXSxNsJHDuJGFgQdwUOu6uMpH6g/MDD3wSqSGNyTldS2a4F1NzmuN/hAA+WM56dxNo9bL3hHFFnzKVMcifEt7ix2YHZlOPReGRo+dUXN0JXb5aafPFByzOTM8zBrykpGgGtlIzMbmwC6XN7ZmI3sMXVdzXBCivJIoDi6jW9u5UA2sdL+xwJZbE1TpCj4k10kMStTlkZ87FgTe4IuFP3fiJOW19OgIweEfHZ6uKojqGaVY8oV21PrDZkLbmwAPcX+WHDNDWU2dRHOjar1FxpubEN+XbEThvCqZV8u+XW/l3MQudz5Ytf5nN8zjVNpODRnSvISOL+D4acsJlVGa5uQv8A9fTD/ScEjSmSKMg+WNCDp7g22B29tDuMSk4DTjaCL+RT+tsRq3gtMil8iREC+dW8kj+JSLYxjxxRrLkcu3/wgwylbuRlOb1qe5Ns/YG9g3S5DdTf8ruMRQyCSYgBSAo/fe4X5WFyewIOPZoc1OsrMNRZi4PrUnLsBcsVOUWAzXGg0tDl5fE1O1NICTJmkVnN3BXKFLhRYADKhAJvc9SbFUGvJ4VHNsq1DpIqCJ4maFh0cbA3630tbttjAeLTfaKmoaolZWRiEUnoCbAX/wCjqeuNxpuWZZaYLWny/LbRgbsQO1r2LDT9RfEDjvhtQVF6li0YBynMCDddLaML9LX19+mEpSr9jRYxf5Qq8gc6S03CaiRvWVOSLNqMxKBSe4AZj7hAOmEmvnkmYyzOzu+pJNz/ANe22NWq6SiqeGyUVGf2gIZLi2Zk1CjtcMwHcnc3ucqaS3pe6suhBBG2h+Xyw8mTiX3h/wA5y0NUilyYHYB1O1jpmA6MN79bEdcbfVclUzvmylddltb3sCDlB7Cwxg3JvLTV1bHGgORSGka2gUHU+19h3Jx0xi28uyH9vRHo6FIUCoAqjX/5JO/zP+mOdvGDxE+3z+RA16WE6EbSPsZP8I1C+1z97Rk8ZPFIEPQUjafDPKp37xKe3Rj/AA974thkhgwYMABgwYMABgwYMABgwYMAGp+Ffi+aPLS1hLU2yPuYvbu0ftuvTtjoSnnWRFdGDqwDKykEEHYgjQg44ow6+H/ijUcMYJ/e0xN2hY7X3ZD91v0PUdQCOmzwaEyeaYY/M/HkXN+dr4qOP8DmkkzR+VltqCEDX7lmie4/LEjlXnKl4hF5lNIGt8SHR09mXp8xcHoTi7xOKKyYhVPDKuBTJmWNFF2bzYVAA3N/IFsQqFWrzmjeOVl3LMm22uWFXI6XGGPxF4FJV0LRRH1Z1ew+8FNyv9G9yuFzkbl2alLSMrKsSu3qBW5yn0gEAnoSbW9I3xX21T7C3dqhupmWMTVBACxgxoALAJDe9gPxSZ/oF7YzHnjgEkM1PJJE0yCMKwuQtytnuR2YsenTGjcUm8qmVAM3loHf3y2yg/4pbX7gPjEqnxJrmkaoEnoVvhJN7X9tB8hp7YiSvRrxKTbaVjJQ8VqOF8Fmcjy3qJFig3FvSc8oB1+EGx7qpxn1RzdWBUX7RMfSCQ0jMLkk6hiRsR+WGrxZ5r+1xUS9RE0r/NzlXTvlQn+LGdVguxHyUfQBf9Maxk0uzCW3dDjQc/yxRIzhHJBCrbLmsdXZlIbW5G/QYauS/FCCSoijmoog0kiosiEtlLkBdJLne2obGU8TlDSEL8KARr8l0v8AU3OL7w6o/M4pRodvOV/5Lv8A/wA4ty8Eq/Z0QtYH/wB4kuVvaBBqTfZwOrv07L2u2KvjfGjTPHnYiSbVwgB8uMaKAx0AvmubanMbgDF3FQKhLoPgBC5iWsANVW5si6W0GtsIHMVWZaqVgdnKD5R+m35gn+LGVmg5x5W9V2Zh+K5Ovz6ddNDio5v4bJJw0eV8V850v8RJJ2OInKVW0jGAbopaN9wuusbfuEm4HQg26Yd+HQFIUVrZgLG2ov1seo6YzcbKUsXZi3AuGNLVQrHE0bR2zEXszXuXPbpptYdMa1xLlGkqGzzU8bv+IrYn5kWJ+uLVIVGwA+QtiDxzj8FHCZqmVY0GlzuT+FVGrN7C+FDjxWyp8mTtaPbh/C4adMsMaRINbKAo+Z/5nGO+KfjICGpKB9D6ZJ1O/dIz27v+XcrXiJ4wzV+aCDNDSnQj78g/fI2X9wadyemdY0SoyDBgwYYBgwYMABgwYMABgwYMABgwYMABgwYMAErhvFJaeVZYJGjkXZkNj+nT22ONl5O/tB7R8RT28+Ifq8Y/qn8uMQwYAOzuE8cgqoxJTypMh3KEG3sRup9jY4mOgIIIuCLH5Y4v4dxSWncSQyPE4+8jFT+YO3tjR+X/AO0BWw2WoSOpXuf2b/zKMp+q/XAI39+GRmNo7elwQ2pubi251uBa3aw7YzGo8DUacsJbRlsxXX/2gfpm/LE/hHj1w+awl82nPXOpdfo0dz+YGHHh3N9FUW8mqp3J6CRb/wApOb9MQ43suM3EzfmvwSlmmaSCdMpAAVwQQAoG6gg6gnYb4W6vwS4gHLAQvqWGWS3cj4lHX+mOglXrj8Iw6a8iv4OZ63wr4hDctTMwUGxjtJc200Uk766jpiw8N+FTR8VpS0MihXNyysuhRgdx0vc/LHRFsfVj74dyDRG8o2y6ZbnXrY6kfra98RH5cpizO0CEkliSL3J1Jttf6Y/eI8yUsH99UwRezyKD+RN/0wo8Y8cuGw6JI9Qe0SG38z5R+V8FWKx8hp1QWRVUdlAA/IY8q6vjhjMk0iRoN2dgo/Mn9MYTx/8AtC1Ml1pYY4B+Jv2r/MXAQfVTjNuMcfqKt89RNJK3QuxNvYDZR7ADABtXN3j9DHeOgTzn281wVjHuq6M/1yj54xbjvMNRWSmWplaV/fYDsqjRR7AAYrsGGAYMGDAAYMGDAAYMGDAAYMGDAAYMGDAAYMGDAAYMGDAAYMGDAAYMGDAAY/WwYMAGjeGO4+f+mOheFf3QwYMAj2q/gb5YwvxR2bH5gwDMiXBgwYADBgwYADBgwYADBgwYADBgwYADBgwYADBgwYAP/9k="/>
          <p:cNvSpPr>
            <a:spLocks noChangeAspect="1" noChangeArrowheads="1"/>
          </p:cNvSpPr>
          <p:nvPr/>
        </p:nvSpPr>
        <p:spPr bwMode="auto">
          <a:xfrm>
            <a:off x="8161338" y="-1790700"/>
            <a:ext cx="3743325" cy="3743325"/>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22533" name="Picture 5" descr="http://upload.wikimedia.org/wikipedia/commons/thumb/2/29/Diatom2.jpg/250px-Diatom2.jpg"/>
          <p:cNvPicPr>
            <a:picLocks noChangeAspect="1" noChangeArrowheads="1"/>
          </p:cNvPicPr>
          <p:nvPr/>
        </p:nvPicPr>
        <p:blipFill>
          <a:blip r:embed="rId5"/>
          <a:srcRect/>
          <a:stretch>
            <a:fillRect/>
          </a:stretch>
        </p:blipFill>
        <p:spPr bwMode="auto">
          <a:xfrm>
            <a:off x="0" y="2743200"/>
            <a:ext cx="4495800" cy="4114800"/>
          </a:xfrm>
          <a:prstGeom prst="rect">
            <a:avLst/>
          </a:prstGeom>
          <a:noFill/>
        </p:spPr>
      </p:pic>
      <p:pic>
        <p:nvPicPr>
          <p:cNvPr id="22537" name="Picture 9" descr="https://encrypted-tbn2.gstatic.com/images?q=tbn:ANd9GcTpGqMGT29-ENYtJNSGz0rXGrkMZmYZR0PIFFMKgA_z0eKfHkz4"/>
          <p:cNvPicPr>
            <a:picLocks noChangeAspect="1" noChangeArrowheads="1"/>
          </p:cNvPicPr>
          <p:nvPr/>
        </p:nvPicPr>
        <p:blipFill>
          <a:blip r:embed="rId6"/>
          <a:srcRect/>
          <a:stretch>
            <a:fillRect/>
          </a:stretch>
        </p:blipFill>
        <p:spPr bwMode="auto">
          <a:xfrm>
            <a:off x="4419600" y="2743200"/>
            <a:ext cx="4724400" cy="4114800"/>
          </a:xfrm>
          <a:prstGeom prst="rect">
            <a:avLst/>
          </a:prstGeom>
          <a:noFill/>
        </p:spPr>
      </p:pic>
      <p:pic>
        <p:nvPicPr>
          <p:cNvPr id="7" name="Picture 6"/>
          <p:cNvPicPr/>
          <p:nvPr/>
        </p:nvPicPr>
        <p:blipFill>
          <a:blip r:embed="rId7"/>
          <a:srcRect/>
          <a:stretch>
            <a:fillRect/>
          </a:stretch>
        </p:blipFill>
        <p:spPr bwMode="auto">
          <a:xfrm>
            <a:off x="0" y="1143000"/>
            <a:ext cx="4419600" cy="1600200"/>
          </a:xfrm>
          <a:prstGeom prst="rect">
            <a:avLst/>
          </a:prstGeom>
          <a:noFill/>
          <a:ln w="9525">
            <a:noFill/>
            <a:miter lim="800000"/>
            <a:headEnd/>
            <a:tailEnd/>
          </a:ln>
        </p:spPr>
      </p:pic>
      <p:pic>
        <p:nvPicPr>
          <p:cNvPr id="8" name="Picture 7"/>
          <p:cNvPicPr/>
          <p:nvPr/>
        </p:nvPicPr>
        <p:blipFill>
          <a:blip r:embed="rId8"/>
          <a:srcRect/>
          <a:stretch>
            <a:fillRect/>
          </a:stretch>
        </p:blipFill>
        <p:spPr bwMode="auto">
          <a:xfrm>
            <a:off x="4038600" y="1143000"/>
            <a:ext cx="5105400" cy="1676400"/>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 y="0"/>
          <a:ext cx="9144001" cy="7199058"/>
        </p:xfrm>
        <a:graphic>
          <a:graphicData uri="http://schemas.openxmlformats.org/drawingml/2006/table">
            <a:tbl>
              <a:tblPr/>
              <a:tblGrid>
                <a:gridCol w="2281925"/>
                <a:gridCol w="2904186"/>
                <a:gridCol w="3957890"/>
              </a:tblGrid>
              <a:tr h="341061">
                <a:tc>
                  <a:txBody>
                    <a:bodyPr/>
                    <a:lstStyle/>
                    <a:p>
                      <a:pPr algn="ctr">
                        <a:lnSpc>
                          <a:spcPct val="115000"/>
                        </a:lnSpc>
                        <a:spcAft>
                          <a:spcPts val="1000"/>
                        </a:spcAft>
                      </a:pPr>
                      <a:r>
                        <a:rPr lang="en-US" sz="1800" b="1" dirty="0">
                          <a:solidFill>
                            <a:srgbClr val="000000"/>
                          </a:solidFill>
                          <a:latin typeface="Calibri"/>
                          <a:ea typeface="Calibri"/>
                          <a:cs typeface="Arial"/>
                        </a:rPr>
                        <a:t>Characteristic </a:t>
                      </a:r>
                      <a:endParaRPr lang="en-US" sz="1800" b="1" dirty="0">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b="1" dirty="0">
                          <a:solidFill>
                            <a:srgbClr val="000000"/>
                          </a:solidFill>
                          <a:latin typeface="Calibri"/>
                          <a:ea typeface="Calibri"/>
                          <a:cs typeface="Arial"/>
                        </a:rPr>
                        <a:t>Centric </a:t>
                      </a:r>
                      <a:r>
                        <a:rPr lang="en-US" sz="1800" b="1" dirty="0" err="1">
                          <a:solidFill>
                            <a:srgbClr val="000000"/>
                          </a:solidFill>
                          <a:latin typeface="Calibri"/>
                          <a:ea typeface="Calibri"/>
                          <a:cs typeface="Arial"/>
                        </a:rPr>
                        <a:t>aiatoms</a:t>
                      </a:r>
                      <a:endParaRPr lang="en-US" sz="1800" b="1" dirty="0">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800" b="1" dirty="0" err="1">
                          <a:solidFill>
                            <a:srgbClr val="000000"/>
                          </a:solidFill>
                          <a:latin typeface="Calibri"/>
                          <a:ea typeface="Calibri"/>
                          <a:cs typeface="Arial"/>
                        </a:rPr>
                        <a:t>Pennate</a:t>
                      </a:r>
                      <a:r>
                        <a:rPr lang="en-US" sz="1800" b="1" dirty="0">
                          <a:solidFill>
                            <a:srgbClr val="000000"/>
                          </a:solidFill>
                          <a:latin typeface="Calibri"/>
                          <a:ea typeface="Calibri"/>
                          <a:cs typeface="Arial"/>
                        </a:rPr>
                        <a:t> diatoms</a:t>
                      </a:r>
                      <a:endParaRPr lang="en-US" sz="1800" b="1" dirty="0">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061">
                <a:tc>
                  <a:txBody>
                    <a:bodyPr/>
                    <a:lstStyle/>
                    <a:p>
                      <a:pPr algn="ctr">
                        <a:lnSpc>
                          <a:spcPct val="115000"/>
                        </a:lnSpc>
                        <a:spcAft>
                          <a:spcPts val="1000"/>
                        </a:spcAft>
                      </a:pPr>
                      <a:r>
                        <a:rPr lang="en-US" sz="1800" b="1" dirty="0">
                          <a:solidFill>
                            <a:srgbClr val="000000"/>
                          </a:solidFill>
                          <a:latin typeface="Calibri"/>
                          <a:ea typeface="Calibri"/>
                          <a:cs typeface="Arial"/>
                        </a:rPr>
                        <a:t>Symmetry</a:t>
                      </a:r>
                      <a:endParaRPr lang="en-US" sz="1800" b="1" dirty="0">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1000"/>
                        </a:spcAft>
                      </a:pPr>
                      <a:r>
                        <a:rPr lang="en-US" sz="1800" b="1" dirty="0">
                          <a:solidFill>
                            <a:srgbClr val="000000"/>
                          </a:solidFill>
                          <a:latin typeface="Calibri"/>
                          <a:ea typeface="Calibri"/>
                          <a:cs typeface="Arial"/>
                        </a:rPr>
                        <a:t>Radial</a:t>
                      </a:r>
                      <a:endParaRPr lang="en-US" sz="1800" b="1" dirty="0">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1000"/>
                        </a:spcAft>
                      </a:pPr>
                      <a:r>
                        <a:rPr lang="en-US" sz="1800" b="1">
                          <a:solidFill>
                            <a:srgbClr val="000000"/>
                          </a:solidFill>
                          <a:latin typeface="Calibri"/>
                          <a:ea typeface="Calibri"/>
                          <a:cs typeface="Arial"/>
                        </a:rPr>
                        <a:t>Bilateral</a:t>
                      </a:r>
                      <a:endParaRPr lang="en-US" sz="1800" b="1">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362329">
                <a:tc>
                  <a:txBody>
                    <a:bodyPr/>
                    <a:lstStyle/>
                    <a:p>
                      <a:pPr algn="ctr">
                        <a:lnSpc>
                          <a:spcPct val="115000"/>
                        </a:lnSpc>
                        <a:spcAft>
                          <a:spcPts val="1000"/>
                        </a:spcAft>
                      </a:pPr>
                      <a:endParaRPr lang="en-US" sz="1800" b="1" dirty="0">
                        <a:solidFill>
                          <a:srgbClr val="000000"/>
                        </a:solidFill>
                        <a:latin typeface="Calibri"/>
                        <a:ea typeface="Times New Roman"/>
                        <a:cs typeface="Arial"/>
                      </a:endParaRPr>
                    </a:p>
                  </a:txBody>
                  <a:tcPr marL="47678" marR="47678" marT="0" marB="0">
                    <a:lnL>
                      <a:noFill/>
                    </a:lnL>
                    <a:lnR>
                      <a:noFill/>
                    </a:lnR>
                    <a:lnT>
                      <a:noFill/>
                    </a:lnT>
                    <a:lnB>
                      <a:noFill/>
                    </a:lnB>
                  </a:tcPr>
                </a:tc>
                <a:tc>
                  <a:txBody>
                    <a:bodyPr/>
                    <a:lstStyle/>
                    <a:p>
                      <a:pPr algn="ctr">
                        <a:lnSpc>
                          <a:spcPct val="115000"/>
                        </a:lnSpc>
                        <a:spcAft>
                          <a:spcPts val="1000"/>
                        </a:spcAft>
                      </a:pPr>
                      <a:endParaRPr lang="en-US" sz="1800" b="1" dirty="0">
                        <a:solidFill>
                          <a:srgbClr val="000000"/>
                        </a:solidFill>
                        <a:latin typeface="Calibri"/>
                        <a:ea typeface="Calibri"/>
                        <a:cs typeface="Arial"/>
                      </a:endParaRPr>
                    </a:p>
                  </a:txBody>
                  <a:tcPr marL="47678" marR="47678" marT="0" marB="0">
                    <a:lnL>
                      <a:noFill/>
                    </a:lnL>
                    <a:lnR>
                      <a:noFill/>
                    </a:lnR>
                    <a:lnT>
                      <a:noFill/>
                    </a:lnT>
                    <a:lnB>
                      <a:noFill/>
                    </a:lnB>
                  </a:tcPr>
                </a:tc>
                <a:tc>
                  <a:txBody>
                    <a:bodyPr/>
                    <a:lstStyle/>
                    <a:p>
                      <a:pPr algn="ctr">
                        <a:lnSpc>
                          <a:spcPct val="115000"/>
                        </a:lnSpc>
                        <a:spcAft>
                          <a:spcPts val="1000"/>
                        </a:spcAft>
                      </a:pPr>
                      <a:endParaRPr lang="en-US" sz="1800" b="1">
                        <a:solidFill>
                          <a:srgbClr val="000000"/>
                        </a:solidFill>
                        <a:latin typeface="Calibri"/>
                        <a:ea typeface="Calibri"/>
                        <a:cs typeface="Arial"/>
                      </a:endParaRPr>
                    </a:p>
                  </a:txBody>
                  <a:tcPr marL="47678" marR="47678" marT="0" marB="0">
                    <a:lnL>
                      <a:noFill/>
                    </a:lnL>
                    <a:lnR>
                      <a:noFill/>
                    </a:lnR>
                    <a:lnT>
                      <a:noFill/>
                    </a:lnT>
                    <a:lnB>
                      <a:noFill/>
                    </a:lnB>
                  </a:tcPr>
                </a:tc>
              </a:tr>
              <a:tr h="341061">
                <a:tc>
                  <a:txBody>
                    <a:bodyPr/>
                    <a:lstStyle/>
                    <a:p>
                      <a:pPr algn="ctr">
                        <a:lnSpc>
                          <a:spcPct val="115000"/>
                        </a:lnSpc>
                        <a:spcAft>
                          <a:spcPts val="1000"/>
                        </a:spcAft>
                      </a:pPr>
                      <a:r>
                        <a:rPr lang="en-US" sz="1800" b="1" dirty="0">
                          <a:solidFill>
                            <a:srgbClr val="000000"/>
                          </a:solidFill>
                          <a:latin typeface="Calibri"/>
                          <a:ea typeface="Calibri"/>
                          <a:cs typeface="Arial"/>
                        </a:rPr>
                        <a:t>Example</a:t>
                      </a:r>
                      <a:endParaRPr lang="en-US" sz="1800" b="1" dirty="0">
                        <a:solidFill>
                          <a:srgbClr val="000000"/>
                        </a:solidFill>
                        <a:latin typeface="Calibri"/>
                        <a:ea typeface="Times New Roman"/>
                        <a:cs typeface="Arial"/>
                      </a:endParaRPr>
                    </a:p>
                  </a:txBody>
                  <a:tcPr marL="47678" marR="47678" marT="0" marB="0">
                    <a:lnL>
                      <a:noFill/>
                    </a:lnL>
                    <a:lnR>
                      <a:noFill/>
                    </a:lnR>
                    <a:lnT>
                      <a:noFill/>
                    </a:lnT>
                    <a:lnB>
                      <a:noFill/>
                    </a:lnB>
                    <a:solidFill>
                      <a:srgbClr val="C0C0C0"/>
                    </a:solidFill>
                  </a:tcPr>
                </a:tc>
                <a:tc>
                  <a:txBody>
                    <a:bodyPr/>
                    <a:lstStyle/>
                    <a:p>
                      <a:pPr algn="ctr">
                        <a:lnSpc>
                          <a:spcPct val="115000"/>
                        </a:lnSpc>
                        <a:spcAft>
                          <a:spcPts val="1000"/>
                        </a:spcAft>
                      </a:pPr>
                      <a:r>
                        <a:rPr lang="en-US" sz="1800" b="1" dirty="0" err="1">
                          <a:solidFill>
                            <a:srgbClr val="000000"/>
                          </a:solidFill>
                          <a:latin typeface="Calibri"/>
                          <a:ea typeface="Calibri"/>
                          <a:cs typeface="Arial"/>
                        </a:rPr>
                        <a:t>Cyclotella,Stephanodiscus</a:t>
                      </a:r>
                      <a:endParaRPr lang="en-US" sz="1800" b="1" dirty="0">
                        <a:solidFill>
                          <a:srgbClr val="000000"/>
                        </a:solidFill>
                        <a:latin typeface="Calibri"/>
                        <a:ea typeface="Times New Roman"/>
                        <a:cs typeface="Arial"/>
                      </a:endParaRPr>
                    </a:p>
                  </a:txBody>
                  <a:tcPr marL="47678" marR="47678" marT="0" marB="0">
                    <a:lnL>
                      <a:noFill/>
                    </a:lnL>
                    <a:lnR>
                      <a:noFill/>
                    </a:lnR>
                    <a:lnT>
                      <a:noFill/>
                    </a:lnT>
                    <a:lnB>
                      <a:noFill/>
                    </a:lnB>
                    <a:solidFill>
                      <a:srgbClr val="C0C0C0"/>
                    </a:solidFill>
                  </a:tcPr>
                </a:tc>
                <a:tc>
                  <a:txBody>
                    <a:bodyPr/>
                    <a:lstStyle/>
                    <a:p>
                      <a:pPr algn="ctr">
                        <a:lnSpc>
                          <a:spcPct val="115000"/>
                        </a:lnSpc>
                        <a:spcAft>
                          <a:spcPts val="1000"/>
                        </a:spcAft>
                      </a:pPr>
                      <a:r>
                        <a:rPr lang="en-US" sz="1800" b="1">
                          <a:solidFill>
                            <a:srgbClr val="000000"/>
                          </a:solidFill>
                          <a:latin typeface="Calibri"/>
                          <a:ea typeface="Calibri"/>
                          <a:cs typeface="Arial"/>
                        </a:rPr>
                        <a:t>Navicula,Pinnularia</a:t>
                      </a:r>
                      <a:endParaRPr lang="en-US" sz="1800" b="1">
                        <a:solidFill>
                          <a:srgbClr val="000000"/>
                        </a:solidFill>
                        <a:latin typeface="Calibri"/>
                        <a:ea typeface="Times New Roman"/>
                        <a:cs typeface="Arial"/>
                      </a:endParaRPr>
                    </a:p>
                  </a:txBody>
                  <a:tcPr marL="47678" marR="47678" marT="0" marB="0">
                    <a:lnL>
                      <a:noFill/>
                    </a:lnL>
                    <a:lnR>
                      <a:noFill/>
                    </a:lnR>
                    <a:lnT>
                      <a:noFill/>
                    </a:lnT>
                    <a:lnB>
                      <a:noFill/>
                    </a:lnB>
                    <a:solidFill>
                      <a:srgbClr val="C0C0C0"/>
                    </a:solidFill>
                  </a:tcPr>
                </a:tc>
              </a:tr>
              <a:tr h="362329">
                <a:tc>
                  <a:txBody>
                    <a:bodyPr/>
                    <a:lstStyle/>
                    <a:p>
                      <a:pPr algn="ctr">
                        <a:lnSpc>
                          <a:spcPct val="115000"/>
                        </a:lnSpc>
                        <a:spcAft>
                          <a:spcPts val="1000"/>
                        </a:spcAft>
                      </a:pPr>
                      <a:endParaRPr lang="en-US" sz="1800" b="1" dirty="0">
                        <a:solidFill>
                          <a:srgbClr val="000000"/>
                        </a:solidFill>
                        <a:latin typeface="Calibri"/>
                        <a:ea typeface="Times New Roman"/>
                        <a:cs typeface="Arial"/>
                      </a:endParaRPr>
                    </a:p>
                  </a:txBody>
                  <a:tcPr marL="47678" marR="47678" marT="0" marB="0">
                    <a:lnL>
                      <a:noFill/>
                    </a:lnL>
                    <a:lnR>
                      <a:noFill/>
                    </a:lnR>
                    <a:lnT>
                      <a:noFill/>
                    </a:lnT>
                    <a:lnB>
                      <a:noFill/>
                    </a:lnB>
                  </a:tcPr>
                </a:tc>
                <a:tc>
                  <a:txBody>
                    <a:bodyPr/>
                    <a:lstStyle/>
                    <a:p>
                      <a:pPr algn="ctr">
                        <a:lnSpc>
                          <a:spcPct val="115000"/>
                        </a:lnSpc>
                        <a:spcAft>
                          <a:spcPts val="1000"/>
                        </a:spcAft>
                      </a:pPr>
                      <a:endParaRPr lang="en-US" sz="1800" b="1" dirty="0">
                        <a:solidFill>
                          <a:srgbClr val="000000"/>
                        </a:solidFill>
                        <a:latin typeface="Calibri"/>
                        <a:ea typeface="Calibri"/>
                        <a:cs typeface="Arial"/>
                      </a:endParaRPr>
                    </a:p>
                  </a:txBody>
                  <a:tcPr marL="47678" marR="47678" marT="0" marB="0">
                    <a:lnL>
                      <a:noFill/>
                    </a:lnL>
                    <a:lnR>
                      <a:noFill/>
                    </a:lnR>
                    <a:lnT>
                      <a:noFill/>
                    </a:lnT>
                    <a:lnB>
                      <a:noFill/>
                    </a:lnB>
                  </a:tcPr>
                </a:tc>
                <a:tc>
                  <a:txBody>
                    <a:bodyPr/>
                    <a:lstStyle/>
                    <a:p>
                      <a:pPr algn="ctr">
                        <a:lnSpc>
                          <a:spcPct val="115000"/>
                        </a:lnSpc>
                        <a:spcAft>
                          <a:spcPts val="1000"/>
                        </a:spcAft>
                      </a:pPr>
                      <a:endParaRPr lang="en-US" sz="1800" b="1" dirty="0">
                        <a:solidFill>
                          <a:srgbClr val="000000"/>
                        </a:solidFill>
                        <a:latin typeface="Calibri"/>
                        <a:ea typeface="Calibri"/>
                        <a:cs typeface="Arial"/>
                      </a:endParaRPr>
                    </a:p>
                  </a:txBody>
                  <a:tcPr marL="47678" marR="47678" marT="0" marB="0">
                    <a:lnL>
                      <a:noFill/>
                    </a:lnL>
                    <a:lnR>
                      <a:noFill/>
                    </a:lnR>
                    <a:lnT>
                      <a:noFill/>
                    </a:lnT>
                    <a:lnB>
                      <a:noFill/>
                    </a:lnB>
                  </a:tcPr>
                </a:tc>
              </a:tr>
              <a:tr h="341061">
                <a:tc>
                  <a:txBody>
                    <a:bodyPr/>
                    <a:lstStyle/>
                    <a:p>
                      <a:pPr algn="ctr">
                        <a:lnSpc>
                          <a:spcPct val="115000"/>
                        </a:lnSpc>
                        <a:spcAft>
                          <a:spcPts val="1000"/>
                        </a:spcAft>
                      </a:pPr>
                      <a:r>
                        <a:rPr lang="en-US" sz="1800" b="1" dirty="0">
                          <a:solidFill>
                            <a:srgbClr val="000000"/>
                          </a:solidFill>
                          <a:latin typeface="Calibri"/>
                          <a:ea typeface="Calibri"/>
                          <a:cs typeface="Arial"/>
                        </a:rPr>
                        <a:t>Gliding motility</a:t>
                      </a:r>
                      <a:endParaRPr lang="en-US" sz="1800" b="1" dirty="0">
                        <a:solidFill>
                          <a:srgbClr val="000000"/>
                        </a:solidFill>
                        <a:latin typeface="Calibri"/>
                        <a:ea typeface="Times New Roman"/>
                        <a:cs typeface="Arial"/>
                      </a:endParaRPr>
                    </a:p>
                  </a:txBody>
                  <a:tcPr marL="47678" marR="47678" marT="0" marB="0">
                    <a:lnL>
                      <a:noFill/>
                    </a:lnL>
                    <a:lnR>
                      <a:noFill/>
                    </a:lnR>
                    <a:lnT>
                      <a:noFill/>
                    </a:lnT>
                    <a:lnB>
                      <a:noFill/>
                    </a:lnB>
                    <a:solidFill>
                      <a:srgbClr val="C0C0C0"/>
                    </a:solidFill>
                  </a:tcPr>
                </a:tc>
                <a:tc>
                  <a:txBody>
                    <a:bodyPr/>
                    <a:lstStyle/>
                    <a:p>
                      <a:pPr algn="ctr">
                        <a:lnSpc>
                          <a:spcPct val="115000"/>
                        </a:lnSpc>
                        <a:spcAft>
                          <a:spcPts val="1000"/>
                        </a:spcAft>
                      </a:pPr>
                      <a:r>
                        <a:rPr lang="en-US" sz="1800" b="1" dirty="0">
                          <a:solidFill>
                            <a:srgbClr val="000000"/>
                          </a:solidFill>
                          <a:latin typeface="Calibri"/>
                          <a:ea typeface="Calibri"/>
                          <a:cs typeface="Arial"/>
                        </a:rPr>
                        <a:t>Non-motile</a:t>
                      </a:r>
                      <a:endParaRPr lang="en-US" sz="1800" b="1" dirty="0">
                        <a:solidFill>
                          <a:srgbClr val="000000"/>
                        </a:solidFill>
                        <a:latin typeface="Calibri"/>
                        <a:ea typeface="Times New Roman"/>
                        <a:cs typeface="Arial"/>
                      </a:endParaRPr>
                    </a:p>
                  </a:txBody>
                  <a:tcPr marL="47678" marR="47678" marT="0" marB="0">
                    <a:lnL>
                      <a:noFill/>
                    </a:lnL>
                    <a:lnR>
                      <a:noFill/>
                    </a:lnR>
                    <a:lnT>
                      <a:noFill/>
                    </a:lnT>
                    <a:lnB>
                      <a:noFill/>
                    </a:lnB>
                    <a:solidFill>
                      <a:srgbClr val="C0C0C0"/>
                    </a:solidFill>
                  </a:tcPr>
                </a:tc>
                <a:tc>
                  <a:txBody>
                    <a:bodyPr/>
                    <a:lstStyle/>
                    <a:p>
                      <a:pPr algn="ctr">
                        <a:lnSpc>
                          <a:spcPct val="115000"/>
                        </a:lnSpc>
                        <a:spcAft>
                          <a:spcPts val="1000"/>
                        </a:spcAft>
                      </a:pPr>
                      <a:r>
                        <a:rPr lang="en-US" sz="1800" b="1">
                          <a:solidFill>
                            <a:srgbClr val="000000"/>
                          </a:solidFill>
                          <a:latin typeface="Calibri"/>
                          <a:ea typeface="Calibri"/>
                          <a:cs typeface="Arial"/>
                        </a:rPr>
                        <a:t>Some diatoms are motile</a:t>
                      </a:r>
                      <a:endParaRPr lang="en-US" sz="1800" b="1">
                        <a:solidFill>
                          <a:srgbClr val="000000"/>
                        </a:solidFill>
                        <a:latin typeface="Calibri"/>
                        <a:ea typeface="Times New Roman"/>
                        <a:cs typeface="Arial"/>
                      </a:endParaRPr>
                    </a:p>
                  </a:txBody>
                  <a:tcPr marL="47678" marR="47678" marT="0" marB="0">
                    <a:lnL>
                      <a:noFill/>
                    </a:lnL>
                    <a:lnR>
                      <a:noFill/>
                    </a:lnR>
                    <a:lnT>
                      <a:noFill/>
                    </a:lnT>
                    <a:lnB>
                      <a:noFill/>
                    </a:lnB>
                    <a:solidFill>
                      <a:srgbClr val="C0C0C0"/>
                    </a:solidFill>
                  </a:tcPr>
                </a:tc>
              </a:tr>
              <a:tr h="362329">
                <a:tc>
                  <a:txBody>
                    <a:bodyPr/>
                    <a:lstStyle/>
                    <a:p>
                      <a:pPr algn="ctr">
                        <a:lnSpc>
                          <a:spcPct val="115000"/>
                        </a:lnSpc>
                        <a:spcAft>
                          <a:spcPts val="1000"/>
                        </a:spcAft>
                      </a:pPr>
                      <a:endParaRPr lang="en-US" sz="1800" b="1" dirty="0">
                        <a:solidFill>
                          <a:srgbClr val="000000"/>
                        </a:solidFill>
                        <a:latin typeface="Calibri"/>
                        <a:ea typeface="Times New Roman"/>
                        <a:cs typeface="Arial"/>
                      </a:endParaRPr>
                    </a:p>
                  </a:txBody>
                  <a:tcPr marL="47678" marR="47678" marT="0" marB="0">
                    <a:lnL>
                      <a:noFill/>
                    </a:lnL>
                    <a:lnR>
                      <a:noFill/>
                    </a:lnR>
                    <a:lnT>
                      <a:noFill/>
                    </a:lnT>
                    <a:lnB>
                      <a:noFill/>
                    </a:lnB>
                  </a:tcPr>
                </a:tc>
                <a:tc>
                  <a:txBody>
                    <a:bodyPr/>
                    <a:lstStyle/>
                    <a:p>
                      <a:pPr algn="ctr">
                        <a:lnSpc>
                          <a:spcPct val="115000"/>
                        </a:lnSpc>
                        <a:spcAft>
                          <a:spcPts val="1000"/>
                        </a:spcAft>
                      </a:pPr>
                      <a:endParaRPr lang="en-US" sz="1800" b="1" dirty="0">
                        <a:solidFill>
                          <a:srgbClr val="000000"/>
                        </a:solidFill>
                        <a:latin typeface="Calibri"/>
                        <a:ea typeface="Calibri"/>
                        <a:cs typeface="Arial"/>
                      </a:endParaRPr>
                    </a:p>
                  </a:txBody>
                  <a:tcPr marL="47678" marR="47678" marT="0" marB="0">
                    <a:lnL>
                      <a:noFill/>
                    </a:lnL>
                    <a:lnR>
                      <a:noFill/>
                    </a:lnR>
                    <a:lnT>
                      <a:noFill/>
                    </a:lnT>
                    <a:lnB>
                      <a:noFill/>
                    </a:lnB>
                  </a:tcPr>
                </a:tc>
                <a:tc>
                  <a:txBody>
                    <a:bodyPr/>
                    <a:lstStyle/>
                    <a:p>
                      <a:pPr algn="ctr">
                        <a:lnSpc>
                          <a:spcPct val="115000"/>
                        </a:lnSpc>
                        <a:spcAft>
                          <a:spcPts val="1000"/>
                        </a:spcAft>
                      </a:pPr>
                      <a:endParaRPr lang="en-US" sz="1800" b="1" dirty="0">
                        <a:solidFill>
                          <a:srgbClr val="000000"/>
                        </a:solidFill>
                        <a:latin typeface="Calibri"/>
                        <a:ea typeface="Calibri"/>
                        <a:cs typeface="Arial"/>
                      </a:endParaRPr>
                    </a:p>
                  </a:txBody>
                  <a:tcPr marL="47678" marR="47678" marT="0" marB="0">
                    <a:lnL>
                      <a:noFill/>
                    </a:lnL>
                    <a:lnR>
                      <a:noFill/>
                    </a:lnR>
                    <a:lnT>
                      <a:noFill/>
                    </a:lnT>
                    <a:lnB>
                      <a:noFill/>
                    </a:lnB>
                  </a:tcPr>
                </a:tc>
              </a:tr>
              <a:tr h="341061">
                <a:tc>
                  <a:txBody>
                    <a:bodyPr/>
                    <a:lstStyle/>
                    <a:p>
                      <a:pPr algn="ctr">
                        <a:lnSpc>
                          <a:spcPct val="115000"/>
                        </a:lnSpc>
                        <a:spcAft>
                          <a:spcPts val="1000"/>
                        </a:spcAft>
                      </a:pPr>
                      <a:r>
                        <a:rPr lang="en-US" sz="1800" b="1" dirty="0">
                          <a:solidFill>
                            <a:srgbClr val="000000"/>
                          </a:solidFill>
                          <a:latin typeface="Calibri"/>
                          <a:ea typeface="Calibri"/>
                          <a:cs typeface="Arial"/>
                        </a:rPr>
                        <a:t>Plastids</a:t>
                      </a:r>
                      <a:endParaRPr lang="en-US" sz="1800" b="1" dirty="0">
                        <a:solidFill>
                          <a:srgbClr val="000000"/>
                        </a:solidFill>
                        <a:latin typeface="Calibri"/>
                        <a:ea typeface="Times New Roman"/>
                        <a:cs typeface="Arial"/>
                      </a:endParaRPr>
                    </a:p>
                  </a:txBody>
                  <a:tcPr marL="47678" marR="47678"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1000"/>
                        </a:spcAft>
                      </a:pPr>
                      <a:r>
                        <a:rPr lang="en-US" sz="1800" b="1" dirty="0">
                          <a:solidFill>
                            <a:srgbClr val="000000"/>
                          </a:solidFill>
                          <a:latin typeface="Calibri"/>
                          <a:ea typeface="Calibri"/>
                          <a:cs typeface="Arial"/>
                        </a:rPr>
                        <a:t>Many discoid</a:t>
                      </a:r>
                      <a:endParaRPr lang="en-US" sz="1800" b="1" dirty="0">
                        <a:solidFill>
                          <a:srgbClr val="000000"/>
                        </a:solidFill>
                        <a:latin typeface="Calibri"/>
                        <a:ea typeface="Times New Roman"/>
                        <a:cs typeface="Arial"/>
                      </a:endParaRPr>
                    </a:p>
                  </a:txBody>
                  <a:tcPr marL="47678" marR="47678"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1000"/>
                        </a:spcAft>
                      </a:pPr>
                      <a:r>
                        <a:rPr lang="en-US" sz="1800" b="1" dirty="0">
                          <a:solidFill>
                            <a:srgbClr val="000000"/>
                          </a:solidFill>
                          <a:latin typeface="Calibri"/>
                          <a:ea typeface="Calibri"/>
                          <a:cs typeface="Arial"/>
                        </a:rPr>
                        <a:t>Two large plate-like plastids</a:t>
                      </a:r>
                      <a:endParaRPr lang="en-US" sz="1800" b="1" dirty="0">
                        <a:solidFill>
                          <a:srgbClr val="000000"/>
                        </a:solidFill>
                        <a:latin typeface="Calibri"/>
                        <a:ea typeface="Times New Roman"/>
                        <a:cs typeface="Arial"/>
                      </a:endParaRPr>
                    </a:p>
                  </a:txBody>
                  <a:tcPr marL="47678" marR="47678"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r h="341061">
                <a:tc>
                  <a:txBody>
                    <a:bodyPr/>
                    <a:lstStyle/>
                    <a:p>
                      <a:pPr algn="ctr">
                        <a:lnSpc>
                          <a:spcPct val="115000"/>
                        </a:lnSpc>
                        <a:spcAft>
                          <a:spcPts val="1000"/>
                        </a:spcAft>
                      </a:pPr>
                      <a:endParaRPr lang="en-US" sz="1800" b="1" dirty="0">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1000"/>
                        </a:spcAft>
                      </a:pPr>
                      <a:endParaRPr lang="en-US" sz="1800" b="1" dirty="0">
                        <a:solidFill>
                          <a:srgbClr val="000000"/>
                        </a:solidFill>
                        <a:latin typeface="Calibri"/>
                        <a:ea typeface="Calibri"/>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1000"/>
                        </a:spcAft>
                      </a:pPr>
                      <a:endParaRPr lang="en-US" sz="1800" b="1" dirty="0">
                        <a:solidFill>
                          <a:srgbClr val="000000"/>
                        </a:solidFill>
                        <a:latin typeface="Calibri"/>
                        <a:ea typeface="Calibri"/>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065720">
                <a:tc>
                  <a:txBody>
                    <a:bodyPr/>
                    <a:lstStyle/>
                    <a:p>
                      <a:pPr algn="ctr">
                        <a:lnSpc>
                          <a:spcPct val="115000"/>
                        </a:lnSpc>
                        <a:spcAft>
                          <a:spcPts val="1000"/>
                        </a:spcAft>
                      </a:pPr>
                      <a:r>
                        <a:rPr lang="en-US" sz="1800" b="1" dirty="0">
                          <a:solidFill>
                            <a:srgbClr val="000000"/>
                          </a:solidFill>
                          <a:latin typeface="Calibri"/>
                          <a:ea typeface="Calibri"/>
                          <a:cs typeface="Arial"/>
                        </a:rPr>
                        <a:t>Egg cells</a:t>
                      </a:r>
                      <a:endParaRPr lang="en-US" sz="1800" b="1" dirty="0">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1000"/>
                        </a:spcAft>
                      </a:pPr>
                      <a:r>
                        <a:rPr lang="en-US" sz="1800" b="1" dirty="0" err="1">
                          <a:solidFill>
                            <a:srgbClr val="000000"/>
                          </a:solidFill>
                          <a:latin typeface="Calibri"/>
                          <a:ea typeface="Calibri"/>
                          <a:cs typeface="Arial"/>
                        </a:rPr>
                        <a:t>Oogamous</a:t>
                      </a:r>
                      <a:r>
                        <a:rPr lang="en-US" sz="1800" b="1" dirty="0">
                          <a:solidFill>
                            <a:srgbClr val="000000"/>
                          </a:solidFill>
                          <a:latin typeface="Calibri"/>
                          <a:ea typeface="Calibri"/>
                          <a:cs typeface="Arial"/>
                        </a:rPr>
                        <a:t>-production of one or two eggs per parent cell</a:t>
                      </a:r>
                      <a:endParaRPr lang="en-US" sz="1800" b="1" dirty="0">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1000"/>
                        </a:spcAft>
                      </a:pPr>
                      <a:r>
                        <a:rPr lang="en-US" sz="1800" b="1" dirty="0" err="1" smtClean="0">
                          <a:solidFill>
                            <a:srgbClr val="000000"/>
                          </a:solidFill>
                          <a:latin typeface="Calibri"/>
                          <a:ea typeface="Calibri"/>
                          <a:cs typeface="Arial"/>
                        </a:rPr>
                        <a:t>Isogamous</a:t>
                      </a:r>
                      <a:endParaRPr lang="en-US" sz="1800" b="1" dirty="0">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62329">
                <a:tc>
                  <a:txBody>
                    <a:bodyPr/>
                    <a:lstStyle/>
                    <a:p>
                      <a:pPr algn="ctr">
                        <a:lnSpc>
                          <a:spcPct val="115000"/>
                        </a:lnSpc>
                        <a:spcAft>
                          <a:spcPts val="1000"/>
                        </a:spcAft>
                      </a:pPr>
                      <a:endParaRPr lang="en-US" sz="1800" b="1" dirty="0">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800" b="1" dirty="0">
                        <a:solidFill>
                          <a:srgbClr val="000000"/>
                        </a:solidFill>
                        <a:latin typeface="Calibri"/>
                        <a:ea typeface="Calibri"/>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800" b="1" dirty="0">
                        <a:solidFill>
                          <a:srgbClr val="000000"/>
                        </a:solidFill>
                        <a:latin typeface="Calibri"/>
                        <a:ea typeface="Calibri"/>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048">
                <a:tc>
                  <a:txBody>
                    <a:bodyPr/>
                    <a:lstStyle/>
                    <a:p>
                      <a:pPr algn="ctr">
                        <a:lnSpc>
                          <a:spcPct val="115000"/>
                        </a:lnSpc>
                        <a:spcAft>
                          <a:spcPts val="1000"/>
                        </a:spcAft>
                      </a:pPr>
                      <a:r>
                        <a:rPr lang="en-US" sz="1800" b="1">
                          <a:solidFill>
                            <a:srgbClr val="000000"/>
                          </a:solidFill>
                          <a:latin typeface="Calibri"/>
                          <a:ea typeface="Calibri"/>
                          <a:cs typeface="Arial"/>
                        </a:rPr>
                        <a:t>Sperm cells</a:t>
                      </a:r>
                      <a:endParaRPr lang="en-US" sz="1800" b="1">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1000"/>
                        </a:spcAft>
                      </a:pPr>
                      <a:r>
                        <a:rPr lang="en-US" sz="1800" b="1" dirty="0">
                          <a:solidFill>
                            <a:srgbClr val="000000"/>
                          </a:solidFill>
                          <a:latin typeface="Calibri"/>
                          <a:ea typeface="Calibri"/>
                          <a:cs typeface="Arial"/>
                        </a:rPr>
                        <a:t>4-128 sperm per parent  cell. Each with a single flagellum bearing two rows of </a:t>
                      </a:r>
                      <a:r>
                        <a:rPr lang="en-US" sz="1800" b="1" dirty="0" err="1">
                          <a:solidFill>
                            <a:srgbClr val="000000"/>
                          </a:solidFill>
                          <a:latin typeface="Calibri"/>
                          <a:ea typeface="Calibri"/>
                          <a:cs typeface="Arial"/>
                        </a:rPr>
                        <a:t>mastigoneme</a:t>
                      </a:r>
                      <a:endParaRPr lang="en-US" sz="1800" b="1" dirty="0">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1000"/>
                        </a:spcAft>
                      </a:pPr>
                      <a:r>
                        <a:rPr lang="en-US" sz="1800" b="1" dirty="0">
                          <a:solidFill>
                            <a:srgbClr val="000000"/>
                          </a:solidFill>
                          <a:latin typeface="Calibri"/>
                          <a:ea typeface="Calibri"/>
                          <a:cs typeface="Arial"/>
                        </a:rPr>
                        <a:t>Few amoeboid, non –flagellate sperm cells</a:t>
                      </a:r>
                      <a:endParaRPr lang="en-US" sz="1800" b="1" dirty="0">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403202">
                <a:tc>
                  <a:txBody>
                    <a:bodyPr/>
                    <a:lstStyle/>
                    <a:p>
                      <a:pPr algn="ctr">
                        <a:lnSpc>
                          <a:spcPct val="115000"/>
                        </a:lnSpc>
                        <a:spcAft>
                          <a:spcPts val="1000"/>
                        </a:spcAft>
                      </a:pPr>
                      <a:endParaRPr lang="en-US" sz="1800" b="1">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800" b="1" dirty="0">
                        <a:solidFill>
                          <a:srgbClr val="000000"/>
                        </a:solidFill>
                        <a:latin typeface="Calibri"/>
                        <a:ea typeface="Calibri"/>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US" sz="1800" b="1" dirty="0">
                        <a:solidFill>
                          <a:srgbClr val="000000"/>
                        </a:solidFill>
                        <a:latin typeface="Calibri"/>
                        <a:ea typeface="Calibri"/>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6406">
                <a:tc>
                  <a:txBody>
                    <a:bodyPr/>
                    <a:lstStyle/>
                    <a:p>
                      <a:pPr algn="ctr">
                        <a:lnSpc>
                          <a:spcPct val="115000"/>
                        </a:lnSpc>
                        <a:spcAft>
                          <a:spcPts val="1000"/>
                        </a:spcAft>
                      </a:pPr>
                      <a:r>
                        <a:rPr lang="en-US" sz="1800" b="1">
                          <a:solidFill>
                            <a:srgbClr val="000000"/>
                          </a:solidFill>
                          <a:latin typeface="Calibri"/>
                          <a:ea typeface="Calibri"/>
                          <a:cs typeface="Arial"/>
                        </a:rPr>
                        <a:t>Ecology</a:t>
                      </a:r>
                      <a:endParaRPr lang="en-US" sz="1800" b="1">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1000"/>
                        </a:spcAft>
                      </a:pPr>
                      <a:r>
                        <a:rPr lang="en-US" sz="1800" b="1" dirty="0">
                          <a:solidFill>
                            <a:srgbClr val="000000"/>
                          </a:solidFill>
                          <a:latin typeface="Calibri"/>
                          <a:ea typeface="Calibri"/>
                          <a:cs typeface="Arial"/>
                        </a:rPr>
                        <a:t>Mainly </a:t>
                      </a:r>
                      <a:r>
                        <a:rPr lang="en-US" sz="1800" b="1" dirty="0" err="1">
                          <a:solidFill>
                            <a:srgbClr val="000000"/>
                          </a:solidFill>
                          <a:latin typeface="Calibri"/>
                          <a:ea typeface="Calibri"/>
                          <a:cs typeface="Arial"/>
                        </a:rPr>
                        <a:t>planktonic</a:t>
                      </a:r>
                      <a:r>
                        <a:rPr lang="en-US" sz="1800" b="1" dirty="0">
                          <a:solidFill>
                            <a:srgbClr val="000000"/>
                          </a:solidFill>
                          <a:latin typeface="Calibri"/>
                          <a:ea typeface="Calibri"/>
                          <a:cs typeface="Arial"/>
                        </a:rPr>
                        <a:t> ,typical of open water</a:t>
                      </a:r>
                      <a:endParaRPr lang="en-US" sz="1800" b="1" dirty="0">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1000"/>
                        </a:spcAft>
                      </a:pPr>
                      <a:r>
                        <a:rPr lang="en-US" sz="1800" b="1" dirty="0" err="1">
                          <a:solidFill>
                            <a:srgbClr val="000000"/>
                          </a:solidFill>
                          <a:latin typeface="Calibri"/>
                          <a:ea typeface="Calibri"/>
                          <a:cs typeface="Arial"/>
                        </a:rPr>
                        <a:t>Planktonic</a:t>
                      </a:r>
                      <a:r>
                        <a:rPr lang="en-US" sz="1800" b="1" dirty="0">
                          <a:solidFill>
                            <a:srgbClr val="000000"/>
                          </a:solidFill>
                          <a:latin typeface="Calibri"/>
                          <a:ea typeface="Calibri"/>
                          <a:cs typeface="Arial"/>
                        </a:rPr>
                        <a:t> ,epiphytic and benthic forms</a:t>
                      </a:r>
                      <a:endParaRPr lang="en-US" sz="1800" b="1" dirty="0">
                        <a:solidFill>
                          <a:srgbClr val="000000"/>
                        </a:solidFill>
                        <a:latin typeface="Calibri"/>
                        <a:ea typeface="Times New Roman"/>
                        <a:cs typeface="Arial"/>
                      </a:endParaRPr>
                    </a:p>
                  </a:txBody>
                  <a:tcPr marL="47678" marR="4767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spTree>
  </p:cSld>
  <p:clrMapOvr>
    <a:masterClrMapping/>
  </p:clrMapOvr>
  <p:transition>
    <p:wheel spokes="3"/>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mumhandis\Desktop\diatoms.jpg"/>
          <p:cNvPicPr>
            <a:picLocks noChangeAspect="1" noChangeArrowheads="1"/>
          </p:cNvPicPr>
          <p:nvPr/>
        </p:nvPicPr>
        <p:blipFill>
          <a:blip r:embed="rId2"/>
          <a:srcRect/>
          <a:stretch>
            <a:fillRect/>
          </a:stretch>
        </p:blipFill>
        <p:spPr bwMode="auto">
          <a:xfrm>
            <a:off x="0" y="-10407"/>
            <a:ext cx="9296400" cy="6868407"/>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0" y="0"/>
            <a:ext cx="9144000" cy="3332227"/>
          </a:xfrm>
          <a:prstGeom prst="rect">
            <a:avLst/>
          </a:prstGeom>
          <a:noFill/>
          <a:ln w="9525">
            <a:noFill/>
            <a:miter lim="800000"/>
            <a:headEnd/>
            <a:tailEnd/>
          </a:ln>
        </p:spPr>
      </p:pic>
      <p:pic>
        <p:nvPicPr>
          <p:cNvPr id="3" name="Picture 2"/>
          <p:cNvPicPr/>
          <p:nvPr/>
        </p:nvPicPr>
        <p:blipFill>
          <a:blip r:embed="rId3"/>
          <a:srcRect/>
          <a:stretch>
            <a:fillRect/>
          </a:stretch>
        </p:blipFill>
        <p:spPr bwMode="auto">
          <a:xfrm>
            <a:off x="0" y="3276600"/>
            <a:ext cx="9144000" cy="358140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0" y="0"/>
            <a:ext cx="6829425" cy="6858000"/>
          </a:xfrm>
          <a:prstGeom prst="rect">
            <a:avLst/>
          </a:prstGeom>
          <a:noFill/>
          <a:ln w="9525">
            <a:noFill/>
            <a:miter lim="800000"/>
            <a:headEnd/>
            <a:tailEnd/>
          </a:ln>
        </p:spPr>
      </p:pic>
      <p:pic>
        <p:nvPicPr>
          <p:cNvPr id="3" name="Picture 11" descr="800px-Diatom"/>
          <p:cNvPicPr>
            <a:picLocks noChangeAspect="1" noChangeArrowheads="1"/>
          </p:cNvPicPr>
          <p:nvPr/>
        </p:nvPicPr>
        <p:blipFill>
          <a:blip r:embed="rId3"/>
          <a:srcRect/>
          <a:stretch>
            <a:fillRect/>
          </a:stretch>
        </p:blipFill>
        <p:spPr bwMode="auto">
          <a:xfrm rot="16200000">
            <a:off x="4533903" y="2247897"/>
            <a:ext cx="6858000" cy="2362200"/>
          </a:xfrm>
          <a:prstGeom prst="rect">
            <a:avLst/>
          </a:prstGeom>
          <a:noFill/>
        </p:spPr>
      </p:pic>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1877437"/>
          </a:xfrm>
          <a:prstGeom prst="rect">
            <a:avLst/>
          </a:prstGeom>
        </p:spPr>
        <p:txBody>
          <a:bodyPr wrap="square">
            <a:spAutoFit/>
          </a:bodyPr>
          <a:lstStyle/>
          <a:p>
            <a:pPr lvl="0" algn="ctr" rtl="0" eaLnBrk="0" fontAlgn="base" hangingPunct="0">
              <a:spcBef>
                <a:spcPct val="0"/>
              </a:spcBef>
              <a:spcAft>
                <a:spcPct val="0"/>
              </a:spcAft>
              <a:tabLst>
                <a:tab pos="2225675" algn="l"/>
                <a:tab pos="5273675" algn="r"/>
              </a:tabLst>
            </a:pPr>
            <a:r>
              <a:rPr lang="en-US" sz="3200" b="1" dirty="0" smtClean="0">
                <a:solidFill>
                  <a:srgbClr val="FF0000"/>
                </a:solidFill>
                <a:latin typeface="Times New Roman" pitchFamily="18" charset="0"/>
                <a:ea typeface="Times New Roman" pitchFamily="18" charset="0"/>
              </a:rPr>
              <a:t>Reproduction</a:t>
            </a:r>
            <a:endParaRPr lang="en-US" sz="3200" dirty="0" smtClean="0">
              <a:solidFill>
                <a:srgbClr val="FF0000"/>
              </a:solidFill>
              <a:latin typeface="Arial" pitchFamily="34" charset="0"/>
              <a:ea typeface="Times New Roman" pitchFamily="18" charset="0"/>
            </a:endParaRPr>
          </a:p>
          <a:p>
            <a:pPr lvl="0" algn="l" rtl="0" eaLnBrk="0" fontAlgn="base" hangingPunct="0">
              <a:spcBef>
                <a:spcPct val="0"/>
              </a:spcBef>
              <a:spcAft>
                <a:spcPct val="0"/>
              </a:spcAft>
              <a:tabLst>
                <a:tab pos="2225675" algn="l"/>
                <a:tab pos="5273675" algn="r"/>
              </a:tabLst>
            </a:pPr>
            <a:r>
              <a:rPr lang="en-US" sz="2800" u="sng" dirty="0" smtClean="0">
                <a:solidFill>
                  <a:srgbClr val="00B050"/>
                </a:solidFill>
                <a:latin typeface="Times New Roman" pitchFamily="18" charset="0"/>
                <a:ea typeface="Times New Roman" pitchFamily="18" charset="0"/>
              </a:rPr>
              <a:t>Asexual:</a:t>
            </a:r>
            <a:r>
              <a:rPr lang="en-US" sz="2800" dirty="0" smtClean="0">
                <a:solidFill>
                  <a:srgbClr val="00B050"/>
                </a:solidFill>
                <a:latin typeface="Times New Roman" pitchFamily="18" charset="0"/>
                <a:ea typeface="Times New Roman" pitchFamily="18" charset="0"/>
              </a:rPr>
              <a:t> </a:t>
            </a:r>
            <a:r>
              <a:rPr lang="en-US" sz="2800" dirty="0" smtClean="0">
                <a:latin typeface="Times New Roman" pitchFamily="18" charset="0"/>
                <a:ea typeface="Times New Roman" pitchFamily="18" charset="0"/>
              </a:rPr>
              <a:t>division along the </a:t>
            </a:r>
            <a:r>
              <a:rPr lang="en-US" sz="2800" dirty="0" smtClean="0">
                <a:solidFill>
                  <a:srgbClr val="FF0000"/>
                </a:solidFill>
                <a:latin typeface="Times New Roman" pitchFamily="18" charset="0"/>
                <a:ea typeface="Times New Roman" pitchFamily="18" charset="0"/>
              </a:rPr>
              <a:t>isthmus, </a:t>
            </a:r>
            <a:r>
              <a:rPr lang="en-US" sz="2800" dirty="0" smtClean="0">
                <a:latin typeface="Times New Roman" pitchFamily="18" charset="0"/>
                <a:ea typeface="Times New Roman" pitchFamily="18" charset="0"/>
              </a:rPr>
              <a:t>each new cell re grows its sister semi cell. </a:t>
            </a:r>
            <a:endParaRPr lang="en-US" sz="2800" dirty="0" smtClean="0">
              <a:latin typeface="Arial" pitchFamily="34" charset="0"/>
              <a:ea typeface="Times New Roman" pitchFamily="18" charset="0"/>
            </a:endParaRPr>
          </a:p>
          <a:p>
            <a:pPr lvl="0" algn="l" rtl="0" eaLnBrk="0" fontAlgn="base" hangingPunct="0">
              <a:spcBef>
                <a:spcPct val="0"/>
              </a:spcBef>
              <a:spcAft>
                <a:spcPct val="0"/>
              </a:spcAft>
              <a:tabLst>
                <a:tab pos="2225675" algn="l"/>
                <a:tab pos="5273675" algn="r"/>
              </a:tabLst>
            </a:pPr>
            <a:r>
              <a:rPr lang="en-US" sz="2800" u="sng" dirty="0" smtClean="0">
                <a:solidFill>
                  <a:srgbClr val="00B050"/>
                </a:solidFill>
                <a:latin typeface="Times New Roman" pitchFamily="18" charset="0"/>
                <a:ea typeface="Times New Roman" pitchFamily="18" charset="0"/>
              </a:rPr>
              <a:t>Sexual:</a:t>
            </a:r>
            <a:r>
              <a:rPr lang="en-US" sz="2800" dirty="0" smtClean="0">
                <a:solidFill>
                  <a:srgbClr val="00B050"/>
                </a:solidFill>
                <a:latin typeface="Times New Roman" pitchFamily="18" charset="0"/>
                <a:ea typeface="Times New Roman" pitchFamily="18" charset="0"/>
              </a:rPr>
              <a:t> </a:t>
            </a:r>
            <a:r>
              <a:rPr lang="en-US" sz="2800" dirty="0" smtClean="0">
                <a:latin typeface="Times New Roman" pitchFamily="18" charset="0"/>
                <a:ea typeface="Times New Roman" pitchFamily="18" charset="0"/>
              </a:rPr>
              <a:t>conjugation, with dormant zygote</a:t>
            </a:r>
            <a:endParaRPr lang="ar-IQ" sz="2800" dirty="0"/>
          </a:p>
        </p:txBody>
      </p:sp>
      <p:pic>
        <p:nvPicPr>
          <p:cNvPr id="50178" name="Picture 2" descr="C:\Users\almumhandis\Desktop\images (2).jpg"/>
          <p:cNvPicPr>
            <a:picLocks noChangeAspect="1" noChangeArrowheads="1"/>
          </p:cNvPicPr>
          <p:nvPr/>
        </p:nvPicPr>
        <p:blipFill>
          <a:blip r:embed="rId2"/>
          <a:srcRect/>
          <a:stretch>
            <a:fillRect/>
          </a:stretch>
        </p:blipFill>
        <p:spPr bwMode="auto">
          <a:xfrm>
            <a:off x="0" y="2057401"/>
            <a:ext cx="9144000" cy="4800600"/>
          </a:xfrm>
          <a:prstGeom prst="rect">
            <a:avLst/>
          </a:prstGeom>
          <a:noFill/>
        </p:spPr>
      </p:pic>
    </p:spTree>
    <p:extLst>
      <p:ext uri="{BB962C8B-B14F-4D97-AF65-F5344CB8AC3E}">
        <p14:creationId xmlns:p14="http://schemas.microsoft.com/office/powerpoint/2010/main" val="1360207413"/>
      </p:ext>
    </p:extLst>
  </p:cSld>
  <p:clrMapOvr>
    <a:masterClrMapping/>
  </p:clrMapOvr>
  <p:transition>
    <p:wheel spokes="2"/>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662840257"/>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mumhandis\Desktop\NitellaSpec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مستطيل 2"/>
          <p:cNvSpPr/>
          <p:nvPr/>
        </p:nvSpPr>
        <p:spPr>
          <a:xfrm>
            <a:off x="0" y="0"/>
            <a:ext cx="8763000" cy="5755422"/>
          </a:xfrm>
          <a:prstGeom prst="rect">
            <a:avLst/>
          </a:prstGeom>
        </p:spPr>
        <p:txBody>
          <a:bodyPr wrap="square">
            <a:spAutoFit/>
          </a:bodyPr>
          <a:lstStyle/>
          <a:p>
            <a:pPr lvl="0" algn="ctr" rtl="0" fontAlgn="base">
              <a:spcBef>
                <a:spcPct val="0"/>
              </a:spcBef>
              <a:spcAft>
                <a:spcPct val="0"/>
              </a:spcAft>
            </a:pPr>
            <a:r>
              <a:rPr lang="en-US" sz="2800" b="1" dirty="0" smtClean="0">
                <a:solidFill>
                  <a:srgbClr val="FF0000"/>
                </a:solidFill>
                <a:latin typeface="Calibri" pitchFamily="34" charset="0"/>
                <a:ea typeface="Times New Roman" pitchFamily="18" charset="0"/>
                <a:cs typeface="Arial" pitchFamily="34" charset="0"/>
              </a:rPr>
              <a:t>2)Class :</a:t>
            </a:r>
            <a:r>
              <a:rPr lang="en-US" sz="2800" b="1" dirty="0" err="1" smtClean="0">
                <a:solidFill>
                  <a:srgbClr val="FF0000"/>
                </a:solidFill>
                <a:latin typeface="Calibri" pitchFamily="34" charset="0"/>
                <a:ea typeface="Times New Roman" pitchFamily="18" charset="0"/>
                <a:cs typeface="Arial" pitchFamily="34" charset="0"/>
              </a:rPr>
              <a:t>Charaphycae</a:t>
            </a:r>
            <a:r>
              <a:rPr lang="en-US" sz="2800" b="1" dirty="0" smtClean="0">
                <a:solidFill>
                  <a:srgbClr val="FF0000"/>
                </a:solidFill>
                <a:latin typeface="Calibri" pitchFamily="34" charset="0"/>
                <a:ea typeface="Times New Roman" pitchFamily="18" charset="0"/>
                <a:cs typeface="Arial" pitchFamily="34" charset="0"/>
              </a:rPr>
              <a:t> (stonewort)</a:t>
            </a:r>
          </a:p>
          <a:p>
            <a:pPr lvl="0" algn="l" rtl="0" eaLnBrk="0" fontAlgn="base" hangingPunct="0">
              <a:spcBef>
                <a:spcPct val="0"/>
              </a:spcBef>
              <a:spcAft>
                <a:spcPct val="0"/>
              </a:spcAft>
            </a:pPr>
            <a:r>
              <a:rPr lang="en-US" sz="2800" dirty="0" smtClean="0">
                <a:latin typeface="Times New Roman" pitchFamily="18" charset="0"/>
                <a:ea typeface="Times New Roman" pitchFamily="18" charset="0"/>
                <a:cs typeface="Times New Roman" pitchFamily="18" charset="0"/>
              </a:rPr>
              <a:t>   The members of this class of algae greens link between the </a:t>
            </a:r>
            <a:r>
              <a:rPr lang="en-US" sz="2800" b="1" dirty="0" smtClean="0">
                <a:solidFill>
                  <a:srgbClr val="00B0F0"/>
                </a:solidFill>
                <a:latin typeface="Times New Roman" pitchFamily="18" charset="0"/>
                <a:ea typeface="Times New Roman" pitchFamily="18" charset="0"/>
                <a:cs typeface="Times New Roman" pitchFamily="18" charset="0"/>
              </a:rPr>
              <a:t>rest of the algae </a:t>
            </a:r>
            <a:r>
              <a:rPr lang="en-US" sz="2800" dirty="0" smtClean="0">
                <a:latin typeface="Times New Roman" pitchFamily="18" charset="0"/>
                <a:ea typeface="Times New Roman" pitchFamily="18" charset="0"/>
                <a:cs typeface="Times New Roman" pitchFamily="18" charset="0"/>
              </a:rPr>
              <a:t>and mosses</a:t>
            </a:r>
            <a:endParaRPr lang="en-US" sz="2800" dirty="0" smtClean="0">
              <a:latin typeface="Arial" pitchFamily="34" charset="0"/>
              <a:ea typeface="Times New Roman" pitchFamily="18" charset="0"/>
              <a:cs typeface="Arial" pitchFamily="34" charset="0"/>
            </a:endParaRPr>
          </a:p>
          <a:p>
            <a:pPr lvl="0" algn="l" rtl="0" eaLnBrk="0" fontAlgn="base" hangingPunct="0">
              <a:spcBef>
                <a:spcPct val="0"/>
              </a:spcBef>
              <a:spcAft>
                <a:spcPct val="0"/>
              </a:spcAft>
            </a:pPr>
            <a:r>
              <a:rPr lang="en-US" sz="2800" dirty="0" smtClean="0">
                <a:latin typeface="Times New Roman" pitchFamily="18" charset="0"/>
                <a:ea typeface="Times New Roman" pitchFamily="18" charset="0"/>
                <a:cs typeface="Times New Roman" pitchFamily="18" charset="0"/>
              </a:rPr>
              <a:t>And differs from the class algae greens with features the following: -</a:t>
            </a:r>
            <a:endParaRPr lang="en-US" sz="2800" dirty="0" smtClean="0">
              <a:latin typeface="Arial" pitchFamily="34" charset="0"/>
              <a:ea typeface="Times New Roman" pitchFamily="18" charset="0"/>
              <a:cs typeface="Arial" pitchFamily="34" charset="0"/>
            </a:endParaRPr>
          </a:p>
          <a:p>
            <a:pPr lvl="0" algn="l" rtl="0" eaLnBrk="0" fontAlgn="base" hangingPunct="0">
              <a:spcBef>
                <a:spcPct val="0"/>
              </a:spcBef>
              <a:spcAft>
                <a:spcPct val="0"/>
              </a:spcAft>
            </a:pPr>
            <a:r>
              <a:rPr lang="en-US" sz="2800" dirty="0" smtClean="0">
                <a:latin typeface="Times New Roman" pitchFamily="18" charset="0"/>
                <a:ea typeface="Times New Roman" pitchFamily="18" charset="0"/>
                <a:cs typeface="Times New Roman" pitchFamily="18" charset="0"/>
              </a:rPr>
              <a:t>1-consist of </a:t>
            </a:r>
            <a:r>
              <a:rPr lang="en-US" sz="2800" b="1" dirty="0" smtClean="0">
                <a:solidFill>
                  <a:srgbClr val="7030A0"/>
                </a:solidFill>
                <a:latin typeface="Cambria" pitchFamily="18" charset="0"/>
                <a:ea typeface="Times New Roman" pitchFamily="18" charset="0"/>
                <a:cs typeface="Times New Roman" pitchFamily="18" charset="0"/>
              </a:rPr>
              <a:t>erect </a:t>
            </a:r>
            <a:r>
              <a:rPr lang="en-US" sz="2800" b="1" dirty="0" smtClean="0">
                <a:solidFill>
                  <a:srgbClr val="7030A0"/>
                </a:solidFill>
                <a:latin typeface="Times New Roman" pitchFamily="18" charset="0"/>
                <a:ea typeface="Times New Roman" pitchFamily="18" charset="0"/>
                <a:cs typeface="Times New Roman" pitchFamily="18" charset="0"/>
              </a:rPr>
              <a:t>axis</a:t>
            </a:r>
            <a:r>
              <a:rPr lang="en-US" sz="2800" dirty="0" smtClean="0">
                <a:solidFill>
                  <a:srgbClr val="7030A0"/>
                </a:solidFill>
                <a:latin typeface="Times New Roman" pitchFamily="18" charset="0"/>
                <a:ea typeface="Times New Roman" pitchFamily="18" charset="0"/>
                <a:cs typeface="Times New Roman" pitchFamily="18" charset="0"/>
              </a:rPr>
              <a:t> </a:t>
            </a:r>
            <a:r>
              <a:rPr lang="en-US" sz="2800" dirty="0" smtClean="0">
                <a:latin typeface="Times New Roman" pitchFamily="18" charset="0"/>
                <a:ea typeface="Times New Roman" pitchFamily="18" charset="0"/>
                <a:cs typeface="Times New Roman" pitchFamily="18" charset="0"/>
              </a:rPr>
              <a:t>is</a:t>
            </a:r>
            <a:r>
              <a:rPr lang="en-US" sz="2800" dirty="0" smtClean="0">
                <a:solidFill>
                  <a:srgbClr val="7030A0"/>
                </a:solidFill>
                <a:latin typeface="Times New Roman" pitchFamily="18" charset="0"/>
                <a:ea typeface="Times New Roman" pitchFamily="18" charset="0"/>
                <a:cs typeface="Times New Roman" pitchFamily="18" charset="0"/>
              </a:rPr>
              <a:t> </a:t>
            </a:r>
            <a:r>
              <a:rPr lang="en-US" sz="2800" dirty="0" smtClean="0">
                <a:latin typeface="Times New Roman" pitchFamily="18" charset="0"/>
                <a:ea typeface="Times New Roman" pitchFamily="18" charset="0"/>
                <a:cs typeface="Times New Roman" pitchFamily="18" charset="0"/>
              </a:rPr>
              <a:t>divided into nodes  and internodes,</a:t>
            </a:r>
            <a:r>
              <a:rPr lang="en-US" sz="2800" b="1" dirty="0" smtClean="0">
                <a:solidFill>
                  <a:srgbClr val="4F81BD"/>
                </a:solidFill>
                <a:latin typeface="Cambria" pitchFamily="18" charset="0"/>
                <a:ea typeface="Times New Roman" pitchFamily="18" charset="0"/>
                <a:cs typeface="Times New Roman" pitchFamily="18" charset="0"/>
              </a:rPr>
              <a:t> </a:t>
            </a:r>
            <a:r>
              <a:rPr lang="en-US" sz="2800" dirty="0" smtClean="0">
                <a:latin typeface="Times New Roman" pitchFamily="18" charset="0"/>
                <a:ea typeface="Times New Roman" pitchFamily="18" charset="0"/>
                <a:cs typeface="Times New Roman" pitchFamily="18" charset="0"/>
              </a:rPr>
              <a:t>the provider side branched</a:t>
            </a:r>
            <a:endParaRPr lang="en-US" sz="2800" dirty="0" smtClean="0">
              <a:latin typeface="Arial" pitchFamily="34" charset="0"/>
              <a:ea typeface="Times New Roman" pitchFamily="18" charset="0"/>
              <a:cs typeface="Arial" pitchFamily="34" charset="0"/>
            </a:endParaRPr>
          </a:p>
          <a:p>
            <a:pPr lvl="0" algn="l" rtl="0" eaLnBrk="0" fontAlgn="base" hangingPunct="0">
              <a:spcBef>
                <a:spcPct val="0"/>
              </a:spcBef>
              <a:spcAft>
                <a:spcPct val="0"/>
              </a:spcAft>
              <a:buFontTx/>
              <a:buChar char="•"/>
            </a:pPr>
            <a:r>
              <a:rPr lang="en-US" sz="2800" dirty="0" smtClean="0">
                <a:latin typeface="Times New Roman" pitchFamily="18" charset="0"/>
                <a:ea typeface="Times New Roman" pitchFamily="18" charset="0"/>
                <a:cs typeface="Times New Roman" pitchFamily="18" charset="0"/>
              </a:rPr>
              <a:t>Members of reproduction complex is surrounded by </a:t>
            </a:r>
            <a:r>
              <a:rPr lang="en-US" sz="3200" b="1" dirty="0" smtClean="0">
                <a:solidFill>
                  <a:srgbClr val="7030A0"/>
                </a:solidFill>
                <a:latin typeface="Times New Roman" pitchFamily="18" charset="0"/>
                <a:ea typeface="Times New Roman" pitchFamily="18" charset="0"/>
                <a:cs typeface="Times New Roman" pitchFamily="18" charset="0"/>
              </a:rPr>
              <a:t>sterile tissue</a:t>
            </a:r>
            <a:endParaRPr lang="en-US" sz="3200" b="1" dirty="0" smtClean="0">
              <a:solidFill>
                <a:srgbClr val="7030A0"/>
              </a:solidFill>
              <a:latin typeface="Arial" pitchFamily="34" charset="0"/>
              <a:ea typeface="Times New Roman" pitchFamily="18" charset="0"/>
              <a:cs typeface="Arial" pitchFamily="34" charset="0"/>
            </a:endParaRPr>
          </a:p>
          <a:p>
            <a:pPr lvl="0" algn="l" rtl="0" eaLnBrk="0" fontAlgn="base" hangingPunct="0">
              <a:spcBef>
                <a:spcPct val="0"/>
              </a:spcBef>
              <a:spcAft>
                <a:spcPct val="0"/>
              </a:spcAft>
              <a:buFontTx/>
              <a:buChar char="•"/>
            </a:pPr>
            <a:r>
              <a:rPr lang="en-US" sz="2800" dirty="0" smtClean="0">
                <a:latin typeface="Times New Roman" pitchFamily="18" charset="0"/>
                <a:ea typeface="Times New Roman" pitchFamily="18" charset="0"/>
                <a:cs typeface="Times New Roman" pitchFamily="18" charset="0"/>
              </a:rPr>
              <a:t>Vary </a:t>
            </a:r>
            <a:r>
              <a:rPr lang="en-US" sz="2800" b="1" dirty="0" smtClean="0">
                <a:solidFill>
                  <a:srgbClr val="7030A0"/>
                </a:solidFill>
                <a:latin typeface="Times New Roman" pitchFamily="18" charset="0"/>
                <a:ea typeface="Times New Roman" pitchFamily="18" charset="0"/>
                <a:cs typeface="Times New Roman" pitchFamily="18" charset="0"/>
              </a:rPr>
              <a:t>the male gametes </a:t>
            </a:r>
            <a:r>
              <a:rPr lang="en-US" sz="2800" dirty="0" smtClean="0">
                <a:latin typeface="Times New Roman" pitchFamily="18" charset="0"/>
                <a:ea typeface="Times New Roman" pitchFamily="18" charset="0"/>
                <a:cs typeface="Times New Roman" pitchFamily="18" charset="0"/>
              </a:rPr>
              <a:t>swimming in the shape of the male in class green  algae .</a:t>
            </a:r>
            <a:endParaRPr lang="en-US" sz="2800" dirty="0" smtClean="0">
              <a:latin typeface="Arial" pitchFamily="34" charset="0"/>
              <a:ea typeface="Times New Roman" pitchFamily="18" charset="0"/>
              <a:cs typeface="Arial" pitchFamily="34" charset="0"/>
            </a:endParaRPr>
          </a:p>
          <a:p>
            <a:pPr lvl="0" algn="l" rtl="0" eaLnBrk="0" fontAlgn="base" hangingPunct="0">
              <a:spcBef>
                <a:spcPct val="0"/>
              </a:spcBef>
              <a:spcAft>
                <a:spcPct val="0"/>
              </a:spcAft>
              <a:buFontTx/>
              <a:buChar char="•"/>
            </a:pPr>
            <a:r>
              <a:rPr lang="en-US" sz="2800" dirty="0" smtClean="0">
                <a:latin typeface="Times New Roman" pitchFamily="18" charset="0"/>
                <a:ea typeface="Times New Roman" pitchFamily="18" charset="0"/>
                <a:cs typeface="Times New Roman" pitchFamily="18" charset="0"/>
              </a:rPr>
              <a:t>Zygote grow to give </a:t>
            </a:r>
            <a:r>
              <a:rPr lang="en-US" sz="2800" b="1" dirty="0" err="1" smtClean="0">
                <a:solidFill>
                  <a:srgbClr val="7030A0"/>
                </a:solidFill>
                <a:latin typeface="Times New Roman" pitchFamily="18" charset="0"/>
                <a:ea typeface="Times New Roman" pitchFamily="18" charset="0"/>
                <a:cs typeface="Times New Roman" pitchFamily="18" charset="0"/>
              </a:rPr>
              <a:t>Protonemal</a:t>
            </a:r>
            <a:r>
              <a:rPr lang="en-US" sz="2800" dirty="0" smtClean="0">
                <a:latin typeface="Times New Roman" pitchFamily="18" charset="0"/>
                <a:ea typeface="Times New Roman" pitchFamily="18" charset="0"/>
                <a:cs typeface="Times New Roman" pitchFamily="18" charset="0"/>
              </a:rPr>
              <a:t> stage then grows into an adult plant.</a:t>
            </a:r>
          </a:p>
        </p:txBody>
      </p:sp>
    </p:spTree>
    <p:extLst>
      <p:ext uri="{BB962C8B-B14F-4D97-AF65-F5344CB8AC3E}">
        <p14:creationId xmlns:p14="http://schemas.microsoft.com/office/powerpoint/2010/main" val="3465358036"/>
      </p:ext>
    </p:extLst>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l" rtl="0" eaLnBrk="0" fontAlgn="base" hangingPunct="0">
              <a:spcBef>
                <a:spcPct val="0"/>
              </a:spcBef>
              <a:spcAft>
                <a:spcPct val="0"/>
              </a:spcAft>
            </a:pPr>
            <a:r>
              <a:rPr lang="en-AU" sz="2400" b="1" dirty="0" smtClean="0">
                <a:solidFill>
                  <a:srgbClr val="FF0000"/>
                </a:solidFill>
                <a:latin typeface="Times New Roman" pitchFamily="18" charset="0"/>
                <a:ea typeface="Times New Roman" pitchFamily="18" charset="0"/>
                <a:cs typeface="Times New Roman" pitchFamily="18" charset="0"/>
              </a:rPr>
              <a:t>The principal Characteristics of the</a:t>
            </a:r>
            <a:r>
              <a:rPr lang="en-US" sz="2400" b="1" dirty="0" smtClean="0">
                <a:solidFill>
                  <a:srgbClr val="FF0000"/>
                </a:solidFill>
                <a:latin typeface="Times New Roman" pitchFamily="18" charset="0"/>
                <a:ea typeface="Times New Roman" pitchFamily="18" charset="0"/>
                <a:cs typeface="Times New Roman" pitchFamily="18" charset="0"/>
              </a:rPr>
              <a:t> </a:t>
            </a:r>
            <a:r>
              <a:rPr lang="en-US" sz="2400" b="1" dirty="0" err="1" smtClean="0">
                <a:solidFill>
                  <a:srgbClr val="FF0000"/>
                </a:solidFill>
                <a:latin typeface="Times New Roman" pitchFamily="18" charset="0"/>
                <a:ea typeface="Times New Roman" pitchFamily="18" charset="0"/>
                <a:cs typeface="Times New Roman" pitchFamily="18" charset="0"/>
              </a:rPr>
              <a:t>Charophyceae</a:t>
            </a:r>
            <a:r>
              <a:rPr lang="en-AU" sz="2400" b="1" dirty="0" smtClean="0">
                <a:solidFill>
                  <a:srgbClr val="FF0000"/>
                </a:solidFill>
                <a:latin typeface="Times New Roman" pitchFamily="18" charset="0"/>
                <a:ea typeface="Times New Roman" pitchFamily="18" charset="0"/>
                <a:cs typeface="Times New Roman" pitchFamily="18" charset="0"/>
              </a:rPr>
              <a:t>:</a:t>
            </a:r>
            <a:endParaRPr lang="en-US" sz="2400" b="1" dirty="0" smtClean="0">
              <a:solidFill>
                <a:srgbClr val="FF0000"/>
              </a:solidFill>
              <a:latin typeface="Cambria" pitchFamily="18" charset="0"/>
              <a:ea typeface="Times New Roman" pitchFamily="18" charset="0"/>
              <a:cs typeface="Times New Roman" pitchFamily="18" charset="0"/>
            </a:endParaRPr>
          </a:p>
          <a:p>
            <a:pPr lvl="0" algn="l" rtl="0" eaLnBrk="0" fontAlgn="base" hangingPunct="0">
              <a:spcBef>
                <a:spcPct val="0"/>
              </a:spcBef>
              <a:spcAft>
                <a:spcPct val="0"/>
              </a:spcAft>
            </a:pPr>
            <a:r>
              <a:rPr lang="en-US" sz="2400" dirty="0" smtClean="0">
                <a:latin typeface="Cambria" pitchFamily="18" charset="0"/>
                <a:ea typeface="Times New Roman" pitchFamily="18" charset="0"/>
                <a:cs typeface="Times New Roman" pitchFamily="18" charset="0"/>
              </a:rPr>
              <a:t>1-These algae can occur in </a:t>
            </a:r>
            <a:r>
              <a:rPr lang="en-US" sz="2400" dirty="0" smtClean="0">
                <a:solidFill>
                  <a:srgbClr val="7030A0"/>
                </a:solidFill>
                <a:latin typeface="Cambria" pitchFamily="18" charset="0"/>
                <a:ea typeface="Times New Roman" pitchFamily="18" charset="0"/>
                <a:cs typeface="Times New Roman" pitchFamily="18" charset="0"/>
              </a:rPr>
              <a:t>fresh or brackish waters</a:t>
            </a:r>
            <a:r>
              <a:rPr lang="en-US" sz="2400" dirty="0" smtClean="0">
                <a:latin typeface="Cambria" pitchFamily="18" charset="0"/>
                <a:ea typeface="Times New Roman" pitchFamily="18" charset="0"/>
                <a:cs typeface="Times New Roman" pitchFamily="18" charset="0"/>
              </a:rPr>
              <a:t>, and they have cell walls that contain large concentrations of </a:t>
            </a:r>
            <a:r>
              <a:rPr lang="en-US" sz="2400" dirty="0" smtClean="0">
                <a:solidFill>
                  <a:srgbClr val="FF0000"/>
                </a:solidFill>
                <a:latin typeface="Cambria" pitchFamily="18" charset="0"/>
                <a:ea typeface="Times New Roman" pitchFamily="18" charset="0"/>
                <a:cs typeface="Times New Roman" pitchFamily="18" charset="0"/>
              </a:rPr>
              <a:t>calcium carbonate</a:t>
            </a:r>
            <a:r>
              <a:rPr lang="en-US" sz="2400" dirty="0" smtClean="0">
                <a:latin typeface="Cambria" pitchFamily="18" charset="0"/>
                <a:ea typeface="Times New Roman" pitchFamily="18" charset="0"/>
                <a:cs typeface="Times New Roman" pitchFamily="18" charset="0"/>
              </a:rPr>
              <a:t>.</a:t>
            </a:r>
            <a:endParaRPr lang="en-US" sz="2400" b="1" dirty="0" smtClean="0">
              <a:solidFill>
                <a:srgbClr val="4F81BD"/>
              </a:solidFill>
              <a:latin typeface="Cambria" pitchFamily="18" charset="0"/>
              <a:ea typeface="Times New Roman" pitchFamily="18" charset="0"/>
              <a:cs typeface="Times New Roman" pitchFamily="18" charset="0"/>
            </a:endParaRPr>
          </a:p>
          <a:p>
            <a:pPr lvl="0" algn="l" rtl="0" eaLnBrk="0" fontAlgn="base" hangingPunct="0">
              <a:spcBef>
                <a:spcPct val="0"/>
              </a:spcBef>
              <a:spcAft>
                <a:spcPct val="0"/>
              </a:spcAft>
            </a:pPr>
            <a:r>
              <a:rPr lang="en-US" sz="2400" dirty="0" smtClean="0">
                <a:latin typeface="Times New Roman" pitchFamily="18" charset="0"/>
                <a:ea typeface="Times New Roman" pitchFamily="18" charset="0"/>
                <a:cs typeface="Times New Roman" pitchFamily="18" charset="0"/>
              </a:rPr>
              <a:t>2- Cells of this class are </a:t>
            </a:r>
            <a:r>
              <a:rPr lang="en-US" sz="2400" dirty="0" smtClean="0">
                <a:solidFill>
                  <a:srgbClr val="7030A0"/>
                </a:solidFill>
                <a:latin typeface="Times New Roman" pitchFamily="18" charset="0"/>
                <a:ea typeface="Times New Roman" pitchFamily="18" charset="0"/>
                <a:cs typeface="Times New Roman" pitchFamily="18" charset="0"/>
              </a:rPr>
              <a:t>asymmetrica</a:t>
            </a:r>
            <a:r>
              <a:rPr lang="en-US" sz="2400" dirty="0" smtClean="0">
                <a:latin typeface="Times New Roman" pitchFamily="18" charset="0"/>
                <a:ea typeface="Times New Roman" pitchFamily="18" charset="0"/>
                <a:cs typeface="Times New Roman" pitchFamily="18" charset="0"/>
              </a:rPr>
              <a:t>l.</a:t>
            </a:r>
            <a:endParaRPr lang="en-US" sz="2400" dirty="0" smtClean="0">
              <a:latin typeface="Arial" pitchFamily="34" charset="0"/>
              <a:ea typeface="Times New Roman" pitchFamily="18" charset="0"/>
              <a:cs typeface="Arial" pitchFamily="34" charset="0"/>
            </a:endParaRPr>
          </a:p>
          <a:p>
            <a:pPr lvl="0" algn="l" rtl="0"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 Some are calcified (</a:t>
            </a:r>
            <a:r>
              <a:rPr kumimoji="0" lang="en-US" sz="2400" b="0" i="1" u="none" strike="noStrike" cap="none" normalizeH="0" baseline="0" dirty="0" err="1" smtClean="0">
                <a:ln>
                  <a:noFill/>
                </a:ln>
                <a:solidFill>
                  <a:schemeClr val="tx1"/>
                </a:solidFill>
                <a:effectLst/>
                <a:latin typeface="Times New Roman" pitchFamily="18" charset="0"/>
                <a:ea typeface="Times New Roman" pitchFamily="18" charset="0"/>
                <a:cs typeface="+mj-cs"/>
                <a:hlinkClick r:id="rId3"/>
              </a:rPr>
              <a:t>Chara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 and may accumulate as </a:t>
            </a:r>
            <a:r>
              <a:rPr kumimoji="0" lang="en-US" sz="2400" b="0" i="0" u="none" strike="noStrike" cap="none" normalizeH="0" baseline="0" dirty="0" smtClean="0">
                <a:ln>
                  <a:noFill/>
                </a:ln>
                <a:solidFill>
                  <a:srgbClr val="7030A0"/>
                </a:solidFill>
                <a:effectLst/>
                <a:latin typeface="Times New Roman" pitchFamily="18" charset="0"/>
                <a:ea typeface="Times New Roman" pitchFamily="18" charset="0"/>
                <a:cs typeface="+mj-cs"/>
              </a:rPr>
              <a:t>calcium carbonate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deposits..</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mj-cs"/>
              </a:rPr>
              <a:t> </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mj-cs"/>
            </a:endParaRPr>
          </a:p>
          <a:p>
            <a:pPr lvl="0" algn="l" rtl="0"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3-</a:t>
            </a:r>
            <a:r>
              <a:rPr kumimoji="0" lang="en-US" sz="2400" b="0" i="0" u="none" strike="noStrike" cap="none" normalizeH="0" dirty="0" smtClean="0">
                <a:ln>
                  <a:noFill/>
                </a:ln>
                <a:solidFill>
                  <a:schemeClr val="tx1"/>
                </a:solidFill>
                <a:effectLst/>
                <a:latin typeface="Times New Roman" pitchFamily="18" charset="0"/>
                <a:ea typeface="Times New Roman" pitchFamily="18" charset="0"/>
                <a:cs typeface="+mj-cs"/>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 resembling the structures of some higher plants, </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mj-cs"/>
            </a:endParaRPr>
          </a:p>
          <a:p>
            <a:pPr lvl="0" algn="l" rtl="0"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4-Stonewort  structures include root like</a:t>
            </a:r>
            <a:r>
              <a:rPr kumimoji="0" lang="en-US" sz="2400" b="0" i="0" u="none" strike="noStrike" cap="none" normalizeH="0" baseline="0" dirty="0" smtClean="0">
                <a:ln>
                  <a:noFill/>
                </a:ln>
                <a:solidFill>
                  <a:srgbClr val="7030A0"/>
                </a:solidFill>
                <a:effectLst/>
                <a:latin typeface="Times New Roman" pitchFamily="18" charset="0"/>
                <a:ea typeface="Times New Roman" pitchFamily="18" charset="0"/>
                <a:cs typeface="+mj-cs"/>
              </a:rPr>
              <a:t>( rhizoids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 whorls of branches at regular intervals, and an </a:t>
            </a:r>
            <a:r>
              <a:rPr kumimoji="0" lang="en-US" sz="2400" b="0" i="0" u="none" strike="noStrike" cap="none" normalizeH="0" baseline="0" dirty="0" smtClean="0">
                <a:ln>
                  <a:noFill/>
                </a:ln>
                <a:solidFill>
                  <a:srgbClr val="7030A0"/>
                </a:solidFill>
                <a:effectLst/>
                <a:latin typeface="Times New Roman" pitchFamily="18" charset="0"/>
                <a:ea typeface="Times New Roman" pitchFamily="18" charset="0"/>
                <a:cs typeface="+mj-cs"/>
              </a:rPr>
              <a:t>erect cylindrical axis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 which may be surrounded by a sheath of </a:t>
            </a:r>
            <a:r>
              <a:rPr kumimoji="0" lang="en-US" sz="2400" b="0" i="0" u="none" strike="noStrike" cap="none" normalizeH="0" baseline="0" dirty="0" smtClean="0">
                <a:ln>
                  <a:noFill/>
                </a:ln>
                <a:solidFill>
                  <a:srgbClr val="7030A0"/>
                </a:solidFill>
                <a:effectLst/>
                <a:latin typeface="Times New Roman" pitchFamily="18" charset="0"/>
                <a:ea typeface="Times New Roman" pitchFamily="18" charset="0"/>
                <a:cs typeface="+mj-cs"/>
              </a:rPr>
              <a:t>small cells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mj-cs"/>
              </a:rPr>
              <a:t>.</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mj-cs"/>
            </a:endParaRPr>
          </a:p>
          <a:p>
            <a:pPr lvl="0" algn="l" rtl="0"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5-Charophytes are also the only algae that </a:t>
            </a:r>
            <a:r>
              <a:rPr kumimoji="0" lang="en-US" sz="2400" b="0" i="0" u="none" strike="noStrike" cap="none" normalizeH="0" baseline="0" dirty="0" smtClean="0">
                <a:ln>
                  <a:noFill/>
                </a:ln>
                <a:solidFill>
                  <a:srgbClr val="7030A0"/>
                </a:solidFill>
                <a:effectLst/>
                <a:latin typeface="Calibri" pitchFamily="34" charset="0"/>
                <a:ea typeface="Times New Roman" pitchFamily="18" charset="0"/>
                <a:cs typeface="+mj-cs"/>
              </a:rPr>
              <a:t>develop </a:t>
            </a:r>
            <a:r>
              <a:rPr kumimoji="0" lang="en-US" sz="2400" b="0" i="0" u="none" strike="noStrike" cap="none" normalizeH="0" baseline="0" dirty="0" err="1" smtClean="0">
                <a:ln>
                  <a:noFill/>
                </a:ln>
                <a:solidFill>
                  <a:srgbClr val="7030A0"/>
                </a:solidFill>
                <a:effectLst/>
                <a:latin typeface="Calibri" pitchFamily="34" charset="0"/>
                <a:ea typeface="Times New Roman" pitchFamily="18" charset="0"/>
                <a:cs typeface="+mj-cs"/>
              </a:rPr>
              <a:t>multicellular</a:t>
            </a:r>
            <a:r>
              <a:rPr kumimoji="0" lang="en-US" sz="2400" b="0" i="0" u="none" strike="noStrike" cap="none" normalizeH="0" baseline="0" dirty="0" smtClean="0">
                <a:ln>
                  <a:noFill/>
                </a:ln>
                <a:solidFill>
                  <a:srgbClr val="7030A0"/>
                </a:solidFill>
                <a:effectLst/>
                <a:latin typeface="Calibri" pitchFamily="34" charset="0"/>
                <a:ea typeface="Times New Roman" pitchFamily="18" charset="0"/>
                <a:cs typeface="+mj-cs"/>
              </a:rPr>
              <a:t> sex organs</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mj-cs"/>
              </a:rPr>
              <a:t>, although these are not comparable to those of the higher plant.</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mj-cs"/>
            </a:endParaRPr>
          </a:p>
        </p:txBody>
      </p:sp>
      <p:pic>
        <p:nvPicPr>
          <p:cNvPr id="5" name="Picture 2" descr="C:\Users\almumhandis\Desktop\N.tenuissima600.jpg"/>
          <p:cNvPicPr>
            <a:picLocks noChangeAspect="1" noChangeArrowheads="1"/>
          </p:cNvPicPr>
          <p:nvPr/>
        </p:nvPicPr>
        <p:blipFill>
          <a:blip r:embed="rId4"/>
          <a:srcRect/>
          <a:stretch>
            <a:fillRect/>
          </a:stretch>
        </p:blipFill>
        <p:spPr bwMode="auto">
          <a:xfrm>
            <a:off x="0" y="4495800"/>
            <a:ext cx="4419600" cy="2362200"/>
          </a:xfrm>
          <a:prstGeom prst="rect">
            <a:avLst/>
          </a:prstGeom>
          <a:noFill/>
        </p:spPr>
      </p:pic>
      <p:pic>
        <p:nvPicPr>
          <p:cNvPr id="3074" name="Picture 2" descr="C:\Users\almumhandis\Desktop\images.jpg"/>
          <p:cNvPicPr>
            <a:picLocks noChangeAspect="1" noChangeArrowheads="1"/>
          </p:cNvPicPr>
          <p:nvPr/>
        </p:nvPicPr>
        <p:blipFill>
          <a:blip r:embed="rId5"/>
          <a:srcRect/>
          <a:stretch>
            <a:fillRect/>
          </a:stretch>
        </p:blipFill>
        <p:spPr bwMode="auto">
          <a:xfrm>
            <a:off x="4038600" y="4495800"/>
            <a:ext cx="5105400" cy="2362200"/>
          </a:xfrm>
          <a:prstGeom prst="rect">
            <a:avLst/>
          </a:prstGeom>
          <a:noFill/>
        </p:spPr>
      </p:pic>
    </p:spTree>
    <p:extLst>
      <p:ext uri="{BB962C8B-B14F-4D97-AF65-F5344CB8AC3E}">
        <p14:creationId xmlns:p14="http://schemas.microsoft.com/office/powerpoint/2010/main" val="2299525432"/>
      </p:ext>
    </p:extLst>
  </p:cSld>
  <p:clrMapOvr>
    <a:masterClrMapping/>
  </p:clrMapOvr>
  <p:transition>
    <p:whee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lmumhandis\Desktop\images (3).jpg"/>
          <p:cNvPicPr>
            <a:picLocks noChangeAspect="1" noChangeArrowheads="1"/>
          </p:cNvPicPr>
          <p:nvPr/>
        </p:nvPicPr>
        <p:blipFill>
          <a:blip r:embed="rId2"/>
          <a:srcRect/>
          <a:stretch>
            <a:fillRect/>
          </a:stretch>
        </p:blipFill>
        <p:spPr bwMode="auto">
          <a:xfrm>
            <a:off x="0" y="2209800"/>
            <a:ext cx="9144000" cy="4648199"/>
          </a:xfrm>
          <a:prstGeom prst="rect">
            <a:avLst/>
          </a:prstGeom>
          <a:noFill/>
        </p:spPr>
      </p:pic>
      <p:sp>
        <p:nvSpPr>
          <p:cNvPr id="3" name="مستطيل 2"/>
          <p:cNvSpPr/>
          <p:nvPr/>
        </p:nvSpPr>
        <p:spPr>
          <a:xfrm>
            <a:off x="0" y="0"/>
            <a:ext cx="9144000"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l" rtl="0" eaLnBrk="0" fontAlgn="base" hangingPunct="0">
              <a:spcBef>
                <a:spcPct val="0"/>
              </a:spcBef>
              <a:spcAft>
                <a:spcPct val="0"/>
              </a:spcAft>
            </a:pPr>
            <a:r>
              <a:rPr lang="en-US" sz="2800" dirty="0" smtClean="0">
                <a:latin typeface="Times New Roman" pitchFamily="18" charset="0"/>
                <a:ea typeface="Times New Roman" pitchFamily="18" charset="0"/>
              </a:rPr>
              <a:t>6 - In sexual reproduction each female sex organ (</a:t>
            </a:r>
            <a:r>
              <a:rPr lang="en-US" sz="2800" dirty="0" err="1" smtClean="0">
                <a:latin typeface="Times New Roman" pitchFamily="18" charset="0"/>
                <a:ea typeface="Times New Roman" pitchFamily="18" charset="0"/>
              </a:rPr>
              <a:t>oogonium</a:t>
            </a:r>
            <a:r>
              <a:rPr lang="en-US" sz="2800" dirty="0" smtClean="0">
                <a:latin typeface="Times New Roman" pitchFamily="18" charset="0"/>
                <a:ea typeface="Times New Roman" pitchFamily="18" charset="0"/>
              </a:rPr>
              <a:t>) contains one large, immobile egg, and each male sex organ (</a:t>
            </a:r>
            <a:r>
              <a:rPr lang="en-US" sz="2800" dirty="0" err="1" smtClean="0">
                <a:latin typeface="Times New Roman" pitchFamily="18" charset="0"/>
                <a:ea typeface="Times New Roman" pitchFamily="18" charset="0"/>
              </a:rPr>
              <a:t>antheridium</a:t>
            </a:r>
            <a:r>
              <a:rPr lang="en-US" sz="2800" dirty="0" smtClean="0">
                <a:latin typeface="Times New Roman" pitchFamily="18" charset="0"/>
                <a:ea typeface="Times New Roman" pitchFamily="18" charset="0"/>
              </a:rPr>
              <a:t>) produces one small, biflagellate sperm. An envelope of sterile cells surrounds the reproductive structures. No motile spores are formed</a:t>
            </a:r>
            <a:endParaRPr lang="ar-IQ" sz="2800" dirty="0"/>
          </a:p>
        </p:txBody>
      </p:sp>
    </p:spTree>
    <p:extLst>
      <p:ext uri="{BB962C8B-B14F-4D97-AF65-F5344CB8AC3E}">
        <p14:creationId xmlns:p14="http://schemas.microsoft.com/office/powerpoint/2010/main" val="378842910"/>
      </p:ext>
    </p:extLst>
  </p:cSld>
  <p:clrMapOvr>
    <a:masterClrMapping/>
  </p:clrMapOvr>
  <p:transition>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182000"/>
            <a:ext cx="9144000" cy="372918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err="1" smtClean="0">
                <a:ln>
                  <a:noFill/>
                </a:ln>
                <a:solidFill>
                  <a:srgbClr val="FF0000"/>
                </a:solidFill>
                <a:effectLst/>
                <a:latin typeface="Times New Roman" pitchFamily="18" charset="0"/>
                <a:ea typeface="Times New Roman" pitchFamily="18" charset="0"/>
                <a:cs typeface="+mj-cs"/>
              </a:rPr>
              <a:t>Chara</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mj-cs"/>
              </a:rPr>
              <a:t> </a:t>
            </a:r>
            <a:r>
              <a:rPr lang="en-US" sz="2400" dirty="0" smtClean="0">
                <a:latin typeface="Arial" pitchFamily="34" charset="0"/>
                <a:ea typeface="Times New Roman" pitchFamily="18" charset="0"/>
                <a:cs typeface="+mj-cs"/>
              </a:rPr>
              <a:t>is a </a:t>
            </a:r>
            <a:r>
              <a:rPr lang="en-US" sz="2400" dirty="0" smtClean="0">
                <a:latin typeface="Arial" pitchFamily="34" charset="0"/>
                <a:ea typeface="Times New Roman" pitchFamily="18" charset="0"/>
                <a:cs typeface="+mj-cs"/>
                <a:hlinkClick r:id="rId2" tooltip="Genus"/>
              </a:rPr>
              <a:t>genus</a:t>
            </a:r>
            <a:r>
              <a:rPr lang="en-US" sz="2400" dirty="0" smtClean="0">
                <a:latin typeface="Arial" pitchFamily="34" charset="0"/>
                <a:ea typeface="Times New Roman" pitchFamily="18" charset="0"/>
                <a:cs typeface="+mj-cs"/>
              </a:rPr>
              <a:t> of </a:t>
            </a:r>
            <a:r>
              <a:rPr lang="en-US" sz="2400" dirty="0" err="1" smtClean="0">
                <a:latin typeface="Arial" pitchFamily="34" charset="0"/>
                <a:ea typeface="Times New Roman" pitchFamily="18" charset="0"/>
                <a:cs typeface="+mj-cs"/>
              </a:rPr>
              <a:t>charaphyta</a:t>
            </a:r>
            <a:r>
              <a:rPr lang="en-US" sz="2400" dirty="0" smtClean="0">
                <a:latin typeface="Arial" pitchFamily="34" charset="0"/>
                <a:ea typeface="Times New Roman" pitchFamily="18" charset="0"/>
                <a:cs typeface="+mj-cs"/>
              </a:rPr>
              <a:t>  ,The branching system of </a:t>
            </a:r>
            <a:r>
              <a:rPr lang="en-US" sz="2400" i="1" dirty="0" err="1" smtClean="0">
                <a:latin typeface="Arial" pitchFamily="34" charset="0"/>
                <a:ea typeface="Times New Roman" pitchFamily="18" charset="0"/>
                <a:cs typeface="+mj-cs"/>
              </a:rPr>
              <a:t>Chara</a:t>
            </a:r>
            <a:r>
              <a:rPr lang="en-US" sz="2400" dirty="0" smtClean="0">
                <a:latin typeface="Arial" pitchFamily="34" charset="0"/>
                <a:ea typeface="Times New Roman" pitchFamily="18" charset="0"/>
                <a:cs typeface="+mj-cs"/>
              </a:rPr>
              <a:t> species is complex with branches derived from apical cells which cut off segments at the base to form nodal and intermodal cells alternately. They are typically anchored to the </a:t>
            </a:r>
            <a:r>
              <a:rPr lang="en-US" sz="2400" dirty="0" smtClean="0">
                <a:latin typeface="Arial" pitchFamily="34" charset="0"/>
                <a:ea typeface="Times New Roman" pitchFamily="18" charset="0"/>
                <a:cs typeface="+mj-cs"/>
                <a:hlinkClick r:id="rId3" tooltip="Littoral"/>
              </a:rPr>
              <a:t>littoral</a:t>
            </a:r>
            <a:r>
              <a:rPr lang="en-US" sz="2400" dirty="0" smtClean="0">
                <a:latin typeface="Arial" pitchFamily="34" charset="0"/>
                <a:ea typeface="Times New Roman" pitchFamily="18" charset="0"/>
                <a:cs typeface="+mj-cs"/>
              </a:rPr>
              <a:t> </a:t>
            </a:r>
            <a:r>
              <a:rPr lang="en-US" sz="2400" dirty="0" smtClean="0">
                <a:latin typeface="Arial" pitchFamily="34" charset="0"/>
                <a:ea typeface="Times New Roman" pitchFamily="18" charset="0"/>
                <a:cs typeface="+mj-cs"/>
                <a:hlinkClick r:id="rId4" tooltip="Substrate (biology)"/>
              </a:rPr>
              <a:t>substrate</a:t>
            </a:r>
            <a:r>
              <a:rPr lang="en-US" sz="2400" dirty="0" smtClean="0">
                <a:latin typeface="Arial" pitchFamily="34" charset="0"/>
                <a:ea typeface="Times New Roman" pitchFamily="18" charset="0"/>
                <a:cs typeface="+mj-cs"/>
              </a:rPr>
              <a:t> by means of branching underground </a:t>
            </a:r>
            <a:r>
              <a:rPr lang="en-US" sz="2400" dirty="0" smtClean="0">
                <a:latin typeface="Arial" pitchFamily="34" charset="0"/>
                <a:ea typeface="Times New Roman" pitchFamily="18" charset="0"/>
                <a:cs typeface="+mj-cs"/>
                <a:hlinkClick r:id="rId5" tooltip="Rhizoid"/>
              </a:rPr>
              <a:t>rhizoids</a:t>
            </a:r>
            <a:r>
              <a:rPr lang="en-US" sz="2400" dirty="0" smtClean="0">
                <a:latin typeface="Arial" pitchFamily="34" charset="0"/>
                <a:ea typeface="Times New Roman" pitchFamily="18" charset="0"/>
                <a:cs typeface="+mj-cs"/>
              </a:rPr>
              <a:t>. </a:t>
            </a:r>
            <a:r>
              <a:rPr lang="en-US" sz="2400" i="1" dirty="0" err="1" smtClean="0">
                <a:latin typeface="Arial" pitchFamily="34" charset="0"/>
                <a:ea typeface="Times New Roman" pitchFamily="18" charset="0"/>
                <a:cs typeface="+mj-cs"/>
              </a:rPr>
              <a:t>Chara</a:t>
            </a:r>
            <a:r>
              <a:rPr lang="en-US" sz="2400" dirty="0" smtClean="0">
                <a:latin typeface="Arial" pitchFamily="34" charset="0"/>
                <a:ea typeface="Times New Roman" pitchFamily="18" charset="0"/>
                <a:cs typeface="+mj-cs"/>
              </a:rPr>
              <a:t> plants are rough to the touch because of deposited </a:t>
            </a:r>
            <a:r>
              <a:rPr lang="en-US" sz="2400" dirty="0" smtClean="0">
                <a:latin typeface="Arial" pitchFamily="34" charset="0"/>
                <a:ea typeface="Times New Roman" pitchFamily="18" charset="0"/>
                <a:cs typeface="+mj-cs"/>
                <a:hlinkClick r:id="rId6" tooltip="Calcium"/>
              </a:rPr>
              <a:t>calcium</a:t>
            </a:r>
            <a:r>
              <a:rPr lang="en-US" sz="2400" dirty="0" smtClean="0">
                <a:latin typeface="Arial" pitchFamily="34" charset="0"/>
                <a:ea typeface="Times New Roman" pitchFamily="18" charset="0"/>
                <a:cs typeface="+mj-cs"/>
              </a:rPr>
              <a:t> salts on the cell wall. The metabolic processes associated with this deposition often give </a:t>
            </a:r>
            <a:r>
              <a:rPr lang="en-US" sz="2400" i="1" dirty="0" err="1" smtClean="0">
                <a:latin typeface="Arial" pitchFamily="34" charset="0"/>
                <a:ea typeface="Times New Roman" pitchFamily="18" charset="0"/>
                <a:cs typeface="+mj-cs"/>
              </a:rPr>
              <a:t>Chara</a:t>
            </a:r>
            <a:r>
              <a:rPr lang="en-US" sz="2400" dirty="0" smtClean="0">
                <a:latin typeface="Arial" pitchFamily="34" charset="0"/>
                <a:ea typeface="Times New Roman" pitchFamily="18" charset="0"/>
                <a:cs typeface="+mj-cs"/>
              </a:rPr>
              <a:t> plants a distinctive and unpleasant smell of </a:t>
            </a:r>
            <a:r>
              <a:rPr lang="en-US" sz="2400" dirty="0" smtClean="0">
                <a:latin typeface="Arial" pitchFamily="34" charset="0"/>
                <a:ea typeface="Times New Roman" pitchFamily="18" charset="0"/>
                <a:cs typeface="+mj-cs"/>
                <a:hlinkClick r:id="rId7" tooltip="Hydrogen sulfide"/>
              </a:rPr>
              <a:t>hydrogen sulfide</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mj-cs"/>
              </a:rPr>
              <a:t>. </a:t>
            </a:r>
            <a:endParaRPr kumimoji="0" lang="en-US" sz="2400" b="1" i="0" u="none" strike="noStrike" cap="none" normalizeH="0" baseline="0" dirty="0" smtClean="0">
              <a:ln>
                <a:noFill/>
              </a:ln>
              <a:solidFill>
                <a:srgbClr val="4F81BD"/>
              </a:solidFill>
              <a:effectLst/>
              <a:latin typeface="Cambria" pitchFamily="18" charset="0"/>
              <a:ea typeface="Times New Roman" pitchFamily="18"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C:\Users\almumhandis\Desktop\CHARVULK-22Jul08-SPBI-PLE.jpg"/>
          <p:cNvPicPr>
            <a:picLocks noChangeAspect="1" noChangeArrowheads="1"/>
          </p:cNvPicPr>
          <p:nvPr/>
        </p:nvPicPr>
        <p:blipFill>
          <a:blip r:embed="rId8"/>
          <a:srcRect/>
          <a:stretch>
            <a:fillRect/>
          </a:stretch>
        </p:blipFill>
        <p:spPr bwMode="auto">
          <a:xfrm>
            <a:off x="0" y="3573015"/>
            <a:ext cx="9144000" cy="3284985"/>
          </a:xfrm>
          <a:prstGeom prst="rect">
            <a:avLst/>
          </a:prstGeom>
          <a:noFill/>
        </p:spPr>
      </p:pic>
    </p:spTree>
    <p:extLst>
      <p:ext uri="{BB962C8B-B14F-4D97-AF65-F5344CB8AC3E}">
        <p14:creationId xmlns:p14="http://schemas.microsoft.com/office/powerpoint/2010/main" val="952213398"/>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3"/>
        </a:lnRef>
        <a:fillRef idx="2">
          <a:schemeClr val="accent3"/>
        </a:fillRef>
        <a:effectRef idx="1">
          <a:schemeClr val="accent3"/>
        </a:effectRef>
        <a:fontRef idx="minor">
          <a:schemeClr val="dk1"/>
        </a:fontRef>
      </a:style>
    </a:spDef>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TotalTime>
  <Words>1951</Words>
  <Application>Microsoft Office PowerPoint</Application>
  <PresentationFormat>On-screen Show (4:3)</PresentationFormat>
  <Paragraphs>239</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c:creator>
  <cp:lastModifiedBy>Dr.Ahmed Sahi</cp:lastModifiedBy>
  <cp:revision>80</cp:revision>
  <dcterms:created xsi:type="dcterms:W3CDTF">2014-03-16T06:45:52Z</dcterms:created>
  <dcterms:modified xsi:type="dcterms:W3CDTF">2015-03-18T19:06:08Z</dcterms:modified>
</cp:coreProperties>
</file>