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57" r:id="rId2"/>
    <p:sldId id="293" r:id="rId3"/>
    <p:sldId id="294" r:id="rId4"/>
    <p:sldId id="295" r:id="rId5"/>
    <p:sldId id="29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2"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E84916-663B-425A-8934-80CDA68DE0F6}" type="datetimeFigureOut">
              <a:rPr lang="ar-IQ" smtClean="0"/>
              <a:pPr/>
              <a:t>09/06/1436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A53660-9722-4792-BC36-689FE9C4475B}" type="slidenum">
              <a:rPr lang="ar-IQ" smtClean="0"/>
              <a:pPr/>
              <a:t>‹#›</a:t>
            </a:fld>
            <a:endParaRPr lang="ar-IQ"/>
          </a:p>
        </p:txBody>
      </p:sp>
    </p:spTree>
    <p:extLst>
      <p:ext uri="{BB962C8B-B14F-4D97-AF65-F5344CB8AC3E}">
        <p14:creationId xmlns:p14="http://schemas.microsoft.com/office/powerpoint/2010/main" val="2229502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B91958-21C7-4BE8-B9B4-B645C7995D47}" type="slidenum">
              <a:rPr lang="ar-IQ" smtClean="0"/>
              <a:pPr/>
              <a:t>36</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F899AE-77AA-4D30-835C-9A5BCD45E551}" type="datetimeFigureOut">
              <a:rPr lang="ar-IQ" smtClean="0"/>
              <a:pPr/>
              <a:t>09/06/1436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2EE36D7-02A3-4313-92F4-2EB6BB8E7D03}"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F899AE-77AA-4D30-835C-9A5BCD45E551}" type="datetimeFigureOut">
              <a:rPr lang="ar-IQ" smtClean="0"/>
              <a:pPr/>
              <a:t>09/06/1436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2EE36D7-02A3-4313-92F4-2EB6BB8E7D0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Model_organism" TargetMode="External"/><Relationship Id="rId2" Type="http://schemas.openxmlformats.org/officeDocument/2006/relationships/hyperlink" Target="http://en.wikipedia.org/wiki/Micrometre"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en.wikipedia.org/wiki/Genetics" TargetMode="External"/><Relationship Id="rId4" Type="http://schemas.openxmlformats.org/officeDocument/2006/relationships/hyperlink" Target="http://en.wikipedia.org/wiki/Biological_life_cyc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iq/imgres?biw=1366&amp;bih=533&amp;tbm=isch&amp;tbnid=1yQc6NYgYFB8vM:&amp;imgrefurl=http://www.superstock.com/stock-photos-images/1566-462457&amp;docid=h5gsueX3TukBPM&amp;imgurl=http://wwwdelivery.superstock.com/WI/223/1566/200904/PreviewComp/SuperStock_1566-462457.jpg&amp;w=350&amp;h=232&amp;ei=hWwTU5XWEYWUtQaOmIDgCw&amp;zoom=1&amp;iact=rc&amp;dur=730&amp;page=2&amp;start=12&amp;ndsp=16&amp;ved=0CHwQrQMwD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britannica.com/EBchecked/topic/244914/green-algae" TargetMode="Externa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hyperlink" Target="http://www.pinterest.com/pin/2235615689730211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cs.infospace.com/ClickHandler.ashx?du=http://img3.allvoices.com/thumbs/image/609/480/66824933-algae-blooms.jpg&amp;ru=http://img3.allvoices.com/thumbs/image/609/480/66824933-algae-blooms.jpg&amp;ld=20140224&amp;ap=19&amp;app=1&amp;c=govomehosted&amp;s=govomehosted&amp;coi=772&amp;cop=main-title&amp;euip=37.238.78.178&amp;npp=19&amp;p=0&amp;pp=0&amp;pvaid=cdd33742e416428ea31d2074c79550e6&amp;vid=948837858.233852043450.1391536680.17&amp;fcoi=417&amp;fct.uid=e4073286e903412287da2439de2626dd&amp;ep=19&amp;mid=9&amp;en=DC7CWTeowf1sC+EI0vnOhuUEfqMPympy7WQY8uSLYUU9NI75iFWRU8pHdrXjKYaI&amp;hash=7B5DF5F4B12795AFA92250ECEE873E50"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ccs.infospace.com/ClickHandler.ashx?du=http://static.businessinsider.com/image/51d6ed7069bedd184400001c/image.jpg&amp;ru=http://static.businessinsider.com/image/51d6ed7069bedd184400001c/image.jpg&amp;ld=20140224&amp;ap=10&amp;app=1&amp;c=govomehosted&amp;s=govomehosted&amp;coi=772&amp;cop=main-title&amp;euip=37.238.78.178&amp;npp=10&amp;p=0&amp;pp=0&amp;pvaid=cdd33742e416428ea31d2074c79550e6&amp;vid=948837858.233852043450.1391536680.17&amp;fcoi=417&amp;fct.uid=e4073286e903412287da2439de2626dd&amp;ep=10&amp;mid=9&amp;en=DC7CWTeowf1sC+EI0vnOhuUEfqMPympy7WQY8uSLYUU9NI75iFWRU8pHdrXjKYaI&amp;hash=7B72D946A35366F5AFA5FC114487216A"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territorioscuola.com/wikipedia/en.wikipedia.php?title=Bacterial_conjugation" TargetMode="External"/><Relationship Id="rId3" Type="http://schemas.openxmlformats.org/officeDocument/2006/relationships/hyperlink" Target="http://www.territorioscuola.com/wikipedia/en.wikipedia.php?title=Genus" TargetMode="External"/><Relationship Id="rId7" Type="http://schemas.openxmlformats.org/officeDocument/2006/relationships/hyperlink" Target="http://www.territorioscuola.com/wikipedia/en.wikipedia.php?title=Sexual_reproduction" TargetMode="External"/><Relationship Id="rId2" Type="http://schemas.openxmlformats.org/officeDocument/2006/relationships/hyperlink" Target="http://www.territorioscuola.com/wikipedia/en.wikipedia.php?title=Species" TargetMode="External"/><Relationship Id="rId1" Type="http://schemas.openxmlformats.org/officeDocument/2006/relationships/slideLayout" Target="../slideLayouts/slideLayout7.xml"/><Relationship Id="rId6" Type="http://schemas.openxmlformats.org/officeDocument/2006/relationships/hyperlink" Target="http://www.territorioscuola.com/wikipedia/en.wikipedia.php?title=Freshwater" TargetMode="External"/><Relationship Id="rId5" Type="http://schemas.openxmlformats.org/officeDocument/2006/relationships/hyperlink" Target="http://www.territorioscuola.com/wikipedia/en.wikipedia.php?title=Cell_division" TargetMode="External"/><Relationship Id="rId10" Type="http://schemas.openxmlformats.org/officeDocument/2006/relationships/image" Target="../media/image34.jpeg"/><Relationship Id="rId4" Type="http://schemas.openxmlformats.org/officeDocument/2006/relationships/hyperlink" Target="http://www.territorioscuola.com/wikipedia/en.wikipedia.php?title=Spirogyra" TargetMode="Externa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www.territorioscuola.com/wikipedia/en.wikipedia.php?title=Sexual_reproduction"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www.territorioscuola.com/wikipedia/en.wikipedia.php?title=Spirogyr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britannica.com/EBchecked/topic/106219/Char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en.wikipedia.org/wiki/Littoral" TargetMode="External"/><Relationship Id="rId7" Type="http://schemas.openxmlformats.org/officeDocument/2006/relationships/hyperlink" Target="http://en.wikipedia.org/wiki/Hydrogen_sulfide" TargetMode="External"/><Relationship Id="rId2" Type="http://schemas.openxmlformats.org/officeDocument/2006/relationships/hyperlink" Target="http://en.wikipedia.org/wiki/Genus" TargetMode="External"/><Relationship Id="rId1" Type="http://schemas.openxmlformats.org/officeDocument/2006/relationships/slideLayout" Target="../slideLayouts/slideLayout7.xml"/><Relationship Id="rId6" Type="http://schemas.openxmlformats.org/officeDocument/2006/relationships/hyperlink" Target="http://en.wikipedia.org/wiki/Calcium" TargetMode="External"/><Relationship Id="rId5" Type="http://schemas.openxmlformats.org/officeDocument/2006/relationships/hyperlink" Target="http://en.wikipedia.org/wiki/Rhizoid" TargetMode="External"/><Relationship Id="rId4" Type="http://schemas.openxmlformats.org/officeDocument/2006/relationships/hyperlink" Target="http://en.wikipedia.org/wiki/Substrate_(biology)"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Model_organism" TargetMode="External"/><Relationship Id="rId7" Type="http://schemas.openxmlformats.org/officeDocument/2006/relationships/image" Target="../media/image11.jpeg"/><Relationship Id="rId2" Type="http://schemas.openxmlformats.org/officeDocument/2006/relationships/hyperlink" Target="http://en.wikipedia.org/wiki/Green_alga" TargetMode="External"/><Relationship Id="rId1" Type="http://schemas.openxmlformats.org/officeDocument/2006/relationships/slideLayout" Target="../slideLayouts/slideLayout7.xml"/><Relationship Id="rId6" Type="http://schemas.openxmlformats.org/officeDocument/2006/relationships/hyperlink" Target="http://en.wikipedia.org/wiki/Chloroplast" TargetMode="External"/><Relationship Id="rId5" Type="http://schemas.openxmlformats.org/officeDocument/2006/relationships/hyperlink" Target="http://en.wikipedia.org/wiki/Flagellum" TargetMode="External"/><Relationship Id="rId4" Type="http://schemas.openxmlformats.org/officeDocument/2006/relationships/hyperlink" Target="http://en.wikipedia.org/wiki/Molecular_bi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4" name="Picture 3" descr="SMITH.jpg"/>
          <p:cNvPicPr/>
          <p:nvPr/>
        </p:nvPicPr>
        <p:blipFill>
          <a:blip r:embed="rId2"/>
          <a:stretch>
            <a:fillRect/>
          </a:stretch>
        </p:blipFill>
        <p:spPr>
          <a:xfrm>
            <a:off x="0" y="-228600"/>
            <a:ext cx="9372600" cy="70866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46474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rtl="0" eaLnBrk="0" fontAlgn="base" hangingPunct="0">
              <a:spcBef>
                <a:spcPct val="0"/>
              </a:spcBef>
              <a:spcAft>
                <a:spcPct val="0"/>
              </a:spcAft>
              <a:tabLst>
                <a:tab pos="498475" algn="l"/>
              </a:tabLst>
            </a:pPr>
            <a:r>
              <a:rPr lang="en-US" sz="2800" b="1" dirty="0" smtClean="0">
                <a:solidFill>
                  <a:srgbClr val="FF0000"/>
                </a:solidFill>
                <a:latin typeface="Cambria" pitchFamily="18" charset="0"/>
                <a:ea typeface="Times New Roman" pitchFamily="18" charset="0"/>
              </a:rPr>
              <a:t>Morphology</a:t>
            </a:r>
          </a:p>
          <a:p>
            <a:pPr lvl="0" algn="l" rtl="0" eaLnBrk="0" fontAlgn="base" hangingPunct="0">
              <a:spcBef>
                <a:spcPct val="0"/>
              </a:spcBef>
              <a:spcAft>
                <a:spcPct val="0"/>
              </a:spcAft>
              <a:tabLst>
                <a:tab pos="498475" algn="l"/>
              </a:tabLst>
            </a:pPr>
            <a:endParaRPr lang="en-US" sz="2800" b="1" dirty="0" smtClean="0">
              <a:solidFill>
                <a:srgbClr val="FF0000"/>
              </a:solidFill>
              <a:latin typeface="Cambria" pitchFamily="18"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Motile unicellular algae.</a:t>
            </a:r>
            <a:endParaRPr lang="en-US" sz="2400" dirty="0" smtClean="0">
              <a:latin typeface="Arial" pitchFamily="34"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Generally oval in shape.</a:t>
            </a:r>
            <a:endParaRPr lang="en-US" sz="2400" dirty="0" smtClean="0">
              <a:latin typeface="Arial" pitchFamily="34"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Cell wall is made up of glycoprotein </a:t>
            </a:r>
            <a:endParaRPr lang="en-US" sz="2400" dirty="0" smtClean="0">
              <a:latin typeface="Arial" pitchFamily="34"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Two </a:t>
            </a:r>
            <a:r>
              <a:rPr lang="en-US" sz="2400" dirty="0" err="1" smtClean="0">
                <a:latin typeface="Calibri" pitchFamily="34" charset="0"/>
                <a:ea typeface="Times New Roman" pitchFamily="18" charset="0"/>
              </a:rPr>
              <a:t>anteriorly</a:t>
            </a:r>
            <a:r>
              <a:rPr lang="en-US" sz="2400" dirty="0" smtClean="0">
                <a:latin typeface="Calibri" pitchFamily="34" charset="0"/>
                <a:ea typeface="Times New Roman" pitchFamily="18" charset="0"/>
              </a:rPr>
              <a:t> flagella. Flagella originates from a basal granule located in the anterior </a:t>
            </a:r>
            <a:r>
              <a:rPr lang="en-US" sz="2400" dirty="0" err="1" smtClean="0">
                <a:latin typeface="Calibri" pitchFamily="34" charset="0"/>
                <a:ea typeface="Times New Roman" pitchFamily="18" charset="0"/>
              </a:rPr>
              <a:t>papillate</a:t>
            </a:r>
            <a:r>
              <a:rPr lang="en-US" sz="2400" dirty="0" smtClean="0">
                <a:latin typeface="Calibri" pitchFamily="34" charset="0"/>
                <a:ea typeface="Times New Roman" pitchFamily="18" charset="0"/>
              </a:rPr>
              <a:t> or non-</a:t>
            </a:r>
            <a:r>
              <a:rPr lang="en-US" sz="2400" dirty="0" err="1" smtClean="0">
                <a:latin typeface="Calibri" pitchFamily="34" charset="0"/>
                <a:ea typeface="Times New Roman" pitchFamily="18" charset="0"/>
              </a:rPr>
              <a:t>papillate</a:t>
            </a:r>
            <a:r>
              <a:rPr lang="en-US" sz="2400" dirty="0" smtClean="0">
                <a:latin typeface="Calibri" pitchFamily="34" charset="0"/>
                <a:ea typeface="Times New Roman" pitchFamily="18" charset="0"/>
              </a:rPr>
              <a:t> region of the cytoplasm. </a:t>
            </a:r>
            <a:endParaRPr lang="en-US" sz="2400" dirty="0" smtClean="0">
              <a:latin typeface="Arial" pitchFamily="34"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Contractile vacuoles found at near the bases of flagella.</a:t>
            </a:r>
            <a:endParaRPr lang="en-US" sz="2400" dirty="0" smtClean="0">
              <a:latin typeface="Arial" pitchFamily="34" charset="0"/>
              <a:ea typeface="Times New Roman" pitchFamily="18" charset="0"/>
            </a:endParaRPr>
          </a:p>
          <a:p>
            <a:pPr lvl="0"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cup or bowl shaped chloroplast is present., which has a single large </a:t>
            </a:r>
            <a:r>
              <a:rPr lang="en-US" sz="2400" dirty="0" err="1" smtClean="0">
                <a:latin typeface="Calibri" pitchFamily="34" charset="0"/>
                <a:ea typeface="Times New Roman" pitchFamily="18" charset="0"/>
              </a:rPr>
              <a:t>pyrenoid</a:t>
            </a:r>
            <a:r>
              <a:rPr lang="en-US" sz="2400" dirty="0" smtClean="0">
                <a:latin typeface="Calibri" pitchFamily="34" charset="0"/>
                <a:ea typeface="Times New Roman" pitchFamily="18" charset="0"/>
              </a:rPr>
              <a:t> where starch is formed from photosynthetic products. </a:t>
            </a:r>
            <a:endParaRPr lang="en-US" sz="2400" dirty="0" smtClean="0">
              <a:latin typeface="Arial" pitchFamily="34" charset="0"/>
              <a:ea typeface="Calibri" pitchFamily="34" charset="0"/>
            </a:endParaRPr>
          </a:p>
          <a:p>
            <a:pPr algn="l" rtl="0" eaLnBrk="0" fontAlgn="base" hangingPunct="0">
              <a:spcBef>
                <a:spcPct val="0"/>
              </a:spcBef>
              <a:spcAft>
                <a:spcPct val="0"/>
              </a:spcAft>
              <a:buFontTx/>
              <a:buChar char="•"/>
              <a:tabLst>
                <a:tab pos="498475" algn="l"/>
              </a:tabLst>
            </a:pPr>
            <a:r>
              <a:rPr lang="en-US" sz="2400" dirty="0" smtClean="0">
                <a:latin typeface="Calibri" pitchFamily="34" charset="0"/>
                <a:ea typeface="Times New Roman" pitchFamily="18" charset="0"/>
              </a:rPr>
              <a:t>Eye spot present in the anterior portion of the chloroplast for photosensitivity</a:t>
            </a:r>
          </a:p>
        </p:txBody>
      </p:sp>
      <p:pic>
        <p:nvPicPr>
          <p:cNvPr id="52226" name="Picture 2" descr="C:\Users\almumhandis\Desktop\download (4).jpg"/>
          <p:cNvPicPr>
            <a:picLocks noChangeAspect="1" noChangeArrowheads="1"/>
          </p:cNvPicPr>
          <p:nvPr/>
        </p:nvPicPr>
        <p:blipFill>
          <a:blip r:embed="rId2"/>
          <a:srcRect/>
          <a:stretch>
            <a:fillRect/>
          </a:stretch>
        </p:blipFill>
        <p:spPr bwMode="auto">
          <a:xfrm>
            <a:off x="2286000" y="4648200"/>
            <a:ext cx="4724400" cy="2209800"/>
          </a:xfrm>
          <a:prstGeom prst="rect">
            <a:avLst/>
          </a:prstGeom>
          <a:noFill/>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cronodon.com/images/Chlamydomonas_2.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683264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mj-cs"/>
              </a:rPr>
              <a:t>Reproduction: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mj-cs"/>
              </a:rPr>
              <a:t>a </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mj-cs"/>
              </a:rPr>
              <a:t>sexaul</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mj-cs"/>
              </a:rPr>
              <a:t> reproduction</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1- reproduce by </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mj-cs"/>
              </a:rPr>
              <a:t>cell division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 -The flagella are withdrawn,- the cytoplasm shrinks slightly within the cell wall, -the nucleus and then the cytoplasm divide once, twice, or occasionally three times.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2- Each of these units forms a new cell wall and a pair of flagella. The parent cell wall bursts open and releases the daughter individuals.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mj-cs"/>
              </a:rPr>
              <a:t>Sexual reproduction</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-produces up to sixteen new individuals which do not develop cell walls. release from the parental cell they swim about and may meet other individuals and fuse in pairs to form a </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mj-cs"/>
              </a:rPr>
              <a:t>zygote.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-The zygote eventually rounds off, with draws the flagella, secretes a thick wall forming a </a:t>
            </a:r>
            <a:r>
              <a:rPr kumimoji="0" lang="en-US" sz="2000" b="0" i="0" u="none" strike="noStrike" cap="none" normalizeH="0" baseline="0" dirty="0" err="1" smtClean="0">
                <a:ln>
                  <a:noFill/>
                </a:ln>
                <a:solidFill>
                  <a:srgbClr val="FF0000"/>
                </a:solidFill>
                <a:effectLst/>
                <a:latin typeface="Arial" pitchFamily="34" charset="0"/>
                <a:ea typeface="Times New Roman" pitchFamily="18" charset="0"/>
                <a:cs typeface="+mj-cs"/>
              </a:rPr>
              <a:t>zygospore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 which sinks to the bottom of the pond. The cytoplasm in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mj-cs"/>
              </a:rPr>
              <a:t>zygospore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 will divide, usually into four units, which are released as new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mj-cs"/>
              </a:rPr>
              <a:t>chlamydomonas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rPr>
              <a:t> individuals.</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biologyjunction.com/images/chlamydomonasrepro.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05200" y="457200"/>
            <a:ext cx="3124200" cy="830997"/>
          </a:xfrm>
          <a:prstGeom prst="rect">
            <a:avLst/>
          </a:prstGeom>
        </p:spPr>
        <p:txBody>
          <a:bodyPr wrap="square">
            <a:spAutoFit/>
          </a:bodyPr>
          <a:lstStyle/>
          <a:p>
            <a:pPr algn="ctr"/>
            <a:r>
              <a:rPr lang="en-US" sz="4800" b="1" i="1" dirty="0" err="1" smtClean="0">
                <a:solidFill>
                  <a:srgbClr val="FF0000"/>
                </a:solidFill>
              </a:rPr>
              <a:t>Volvox</a:t>
            </a:r>
            <a:endParaRPr lang="ar-IQ" sz="4800" dirty="0">
              <a:solidFill>
                <a:srgbClr val="FF0000"/>
              </a:solidFill>
            </a:endParaRPr>
          </a:p>
        </p:txBody>
      </p:sp>
      <p:pic>
        <p:nvPicPr>
          <p:cNvPr id="3" name="Picture 2" descr="C:\Users\almumhandis\Desktop\algae Lec\volvox-whole.jpg"/>
          <p:cNvPicPr>
            <a:picLocks noChangeAspect="1" noChangeArrowheads="1"/>
          </p:cNvPicPr>
          <p:nvPr/>
        </p:nvPicPr>
        <p:blipFill>
          <a:blip r:embed="rId2"/>
          <a:srcRect/>
          <a:stretch>
            <a:fillRect/>
          </a:stretch>
        </p:blipFill>
        <p:spPr bwMode="auto">
          <a:xfrm>
            <a:off x="914400" y="1219200"/>
            <a:ext cx="8001000" cy="5257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3547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sz="2400" b="1" i="1" dirty="0" err="1" smtClean="0">
                <a:solidFill>
                  <a:srgbClr val="00B050"/>
                </a:solidFill>
                <a:cs typeface="+mj-cs"/>
              </a:rPr>
              <a:t>Volvox</a:t>
            </a:r>
            <a:r>
              <a:rPr lang="en-US" sz="2400" b="1" i="1" dirty="0" smtClean="0">
                <a:solidFill>
                  <a:srgbClr val="00B050"/>
                </a:solidFill>
                <a:cs typeface="+mj-cs"/>
              </a:rPr>
              <a:t>:</a:t>
            </a:r>
            <a:r>
              <a:rPr lang="en-US" sz="2400" b="1" dirty="0" smtClean="0">
                <a:solidFill>
                  <a:srgbClr val="00B050"/>
                </a:solidFill>
                <a:cs typeface="+mj-cs"/>
              </a:rPr>
              <a:t> </a:t>
            </a:r>
            <a:r>
              <a:rPr lang="en-US" sz="2400" dirty="0" smtClean="0">
                <a:cs typeface="+mj-cs"/>
              </a:rPr>
              <a:t>is that form spherical colonies Each mature </a:t>
            </a:r>
            <a:r>
              <a:rPr lang="en-US" sz="2400" i="1" dirty="0" err="1" smtClean="0">
                <a:cs typeface="+mj-cs"/>
              </a:rPr>
              <a:t>Volvox</a:t>
            </a:r>
            <a:r>
              <a:rPr lang="en-US" sz="2400" dirty="0" smtClean="0">
                <a:cs typeface="+mj-cs"/>
              </a:rPr>
              <a:t>  colony is composed of numerous </a:t>
            </a:r>
            <a:r>
              <a:rPr lang="en-US" sz="2400" dirty="0" err="1" smtClean="0">
                <a:cs typeface="+mj-cs"/>
              </a:rPr>
              <a:t>flagellte</a:t>
            </a:r>
            <a:r>
              <a:rPr lang="en-US" sz="2400" dirty="0" smtClean="0">
                <a:cs typeface="+mj-cs"/>
              </a:rPr>
              <a:t> cells similar to </a:t>
            </a:r>
            <a:r>
              <a:rPr lang="en-US" sz="2400" dirty="0" err="1" smtClean="0">
                <a:solidFill>
                  <a:srgbClr val="FF0000"/>
                </a:solidFill>
                <a:cs typeface="+mj-cs"/>
              </a:rPr>
              <a:t>Chlamydomonas</a:t>
            </a:r>
            <a:r>
              <a:rPr lang="en-US" sz="2400" dirty="0" smtClean="0">
                <a:solidFill>
                  <a:srgbClr val="FF0000"/>
                </a:solidFill>
                <a:cs typeface="+mj-cs"/>
              </a:rPr>
              <a:t> cell</a:t>
            </a:r>
            <a:r>
              <a:rPr lang="en-US" sz="2400" dirty="0" smtClean="0">
                <a:cs typeface="+mj-cs"/>
              </a:rPr>
              <a:t>, up to 50,000 in total,</a:t>
            </a:r>
            <a:r>
              <a:rPr lang="en-US" sz="2400" baseline="30000" dirty="0" smtClean="0">
                <a:cs typeface="+mj-cs"/>
              </a:rPr>
              <a:t> </a:t>
            </a:r>
            <a:r>
              <a:rPr lang="en-US" sz="2400" dirty="0" smtClean="0">
                <a:cs typeface="+mj-cs"/>
              </a:rPr>
              <a:t>and embedded in the surface of a hollow sphere called </a:t>
            </a:r>
            <a:r>
              <a:rPr lang="en-US" sz="2400" dirty="0" smtClean="0">
                <a:solidFill>
                  <a:srgbClr val="FF0000"/>
                </a:solidFill>
                <a:cs typeface="+mj-cs"/>
              </a:rPr>
              <a:t>Intercellular gel </a:t>
            </a:r>
            <a:r>
              <a:rPr lang="en-US" sz="2400" dirty="0" smtClean="0">
                <a:cs typeface="+mj-cs"/>
              </a:rPr>
              <a:t>. And present </a:t>
            </a:r>
            <a:r>
              <a:rPr lang="ar-JO" sz="2400" dirty="0" smtClean="0">
                <a:cs typeface="+mj-cs"/>
              </a:rPr>
              <a:t>.</a:t>
            </a:r>
            <a:r>
              <a:rPr lang="en-US" sz="2400" dirty="0" smtClean="0">
                <a:solidFill>
                  <a:srgbClr val="FF0000"/>
                </a:solidFill>
                <a:cs typeface="+mj-cs"/>
              </a:rPr>
              <a:t>Daughter colony  </a:t>
            </a:r>
            <a:r>
              <a:rPr lang="en-US" sz="2400" dirty="0" smtClean="0">
                <a:cs typeface="+mj-cs"/>
              </a:rPr>
              <a:t>.The individual algae are interconnected by thin strands of cytoplasm  called </a:t>
            </a:r>
            <a:r>
              <a:rPr lang="en-US" sz="2400" dirty="0" err="1" smtClean="0">
                <a:solidFill>
                  <a:srgbClr val="FF0000"/>
                </a:solidFill>
                <a:cs typeface="+mj-cs"/>
              </a:rPr>
              <a:t>cytoplasmic</a:t>
            </a:r>
            <a:r>
              <a:rPr lang="en-US" sz="2400" dirty="0" smtClean="0">
                <a:solidFill>
                  <a:srgbClr val="FF0000"/>
                </a:solidFill>
                <a:cs typeface="+mj-cs"/>
              </a:rPr>
              <a:t> bridge </a:t>
            </a:r>
            <a:r>
              <a:rPr lang="en-US" sz="2400" dirty="0" err="1" smtClean="0">
                <a:cs typeface="+mj-cs"/>
              </a:rPr>
              <a:t>volvox</a:t>
            </a:r>
            <a:r>
              <a:rPr lang="en-US" sz="2400" dirty="0" smtClean="0">
                <a:cs typeface="+mj-cs"/>
              </a:rPr>
              <a:t> is composed of numerous cells. These cells are called </a:t>
            </a:r>
            <a:r>
              <a:rPr lang="en-US" sz="2400" dirty="0" smtClean="0">
                <a:solidFill>
                  <a:srgbClr val="FF0000"/>
                </a:solidFill>
                <a:cs typeface="+mj-cs"/>
              </a:rPr>
              <a:t>Somatic cell </a:t>
            </a:r>
            <a:r>
              <a:rPr lang="en-US" sz="2400" dirty="0" smtClean="0">
                <a:cs typeface="+mj-cs"/>
              </a:rPr>
              <a:t>, and big circular objects found inside a </a:t>
            </a:r>
            <a:r>
              <a:rPr lang="en-US" sz="2400" dirty="0" err="1" smtClean="0">
                <a:cs typeface="+mj-cs"/>
              </a:rPr>
              <a:t>volvox</a:t>
            </a:r>
            <a:r>
              <a:rPr lang="en-US" sz="2400" dirty="0" smtClean="0">
                <a:cs typeface="+mj-cs"/>
              </a:rPr>
              <a:t> are called </a:t>
            </a:r>
            <a:r>
              <a:rPr lang="en-US" sz="2400" dirty="0" smtClean="0">
                <a:solidFill>
                  <a:srgbClr val="FF0000"/>
                </a:solidFill>
                <a:cs typeface="+mj-cs"/>
              </a:rPr>
              <a:t>Reproductive cells</a:t>
            </a:r>
          </a:p>
          <a:p>
            <a:pPr algn="l"/>
            <a:r>
              <a:rPr lang="en-US" sz="2000" dirty="0" smtClean="0">
                <a:solidFill>
                  <a:srgbClr val="FF0000"/>
                </a:solidFill>
                <a:cs typeface="+mj-cs"/>
              </a:rPr>
              <a:t> </a:t>
            </a:r>
            <a:endParaRPr lang="ar-IQ" sz="2000" dirty="0">
              <a:cs typeface="+mj-cs"/>
            </a:endParaRPr>
          </a:p>
        </p:txBody>
      </p:sp>
      <p:pic>
        <p:nvPicPr>
          <p:cNvPr id="1026" name="Picture 2" descr="C:\Users\almumhandis\Desktop\imagesCADFX141.jpg"/>
          <p:cNvPicPr>
            <a:picLocks noChangeAspect="1" noChangeArrowheads="1"/>
          </p:cNvPicPr>
          <p:nvPr/>
        </p:nvPicPr>
        <p:blipFill>
          <a:blip r:embed="rId2"/>
          <a:srcRect/>
          <a:stretch>
            <a:fillRect/>
          </a:stretch>
        </p:blipFill>
        <p:spPr bwMode="auto">
          <a:xfrm>
            <a:off x="0" y="3124200"/>
            <a:ext cx="91440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lmumhandis\Desktop\algae Lec\labelled-volvox-812.jpg"/>
          <p:cNvPicPr>
            <a:picLocks noChangeAspect="1" noChangeArrowheads="1"/>
          </p:cNvPicPr>
          <p:nvPr/>
        </p:nvPicPr>
        <p:blipFill>
          <a:blip r:embed="rId2"/>
          <a:srcRect/>
          <a:stretch>
            <a:fillRect/>
          </a:stretch>
        </p:blipFill>
        <p:spPr bwMode="auto">
          <a:xfrm>
            <a:off x="-105833" y="0"/>
            <a:ext cx="9355666"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52400"/>
            <a:ext cx="9144000" cy="779183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mj-cs"/>
              </a:rPr>
              <a:t>Reproduction</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mj-cs"/>
            </a:endParaRPr>
          </a:p>
          <a:p>
            <a:pPr marL="457200" marR="0" lvl="0" indent="-457200" algn="l" defTabSz="914400" rtl="0" eaLnBrk="0" fontAlgn="base" latinLnBrk="0" hangingPunct="0">
              <a:lnSpc>
                <a:spcPct val="100000"/>
              </a:lnSpc>
              <a:spcBef>
                <a:spcPct val="0"/>
              </a:spcBef>
              <a:spcAft>
                <a:spcPct val="0"/>
              </a:spcAft>
              <a:buClrTx/>
              <a:buSzTx/>
              <a:buFontTx/>
              <a:buAutoNum type="alphaUcParenR"/>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mj-cs"/>
              </a:rPr>
              <a:t>Asexual reproduction: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sz="2400" i="0" u="none" strike="noStrike" cap="none" normalizeH="0" baseline="0" dirty="0" smtClean="0">
                <a:ln>
                  <a:noFill/>
                </a:ln>
                <a:solidFill>
                  <a:schemeClr val="tx1"/>
                </a:solidFill>
                <a:effectLst/>
                <a:latin typeface="Arial" pitchFamily="34" charset="0"/>
                <a:ea typeface="Times New Roman" pitchFamily="18" charset="0"/>
                <a:cs typeface="+mj-cs"/>
              </a:rPr>
              <a:t>colony includes both </a:t>
            </a:r>
            <a:r>
              <a:rPr kumimoji="0" lang="en-US" sz="2400" i="0" u="none" strike="noStrike" cap="none" normalizeH="0" baseline="0" dirty="0" smtClean="0">
                <a:ln>
                  <a:noFill/>
                </a:ln>
                <a:solidFill>
                  <a:srgbClr val="FF0000"/>
                </a:solidFill>
                <a:effectLst/>
                <a:latin typeface="Arial" pitchFamily="34" charset="0"/>
                <a:ea typeface="Times New Roman" pitchFamily="18" charset="0"/>
                <a:cs typeface="+mj-cs"/>
              </a:rPr>
              <a:t>somatic</a:t>
            </a:r>
            <a:r>
              <a:rPr kumimoji="0" lang="en-US" sz="2400" i="0" u="none" strike="noStrike" cap="none" normalizeH="0" baseline="0" dirty="0" smtClean="0">
                <a:ln>
                  <a:noFill/>
                </a:ln>
                <a:solidFill>
                  <a:schemeClr val="tx1"/>
                </a:solidFill>
                <a:effectLst/>
                <a:latin typeface="Arial" pitchFamily="34" charset="0"/>
                <a:ea typeface="Times New Roman" pitchFamily="18" charset="0"/>
                <a:cs typeface="+mj-cs"/>
              </a:rPr>
              <a:t> (vegetative) cells, which do not reproduce, and </a:t>
            </a:r>
            <a:r>
              <a:rPr kumimoji="0" lang="en-US" sz="2400" i="1" u="none" strike="noStrike" cap="none" normalizeH="0" baseline="0" dirty="0" err="1" smtClean="0">
                <a:ln>
                  <a:noFill/>
                </a:ln>
                <a:solidFill>
                  <a:srgbClr val="FF0000"/>
                </a:solidFill>
                <a:effectLst/>
                <a:latin typeface="Arial" pitchFamily="34" charset="0"/>
                <a:ea typeface="Times New Roman" pitchFamily="18" charset="0"/>
                <a:cs typeface="+mj-cs"/>
              </a:rPr>
              <a:t>gonidia</a:t>
            </a:r>
            <a:r>
              <a:rPr kumimoji="0" lang="en-US" sz="2400" i="0" u="none" strike="noStrike" cap="none" normalizeH="0" baseline="0" dirty="0" smtClean="0">
                <a:ln>
                  <a:noFill/>
                </a:ln>
                <a:solidFill>
                  <a:schemeClr val="tx1"/>
                </a:solidFill>
                <a:effectLst/>
                <a:latin typeface="Arial" pitchFamily="34" charset="0"/>
                <a:ea typeface="Times New Roman" pitchFamily="18" charset="0"/>
                <a:cs typeface="+mj-cs"/>
              </a:rPr>
              <a:t> near the posterior, which produce new colonies through repeated division. The daughter colonies are initially held within the parent colony and have their flagella directed inwards. Later, the parent disintegrates and the daughters invert.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B</a:t>
            </a:r>
            <a:r>
              <a:rPr kumimoji="0" lang="en-US" sz="2800" b="0" i="0" u="none" strike="noStrike" cap="none" normalizeH="0" baseline="0" dirty="0" smtClean="0">
                <a:ln>
                  <a:noFill/>
                </a:ln>
                <a:solidFill>
                  <a:srgbClr val="FF0000"/>
                </a:solidFill>
                <a:effectLst/>
                <a:latin typeface="Calibri" pitchFamily="34" charset="0"/>
                <a:ea typeface="Times New Roman" pitchFamily="18" charset="0"/>
                <a:cs typeface="+mj-cs"/>
              </a:rPr>
              <a:t>) Sexual reproduction</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:two types of </a:t>
            </a:r>
            <a:r>
              <a:rPr kumimoji="0" lang="en-US" sz="2800" b="0" i="0" u="none" strike="noStrike" cap="none" normalizeH="0" baseline="0" dirty="0" smtClean="0">
                <a:ln>
                  <a:noFill/>
                </a:ln>
                <a:solidFill>
                  <a:srgbClr val="FF0000"/>
                </a:solidFill>
                <a:effectLst/>
                <a:latin typeface="Calibri" pitchFamily="34" charset="0"/>
                <a:ea typeface="Times New Roman" pitchFamily="18" charset="0"/>
                <a:cs typeface="+mj-cs"/>
              </a:rPr>
              <a:t>gametes</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are produced . fusion of sperms and egg cells. that </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mj-cs"/>
              </a:rPr>
              <a:t>volvox</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can be</a:t>
            </a:r>
            <a:r>
              <a:rPr lang="en-US" sz="2800" dirty="0" smtClean="0">
                <a:solidFill>
                  <a:schemeClr val="tx1"/>
                </a:solidFill>
                <a:latin typeface="Calibri" pitchFamily="34" charset="0"/>
                <a:ea typeface="Times New Roman" pitchFamily="18" charset="0"/>
                <a:cs typeface="+mj-cs"/>
              </a:rPr>
              <a:t> </a:t>
            </a:r>
            <a:r>
              <a:rPr kumimoji="0" lang="en-US" sz="2800" b="0" i="0" u="none" strike="noStrike" cap="none" normalizeH="0" baseline="0" dirty="0" err="1" smtClean="0">
                <a:ln>
                  <a:noFill/>
                </a:ln>
                <a:solidFill>
                  <a:srgbClr val="7030A0"/>
                </a:solidFill>
                <a:effectLst/>
                <a:latin typeface="Calibri" pitchFamily="34" charset="0"/>
                <a:ea typeface="Times New Roman" pitchFamily="18" charset="0"/>
                <a:cs typeface="+mj-cs"/>
              </a:rPr>
              <a:t>monoecious</a:t>
            </a:r>
            <a:r>
              <a:rPr kumimoji="0" lang="en-US" sz="2800" b="0" i="0" u="none" strike="noStrike" cap="none" normalizeH="0" baseline="0" dirty="0" smtClean="0">
                <a:ln>
                  <a:noFill/>
                </a:ln>
                <a:solidFill>
                  <a:srgbClr val="7030A0"/>
                </a:solidFill>
                <a:effectLst/>
                <a:latin typeface="Calibri" pitchFamily="34" charset="0"/>
                <a:ea typeface="Times New Roman" pitchFamily="18" charset="0"/>
                <a:cs typeface="+mj-cs"/>
              </a:rPr>
              <a:t> or </a:t>
            </a:r>
            <a:r>
              <a:rPr kumimoji="0" lang="en-US" sz="2800" b="0" i="0" u="none" strike="noStrike" cap="none" normalizeH="0" baseline="0" dirty="0" err="1" smtClean="0">
                <a:ln>
                  <a:noFill/>
                </a:ln>
                <a:solidFill>
                  <a:srgbClr val="7030A0"/>
                </a:solidFill>
                <a:effectLst/>
                <a:latin typeface="Calibri" pitchFamily="34" charset="0"/>
                <a:ea typeface="Times New Roman" pitchFamily="18" charset="0"/>
                <a:cs typeface="+mj-cs"/>
              </a:rPr>
              <a:t>dioecious</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The fertilization of male and female gametes in sexual reproduction leads to the formation of </a:t>
            </a:r>
            <a:r>
              <a:rPr kumimoji="0" lang="en-US" sz="2800" b="0" i="0" u="none" strike="noStrike" cap="none" normalizeH="0" baseline="0" dirty="0" smtClean="0">
                <a:ln>
                  <a:noFill/>
                </a:ln>
                <a:solidFill>
                  <a:srgbClr val="FF0000"/>
                </a:solidFill>
                <a:effectLst/>
                <a:latin typeface="Calibri" pitchFamily="34" charset="0"/>
                <a:ea typeface="Times New Roman" pitchFamily="18" charset="0"/>
                <a:cs typeface="+mj-cs"/>
              </a:rPr>
              <a:t>zygotes</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mumhandis\Desktop\mating.jpg"/>
          <p:cNvPicPr>
            <a:picLocks noChangeAspect="1" noChangeArrowheads="1"/>
          </p:cNvPicPr>
          <p:nvPr/>
        </p:nvPicPr>
        <p:blipFill>
          <a:blip r:embed="rId2"/>
          <a:srcRect/>
          <a:stretch>
            <a:fillRect/>
          </a:stretch>
        </p:blipFill>
        <p:spPr bwMode="auto">
          <a:xfrm>
            <a:off x="0" y="-56329"/>
            <a:ext cx="9144000" cy="707674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mumhandis\Desktop\0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25853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Blue-green algae as bio-indicators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presence or absence of particular species can be a useful indicator of ecological statue .the dominant presence of colonial blue-green .forming dense summer blooms .has been useful as an indicator of high nutrient status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59" name="Picture 3" descr="http://4.bp.blogspot.com/-lhln6ZV3gQg/To51jAWXUzI/AAAAAAAADYg/LXGHAI6bSaM/s1600/Huron_Blue%2Bgreen%2BAlgae.jp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extLst>
      <p:ext uri="{BB962C8B-B14F-4D97-AF65-F5344CB8AC3E}">
        <p14:creationId xmlns:p14="http://schemas.microsoft.com/office/powerpoint/2010/main" val="455844782"/>
      </p:ext>
    </p:extLst>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517064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Chlorella</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mj-cs"/>
            </a:endParaRPr>
          </a:p>
          <a:p>
            <a:pPr lvl="0" algn="l" rt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mj-cs"/>
              </a:rPr>
              <a:t> </a:t>
            </a:r>
            <a:r>
              <a:rPr lang="en-US" sz="2000" dirty="0" smtClean="0">
                <a:solidFill>
                  <a:srgbClr val="000000"/>
                </a:solidFill>
                <a:latin typeface="Arial" pitchFamily="34" charset="0"/>
                <a:ea typeface="Times New Roman" pitchFamily="18" charset="0"/>
                <a:cs typeface="+mj-cs"/>
              </a:rPr>
              <a:t>belonging to the order</a:t>
            </a:r>
            <a:r>
              <a:rPr lang="en-US" sz="2000" dirty="0" smtClean="0">
                <a:solidFill>
                  <a:srgbClr val="7030A0"/>
                </a:solidFill>
                <a:latin typeface="Arial" pitchFamily="34" charset="0"/>
                <a:ea typeface="Times New Roman" pitchFamily="18" charset="0"/>
                <a:cs typeface="+mj-cs"/>
              </a:rPr>
              <a:t> </a:t>
            </a:r>
            <a:r>
              <a:rPr lang="en-US" sz="2000" dirty="0" err="1" smtClean="0">
                <a:solidFill>
                  <a:srgbClr val="7030A0"/>
                </a:solidFill>
                <a:latin typeface="Arial" pitchFamily="34" charset="0"/>
                <a:ea typeface="Times New Roman" pitchFamily="18" charset="0"/>
                <a:cs typeface="+mj-cs"/>
              </a:rPr>
              <a:t>Chlorococcales</a:t>
            </a:r>
            <a:r>
              <a:rPr lang="en-US" sz="2000" dirty="0" smtClean="0">
                <a:solidFill>
                  <a:srgbClr val="7030A0"/>
                </a:solidFill>
                <a:latin typeface="Arial" pitchFamily="34" charset="0"/>
                <a:ea typeface="Times New Roman" pitchFamily="18" charset="0"/>
                <a:cs typeface="+mj-cs"/>
              </a:rPr>
              <a:t> </a:t>
            </a:r>
            <a:r>
              <a:rPr lang="en-US" sz="2000" dirty="0" smtClean="0">
                <a:solidFill>
                  <a:srgbClr val="000000"/>
                </a:solidFill>
                <a:latin typeface="Arial" pitchFamily="34" charset="0"/>
                <a:ea typeface="Times New Roman" pitchFamily="18" charset="0"/>
                <a:cs typeface="+mj-cs"/>
              </a:rPr>
              <a:t>it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mj-cs"/>
              </a:rPr>
              <a:t>plays an important role as </a:t>
            </a:r>
            <a:r>
              <a:rPr lang="en-US" sz="2000" dirty="0" err="1" smtClean="0">
                <a:solidFill>
                  <a:srgbClr val="FF0000"/>
                </a:solidFill>
                <a:latin typeface="Arial" pitchFamily="34" charset="0"/>
                <a:ea typeface="Times New Roman" pitchFamily="18" charset="0"/>
                <a:cs typeface="+mj-cs"/>
              </a:rPr>
              <a:t>Endosymbionts</a:t>
            </a:r>
            <a:r>
              <a:rPr lang="en-US" sz="2000" dirty="0" smtClean="0">
                <a:solidFill>
                  <a:srgbClr val="FF0000"/>
                </a:solidFill>
                <a:latin typeface="Arial" pitchFamily="34" charset="0"/>
                <a:ea typeface="Times New Roman" pitchFamily="18" charset="0"/>
                <a:cs typeface="+mj-cs"/>
              </a:rPr>
              <a:t> </a:t>
            </a:r>
            <a:r>
              <a:rPr lang="en-US" sz="2000" dirty="0" smtClean="0">
                <a:solidFill>
                  <a:srgbClr val="000000"/>
                </a:solidFill>
                <a:latin typeface="Arial" pitchFamily="34" charset="0"/>
                <a:ea typeface="Times New Roman" pitchFamily="18" charset="0"/>
                <a:cs typeface="+mj-cs"/>
              </a:rPr>
              <a:t>inside the tissues of other organisms. </a:t>
            </a:r>
            <a:r>
              <a:rPr lang="en-US" sz="2000" dirty="0" err="1" smtClean="0">
                <a:solidFill>
                  <a:srgbClr val="000000"/>
                </a:solidFill>
                <a:latin typeface="Arial" pitchFamily="34" charset="0"/>
                <a:ea typeface="Times New Roman" pitchFamily="18" charset="0"/>
                <a:cs typeface="+mj-cs"/>
              </a:rPr>
              <a:t>Sponge,Polyps</a:t>
            </a:r>
            <a:r>
              <a:rPr lang="en-US" sz="2000" dirty="0" smtClean="0">
                <a:solidFill>
                  <a:srgbClr val="000000"/>
                </a:solidFill>
                <a:latin typeface="Arial" pitchFamily="34" charset="0"/>
                <a:ea typeface="Times New Roman" pitchFamily="18" charset="0"/>
                <a:cs typeface="+mj-cs"/>
              </a:rPr>
              <a:t>, Ciliates, and </a:t>
            </a:r>
            <a:r>
              <a:rPr lang="en-US" sz="2000" dirty="0" err="1" smtClean="0">
                <a:solidFill>
                  <a:srgbClr val="000000"/>
                </a:solidFill>
                <a:latin typeface="Arial" pitchFamily="34" charset="0"/>
                <a:ea typeface="Times New Roman" pitchFamily="18" charset="0"/>
                <a:cs typeface="+mj-cs"/>
              </a:rPr>
              <a:t>Forams</a:t>
            </a:r>
            <a:r>
              <a:rPr lang="en-US" sz="2000" dirty="0" smtClean="0">
                <a:solidFill>
                  <a:srgbClr val="000000"/>
                </a:solidFill>
                <a:latin typeface="Arial" pitchFamily="34" charset="0"/>
                <a:ea typeface="Times New Roman" pitchFamily="18" charset="0"/>
                <a:cs typeface="+mj-cs"/>
              </a:rPr>
              <a:t>  all may </a:t>
            </a:r>
            <a:r>
              <a:rPr lang="en-US" sz="2000" dirty="0" smtClean="0">
                <a:solidFill>
                  <a:srgbClr val="FF0000"/>
                </a:solidFill>
                <a:latin typeface="Arial" pitchFamily="34" charset="0"/>
                <a:ea typeface="Times New Roman" pitchFamily="18" charset="0"/>
                <a:cs typeface="+mj-cs"/>
              </a:rPr>
              <a:t>house Chlorella </a:t>
            </a:r>
            <a:r>
              <a:rPr lang="en-US" sz="2000" dirty="0" smtClean="0">
                <a:solidFill>
                  <a:srgbClr val="000000"/>
                </a:solidFill>
                <a:latin typeface="Arial" pitchFamily="34" charset="0"/>
                <a:ea typeface="Times New Roman" pitchFamily="18" charset="0"/>
                <a:cs typeface="+mj-cs"/>
              </a:rPr>
              <a:t>internally, providing a home for the alga in exchange for its photosynthesis. More recently, this tiny alga has become popular as a "</a:t>
            </a:r>
            <a:r>
              <a:rPr lang="en-US" sz="2000" dirty="0" smtClean="0">
                <a:solidFill>
                  <a:srgbClr val="00B050"/>
                </a:solidFill>
                <a:latin typeface="Arial" pitchFamily="34" charset="0"/>
                <a:ea typeface="Times New Roman" pitchFamily="18" charset="0"/>
                <a:cs typeface="+mj-cs"/>
              </a:rPr>
              <a:t>health food</a:t>
            </a:r>
            <a:r>
              <a:rPr lang="en-US" sz="2000" dirty="0" smtClean="0">
                <a:solidFill>
                  <a:srgbClr val="000000"/>
                </a:solidFill>
                <a:latin typeface="Arial" pitchFamily="34" charset="0"/>
                <a:ea typeface="Times New Roman" pitchFamily="18" charset="0"/>
                <a:cs typeface="+mj-cs"/>
              </a:rPr>
              <a:t>" for its concentrated </a:t>
            </a:r>
            <a:r>
              <a:rPr lang="en-US" sz="2000" dirty="0" smtClean="0">
                <a:solidFill>
                  <a:srgbClr val="FF0000"/>
                </a:solidFill>
                <a:latin typeface="Arial" pitchFamily="34" charset="0"/>
                <a:ea typeface="Times New Roman" pitchFamily="18" charset="0"/>
                <a:cs typeface="+mj-cs"/>
              </a:rPr>
              <a:t>proteins and chlorophyll</a:t>
            </a:r>
            <a:r>
              <a:rPr lang="en-US" sz="2000" dirty="0" smtClean="0">
                <a:solidFill>
                  <a:srgbClr val="000000"/>
                </a:solidFill>
                <a:latin typeface="Arial" pitchFamily="34" charset="0"/>
                <a:ea typeface="Times New Roman" pitchFamily="18" charset="0"/>
                <a:cs typeface="+mj-cs"/>
              </a:rPr>
              <a:t>, and is now raised commercially in large numbers, especially in Asia.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Arial" pitchFamily="34" charset="0"/>
                <a:ea typeface="Times New Roman" pitchFamily="18" charset="0"/>
                <a:cs typeface="+mj-cs"/>
              </a:rPr>
              <a:t>Chlorella is a genus of </a:t>
            </a:r>
            <a:r>
              <a:rPr lang="en-US" sz="2000" dirty="0" smtClean="0">
                <a:solidFill>
                  <a:srgbClr val="00B050"/>
                </a:solidFill>
                <a:latin typeface="Arial" pitchFamily="34" charset="0"/>
                <a:ea typeface="Times New Roman" pitchFamily="18" charset="0"/>
                <a:cs typeface="+mj-cs"/>
              </a:rPr>
              <a:t>single-cell green algae</a:t>
            </a:r>
            <a:r>
              <a:rPr lang="en-US" sz="2000" dirty="0" smtClean="0">
                <a:solidFill>
                  <a:srgbClr val="000000"/>
                </a:solidFill>
                <a:latin typeface="Arial" pitchFamily="34" charset="0"/>
                <a:ea typeface="Times New Roman" pitchFamily="18" charset="0"/>
                <a:cs typeface="+mj-cs"/>
              </a:rPr>
              <a:t>. It is spherical in shape, about 2 to 10 </a:t>
            </a:r>
            <a:r>
              <a:rPr lang="en-US" sz="2000" dirty="0" err="1" smtClean="0">
                <a:solidFill>
                  <a:srgbClr val="000000"/>
                </a:solidFill>
                <a:latin typeface="Arial" pitchFamily="34" charset="0"/>
                <a:ea typeface="Times New Roman" pitchFamily="18" charset="0"/>
                <a:cs typeface="+mj-cs"/>
                <a:hlinkClick r:id="rId2" tooltip="Micrometre"/>
              </a:rPr>
              <a:t>μm</a:t>
            </a:r>
            <a:r>
              <a:rPr lang="en-US" sz="2000" dirty="0" smtClean="0">
                <a:solidFill>
                  <a:srgbClr val="000000"/>
                </a:solidFill>
                <a:latin typeface="Arial" pitchFamily="34" charset="0"/>
                <a:ea typeface="Times New Roman" pitchFamily="18" charset="0"/>
                <a:cs typeface="+mj-cs"/>
              </a:rPr>
              <a:t> in diameter, and is </a:t>
            </a:r>
            <a:r>
              <a:rPr lang="en-US" sz="2000" dirty="0" smtClean="0">
                <a:solidFill>
                  <a:srgbClr val="FF0000"/>
                </a:solidFill>
                <a:latin typeface="Arial" pitchFamily="34" charset="0"/>
                <a:ea typeface="Times New Roman" pitchFamily="18" charset="0"/>
                <a:cs typeface="+mj-cs"/>
              </a:rPr>
              <a:t>without flagella</a:t>
            </a:r>
            <a:r>
              <a:rPr lang="en-US" sz="2000" dirty="0" smtClean="0">
                <a:solidFill>
                  <a:srgbClr val="000000"/>
                </a:solidFill>
                <a:latin typeface="Arial" pitchFamily="34" charset="0"/>
                <a:ea typeface="Times New Roman" pitchFamily="18" charset="0"/>
                <a:cs typeface="+mj-cs"/>
              </a:rPr>
              <a:t>.. Chlorella contains the green photosynthetic pigments chlorophyll a  and b in its chloroplast. it multiplies rapidly, requiring only </a:t>
            </a:r>
            <a:r>
              <a:rPr lang="en-US" sz="2000" dirty="0" smtClean="0">
                <a:solidFill>
                  <a:srgbClr val="FF0000"/>
                </a:solidFill>
                <a:latin typeface="Arial" pitchFamily="34" charset="0"/>
                <a:ea typeface="Times New Roman" pitchFamily="18" charset="0"/>
                <a:cs typeface="+mj-cs"/>
              </a:rPr>
              <a:t>Co</a:t>
            </a:r>
            <a:r>
              <a:rPr lang="en-US" sz="1200" dirty="0" smtClean="0">
                <a:solidFill>
                  <a:srgbClr val="FF0000"/>
                </a:solidFill>
                <a:latin typeface="Arial" pitchFamily="34" charset="0"/>
                <a:ea typeface="Times New Roman" pitchFamily="18" charset="0"/>
                <a:cs typeface="+mj-cs"/>
              </a:rPr>
              <a:t>2</a:t>
            </a:r>
            <a:r>
              <a:rPr lang="en-US" sz="2000" dirty="0" smtClean="0">
                <a:solidFill>
                  <a:srgbClr val="FF0000"/>
                </a:solidFill>
                <a:latin typeface="Arial" pitchFamily="34" charset="0"/>
                <a:ea typeface="Times New Roman" pitchFamily="18" charset="0"/>
                <a:cs typeface="+mj-cs"/>
              </a:rPr>
              <a:t>,water,sunlight</a:t>
            </a:r>
            <a:r>
              <a:rPr lang="en-US" sz="2000" dirty="0" smtClean="0">
                <a:solidFill>
                  <a:srgbClr val="000000"/>
                </a:solidFill>
                <a:latin typeface="Arial" pitchFamily="34" charset="0"/>
                <a:ea typeface="Times New Roman" pitchFamily="18" charset="0"/>
                <a:cs typeface="+mj-cs"/>
              </a:rPr>
              <a:t>, and a small amount of </a:t>
            </a:r>
            <a:r>
              <a:rPr lang="en-US" sz="2000" dirty="0" smtClean="0">
                <a:solidFill>
                  <a:srgbClr val="FF0000"/>
                </a:solidFill>
                <a:latin typeface="Arial" pitchFamily="34" charset="0"/>
                <a:ea typeface="Times New Roman" pitchFamily="18" charset="0"/>
                <a:cs typeface="+mj-cs"/>
              </a:rPr>
              <a:t>minerals</a:t>
            </a:r>
            <a:r>
              <a:rPr lang="en-US" sz="2000" dirty="0" smtClean="0">
                <a:solidFill>
                  <a:srgbClr val="000000"/>
                </a:solidFill>
                <a:latin typeface="Arial" pitchFamily="34" charset="0"/>
                <a:ea typeface="Times New Roman" pitchFamily="18" charset="0"/>
                <a:cs typeface="+mj-cs"/>
              </a:rPr>
              <a:t> to reproduce</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Arial" pitchFamily="34" charset="0"/>
                <a:ea typeface="Times New Roman" pitchFamily="18" charset="0"/>
                <a:cs typeface="+mj-cs"/>
              </a:rPr>
              <a:t>. In recent years, researchers have use of Chlorella as an </a:t>
            </a:r>
            <a:r>
              <a:rPr lang="en-US" sz="2000" dirty="0" smtClean="0">
                <a:solidFill>
                  <a:srgbClr val="000000"/>
                </a:solidFill>
                <a:latin typeface="Arial" pitchFamily="34" charset="0"/>
                <a:ea typeface="Times New Roman" pitchFamily="18" charset="0"/>
                <a:cs typeface="+mj-cs"/>
                <a:hlinkClick r:id="rId3" tooltip="Model &#10;organism"/>
              </a:rPr>
              <a:t>experimental organism</a:t>
            </a:r>
            <a:r>
              <a:rPr lang="en-US" sz="2000" dirty="0" smtClean="0">
                <a:solidFill>
                  <a:srgbClr val="000000"/>
                </a:solidFill>
                <a:latin typeface="Arial" pitchFamily="34" charset="0"/>
                <a:ea typeface="Times New Roman" pitchFamily="18" charset="0"/>
                <a:cs typeface="+mj-cs"/>
              </a:rPr>
              <a:t> because it lacks a </a:t>
            </a:r>
            <a:r>
              <a:rPr lang="en-US" sz="2000" dirty="0" smtClean="0">
                <a:solidFill>
                  <a:srgbClr val="000000"/>
                </a:solidFill>
                <a:latin typeface="Arial" pitchFamily="34" charset="0"/>
                <a:ea typeface="Times New Roman" pitchFamily="18" charset="0"/>
                <a:cs typeface="+mj-cs"/>
                <a:hlinkClick r:id="rId4" tooltip="Biological life cycle"/>
              </a:rPr>
              <a:t>sexual cycle</a:t>
            </a:r>
            <a:r>
              <a:rPr lang="en-US" sz="2000" dirty="0" smtClean="0">
                <a:solidFill>
                  <a:srgbClr val="000000"/>
                </a:solidFill>
                <a:latin typeface="Arial" pitchFamily="34" charset="0"/>
                <a:ea typeface="Times New Roman" pitchFamily="18" charset="0"/>
                <a:cs typeface="+mj-cs"/>
              </a:rPr>
              <a:t> ,the research advantages of </a:t>
            </a:r>
            <a:r>
              <a:rPr lang="en-US" sz="2000" dirty="0" smtClean="0">
                <a:solidFill>
                  <a:srgbClr val="000000"/>
                </a:solidFill>
                <a:latin typeface="Arial" pitchFamily="34" charset="0"/>
                <a:ea typeface="Times New Roman" pitchFamily="18" charset="0"/>
                <a:cs typeface="+mj-cs"/>
                <a:hlinkClick r:id="rId5" tooltip="Genetics"/>
              </a:rPr>
              <a:t>genetics</a:t>
            </a:r>
            <a:r>
              <a:rPr lang="en-US" sz="2000" dirty="0" smtClean="0">
                <a:solidFill>
                  <a:srgbClr val="000000"/>
                </a:solidFill>
                <a:latin typeface="Arial" pitchFamily="34" charset="0"/>
                <a:ea typeface="Times New Roman" pitchFamily="18" charset="0"/>
                <a:cs typeface="+mj-cs"/>
              </a:rPr>
              <a:t> and source of food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77"/>
          <p:cNvPicPr>
            <a:picLocks noChangeAspect="1" noChangeArrowheads="1"/>
          </p:cNvPicPr>
          <p:nvPr/>
        </p:nvPicPr>
        <p:blipFill>
          <a:blip r:embed="rId6"/>
          <a:srcRect/>
          <a:stretch>
            <a:fillRect/>
          </a:stretch>
        </p:blipFill>
        <p:spPr bwMode="auto">
          <a:xfrm>
            <a:off x="2500298" y="4714884"/>
            <a:ext cx="6643702" cy="2143116"/>
          </a:xfrm>
          <a:prstGeom prst="rect">
            <a:avLst/>
          </a:prstGeom>
        </p:spPr>
        <p:style>
          <a:lnRef idx="1">
            <a:schemeClr val="accent6"/>
          </a:lnRef>
          <a:fillRef idx="2">
            <a:schemeClr val="accent6"/>
          </a:fillRef>
          <a:effectRef idx="1">
            <a:schemeClr val="accent6"/>
          </a:effectRef>
          <a:fontRef idx="minor">
            <a:schemeClr val="dk1"/>
          </a:fontRef>
        </p:style>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mumhandis\Desktop\algae Lec\lec phyco\pic\Ulva_lactuca_-_Sowerby.jpg"/>
          <p:cNvPicPr>
            <a:picLocks noChangeAspect="1" noChangeArrowheads="1"/>
          </p:cNvPicPr>
          <p:nvPr/>
        </p:nvPicPr>
        <p:blipFill>
          <a:blip r:embed="rId2"/>
          <a:srcRect/>
          <a:stretch>
            <a:fillRect/>
          </a:stretch>
        </p:blipFill>
        <p:spPr bwMode="auto">
          <a:xfrm>
            <a:off x="0" y="2214502"/>
            <a:ext cx="4876800" cy="4643497"/>
          </a:xfrm>
          <a:prstGeom prst="rect">
            <a:avLst/>
          </a:prstGeom>
          <a:noFill/>
        </p:spPr>
      </p:pic>
      <p:pic>
        <p:nvPicPr>
          <p:cNvPr id="2052" name="Picture 4" descr="C:\Users\almumhandis\Desktop\enteromorphacompressa.jpg"/>
          <p:cNvPicPr>
            <a:picLocks noChangeAspect="1" noChangeArrowheads="1"/>
          </p:cNvPicPr>
          <p:nvPr/>
        </p:nvPicPr>
        <p:blipFill>
          <a:blip r:embed="rId3"/>
          <a:srcRect/>
          <a:stretch>
            <a:fillRect/>
          </a:stretch>
        </p:blipFill>
        <p:spPr bwMode="auto">
          <a:xfrm>
            <a:off x="5105400" y="2420888"/>
            <a:ext cx="4038600" cy="4437111"/>
          </a:xfrm>
          <a:prstGeom prst="rect">
            <a:avLst/>
          </a:prstGeom>
          <a:noFill/>
        </p:spPr>
      </p:pic>
      <p:sp>
        <p:nvSpPr>
          <p:cNvPr id="5" name="مستطيل 4"/>
          <p:cNvSpPr/>
          <p:nvPr/>
        </p:nvSpPr>
        <p:spPr>
          <a:xfrm>
            <a:off x="0" y="152400"/>
            <a:ext cx="9144000" cy="2062103"/>
          </a:xfrm>
          <a:prstGeom prst="rect">
            <a:avLst/>
          </a:prstGeom>
        </p:spPr>
        <p:txBody>
          <a:bodyPr wrap="square">
            <a:spAutoFit/>
          </a:bodyPr>
          <a:lstStyle/>
          <a:p>
            <a:pPr algn="ctr" rtl="0"/>
            <a:r>
              <a:rPr lang="en-US" sz="4400" b="1" dirty="0" err="1" smtClean="0">
                <a:solidFill>
                  <a:srgbClr val="FF0000"/>
                </a:solidFill>
              </a:rPr>
              <a:t>Ulvales</a:t>
            </a:r>
            <a:endParaRPr lang="en-US" sz="4400" b="1" dirty="0" smtClean="0">
              <a:solidFill>
                <a:srgbClr val="FF0000"/>
              </a:solidFill>
            </a:endParaRPr>
          </a:p>
          <a:p>
            <a:pPr algn="l" rtl="0"/>
            <a:r>
              <a:rPr lang="en-US" b="1" dirty="0" smtClean="0"/>
              <a:t> </a:t>
            </a:r>
            <a:r>
              <a:rPr lang="en-US" sz="2800" b="1" dirty="0" err="1" smtClean="0"/>
              <a:t>uninucleate</a:t>
            </a:r>
            <a:r>
              <a:rPr lang="en-US" sz="2800" b="1" dirty="0" smtClean="0"/>
              <a:t> cells with a parietal chloroplast; </a:t>
            </a:r>
            <a:r>
              <a:rPr lang="en-US" sz="2800" b="1" dirty="0" err="1" smtClean="0"/>
              <a:t>thallus</a:t>
            </a:r>
            <a:r>
              <a:rPr lang="en-US" sz="2800" b="1" dirty="0" smtClean="0"/>
              <a:t> is a hollow cylinder or a sheet, one or two cells thick</a:t>
            </a:r>
            <a:r>
              <a:rPr lang="en-US" sz="2800" dirty="0" smtClean="0"/>
              <a:t>.</a:t>
            </a:r>
            <a:r>
              <a:rPr lang="en-US" sz="2800" i="1" dirty="0" smtClean="0"/>
              <a:t> </a:t>
            </a:r>
          </a:p>
          <a:p>
            <a:pPr algn="l" rtl="0"/>
            <a:r>
              <a:rPr lang="en-US" sz="2800" i="1" dirty="0" smtClean="0"/>
              <a:t> ex: </a:t>
            </a:r>
            <a:r>
              <a:rPr lang="en-US" sz="2800" i="1" dirty="0" err="1" smtClean="0">
                <a:solidFill>
                  <a:srgbClr val="7030A0"/>
                </a:solidFill>
              </a:rPr>
              <a:t>Ulva</a:t>
            </a:r>
            <a:r>
              <a:rPr lang="en-US" sz="2800" i="1" dirty="0" smtClean="0">
                <a:solidFill>
                  <a:srgbClr val="7030A0"/>
                </a:solidFill>
              </a:rPr>
              <a:t>,                                           </a:t>
            </a:r>
            <a:r>
              <a:rPr lang="en-US" sz="2800" i="1" dirty="0" err="1" smtClean="0">
                <a:solidFill>
                  <a:srgbClr val="7030A0"/>
                </a:solidFill>
              </a:rPr>
              <a:t>Entero</a:t>
            </a:r>
            <a:r>
              <a:rPr lang="en-US" sz="2800" i="1" dirty="0" smtClean="0">
                <a:solidFill>
                  <a:srgbClr val="7030A0"/>
                </a:solidFill>
              </a:rPr>
              <a:t> </a:t>
            </a:r>
            <a:r>
              <a:rPr lang="en-US" sz="2800" i="1" dirty="0" err="1" smtClean="0">
                <a:solidFill>
                  <a:srgbClr val="7030A0"/>
                </a:solidFill>
              </a:rPr>
              <a:t>morpha</a:t>
            </a:r>
            <a:endParaRPr lang="en-US" sz="2800" i="1" dirty="0" smtClean="0">
              <a:solidFill>
                <a:srgbClr val="7030A0"/>
              </a:solidFill>
            </a:endParaRP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rtl="0"/>
            <a:endParaRPr lang="en-US" sz="3600" i="1" dirty="0" smtClean="0"/>
          </a:p>
          <a:p>
            <a:pPr algn="l" rtl="0"/>
            <a:r>
              <a:rPr lang="en-US" sz="3600" i="1" dirty="0" err="1" smtClean="0"/>
              <a:t>Ulva</a:t>
            </a:r>
            <a:r>
              <a:rPr lang="en-US" sz="3600" i="1" dirty="0" smtClean="0"/>
              <a:t> can also occur as a </a:t>
            </a:r>
            <a:r>
              <a:rPr lang="en-US" sz="3600" dirty="0" smtClean="0">
                <a:solidFill>
                  <a:srgbClr val="7030A0"/>
                </a:solidFill>
              </a:rPr>
              <a:t>hollow cylinder</a:t>
            </a:r>
            <a:r>
              <a:rPr lang="en-US" sz="3600" dirty="0" smtClean="0"/>
              <a:t>. The genus </a:t>
            </a:r>
            <a:r>
              <a:rPr lang="en-US" sz="3600" i="1" dirty="0" err="1" smtClean="0"/>
              <a:t>Enteromorpha</a:t>
            </a:r>
            <a:r>
              <a:rPr lang="en-US" sz="3600" i="1" dirty="0" smtClean="0"/>
              <a:t> was previously </a:t>
            </a:r>
            <a:r>
              <a:rPr lang="en-US" sz="3600" dirty="0" smtClean="0">
                <a:solidFill>
                  <a:srgbClr val="7030A0"/>
                </a:solidFill>
              </a:rPr>
              <a:t>erected</a:t>
            </a:r>
            <a:r>
              <a:rPr lang="en-US" sz="3600" dirty="0" smtClean="0"/>
              <a:t> for those </a:t>
            </a:r>
            <a:r>
              <a:rPr lang="en-US" sz="3600" i="1" dirty="0" err="1" smtClean="0"/>
              <a:t>Ulva</a:t>
            </a:r>
            <a:r>
              <a:rPr lang="en-US" sz="3600" i="1" dirty="0" smtClean="0"/>
              <a:t> in a hollow cylinder. </a:t>
            </a:r>
            <a:r>
              <a:rPr lang="en-US" sz="3600" dirty="0" smtClean="0"/>
              <a:t>These </a:t>
            </a:r>
            <a:r>
              <a:rPr lang="en-US" sz="3600" dirty="0" err="1" smtClean="0"/>
              <a:t>thalli</a:t>
            </a:r>
            <a:r>
              <a:rPr lang="en-US" sz="3600" dirty="0" smtClean="0"/>
              <a:t> composed of hollow cylinders are now recognized as species of </a:t>
            </a:r>
            <a:r>
              <a:rPr lang="en-US" sz="3600" i="1" dirty="0" err="1" smtClean="0"/>
              <a:t>Ulva</a:t>
            </a:r>
            <a:r>
              <a:rPr lang="en-US" sz="3600" i="1" dirty="0" smtClean="0"/>
              <a:t> </a:t>
            </a:r>
            <a:endParaRPr lang="ar-IQ" sz="3600" dirty="0"/>
          </a:p>
        </p:txBody>
      </p:sp>
      <p:pic>
        <p:nvPicPr>
          <p:cNvPr id="3074" name="Picture 2" descr="C:\Users\almumhandis\Desktop\12 Enteromorpha.jpg"/>
          <p:cNvPicPr>
            <a:picLocks noChangeAspect="1" noChangeArrowheads="1"/>
          </p:cNvPicPr>
          <p:nvPr/>
        </p:nvPicPr>
        <p:blipFill>
          <a:blip r:embed="rId2"/>
          <a:srcRect/>
          <a:stretch>
            <a:fillRect/>
          </a:stretch>
        </p:blipFill>
        <p:spPr bwMode="auto">
          <a:xfrm>
            <a:off x="4114800" y="3352801"/>
            <a:ext cx="5029200" cy="3505200"/>
          </a:xfrm>
          <a:prstGeom prst="rect">
            <a:avLst/>
          </a:prstGeom>
          <a:noFill/>
        </p:spPr>
      </p:pic>
      <p:pic>
        <p:nvPicPr>
          <p:cNvPr id="3075" name="Picture 3" descr="C:\Users\almumhandis\Desktop\seaweedsuibno4ca9d9c4e5f69.jpg"/>
          <p:cNvPicPr>
            <a:picLocks noChangeAspect="1" noChangeArrowheads="1"/>
          </p:cNvPicPr>
          <p:nvPr/>
        </p:nvPicPr>
        <p:blipFill>
          <a:blip r:embed="rId3"/>
          <a:srcRect/>
          <a:stretch>
            <a:fillRect/>
          </a:stretch>
        </p:blipFill>
        <p:spPr bwMode="auto">
          <a:xfrm>
            <a:off x="0" y="3352801"/>
            <a:ext cx="4191000" cy="3505199"/>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mumhandis\Desktop\ulvcy4.GIF"/>
          <p:cNvPicPr>
            <a:picLocks noChangeAspect="1" noChangeArrowheads="1"/>
          </p:cNvPicPr>
          <p:nvPr/>
        </p:nvPicPr>
        <p:blipFill>
          <a:blip r:embed="rId2"/>
          <a:srcRect/>
          <a:stretch>
            <a:fillRect/>
          </a:stretch>
        </p:blipFill>
        <p:spPr bwMode="auto">
          <a:xfrm>
            <a:off x="0" y="1"/>
            <a:ext cx="9143999" cy="679608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228600"/>
            <a:ext cx="4572000" cy="707886"/>
          </a:xfrm>
          <a:prstGeom prst="rect">
            <a:avLst/>
          </a:prstGeom>
        </p:spPr>
        <p:txBody>
          <a:bodyPr wrap="square">
            <a:spAutoFit/>
          </a:bodyPr>
          <a:lstStyle/>
          <a:p>
            <a:pPr algn="ctr"/>
            <a:r>
              <a:rPr lang="en-US" sz="4000" b="1" i="1" dirty="0" err="1" smtClean="0">
                <a:solidFill>
                  <a:srgbClr val="FF0000"/>
                </a:solidFill>
                <a:latin typeface="Arial" pitchFamily="34" charset="0"/>
                <a:ea typeface="Times New Roman" pitchFamily="18" charset="0"/>
                <a:cs typeface="Arial" pitchFamily="34" charset="0"/>
              </a:rPr>
              <a:t>Oedogoniales</a:t>
            </a:r>
            <a:endParaRPr lang="ar-IQ" sz="4000" dirty="0"/>
          </a:p>
        </p:txBody>
      </p:sp>
      <p:sp>
        <p:nvSpPr>
          <p:cNvPr id="5" name="مستطيل 4"/>
          <p:cNvSpPr/>
          <p:nvPr/>
        </p:nvSpPr>
        <p:spPr>
          <a:xfrm>
            <a:off x="228600" y="1066800"/>
            <a:ext cx="8915400" cy="1569660"/>
          </a:xfrm>
          <a:prstGeom prst="rect">
            <a:avLst/>
          </a:prstGeom>
        </p:spPr>
        <p:txBody>
          <a:bodyPr wrap="square">
            <a:spAutoFit/>
          </a:bodyPr>
          <a:lstStyle/>
          <a:p>
            <a:pPr algn="l" rtl="0"/>
            <a:r>
              <a:rPr lang="en-US" sz="3200" dirty="0" err="1" smtClean="0"/>
              <a:t>uninucleate</a:t>
            </a:r>
            <a:r>
              <a:rPr lang="en-US" sz="3200" dirty="0" smtClean="0"/>
              <a:t> filamentous freshwater algae with a unique type of cell division; motile spores and gametes with a whorl of flagella at one pole</a:t>
            </a:r>
            <a:endParaRPr lang="ar-IQ" sz="3200" dirty="0"/>
          </a:p>
        </p:txBody>
      </p:sp>
      <p:pic>
        <p:nvPicPr>
          <p:cNvPr id="4099" name="Picture 3" descr="C:\Users\almumhandis\Desktop\download.jpg"/>
          <p:cNvPicPr>
            <a:picLocks noChangeAspect="1" noChangeArrowheads="1"/>
          </p:cNvPicPr>
          <p:nvPr/>
        </p:nvPicPr>
        <p:blipFill>
          <a:blip r:embed="rId2"/>
          <a:srcRect/>
          <a:stretch>
            <a:fillRect/>
          </a:stretch>
        </p:blipFill>
        <p:spPr bwMode="auto">
          <a:xfrm>
            <a:off x="0" y="2667000"/>
            <a:ext cx="4572000" cy="4191000"/>
          </a:xfrm>
          <a:prstGeom prst="rect">
            <a:avLst/>
          </a:prstGeom>
          <a:noFill/>
        </p:spPr>
      </p:pic>
      <p:pic>
        <p:nvPicPr>
          <p:cNvPr id="4100" name="Picture 4" descr="C:\Users\almumhandis\Desktop\Oedogonium_Key1.jpg"/>
          <p:cNvPicPr>
            <a:picLocks noChangeAspect="1" noChangeArrowheads="1"/>
          </p:cNvPicPr>
          <p:nvPr/>
        </p:nvPicPr>
        <p:blipFill>
          <a:blip r:embed="rId3"/>
          <a:srcRect/>
          <a:stretch>
            <a:fillRect/>
          </a:stretch>
        </p:blipFill>
        <p:spPr bwMode="auto">
          <a:xfrm>
            <a:off x="4572000" y="2743200"/>
            <a:ext cx="4572000" cy="4114800"/>
          </a:xfrm>
          <a:prstGeom prst="rect">
            <a:avLst/>
          </a:prstGeom>
          <a:noFill/>
        </p:spPr>
      </p:pic>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323165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52400" algn="ctr" defTabSz="914400" rtl="0" eaLnBrk="1" fontAlgn="base" latinLnBrk="0" hangingPunct="1">
              <a:lnSpc>
                <a:spcPct val="100000"/>
              </a:lnSpc>
              <a:spcBef>
                <a:spcPct val="0"/>
              </a:spcBef>
              <a:spcAft>
                <a:spcPct val="0"/>
              </a:spcAft>
              <a:buClrTx/>
              <a:buSzTx/>
              <a:buFontTx/>
              <a:buNone/>
              <a:tabLst/>
            </a:pPr>
            <a:r>
              <a:rPr kumimoji="0" lang="en-US" sz="4400"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Oedogonium</a:t>
            </a:r>
            <a:r>
              <a:rPr kumimoji="0" lang="en-US" sz="4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1524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Times New Roman" pitchFamily="18" charset="0"/>
                <a:ea typeface="Times New Roman" pitchFamily="18" charset="0"/>
                <a:cs typeface="Times New Roman" pitchFamily="18" charset="0"/>
              </a:rPr>
              <a:t>is </a:t>
            </a:r>
            <a:r>
              <a:rPr kumimoji="0" lang="en-US" sz="32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Epiphytic</a:t>
            </a:r>
            <a:r>
              <a:rPr kumimoji="0" lang="en-US" sz="3200" b="0" i="0" u="none" strike="noStrike" cap="none" normalizeH="0" baseline="0" dirty="0" smtClean="0">
                <a:ln>
                  <a:noFill/>
                </a:ln>
                <a:effectLst/>
                <a:latin typeface="Times New Roman" pitchFamily="18" charset="0"/>
                <a:ea typeface="Times New Roman" pitchFamily="18" charset="0"/>
                <a:cs typeface="Times New Roman" pitchFamily="18" charset="0"/>
              </a:rPr>
              <a:t> on other aquatic algae or water plants. it may also be attached to </a:t>
            </a:r>
            <a:r>
              <a:rPr kumimoji="0" lang="en-US" sz="3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stones</a:t>
            </a:r>
            <a:r>
              <a:rPr kumimoji="0" lang="en-US" sz="3200" b="0" i="0" u="none" strike="noStrike" cap="none" normalizeH="0" baseline="0" dirty="0" smtClean="0">
                <a:ln>
                  <a:noFill/>
                </a:ln>
                <a:effectLst/>
                <a:latin typeface="Times New Roman" pitchFamily="18" charset="0"/>
                <a:ea typeface="Times New Roman" pitchFamily="18" charset="0"/>
                <a:cs typeface="Times New Roman" pitchFamily="18" charset="0"/>
              </a:rPr>
              <a:t> or </a:t>
            </a:r>
            <a:r>
              <a:rPr kumimoji="0" lang="en-US" sz="3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free floating objects</a:t>
            </a:r>
            <a:r>
              <a:rPr kumimoji="0" lang="en-US" sz="3200" b="0" i="0" u="none" strike="noStrike" cap="none" normalizeH="0" baseline="0" dirty="0" smtClean="0">
                <a:ln>
                  <a:noFill/>
                </a:ln>
                <a:effectLst/>
                <a:latin typeface="Times New Roman" pitchFamily="18" charset="0"/>
                <a:ea typeface="Times New Roman" pitchFamily="18" charset="0"/>
                <a:cs typeface="Times New Roman" pitchFamily="18" charset="0"/>
              </a:rPr>
              <a:t>. It is usually found in small permanent bodies of water like pools and ponds. The filaments may also occur as </a:t>
            </a:r>
            <a:r>
              <a:rPr kumimoji="0" lang="en-US" sz="3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free floating masses</a:t>
            </a:r>
            <a:r>
              <a:rPr kumimoji="0" lang="en-US" sz="3200" b="0" i="0" u="none" strike="noStrike" cap="none" normalizeH="0" baseline="0" dirty="0" smtClean="0">
                <a:ln>
                  <a:noFill/>
                </a:ln>
                <a:effectLst/>
                <a:latin typeface="Arial" pitchFamily="34" charset="0"/>
                <a:ea typeface="Times New Roman" pitchFamily="18" charset="0"/>
                <a:cs typeface="Arial" pitchFamily="34" charset="0"/>
              </a:rPr>
              <a:t>.</a:t>
            </a:r>
          </a:p>
        </p:txBody>
      </p:sp>
      <p:pic>
        <p:nvPicPr>
          <p:cNvPr id="1026" name="Picture 2" descr="C:\Users\almumhandis\Desktop\oed15-a.jpg"/>
          <p:cNvPicPr>
            <a:picLocks noChangeAspect="1" noChangeArrowheads="1"/>
          </p:cNvPicPr>
          <p:nvPr/>
        </p:nvPicPr>
        <p:blipFill>
          <a:blip r:embed="rId2"/>
          <a:srcRect/>
          <a:stretch>
            <a:fillRect/>
          </a:stretch>
        </p:blipFill>
        <p:spPr bwMode="auto">
          <a:xfrm>
            <a:off x="0" y="3200400"/>
            <a:ext cx="9144000" cy="3657600"/>
          </a:xfrm>
          <a:prstGeom prst="rect">
            <a:avLst/>
          </a:prstGeom>
          <a:noFill/>
        </p:spPr>
      </p:pic>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24929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152400" algn="l" rtl="0" eaLnBrk="0" fontAlgn="base" hangingPunct="0">
              <a:spcBef>
                <a:spcPct val="0"/>
              </a:spcBef>
              <a:spcAft>
                <a:spcPct val="0"/>
              </a:spcAft>
            </a:pPr>
            <a:r>
              <a:rPr lang="en-US" sz="2800" b="1" dirty="0" smtClean="0">
                <a:solidFill>
                  <a:srgbClr val="000000"/>
                </a:solidFill>
                <a:latin typeface="Arial" pitchFamily="34" charset="0"/>
                <a:ea typeface="Times New Roman" pitchFamily="18" charset="0"/>
                <a:cs typeface="Arial" pitchFamily="34" charset="0"/>
              </a:rPr>
              <a:t>Reproduction</a:t>
            </a:r>
            <a:r>
              <a:rPr lang="en-US" b="1" dirty="0" smtClean="0">
                <a:solidFill>
                  <a:srgbClr val="000000"/>
                </a:solidFill>
                <a:latin typeface="Arial" pitchFamily="34" charset="0"/>
                <a:ea typeface="Times New Roman" pitchFamily="18" charset="0"/>
                <a:cs typeface="Arial" pitchFamily="34" charset="0"/>
              </a:rPr>
              <a:t> </a:t>
            </a:r>
            <a:endParaRPr lang="en-US" dirty="0" smtClean="0">
              <a:latin typeface="Arial" pitchFamily="34" charset="0"/>
              <a:ea typeface="Times New Roman" pitchFamily="18" charset="0"/>
              <a:cs typeface="Arial" pitchFamily="34" charset="0"/>
            </a:endParaRPr>
          </a:p>
          <a:p>
            <a:pPr lvl="0" indent="152400" algn="l" rtl="0" eaLnBrk="0" fontAlgn="base" hangingPunct="0">
              <a:spcBef>
                <a:spcPct val="0"/>
              </a:spcBef>
              <a:spcAft>
                <a:spcPct val="0"/>
              </a:spcAft>
            </a:pPr>
            <a:r>
              <a:rPr lang="en-US" sz="2000" dirty="0" smtClean="0">
                <a:solidFill>
                  <a:srgbClr val="FF0000"/>
                </a:solidFill>
                <a:latin typeface="Arial" pitchFamily="34" charset="0"/>
                <a:ea typeface="Times New Roman" pitchFamily="18" charset="0"/>
                <a:cs typeface="Arial" pitchFamily="34" charset="0"/>
              </a:rPr>
              <a:t>Vegetative reproduction</a:t>
            </a:r>
            <a:r>
              <a:rPr lang="en-US" sz="2000" dirty="0" smtClean="0">
                <a:solidFill>
                  <a:srgbClr val="434242"/>
                </a:solidFill>
                <a:latin typeface="Arial" pitchFamily="34" charset="0"/>
                <a:ea typeface="Times New Roman" pitchFamily="18" charset="0"/>
                <a:cs typeface="Arial" pitchFamily="34" charset="0"/>
              </a:rPr>
              <a:t>  is by </a:t>
            </a:r>
            <a:r>
              <a:rPr lang="en-US" sz="2400" dirty="0" smtClean="0">
                <a:solidFill>
                  <a:srgbClr val="7030A0"/>
                </a:solidFill>
                <a:latin typeface="Arial" pitchFamily="34" charset="0"/>
                <a:ea typeface="Times New Roman" pitchFamily="18" charset="0"/>
                <a:cs typeface="Arial" pitchFamily="34" charset="0"/>
              </a:rPr>
              <a:t>fragmentation </a:t>
            </a:r>
            <a:r>
              <a:rPr lang="en-US" sz="2000" dirty="0" smtClean="0">
                <a:solidFill>
                  <a:srgbClr val="434242"/>
                </a:solidFill>
                <a:latin typeface="Arial" pitchFamily="34" charset="0"/>
                <a:ea typeface="Times New Roman" pitchFamily="18" charset="0"/>
                <a:cs typeface="Arial" pitchFamily="34" charset="0"/>
              </a:rPr>
              <a:t>of the filaments. </a:t>
            </a:r>
            <a:endParaRPr lang="en-US" sz="2000" dirty="0" smtClean="0">
              <a:latin typeface="Arial" pitchFamily="34" charset="0"/>
              <a:ea typeface="Times New Roman" pitchFamily="18" charset="0"/>
              <a:cs typeface="Arial" pitchFamily="34" charset="0"/>
            </a:endParaRPr>
          </a:p>
          <a:p>
            <a:pPr lvl="0" indent="152400" algn="l" rtl="0" eaLnBrk="0" fontAlgn="base" hangingPunct="0">
              <a:spcBef>
                <a:spcPct val="0"/>
              </a:spcBef>
              <a:spcAft>
                <a:spcPct val="0"/>
              </a:spcAft>
            </a:pPr>
            <a:r>
              <a:rPr lang="en-US" sz="2000" dirty="0" smtClean="0">
                <a:solidFill>
                  <a:srgbClr val="FF0000"/>
                </a:solidFill>
                <a:latin typeface="Arial" pitchFamily="34" charset="0"/>
                <a:ea typeface="Times New Roman" pitchFamily="18" charset="0"/>
                <a:cs typeface="Arial" pitchFamily="34" charset="0"/>
              </a:rPr>
              <a:t>Asexual reproduction</a:t>
            </a:r>
            <a:r>
              <a:rPr lang="en-US" sz="2000" dirty="0" smtClean="0">
                <a:solidFill>
                  <a:srgbClr val="434242"/>
                </a:solidFill>
                <a:latin typeface="Arial" pitchFamily="34" charset="0"/>
                <a:ea typeface="Times New Roman" pitchFamily="18" charset="0"/>
                <a:cs typeface="Arial" pitchFamily="34" charset="0"/>
              </a:rPr>
              <a:t> is through </a:t>
            </a:r>
            <a:r>
              <a:rPr lang="en-US" sz="2000" dirty="0" smtClean="0">
                <a:solidFill>
                  <a:srgbClr val="FF0000"/>
                </a:solidFill>
                <a:latin typeface="Arial" pitchFamily="34" charset="0"/>
                <a:ea typeface="Times New Roman" pitchFamily="18" charset="0"/>
                <a:cs typeface="Arial" pitchFamily="34" charset="0"/>
              </a:rPr>
              <a:t>zoospores</a:t>
            </a:r>
            <a:r>
              <a:rPr lang="en-US" sz="2000" dirty="0" smtClean="0">
                <a:solidFill>
                  <a:srgbClr val="434242"/>
                </a:solidFill>
                <a:latin typeface="Arial" pitchFamily="34" charset="0"/>
                <a:ea typeface="Times New Roman" pitchFamily="18" charset="0"/>
                <a:cs typeface="Arial" pitchFamily="34" charset="0"/>
              </a:rPr>
              <a:t>, formed singly within a cell. The zoospores are </a:t>
            </a:r>
            <a:r>
              <a:rPr lang="en-US" sz="2000" dirty="0" smtClean="0">
                <a:solidFill>
                  <a:srgbClr val="7030A0"/>
                </a:solidFill>
                <a:latin typeface="Arial" pitchFamily="34" charset="0"/>
                <a:ea typeface="Times New Roman" pitchFamily="18" charset="0"/>
                <a:cs typeface="Arial" pitchFamily="34" charset="0"/>
              </a:rPr>
              <a:t>ovoid to </a:t>
            </a:r>
            <a:r>
              <a:rPr lang="en-US" sz="2000" dirty="0" err="1" smtClean="0">
                <a:solidFill>
                  <a:srgbClr val="7030A0"/>
                </a:solidFill>
                <a:latin typeface="Arial" pitchFamily="34" charset="0"/>
                <a:ea typeface="Times New Roman" pitchFamily="18" charset="0"/>
                <a:cs typeface="Arial" pitchFamily="34" charset="0"/>
              </a:rPr>
              <a:t>pyriform</a:t>
            </a:r>
            <a:r>
              <a:rPr lang="en-US" sz="2000" dirty="0" smtClean="0">
                <a:solidFill>
                  <a:srgbClr val="434242"/>
                </a:solidFill>
                <a:latin typeface="Arial" pitchFamily="34" charset="0"/>
                <a:ea typeface="Times New Roman" pitchFamily="18" charset="0"/>
                <a:cs typeface="Arial" pitchFamily="34" charset="0"/>
              </a:rPr>
              <a:t>, each with a </a:t>
            </a:r>
            <a:r>
              <a:rPr lang="en-US" sz="2000" dirty="0" smtClean="0">
                <a:solidFill>
                  <a:srgbClr val="7030A0"/>
                </a:solidFill>
                <a:latin typeface="Arial" pitchFamily="34" charset="0"/>
                <a:ea typeface="Times New Roman" pitchFamily="18" charset="0"/>
                <a:cs typeface="Arial" pitchFamily="34" charset="0"/>
              </a:rPr>
              <a:t>ring of flagella </a:t>
            </a:r>
            <a:r>
              <a:rPr lang="en-US" sz="2000" dirty="0" smtClean="0">
                <a:solidFill>
                  <a:srgbClr val="434242"/>
                </a:solidFill>
                <a:latin typeface="Arial" pitchFamily="34" charset="0"/>
                <a:ea typeface="Times New Roman" pitchFamily="18" charset="0"/>
                <a:cs typeface="Arial" pitchFamily="34" charset="0"/>
              </a:rPr>
              <a:t>at the anterior end. On germination, the zoospore gives rise and that anchors itself to the substratum and begins to divide and subdivide into a filament. Asexual reproduction may also take place through </a:t>
            </a:r>
            <a:r>
              <a:rPr lang="en-US" sz="2400" dirty="0" err="1" smtClean="0">
                <a:solidFill>
                  <a:srgbClr val="FF0000"/>
                </a:solidFill>
                <a:latin typeface="Arial" pitchFamily="34" charset="0"/>
                <a:ea typeface="Times New Roman" pitchFamily="18" charset="0"/>
                <a:cs typeface="Arial" pitchFamily="34" charset="0"/>
              </a:rPr>
              <a:t>aplanospores</a:t>
            </a:r>
            <a:r>
              <a:rPr lang="en-US" sz="2000" dirty="0" smtClean="0">
                <a:solidFill>
                  <a:srgbClr val="434242"/>
                </a:solidFill>
                <a:latin typeface="Arial" pitchFamily="34" charset="0"/>
                <a:ea typeface="Times New Roman" pitchFamily="18" charset="0"/>
                <a:cs typeface="Arial" pitchFamily="34" charset="0"/>
              </a:rPr>
              <a:t> and </a:t>
            </a:r>
            <a:r>
              <a:rPr lang="en-US" sz="2400" dirty="0" err="1" smtClean="0">
                <a:solidFill>
                  <a:srgbClr val="FF0000"/>
                </a:solidFill>
                <a:latin typeface="Arial" pitchFamily="34" charset="0"/>
                <a:ea typeface="Times New Roman" pitchFamily="18" charset="0"/>
                <a:cs typeface="Arial" pitchFamily="34" charset="0"/>
              </a:rPr>
              <a:t>akinetes</a:t>
            </a:r>
            <a:r>
              <a:rPr lang="en-US" dirty="0" smtClean="0">
                <a:solidFill>
                  <a:srgbClr val="434242"/>
                </a:solidFill>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p:txBody>
      </p:sp>
      <p:pic>
        <p:nvPicPr>
          <p:cNvPr id="3" name="il_fi" descr="http://www.biologyjunction.com/images/oodogoniumrepro.jp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574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algn="l" rtl="0">
              <a:lnSpc>
                <a:spcPct val="115000"/>
              </a:lnSpc>
              <a:spcAft>
                <a:spcPts val="900"/>
              </a:spcAft>
            </a:pPr>
            <a:r>
              <a:rPr lang="en-US" sz="2000" dirty="0" smtClean="0">
                <a:solidFill>
                  <a:srgbClr val="FF0000"/>
                </a:solidFill>
                <a:latin typeface="Arial"/>
                <a:ea typeface="Calibri"/>
                <a:cs typeface="Arial"/>
              </a:rPr>
              <a:t>Sexual reproduction :</a:t>
            </a:r>
          </a:p>
          <a:p>
            <a:pPr marL="342900" algn="l" rtl="0">
              <a:lnSpc>
                <a:spcPct val="115000"/>
              </a:lnSpc>
              <a:spcAft>
                <a:spcPts val="900"/>
              </a:spcAft>
            </a:pPr>
            <a:r>
              <a:rPr lang="en-US" sz="2400" b="1" dirty="0" smtClean="0">
                <a:ea typeface="Calibri"/>
                <a:cs typeface="Arial"/>
              </a:rPr>
              <a:t>is </a:t>
            </a:r>
            <a:r>
              <a:rPr lang="en-US" sz="2400" b="1" dirty="0" err="1" smtClean="0">
                <a:solidFill>
                  <a:srgbClr val="7030A0"/>
                </a:solidFill>
                <a:ea typeface="Calibri"/>
                <a:cs typeface="Arial"/>
              </a:rPr>
              <a:t>oogamous</a:t>
            </a:r>
            <a:r>
              <a:rPr lang="en-US" sz="2400" b="1" dirty="0" smtClean="0">
                <a:solidFill>
                  <a:srgbClr val="7030A0"/>
                </a:solidFill>
                <a:ea typeface="Calibri"/>
                <a:cs typeface="Arial"/>
              </a:rPr>
              <a:t>. </a:t>
            </a:r>
            <a:r>
              <a:rPr lang="en-US" sz="2400" b="1" dirty="0" err="1" smtClean="0">
                <a:ea typeface="Calibri"/>
                <a:cs typeface="Arial"/>
              </a:rPr>
              <a:t>Thalli</a:t>
            </a:r>
            <a:r>
              <a:rPr lang="en-US" sz="2400" b="1" dirty="0" smtClean="0">
                <a:ea typeface="Calibri"/>
                <a:cs typeface="Arial"/>
              </a:rPr>
              <a:t> are </a:t>
            </a:r>
            <a:r>
              <a:rPr lang="en-US" sz="2400" b="1" dirty="0" err="1" smtClean="0">
                <a:solidFill>
                  <a:srgbClr val="7030A0"/>
                </a:solidFill>
                <a:ea typeface="Calibri"/>
                <a:cs typeface="Arial"/>
              </a:rPr>
              <a:t>monoecious</a:t>
            </a:r>
            <a:r>
              <a:rPr lang="en-US" sz="2400" b="1" dirty="0" smtClean="0">
                <a:solidFill>
                  <a:srgbClr val="7030A0"/>
                </a:solidFill>
                <a:ea typeface="Calibri"/>
                <a:cs typeface="Arial"/>
              </a:rPr>
              <a:t> or </a:t>
            </a:r>
            <a:r>
              <a:rPr lang="en-US" sz="2400" b="1" dirty="0" err="1" smtClean="0">
                <a:solidFill>
                  <a:srgbClr val="7030A0"/>
                </a:solidFill>
                <a:ea typeface="Calibri"/>
                <a:cs typeface="Arial"/>
              </a:rPr>
              <a:t>dioecious</a:t>
            </a:r>
            <a:r>
              <a:rPr lang="en-US" sz="2400" b="1" dirty="0" smtClean="0">
                <a:solidFill>
                  <a:srgbClr val="7030A0"/>
                </a:solidFill>
                <a:ea typeface="Calibri"/>
                <a:cs typeface="Arial"/>
              </a:rPr>
              <a:t> </a:t>
            </a:r>
            <a:r>
              <a:rPr lang="en-US" sz="2400" b="1" dirty="0" smtClean="0">
                <a:ea typeface="Calibri"/>
                <a:cs typeface="Arial"/>
              </a:rPr>
              <a:t>forming </a:t>
            </a:r>
            <a:r>
              <a:rPr lang="en-US" sz="2400" b="1" dirty="0" err="1" smtClean="0">
                <a:ea typeface="Calibri"/>
                <a:cs typeface="Arial"/>
              </a:rPr>
              <a:t>antheridium</a:t>
            </a:r>
            <a:r>
              <a:rPr lang="en-US" sz="2400" b="1" dirty="0" smtClean="0">
                <a:ea typeface="Calibri"/>
                <a:cs typeface="Arial"/>
              </a:rPr>
              <a:t> and/or </a:t>
            </a:r>
            <a:r>
              <a:rPr lang="en-US" sz="2400" b="1" dirty="0" err="1" smtClean="0">
                <a:ea typeface="Calibri"/>
                <a:cs typeface="Arial"/>
              </a:rPr>
              <a:t>oogonium</a:t>
            </a:r>
            <a:r>
              <a:rPr lang="en-US" sz="2400" b="1" dirty="0" smtClean="0">
                <a:ea typeface="Calibri"/>
                <a:cs typeface="Arial"/>
              </a:rPr>
              <a:t>. Some </a:t>
            </a:r>
            <a:r>
              <a:rPr lang="en-US" sz="2400" b="1" dirty="0" err="1" smtClean="0">
                <a:ea typeface="Calibri"/>
                <a:cs typeface="Arial"/>
              </a:rPr>
              <a:t>dioecious</a:t>
            </a:r>
            <a:r>
              <a:rPr lang="en-US" sz="2400" b="1" dirty="0" smtClean="0">
                <a:ea typeface="Calibri"/>
                <a:cs typeface="Arial"/>
              </a:rPr>
              <a:t> species produce </a:t>
            </a:r>
            <a:r>
              <a:rPr lang="en-US" sz="2400" b="1" dirty="0" err="1" smtClean="0">
                <a:ea typeface="Calibri"/>
                <a:cs typeface="Arial"/>
              </a:rPr>
              <a:t>androspores</a:t>
            </a:r>
            <a:r>
              <a:rPr lang="en-US" sz="2400" b="1" dirty="0" smtClean="0">
                <a:ea typeface="Calibri"/>
                <a:cs typeface="Arial"/>
              </a:rPr>
              <a:t> that </a:t>
            </a:r>
            <a:r>
              <a:rPr lang="en-US" sz="2400" b="1" dirty="0" err="1" smtClean="0">
                <a:ea typeface="Calibri"/>
                <a:cs typeface="Arial"/>
              </a:rPr>
              <a:t>attache</a:t>
            </a:r>
            <a:r>
              <a:rPr lang="en-US" sz="2400" b="1" dirty="0" smtClean="0">
                <a:ea typeface="Calibri"/>
                <a:cs typeface="Arial"/>
              </a:rPr>
              <a:t> and form small male gametophytes (dwarf males) near </a:t>
            </a:r>
            <a:r>
              <a:rPr lang="en-US" sz="2400" b="1" dirty="0" err="1" smtClean="0">
                <a:ea typeface="Calibri"/>
                <a:cs typeface="Arial"/>
              </a:rPr>
              <a:t>oogonium</a:t>
            </a:r>
            <a:r>
              <a:rPr lang="en-US" sz="2400" b="1" dirty="0" smtClean="0">
                <a:ea typeface="Calibri"/>
                <a:cs typeface="Arial"/>
              </a:rPr>
              <a:t> (</a:t>
            </a:r>
            <a:r>
              <a:rPr lang="en-US" sz="2400" b="1" dirty="0" err="1" smtClean="0">
                <a:solidFill>
                  <a:srgbClr val="FF0000"/>
                </a:solidFill>
                <a:ea typeface="Calibri"/>
                <a:cs typeface="Arial"/>
              </a:rPr>
              <a:t>nannandrous</a:t>
            </a:r>
            <a:r>
              <a:rPr lang="en-US" sz="2400" b="1" dirty="0" smtClean="0">
                <a:solidFill>
                  <a:srgbClr val="FF0000"/>
                </a:solidFill>
                <a:ea typeface="Calibri"/>
                <a:cs typeface="Arial"/>
              </a:rPr>
              <a:t>). </a:t>
            </a:r>
            <a:r>
              <a:rPr lang="en-US" sz="2400" b="1" dirty="0" smtClean="0">
                <a:ea typeface="Calibri"/>
                <a:cs typeface="Arial"/>
              </a:rPr>
              <a:t>Other </a:t>
            </a:r>
            <a:r>
              <a:rPr lang="en-US" sz="2400" b="1" dirty="0" err="1" smtClean="0">
                <a:ea typeface="Calibri"/>
                <a:cs typeface="Arial"/>
              </a:rPr>
              <a:t>dioecious</a:t>
            </a:r>
            <a:r>
              <a:rPr lang="en-US" sz="2400" b="1" dirty="0" smtClean="0">
                <a:ea typeface="Calibri"/>
                <a:cs typeface="Arial"/>
              </a:rPr>
              <a:t> species have the male gametophytes </a:t>
            </a:r>
            <a:r>
              <a:rPr lang="en-US" sz="2400" b="1" dirty="0" err="1" smtClean="0">
                <a:ea typeface="Calibri"/>
                <a:cs typeface="Arial"/>
              </a:rPr>
              <a:t>simillar</a:t>
            </a:r>
            <a:r>
              <a:rPr lang="en-US" sz="2400" b="1" dirty="0" smtClean="0">
                <a:ea typeface="Calibri"/>
                <a:cs typeface="Arial"/>
              </a:rPr>
              <a:t> to female in size (</a:t>
            </a:r>
            <a:r>
              <a:rPr lang="en-US" sz="2400" b="1" dirty="0" err="1" smtClean="0">
                <a:solidFill>
                  <a:srgbClr val="FF0000"/>
                </a:solidFill>
                <a:ea typeface="Calibri"/>
                <a:cs typeface="Arial"/>
              </a:rPr>
              <a:t>macrandrous</a:t>
            </a:r>
            <a:r>
              <a:rPr lang="en-US" sz="2400" b="1" dirty="0" smtClean="0">
                <a:solidFill>
                  <a:srgbClr val="FF0000"/>
                </a:solidFill>
                <a:ea typeface="Calibri"/>
                <a:cs typeface="Arial"/>
              </a:rPr>
              <a:t>)</a:t>
            </a:r>
            <a:r>
              <a:rPr lang="en-US" sz="2400" b="1" dirty="0" smtClean="0">
                <a:ea typeface="Calibri"/>
                <a:cs typeface="Arial"/>
              </a:rPr>
              <a:t>. The zygote becomes resting </a:t>
            </a:r>
            <a:r>
              <a:rPr lang="en-US" sz="2400" b="1" dirty="0" err="1" smtClean="0">
                <a:ea typeface="Calibri"/>
                <a:cs typeface="Arial"/>
              </a:rPr>
              <a:t>oospore</a:t>
            </a:r>
            <a:r>
              <a:rPr lang="en-US" sz="2400" b="1" dirty="0" smtClean="0">
                <a:ea typeface="Calibri"/>
                <a:cs typeface="Arial"/>
              </a:rPr>
              <a:t> and usually releases four zoospore via meiosis. </a:t>
            </a:r>
            <a:r>
              <a:rPr lang="en-US" sz="2400" b="1" dirty="0" smtClean="0">
                <a:ea typeface="Times New Roman"/>
                <a:cs typeface="Arial"/>
              </a:rPr>
              <a:t>Zoospores undergo meiosis so one cell attaches to the bottom &amp; develops a holdfast while the other zoospores divide &amp; form a filament </a:t>
            </a:r>
            <a:endParaRPr lang="en-US" sz="2400" b="1" dirty="0">
              <a:ea typeface="Calibri"/>
              <a:cs typeface="Arial"/>
            </a:endParaRPr>
          </a:p>
        </p:txBody>
      </p:sp>
      <p:pic>
        <p:nvPicPr>
          <p:cNvPr id="5" name="il_fi" descr="http://www.biologyjunction.com/images/oodogoniumrepro.jpg"/>
          <p:cNvPicPr>
            <a:picLocks noChangeAspect="1" noChangeArrowheads="1"/>
          </p:cNvPicPr>
          <p:nvPr/>
        </p:nvPicPr>
        <p:blipFill>
          <a:blip r:embed="rId2"/>
          <a:srcRect/>
          <a:stretch>
            <a:fillRect/>
          </a:stretch>
        </p:blipFill>
        <p:spPr bwMode="auto">
          <a:xfrm>
            <a:off x="0" y="4581128"/>
            <a:ext cx="9144000" cy="227687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a:r>
              <a:rPr lang="en-US" sz="3200" b="1" dirty="0" smtClean="0">
                <a:solidFill>
                  <a:srgbClr val="FF0000"/>
                </a:solidFill>
                <a:latin typeface="Times New Roman" pitchFamily="18" charset="0"/>
                <a:ea typeface="Times New Roman" pitchFamily="18" charset="0"/>
                <a:cs typeface="Times New Roman" pitchFamily="18" charset="0"/>
              </a:rPr>
              <a:t>Order: </a:t>
            </a:r>
            <a:r>
              <a:rPr lang="en-US" sz="3200" b="1" dirty="0" err="1" smtClean="0">
                <a:solidFill>
                  <a:srgbClr val="FF0000"/>
                </a:solidFill>
                <a:latin typeface="Times New Roman" pitchFamily="18" charset="0"/>
                <a:ea typeface="Times New Roman" pitchFamily="18" charset="0"/>
                <a:cs typeface="Times New Roman" pitchFamily="18" charset="0"/>
              </a:rPr>
              <a:t>Cladophorales</a:t>
            </a:r>
            <a:endParaRPr lang="en-US" sz="3200" b="1" dirty="0" smtClean="0">
              <a:solidFill>
                <a:srgbClr val="FF0000"/>
              </a:solidFill>
              <a:latin typeface="Times New Roman" pitchFamily="18" charset="0"/>
              <a:ea typeface="Times New Roman" pitchFamily="18" charset="0"/>
              <a:cs typeface="Times New Roman" pitchFamily="18" charset="0"/>
            </a:endParaRPr>
          </a:p>
          <a:p>
            <a:pPr algn="l" rtl="0"/>
            <a:r>
              <a:rPr lang="en-US" sz="2800" dirty="0" smtClean="0"/>
              <a:t>The filamentous genera in this order have multinucleate cells, usually with a parietal or reticulate chloroplast. The filaments may be </a:t>
            </a:r>
            <a:r>
              <a:rPr lang="en-US" sz="2800" dirty="0" smtClean="0">
                <a:solidFill>
                  <a:srgbClr val="FF0000"/>
                </a:solidFill>
              </a:rPr>
              <a:t>branched</a:t>
            </a:r>
            <a:r>
              <a:rPr lang="en-US" sz="2800" dirty="0" smtClean="0"/>
              <a:t> or </a:t>
            </a:r>
            <a:r>
              <a:rPr lang="en-US" sz="2800" dirty="0" err="1" smtClean="0">
                <a:solidFill>
                  <a:srgbClr val="FF0000"/>
                </a:solidFill>
              </a:rPr>
              <a:t>unbranched</a:t>
            </a:r>
            <a:r>
              <a:rPr lang="en-US" sz="2800" dirty="0" smtClean="0"/>
              <a:t>. The reticulate chloroplast has </a:t>
            </a:r>
            <a:r>
              <a:rPr lang="en-US" sz="2800" dirty="0" err="1" smtClean="0"/>
              <a:t>pyrenoids</a:t>
            </a:r>
            <a:r>
              <a:rPr lang="en-US" sz="2800" dirty="0" smtClean="0"/>
              <a:t> at the intersections of the reticulum</a:t>
            </a:r>
            <a:endParaRPr lang="ar-IQ" dirty="0"/>
          </a:p>
        </p:txBody>
      </p:sp>
      <p:pic>
        <p:nvPicPr>
          <p:cNvPr id="4" name="Picture 20" descr="https://encrypted-tbn0.gstatic.com/images?q=tbn:ANd9GcRQjDr6sdIoqTB_Pod-o0WqAWsZ0r08GlnHHQO6WmeomUq6F6P80w">
            <a:hlinkClick r:id="rId2"/>
          </p:cNvPr>
          <p:cNvPicPr/>
          <p:nvPr/>
        </p:nvPicPr>
        <p:blipFill>
          <a:blip r:embed="rId3"/>
          <a:srcRect/>
          <a:stretch>
            <a:fillRect/>
          </a:stretch>
        </p:blipFill>
        <p:spPr bwMode="auto">
          <a:xfrm>
            <a:off x="0" y="2286000"/>
            <a:ext cx="9144000" cy="457200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369331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rgbClr val="7030A0"/>
                </a:solidFill>
                <a:effectLst/>
                <a:latin typeface="Calibri" pitchFamily="34" charset="0"/>
                <a:ea typeface="Times New Roman" pitchFamily="18" charset="0"/>
                <a:cs typeface="Arial" pitchFamily="34" charset="0"/>
              </a:rPr>
              <a:t>Cladophora</a:t>
            </a:r>
            <a:endParaRPr kumimoji="0" lang="en-US"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lvl="0" algn="l" rtl="0" eaLnBrk="0" fontAlgn="base" hangingPunct="0">
              <a:spcBef>
                <a:spcPct val="0"/>
              </a:spcBef>
              <a:spcAft>
                <a:spcPct val="0"/>
              </a:spcAft>
            </a:pPr>
            <a:r>
              <a:rPr kumimoji="0" lang="en-US" sz="2000" b="1" i="0" u="none" strike="noStrike" cap="none" normalizeH="0" dirty="0" smtClean="0">
                <a:ln>
                  <a:noFill/>
                </a:ln>
                <a:solidFill>
                  <a:srgbClr val="333333"/>
                </a:solidFill>
                <a:effectLst/>
                <a:latin typeface="Arial" pitchFamily="34" charset="0"/>
                <a:ea typeface="Times New Roman" pitchFamily="18" charset="0"/>
                <a:cs typeface="Arial" pitchFamily="34" charset="0"/>
              </a:rPr>
              <a:t>  </a:t>
            </a:r>
            <a:r>
              <a:rPr lang="en-US" sz="2000" dirty="0" smtClean="0">
                <a:solidFill>
                  <a:srgbClr val="000000"/>
                </a:solidFill>
                <a:latin typeface="Arial" pitchFamily="34" charset="0"/>
                <a:ea typeface="Times New Roman" pitchFamily="18" charset="0"/>
              </a:rPr>
              <a:t> </a:t>
            </a:r>
            <a:r>
              <a:rPr lang="en-US" sz="2800" dirty="0" smtClean="0"/>
              <a:t>belonging to the order </a:t>
            </a:r>
            <a:r>
              <a:rPr lang="en-US" sz="2800" dirty="0" err="1" smtClean="0"/>
              <a:t>Cladophorals</a:t>
            </a:r>
            <a:r>
              <a:rPr kumimoji="0" lang="en-US" sz="28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genus of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green algae</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found growing attached to rocks . in appearance </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regular-branching filaments</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2800" b="0" i="1"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Cladophora</a:t>
            </a: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grows in the form of a tuft or ball with filaments that may range up to 13 cm (5 inches) in length.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E0FBE"/>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14341" name="Rectangle 5"/>
          <p:cNvSpPr>
            <a:spLocks noChangeArrowheads="1"/>
          </p:cNvSpPr>
          <p:nvPr/>
        </p:nvSpPr>
        <p:spPr bwMode="auto">
          <a:xfrm>
            <a:off x="0" y="2143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descr="C:\Users\almumhandis\Desktop\imag\TS_01_12_09_07_18.bmp"/>
          <p:cNvPicPr/>
          <p:nvPr/>
        </p:nvPicPr>
        <p:blipFill>
          <a:blip r:embed="rId3" cstate="print"/>
          <a:srcRect/>
          <a:stretch>
            <a:fillRect/>
          </a:stretch>
        </p:blipFill>
        <p:spPr bwMode="auto">
          <a:xfrm>
            <a:off x="4419600" y="2819400"/>
            <a:ext cx="4724400" cy="4038600"/>
          </a:xfrm>
          <a:prstGeom prst="rect">
            <a:avLst/>
          </a:prstGeom>
          <a:noFill/>
          <a:ln w="9525">
            <a:noFill/>
            <a:miter lim="800000"/>
            <a:headEnd/>
            <a:tailEnd/>
          </a:ln>
        </p:spPr>
      </p:pic>
      <p:pic>
        <p:nvPicPr>
          <p:cNvPr id="8" name="Picture 23" descr="Cladophora glomerata">
            <a:hlinkClick r:id="rId4"/>
          </p:cNvPr>
          <p:cNvPicPr>
            <a:picLocks noChangeAspect="1" noChangeArrowheads="1"/>
          </p:cNvPicPr>
          <p:nvPr/>
        </p:nvPicPr>
        <p:blipFill>
          <a:blip r:embed="rId5"/>
          <a:srcRect/>
          <a:stretch>
            <a:fillRect/>
          </a:stretch>
        </p:blipFill>
        <p:spPr bwMode="auto">
          <a:xfrm>
            <a:off x="0" y="2743200"/>
            <a:ext cx="4505885" cy="41148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1006429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Algae blooms</a:t>
            </a:r>
            <a:endParaRPr kumimoji="0" lang="en-US" sz="32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   In mid to late summer  </a:t>
            </a:r>
            <a:r>
              <a:rPr kumimoji="0" lang="en-AU" sz="2400" b="0" i="0" u="none" strike="noStrike" cap="none" normalizeH="0" baseline="0" dirty="0" err="1" smtClean="0">
                <a:ln>
                  <a:noFill/>
                </a:ln>
                <a:solidFill>
                  <a:schemeClr val="tx1"/>
                </a:solidFill>
                <a:effectLst/>
                <a:latin typeface="Times New Roman" pitchFamily="18" charset="0"/>
                <a:ea typeface="Calibri" pitchFamily="34" charset="0"/>
                <a:cs typeface="+mj-cs"/>
              </a:rPr>
              <a:t>eutrophic</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 temperate  lakes frequently  develop massive population of colonial  blue green algae  these may rise to surface of the lake . forming thick layer of algae biomass at the top of the water column ,other algae having major impacts on zooplankton and fish populations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The ability of blue greens to out </a:t>
            </a:r>
            <a:r>
              <a:rPr kumimoji="0" lang="en-AU" sz="2400" b="0" i="0" u="none" strike="noStrike" cap="none" normalizeH="0" baseline="0" dirty="0" smtClean="0">
                <a:ln>
                  <a:noFill/>
                </a:ln>
                <a:solidFill>
                  <a:schemeClr val="tx1"/>
                </a:solidFill>
                <a:effectLst/>
                <a:latin typeface="Calibri"/>
                <a:ea typeface="Calibri" pitchFamily="34" charset="0"/>
                <a:cs typeface="+mj-cs"/>
              </a:rPr>
              <a:t>–</a:t>
            </a:r>
            <a:r>
              <a:rPr kumimoji="0" lang="en-AU" sz="2400" b="0" i="0" u="none" strike="noStrike" cap="none" normalizeH="0" baseline="0" dirty="0" smtClean="0">
                <a:ln>
                  <a:noFill/>
                </a:ln>
                <a:solidFill>
                  <a:schemeClr val="tx1"/>
                </a:solidFill>
                <a:effectLst/>
                <a:latin typeface="Times New Roman" pitchFamily="18" charset="0"/>
                <a:ea typeface="Calibri" pitchFamily="34" charset="0"/>
                <a:cs typeface="+mj-cs"/>
              </a:rPr>
              <a:t>compete other fresh water algae has been attributed to arrange of characteristics including;</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Optimum growth at high temperatures </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Low light tolerance </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Tolerance of low N</a:t>
            </a:r>
            <a:r>
              <a:rPr kumimoji="0" lang="ar-IQ"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P ratios </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Depth regulation by  buoyancy</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Resistance to zooplankton grazing</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Tolerance of high pH</a:t>
            </a:r>
            <a:r>
              <a:rPr kumimoji="0" lang="ar-IQ"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a:t>
            </a:r>
            <a:r>
              <a:rPr kumimoji="0" lang="en-US"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 low Co</a:t>
            </a:r>
            <a:r>
              <a:rPr kumimoji="0" lang="en-US" sz="1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2</a:t>
            </a:r>
            <a:r>
              <a:rPr kumimoji="0" lang="en-US"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 </a:t>
            </a:r>
            <a:r>
              <a:rPr kumimoji="0" lang="en-US" sz="2400" b="0"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mj-cs"/>
              </a:rPr>
              <a:t>conc</a:t>
            </a:r>
            <a:r>
              <a:rPr kumimoji="0" lang="en-AU" sz="2400" b="0"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mj-cs"/>
              </a:rPr>
              <a:t>entration</a:t>
            </a:r>
            <a:endParaRPr kumimoji="0" lang="en-US" sz="2400" b="0" i="0" u="none" strike="noStrike" cap="none" normalizeH="0" baseline="0" dirty="0" smtClean="0">
              <a:ln>
                <a:noFill/>
              </a:ln>
              <a:solidFill>
                <a:schemeClr val="accent2">
                  <a:lumMod val="75000"/>
                </a:schemeClr>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4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mj-cs"/>
              </a:rPr>
              <a:t>Symbiotic association with aerobic bacteria</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2400" dirty="0">
              <a:latin typeface="Times New Roman" pitchFamily="18" charset="0"/>
              <a:cs typeface="+mj-cs"/>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AU" sz="1400" dirty="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http://ts2.mm.bing.net/th?id=H.4818348961759553&amp;pid=15.1&amp;H=125&amp;W=160">
            <a:hlinkClick r:id="rId2" tooltip="www.allvoices.com"/>
          </p:cNvPr>
          <p:cNvPicPr>
            <a:picLocks noChangeAspect="1" noChangeArrowheads="1"/>
          </p:cNvPicPr>
          <p:nvPr/>
        </p:nvPicPr>
        <p:blipFill>
          <a:blip r:embed="rId3"/>
          <a:srcRect/>
          <a:stretch>
            <a:fillRect/>
          </a:stretch>
        </p:blipFill>
        <p:spPr bwMode="auto">
          <a:xfrm>
            <a:off x="5943600" y="3200400"/>
            <a:ext cx="3200400" cy="1905000"/>
          </a:xfrm>
          <a:prstGeom prst="rect">
            <a:avLst/>
          </a:prstGeom>
          <a:noFill/>
        </p:spPr>
      </p:pic>
      <p:pic>
        <p:nvPicPr>
          <p:cNvPr id="8196" name="Picture 4" descr="http://ts2.mm.bing.net/th?id=H.4940068331981269&amp;pid=15.1&amp;H=106&amp;W=160">
            <a:hlinkClick r:id="rId4" tooltip="www.businessinsider.com.au"/>
          </p:cNvPr>
          <p:cNvPicPr>
            <a:picLocks noChangeAspect="1" noChangeArrowheads="1"/>
          </p:cNvPicPr>
          <p:nvPr/>
        </p:nvPicPr>
        <p:blipFill>
          <a:blip r:embed="rId5"/>
          <a:srcRect/>
          <a:stretch>
            <a:fillRect/>
          </a:stretch>
        </p:blipFill>
        <p:spPr bwMode="auto">
          <a:xfrm>
            <a:off x="5943600" y="5029200"/>
            <a:ext cx="3200400" cy="3276600"/>
          </a:xfrm>
          <a:prstGeom prst="rect">
            <a:avLst/>
          </a:prstGeom>
          <a:noFill/>
        </p:spPr>
      </p:pic>
    </p:spTree>
    <p:extLst>
      <p:ext uri="{BB962C8B-B14F-4D97-AF65-F5344CB8AC3E}">
        <p14:creationId xmlns:p14="http://schemas.microsoft.com/office/powerpoint/2010/main" val="363924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390876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mj-cs"/>
              </a:rPr>
              <a:t>Order :</a:t>
            </a:r>
            <a:r>
              <a:rPr kumimoji="0" lang="en-US" sz="3200" b="1" i="0" u="none" strike="noStrike" cap="none" normalizeH="0" baseline="0" dirty="0" err="1" smtClean="0">
                <a:ln>
                  <a:noFill/>
                </a:ln>
                <a:solidFill>
                  <a:srgbClr val="FF0000"/>
                </a:solidFill>
                <a:effectLst/>
                <a:latin typeface="Calibri" pitchFamily="34" charset="0"/>
                <a:ea typeface="Times New Roman" pitchFamily="18" charset="0"/>
                <a:cs typeface="+mj-cs"/>
              </a:rPr>
              <a:t>Zygnematales</a:t>
            </a:r>
            <a:endParaRPr kumimoji="0" lang="en-US" sz="3200" b="0" i="0" u="none" strike="noStrike" cap="none" normalizeH="0" baseline="0" dirty="0" smtClean="0">
              <a:ln>
                <a:noFill/>
              </a:ln>
              <a:solidFill>
                <a:srgbClr val="FF0000"/>
              </a:solidFill>
              <a:effectLst/>
              <a:latin typeface="Arial" pitchFamily="34" charset="0"/>
              <a:ea typeface="Times New Roman" pitchFamily="18" charset="0"/>
              <a:cs typeface="+mj-cs"/>
            </a:endParaRPr>
          </a:p>
          <a:p>
            <a:pPr algn="l" rtl="0" eaLnBrk="0" fontAlgn="base" hangingPunct="0">
              <a:spcBef>
                <a:spcPct val="0"/>
              </a:spcBef>
              <a:spcAft>
                <a:spcPct val="0"/>
              </a:spcAft>
            </a:pP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1Family : </a:t>
            </a:r>
            <a:r>
              <a:rPr kumimoji="0" lang="en-US" sz="2400" b="1" i="0" u="none" strike="noStrike" cap="none" normalizeH="0" baseline="0" dirty="0" err="1" smtClean="0">
                <a:ln>
                  <a:noFill/>
                </a:ln>
                <a:solidFill>
                  <a:schemeClr val="accent3">
                    <a:lumMod val="50000"/>
                  </a:schemeClr>
                </a:solidFill>
                <a:effectLst/>
                <a:latin typeface="Calibri" pitchFamily="34" charset="0"/>
                <a:ea typeface="Times New Roman" pitchFamily="18" charset="0"/>
                <a:cs typeface="+mj-cs"/>
              </a:rPr>
              <a:t>Zygnemaceae</a:t>
            </a: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                                 </a:t>
            </a:r>
            <a:r>
              <a:rPr lang="en-US" sz="2400" b="1" dirty="0" smtClean="0">
                <a:solidFill>
                  <a:schemeClr val="accent3">
                    <a:lumMod val="50000"/>
                  </a:schemeClr>
                </a:solidFill>
                <a:latin typeface="Times New Roman" pitchFamily="18" charset="0"/>
                <a:ea typeface="Times New Roman" pitchFamily="18" charset="0"/>
              </a:rPr>
              <a:t>2- Family: </a:t>
            </a:r>
            <a:r>
              <a:rPr lang="en-US" sz="2400" b="1" dirty="0" err="1" smtClean="0">
                <a:solidFill>
                  <a:schemeClr val="accent3">
                    <a:lumMod val="50000"/>
                  </a:schemeClr>
                </a:solidFill>
                <a:latin typeface="Times New Roman" pitchFamily="18" charset="0"/>
                <a:ea typeface="Times New Roman" pitchFamily="18" charset="0"/>
              </a:rPr>
              <a:t>Desmidiaceae</a:t>
            </a: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Arial" pitchFamily="34" charset="0"/>
                <a:ea typeface="Times New Roman" pitchFamily="18" charset="0"/>
                <a:cs typeface="+mj-cs"/>
              </a:rPr>
              <a:t>1-</a:t>
            </a:r>
            <a:r>
              <a:rPr kumimoji="0" lang="en-US" sz="2000" b="0" i="0" strike="noStrike" cap="none" normalizeH="0" dirty="0" smtClean="0">
                <a:ln>
                  <a:noFill/>
                </a:ln>
                <a:solidFill>
                  <a:schemeClr val="tx1"/>
                </a:solidFill>
                <a:effectLst/>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Family </a:t>
            </a:r>
            <a:r>
              <a:rPr kumimoji="0" lang="en-US" sz="2400" b="1" i="0" strike="noStrike" cap="none" normalizeH="0" baseline="0" dirty="0" err="1" smtClean="0">
                <a:ln>
                  <a:noFill/>
                </a:ln>
                <a:solidFill>
                  <a:schemeClr val="tx1"/>
                </a:solidFill>
                <a:effectLst/>
                <a:latin typeface="Arial" pitchFamily="34" charset="0"/>
                <a:ea typeface="Times New Roman" pitchFamily="18" charset="0"/>
                <a:cs typeface="+mj-cs"/>
              </a:rPr>
              <a:t>Zygnemaceae</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comprising several thousand different</a:t>
            </a:r>
            <a:r>
              <a:rPr lang="en-US" sz="2400" dirty="0" smtClean="0">
                <a:latin typeface="Arial" pitchFamily="34" charset="0"/>
                <a:ea typeface="Times New Roman" pitchFamily="18" charset="0"/>
                <a:cs typeface="+mj-cs"/>
              </a:rPr>
              <a:t> </a:t>
            </a:r>
            <a:r>
              <a:rPr lang="en-US" sz="2400" dirty="0" smtClean="0">
                <a:latin typeface="Arial" pitchFamily="34" charset="0"/>
                <a:ea typeface="Times New Roman" pitchFamily="18" charset="0"/>
                <a:cs typeface="+mj-cs"/>
                <a:hlinkClick r:id="rId2" tooltip="Species"/>
              </a:rPr>
              <a:t>species</a:t>
            </a:r>
            <a:r>
              <a:rPr lang="en-US" sz="2400" dirty="0" smtClean="0">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in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3" tooltip="Genus"/>
              </a:rPr>
              <a:t>genera</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such as </a:t>
            </a:r>
            <a:r>
              <a:rPr lang="en-US" sz="2400" i="1" dirty="0" err="1" smtClean="0">
                <a:latin typeface="Arial" pitchFamily="34" charset="0"/>
                <a:ea typeface="Times New Roman" pitchFamily="18" charset="0"/>
                <a:cs typeface="+mj-cs"/>
                <a:hlinkClick r:id="rId4" tooltip="Spirogyra"/>
              </a:rPr>
              <a:t>Zygnema</a:t>
            </a:r>
            <a:r>
              <a:rPr lang="en-US" sz="2400" i="1" dirty="0" smtClean="0">
                <a:latin typeface="Arial" pitchFamily="34" charset="0"/>
                <a:ea typeface="Times New Roman" pitchFamily="18" charset="0"/>
                <a:cs typeface="+mj-cs"/>
                <a:hlinkClick r:id="rId4" tooltip="Spirogyra"/>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and </a:t>
            </a:r>
            <a:r>
              <a:rPr kumimoji="0" lang="en-US" sz="2400" b="0" i="1" strike="noStrike" cap="none" normalizeH="0" baseline="0" dirty="0" smtClean="0">
                <a:ln>
                  <a:noFill/>
                </a:ln>
                <a:solidFill>
                  <a:schemeClr val="tx1"/>
                </a:solidFill>
                <a:effectLst/>
                <a:latin typeface="Arial" pitchFamily="34" charset="0"/>
                <a:ea typeface="Times New Roman" pitchFamily="18" charset="0"/>
                <a:cs typeface="+mj-cs"/>
                <a:hlinkClick r:id="rId4" tooltip="Spirogyra"/>
              </a:rPr>
              <a:t>Spirogyra</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2- All the members of this group develop into </a:t>
            </a:r>
            <a:r>
              <a:rPr kumimoji="0" lang="en-US" sz="2400" b="0" i="0" strike="noStrike" cap="none" normalizeH="0" baseline="0" dirty="0" err="1" smtClean="0">
                <a:ln>
                  <a:noFill/>
                </a:ln>
                <a:solidFill>
                  <a:srgbClr val="FF0000"/>
                </a:solidFill>
                <a:effectLst/>
                <a:latin typeface="Arial" pitchFamily="34" charset="0"/>
                <a:ea typeface="Times New Roman" pitchFamily="18" charset="0"/>
                <a:cs typeface="+mj-cs"/>
              </a:rPr>
              <a:t>unbranched</a:t>
            </a:r>
            <a:r>
              <a:rPr kumimoji="0" lang="en-US" sz="2400" b="0" i="0" strike="noStrike" cap="none" normalizeH="0" baseline="0" dirty="0" smtClean="0">
                <a:ln>
                  <a:noFill/>
                </a:ln>
                <a:solidFill>
                  <a:srgbClr val="FF0000"/>
                </a:solidFill>
                <a:effectLst/>
                <a:latin typeface="Arial" pitchFamily="34" charset="0"/>
                <a:ea typeface="Times New Roman" pitchFamily="18" charset="0"/>
                <a:cs typeface="+mj-cs"/>
              </a:rPr>
              <a:t> </a:t>
            </a:r>
            <a:r>
              <a:rPr kumimoji="0" lang="en-US" sz="2400" b="0" i="0" strike="noStrike" cap="none" normalizeH="0" baseline="0" dirty="0" err="1" smtClean="0">
                <a:ln>
                  <a:noFill/>
                </a:ln>
                <a:solidFill>
                  <a:srgbClr val="FF0000"/>
                </a:solidFill>
                <a:effectLst/>
                <a:latin typeface="Arial" pitchFamily="34" charset="0"/>
                <a:ea typeface="Times New Roman" pitchFamily="18" charset="0"/>
                <a:cs typeface="+mj-cs"/>
              </a:rPr>
              <a:t>filaments</a:t>
            </a:r>
            <a:r>
              <a:rPr lang="en-US" sz="2400" dirty="0" err="1" smtClean="0">
                <a:latin typeface="Arial" pitchFamily="34" charset="0"/>
                <a:ea typeface="Times New Roman" pitchFamily="18" charset="0"/>
                <a:cs typeface="+mj-cs"/>
              </a:rPr>
              <a:t>.</a:t>
            </a:r>
            <a:r>
              <a:rPr kumimoji="0" lang="en-US" sz="2400" b="0" i="0" strike="noStrike" cap="none" normalizeH="0" baseline="0" dirty="0" err="1" smtClean="0">
                <a:ln>
                  <a:noFill/>
                </a:ln>
                <a:solidFill>
                  <a:schemeClr val="tx1"/>
                </a:solidFill>
                <a:effectLst/>
                <a:latin typeface="Arial" pitchFamily="34" charset="0"/>
                <a:ea typeface="Times New Roman" pitchFamily="18" charset="0"/>
                <a:cs typeface="+mj-cs"/>
              </a:rPr>
              <a:t>which</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grow longer through normal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5" tooltip="Cell division"/>
              </a:rPr>
              <a:t>cell division</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3-Most live in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6" tooltip="Freshwater"/>
              </a:rPr>
              <a:t>freshwater</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and form an important component of the algal that grows on or near plants, rocks, and various debris.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7" tooltip="Sexual reproduction"/>
              </a:rPr>
              <a:t>Sexual reproduction</a:t>
            </a:r>
            <a:r>
              <a:rPr kumimoji="0" lang="en-US" sz="2400" b="1" i="0"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in </a:t>
            </a:r>
            <a:r>
              <a:rPr kumimoji="0" lang="en-US" sz="2400" b="0" i="0" strike="noStrike" cap="none" normalizeH="0" baseline="0" dirty="0" err="1" smtClean="0">
                <a:ln>
                  <a:noFill/>
                </a:ln>
                <a:solidFill>
                  <a:schemeClr val="tx1"/>
                </a:solidFill>
                <a:effectLst/>
                <a:latin typeface="Arial" pitchFamily="34" charset="0"/>
                <a:ea typeface="Times New Roman" pitchFamily="18" charset="0"/>
                <a:cs typeface="+mj-cs"/>
              </a:rPr>
              <a:t>Zygnematales</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takes place through a process called </a:t>
            </a:r>
            <a:r>
              <a:rPr kumimoji="0" lang="en-US" sz="2400" b="0" i="1" strike="noStrike" cap="none" normalizeH="0" baseline="0" dirty="0" smtClean="0">
                <a:ln>
                  <a:noFill/>
                </a:ln>
                <a:solidFill>
                  <a:schemeClr val="tx1"/>
                </a:solidFill>
                <a:effectLst/>
                <a:latin typeface="Arial" pitchFamily="34" charset="0"/>
                <a:ea typeface="Times New Roman" pitchFamily="18" charset="0"/>
                <a:cs typeface="+mj-cs"/>
                <a:hlinkClick r:id="rId8" tooltip="Bacterial conjugation"/>
              </a:rPr>
              <a:t>conjugation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a:t>
            </a:r>
          </a:p>
        </p:txBody>
      </p:sp>
      <p:pic>
        <p:nvPicPr>
          <p:cNvPr id="18433" name="Picture 1" descr="C:\Users\almumhandis\Desktop\download (2).jpg"/>
          <p:cNvPicPr>
            <a:picLocks noChangeAspect="1" noChangeArrowheads="1"/>
          </p:cNvPicPr>
          <p:nvPr/>
        </p:nvPicPr>
        <p:blipFill>
          <a:blip r:embed="rId9"/>
          <a:srcRect/>
          <a:stretch>
            <a:fillRect/>
          </a:stretch>
        </p:blipFill>
        <p:spPr bwMode="auto">
          <a:xfrm>
            <a:off x="0" y="3886200"/>
            <a:ext cx="4419600" cy="2971800"/>
          </a:xfrm>
          <a:prstGeom prst="rect">
            <a:avLst/>
          </a:prstGeom>
          <a:noFill/>
        </p:spPr>
      </p:pic>
      <p:pic>
        <p:nvPicPr>
          <p:cNvPr id="18434" name="Picture 2" descr="C:\Users\almumhandis\Desktop\download (1).jpg"/>
          <p:cNvPicPr>
            <a:picLocks noChangeAspect="1" noChangeArrowheads="1"/>
          </p:cNvPicPr>
          <p:nvPr/>
        </p:nvPicPr>
        <p:blipFill>
          <a:blip r:embed="rId10"/>
          <a:srcRect/>
          <a:stretch>
            <a:fillRect/>
          </a:stretch>
        </p:blipFill>
        <p:spPr bwMode="auto">
          <a:xfrm>
            <a:off x="4419600" y="3962400"/>
            <a:ext cx="4724400" cy="28956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752600" y="609600"/>
            <a:ext cx="6172200" cy="4648200"/>
          </a:xfrm>
          <a:prstGeom prst="rect">
            <a:avLst/>
          </a:prstGeom>
          <a:noFill/>
          <a:ln w="9525">
            <a:noFill/>
            <a:miter lim="800000"/>
            <a:headEnd/>
            <a:tailEnd/>
          </a:ln>
        </p:spPr>
      </p:pic>
      <p:sp>
        <p:nvSpPr>
          <p:cNvPr id="3" name="Rectangle 2"/>
          <p:cNvSpPr/>
          <p:nvPr/>
        </p:nvSpPr>
        <p:spPr>
          <a:xfrm>
            <a:off x="0" y="3657600"/>
            <a:ext cx="1803699" cy="369332"/>
          </a:xfrm>
          <a:prstGeom prst="rect">
            <a:avLst/>
          </a:prstGeom>
        </p:spPr>
        <p:txBody>
          <a:bodyPr wrap="none">
            <a:spAutoFit/>
          </a:bodyPr>
          <a:lstStyle/>
          <a:p>
            <a:r>
              <a:rPr lang="en-US" dirty="0"/>
              <a:t>Conjugation tube</a:t>
            </a:r>
          </a:p>
        </p:txBody>
      </p:sp>
      <p:sp>
        <p:nvSpPr>
          <p:cNvPr id="4" name="Rectangle 3"/>
          <p:cNvSpPr/>
          <p:nvPr/>
        </p:nvSpPr>
        <p:spPr>
          <a:xfrm>
            <a:off x="609600" y="4724400"/>
            <a:ext cx="794320" cy="369332"/>
          </a:xfrm>
          <a:prstGeom prst="rect">
            <a:avLst/>
          </a:prstGeom>
        </p:spPr>
        <p:txBody>
          <a:bodyPr wrap="none">
            <a:spAutoFit/>
          </a:bodyPr>
          <a:lstStyle/>
          <a:p>
            <a:r>
              <a:rPr lang="en-US" dirty="0"/>
              <a:t>zygote</a:t>
            </a:r>
          </a:p>
        </p:txBody>
      </p:sp>
      <p:cxnSp>
        <p:nvCxnSpPr>
          <p:cNvPr id="6" name="Straight Arrow Connector 5"/>
          <p:cNvCxnSpPr>
            <a:endCxn id="3" idx="3"/>
          </p:cNvCxnSpPr>
          <p:nvPr/>
        </p:nvCxnSpPr>
        <p:spPr>
          <a:xfrm rot="10800000" flipV="1">
            <a:off x="1803700" y="3505200"/>
            <a:ext cx="863301"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524000" y="4572000"/>
            <a:ext cx="129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73" name="Rectangle 1"/>
          <p:cNvSpPr>
            <a:spLocks noChangeArrowheads="1"/>
          </p:cNvSpPr>
          <p:nvPr/>
        </p:nvSpPr>
        <p:spPr bwMode="auto">
          <a:xfrm>
            <a:off x="22860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tooltip="Sexual reproduction"/>
              </a:rPr>
              <a:t>Sexual reproduction</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tooltip="Spirogyra"/>
              </a:rPr>
              <a:t>Spirogyra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51090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tabLst>
                <a:tab pos="2225675" algn="l"/>
                <a:tab pos="5273675" algn="r"/>
              </a:tabLst>
            </a:pPr>
            <a:r>
              <a:rPr kumimoji="0" lang="en-US" sz="28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mj-cs"/>
              </a:rPr>
              <a:t>2- Family: </a:t>
            </a:r>
            <a:r>
              <a:rPr kumimoji="0" lang="en-US" sz="2800" b="1" i="0" u="none" strike="noStrike" cap="none" normalizeH="0" baseline="0" dirty="0" err="1" smtClean="0">
                <a:ln>
                  <a:noFill/>
                </a:ln>
                <a:solidFill>
                  <a:schemeClr val="accent3">
                    <a:lumMod val="50000"/>
                  </a:schemeClr>
                </a:solidFill>
                <a:effectLst/>
                <a:latin typeface="Times New Roman" pitchFamily="18" charset="0"/>
                <a:ea typeface="Times New Roman" pitchFamily="18" charset="0"/>
                <a:cs typeface="+mj-cs"/>
              </a:rPr>
              <a:t>Desmidiaceae</a:t>
            </a:r>
            <a:endParaRPr kumimoji="0" lang="en-US"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1-</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Mostly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freshwater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such as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ponds, rivers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and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lakes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There, they may live as phytoplankton, on the bottom as benthic dwellers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2-</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While most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mj-cs"/>
              </a:rPr>
              <a:t>desmids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are unicellular, many species grow as long filamentous colonies.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mj-cs"/>
            </a:endParaRPr>
          </a:p>
          <a:p>
            <a:pPr algn="l" rtl="0"/>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3-</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Two semi cells joined at an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mj-cs"/>
              </a:rPr>
              <a:t>isthmus</a:t>
            </a:r>
          </a:p>
          <a:p>
            <a:pPr algn="l" rtl="0" eaLnBrk="0" fontAlgn="base" hangingPunct="0">
              <a:spcBef>
                <a:spcPct val="0"/>
              </a:spcBef>
              <a:spcAft>
                <a:spcPct val="0"/>
              </a:spcAft>
              <a:tabLst>
                <a:tab pos="2225675" algn="l"/>
                <a:tab pos="5273675" algn="r"/>
              </a:tabLst>
            </a:pPr>
            <a:r>
              <a:rPr lang="en-US" sz="2800" b="1" dirty="0" smtClean="0">
                <a:solidFill>
                  <a:schemeClr val="tx1"/>
                </a:solidFill>
                <a:latin typeface="Times New Roman" pitchFamily="18" charset="0"/>
                <a:cs typeface="+mj-cs"/>
              </a:rPr>
              <a:t>4-</a:t>
            </a:r>
            <a:r>
              <a:rPr lang="en-US" sz="2800" b="1" dirty="0" smtClean="0">
                <a:solidFill>
                  <a:srgbClr val="FF0000"/>
                </a:solidFill>
                <a:latin typeface="Times New Roman" pitchFamily="18" charset="0"/>
                <a:cs typeface="+mj-cs"/>
              </a:rPr>
              <a:t> </a:t>
            </a:r>
            <a:r>
              <a:rPr lang="en-US" sz="2800" dirty="0" smtClean="0"/>
              <a:t>l</a:t>
            </a:r>
            <a:r>
              <a:rPr lang="en-US" sz="2800" dirty="0">
                <a:solidFill>
                  <a:schemeClr val="tx1"/>
                </a:solidFill>
                <a:latin typeface="Times New Roman" pitchFamily="18" charset="0"/>
                <a:ea typeface="Times New Roman" pitchFamily="18" charset="0"/>
                <a:cs typeface="+mj-cs"/>
              </a:rPr>
              <a:t>ike many other </a:t>
            </a:r>
            <a:r>
              <a:rPr lang="en-US" sz="2800" dirty="0" err="1">
                <a:solidFill>
                  <a:schemeClr val="tx1"/>
                </a:solidFill>
                <a:latin typeface="Times New Roman" pitchFamily="18" charset="0"/>
                <a:ea typeface="Times New Roman" pitchFamily="18" charset="0"/>
                <a:cs typeface="+mj-cs"/>
              </a:rPr>
              <a:t>charophytes</a:t>
            </a:r>
            <a:r>
              <a:rPr lang="en-US" sz="2800" dirty="0">
                <a:solidFill>
                  <a:schemeClr val="tx1"/>
                </a:solidFill>
                <a:latin typeface="Times New Roman" pitchFamily="18" charset="0"/>
                <a:ea typeface="Times New Roman" pitchFamily="18" charset="0"/>
                <a:cs typeface="+mj-cs"/>
              </a:rPr>
              <a:t> desmids have no flagella</a:t>
            </a:r>
          </a:p>
          <a:p>
            <a:pPr algn="l" rtl="0" eaLnBrk="0" fontAlgn="base" hangingPunct="0">
              <a:spcBef>
                <a:spcPct val="0"/>
              </a:spcBef>
              <a:spcAft>
                <a:spcPct val="0"/>
              </a:spcAft>
              <a:tabLst>
                <a:tab pos="2225675" algn="l"/>
                <a:tab pos="5273675" algn="r"/>
              </a:tabLst>
            </a:pPr>
            <a:r>
              <a:rPr lang="en-US" sz="2800" dirty="0">
                <a:solidFill>
                  <a:schemeClr val="tx1"/>
                </a:solidFill>
                <a:latin typeface="Times New Roman" pitchFamily="18" charset="0"/>
                <a:ea typeface="Times New Roman" pitchFamily="18" charset="0"/>
                <a:cs typeface="+mj-cs"/>
              </a:rPr>
              <a:t>5- planes of symmetry</a:t>
            </a: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lang="en-US" sz="2800" dirty="0" smtClean="0">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Picture 1" descr="C:\Users\almumhandis\Desktop\images (1).jpg"/>
          <p:cNvPicPr>
            <a:picLocks noChangeAspect="1" noChangeArrowheads="1"/>
          </p:cNvPicPr>
          <p:nvPr/>
        </p:nvPicPr>
        <p:blipFill>
          <a:blip r:embed="rId2"/>
          <a:srcRect/>
          <a:stretch>
            <a:fillRect/>
          </a:stretch>
        </p:blipFill>
        <p:spPr bwMode="auto">
          <a:xfrm>
            <a:off x="0" y="3886200"/>
            <a:ext cx="9144000" cy="2971800"/>
          </a:xfrm>
          <a:prstGeom prst="rect">
            <a:avLst/>
          </a:prstGeom>
          <a:noFill/>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1877437"/>
          </a:xfrm>
          <a:prstGeom prst="rect">
            <a:avLst/>
          </a:prstGeom>
        </p:spPr>
        <p:txBody>
          <a:bodyPr wrap="square">
            <a:spAutoFit/>
          </a:bodyPr>
          <a:lstStyle/>
          <a:p>
            <a:pPr lvl="0" algn="ctr" rtl="0" eaLnBrk="0" fontAlgn="base" hangingPunct="0">
              <a:spcBef>
                <a:spcPct val="0"/>
              </a:spcBef>
              <a:spcAft>
                <a:spcPct val="0"/>
              </a:spcAft>
              <a:tabLst>
                <a:tab pos="2225675" algn="l"/>
                <a:tab pos="5273675" algn="r"/>
              </a:tabLst>
            </a:pPr>
            <a:r>
              <a:rPr lang="en-US" sz="3200" b="1" dirty="0" smtClean="0">
                <a:solidFill>
                  <a:srgbClr val="FF0000"/>
                </a:solidFill>
                <a:latin typeface="Times New Roman" pitchFamily="18" charset="0"/>
                <a:ea typeface="Times New Roman" pitchFamily="18" charset="0"/>
              </a:rPr>
              <a:t>Reproduction</a:t>
            </a:r>
            <a:endParaRPr lang="en-US" sz="3200" dirty="0" smtClean="0">
              <a:solidFill>
                <a:srgbClr val="FF0000"/>
              </a:solidFill>
              <a:latin typeface="Arial" pitchFamily="34" charset="0"/>
              <a:ea typeface="Times New Roman" pitchFamily="18" charset="0"/>
            </a:endParaRPr>
          </a:p>
          <a:p>
            <a:pPr lvl="0" algn="l" rtl="0" eaLnBrk="0" fontAlgn="base" hangingPunct="0">
              <a:spcBef>
                <a:spcPct val="0"/>
              </a:spcBef>
              <a:spcAft>
                <a:spcPct val="0"/>
              </a:spcAft>
              <a:tabLst>
                <a:tab pos="2225675" algn="l"/>
                <a:tab pos="5273675" algn="r"/>
              </a:tabLst>
            </a:pPr>
            <a:r>
              <a:rPr lang="en-US" sz="2800" u="sng" dirty="0" smtClean="0">
                <a:solidFill>
                  <a:srgbClr val="00B050"/>
                </a:solidFill>
                <a:latin typeface="Times New Roman" pitchFamily="18" charset="0"/>
                <a:ea typeface="Times New Roman" pitchFamily="18" charset="0"/>
              </a:rPr>
              <a:t>Asexual:</a:t>
            </a:r>
            <a:r>
              <a:rPr lang="en-US" sz="2800" dirty="0" smtClean="0">
                <a:solidFill>
                  <a:srgbClr val="00B050"/>
                </a:solidFill>
                <a:latin typeface="Times New Roman" pitchFamily="18" charset="0"/>
                <a:ea typeface="Times New Roman" pitchFamily="18" charset="0"/>
              </a:rPr>
              <a:t> </a:t>
            </a:r>
            <a:r>
              <a:rPr lang="en-US" sz="2800" dirty="0" smtClean="0">
                <a:latin typeface="Times New Roman" pitchFamily="18" charset="0"/>
                <a:ea typeface="Times New Roman" pitchFamily="18" charset="0"/>
              </a:rPr>
              <a:t>division along the </a:t>
            </a:r>
            <a:r>
              <a:rPr lang="en-US" sz="2800" dirty="0" smtClean="0">
                <a:solidFill>
                  <a:srgbClr val="FF0000"/>
                </a:solidFill>
                <a:latin typeface="Times New Roman" pitchFamily="18" charset="0"/>
                <a:ea typeface="Times New Roman" pitchFamily="18" charset="0"/>
              </a:rPr>
              <a:t>isthmus, </a:t>
            </a:r>
            <a:r>
              <a:rPr lang="en-US" sz="2800" dirty="0" smtClean="0">
                <a:latin typeface="Times New Roman" pitchFamily="18" charset="0"/>
                <a:ea typeface="Times New Roman" pitchFamily="18" charset="0"/>
              </a:rPr>
              <a:t>each new cell re grows its sister semi cell. </a:t>
            </a:r>
            <a:endParaRPr lang="en-US" sz="2800" dirty="0" smtClean="0">
              <a:latin typeface="Arial" pitchFamily="34" charset="0"/>
              <a:ea typeface="Times New Roman" pitchFamily="18" charset="0"/>
            </a:endParaRPr>
          </a:p>
          <a:p>
            <a:pPr lvl="0" algn="l" rtl="0" eaLnBrk="0" fontAlgn="base" hangingPunct="0">
              <a:spcBef>
                <a:spcPct val="0"/>
              </a:spcBef>
              <a:spcAft>
                <a:spcPct val="0"/>
              </a:spcAft>
              <a:tabLst>
                <a:tab pos="2225675" algn="l"/>
                <a:tab pos="5273675" algn="r"/>
              </a:tabLst>
            </a:pPr>
            <a:r>
              <a:rPr lang="en-US" sz="2800" u="sng" dirty="0" smtClean="0">
                <a:solidFill>
                  <a:srgbClr val="00B050"/>
                </a:solidFill>
                <a:latin typeface="Times New Roman" pitchFamily="18" charset="0"/>
                <a:ea typeface="Times New Roman" pitchFamily="18" charset="0"/>
              </a:rPr>
              <a:t>Sexual:</a:t>
            </a:r>
            <a:r>
              <a:rPr lang="en-US" sz="2800" dirty="0" smtClean="0">
                <a:solidFill>
                  <a:srgbClr val="00B050"/>
                </a:solidFill>
                <a:latin typeface="Times New Roman" pitchFamily="18" charset="0"/>
                <a:ea typeface="Times New Roman" pitchFamily="18" charset="0"/>
              </a:rPr>
              <a:t> </a:t>
            </a:r>
            <a:r>
              <a:rPr lang="en-US" sz="2800" dirty="0" smtClean="0">
                <a:latin typeface="Times New Roman" pitchFamily="18" charset="0"/>
                <a:ea typeface="Times New Roman" pitchFamily="18" charset="0"/>
              </a:rPr>
              <a:t>conjugation, with dormant zygote</a:t>
            </a:r>
            <a:endParaRPr lang="ar-IQ" sz="2800" dirty="0"/>
          </a:p>
        </p:txBody>
      </p:sp>
      <p:pic>
        <p:nvPicPr>
          <p:cNvPr id="50178" name="Picture 2" descr="C:\Users\almumhandis\Desktop\images (2).jpg"/>
          <p:cNvPicPr>
            <a:picLocks noChangeAspect="1" noChangeArrowheads="1"/>
          </p:cNvPicPr>
          <p:nvPr/>
        </p:nvPicPr>
        <p:blipFill>
          <a:blip r:embed="rId2"/>
          <a:srcRect/>
          <a:stretch>
            <a:fillRect/>
          </a:stretch>
        </p:blipFill>
        <p:spPr bwMode="auto">
          <a:xfrm>
            <a:off x="0" y="2057401"/>
            <a:ext cx="9144000" cy="48006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mumhandis\Desktop\NitellaSpec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مستطيل 2"/>
          <p:cNvSpPr/>
          <p:nvPr/>
        </p:nvSpPr>
        <p:spPr>
          <a:xfrm>
            <a:off x="0" y="0"/>
            <a:ext cx="8763000" cy="5755422"/>
          </a:xfrm>
          <a:prstGeom prst="rect">
            <a:avLst/>
          </a:prstGeom>
        </p:spPr>
        <p:txBody>
          <a:bodyPr wrap="square">
            <a:spAutoFit/>
          </a:bodyPr>
          <a:lstStyle/>
          <a:p>
            <a:pPr lvl="0" algn="l" rtl="0" fontAlgn="base">
              <a:spcBef>
                <a:spcPct val="0"/>
              </a:spcBef>
              <a:spcAft>
                <a:spcPct val="0"/>
              </a:spcAft>
            </a:pPr>
            <a:r>
              <a:rPr lang="en-US" sz="2800" b="1" dirty="0" smtClean="0">
                <a:solidFill>
                  <a:srgbClr val="FF0000"/>
                </a:solidFill>
                <a:latin typeface="Calibri" pitchFamily="34" charset="0"/>
                <a:ea typeface="Times New Roman" pitchFamily="18" charset="0"/>
                <a:cs typeface="Arial" pitchFamily="34" charset="0"/>
              </a:rPr>
              <a:t>2)Class :</a:t>
            </a:r>
            <a:r>
              <a:rPr lang="en-US" sz="2800" b="1" dirty="0" err="1" smtClean="0">
                <a:solidFill>
                  <a:srgbClr val="FF0000"/>
                </a:solidFill>
                <a:latin typeface="Calibri" pitchFamily="34" charset="0"/>
                <a:ea typeface="Times New Roman" pitchFamily="18" charset="0"/>
                <a:cs typeface="Arial" pitchFamily="34" charset="0"/>
              </a:rPr>
              <a:t>Charaphycae</a:t>
            </a:r>
            <a:r>
              <a:rPr lang="en-US" sz="2800" b="1" dirty="0" smtClean="0">
                <a:solidFill>
                  <a:srgbClr val="FF0000"/>
                </a:solidFill>
                <a:latin typeface="Calibri" pitchFamily="34" charset="0"/>
                <a:ea typeface="Times New Roman" pitchFamily="18" charset="0"/>
                <a:cs typeface="Arial" pitchFamily="34" charset="0"/>
              </a:rPr>
              <a:t> (stonewort)</a:t>
            </a:r>
          </a:p>
          <a:p>
            <a:pPr lvl="0" algn="l" rtl="0" eaLnBrk="0" fontAlgn="base" hangingPunct="0">
              <a:spcBef>
                <a:spcPct val="0"/>
              </a:spcBef>
              <a:spcAft>
                <a:spcPct val="0"/>
              </a:spcAft>
            </a:pPr>
            <a:r>
              <a:rPr lang="en-US" sz="2800" dirty="0" smtClean="0">
                <a:latin typeface="Times New Roman" pitchFamily="18" charset="0"/>
                <a:ea typeface="Times New Roman" pitchFamily="18" charset="0"/>
                <a:cs typeface="Times New Roman" pitchFamily="18" charset="0"/>
              </a:rPr>
              <a:t>   </a:t>
            </a:r>
            <a:r>
              <a:rPr lang="en-US" sz="2800" dirty="0" smtClean="0">
                <a:ea typeface="Times New Roman" pitchFamily="18" charset="0"/>
                <a:cs typeface="Times New Roman" pitchFamily="18" charset="0"/>
              </a:rPr>
              <a:t>The members of this class of algae greens link between the </a:t>
            </a:r>
            <a:r>
              <a:rPr lang="en-US" sz="2800" b="1" dirty="0" smtClean="0">
                <a:solidFill>
                  <a:srgbClr val="00B0F0"/>
                </a:solidFill>
                <a:ea typeface="Times New Roman" pitchFamily="18" charset="0"/>
                <a:cs typeface="Times New Roman" pitchFamily="18" charset="0"/>
              </a:rPr>
              <a:t>rest of the algae </a:t>
            </a:r>
            <a:r>
              <a:rPr lang="en-US" sz="2800" dirty="0" smtClean="0">
                <a:ea typeface="Times New Roman" pitchFamily="18" charset="0"/>
                <a:cs typeface="Times New Roman" pitchFamily="18" charset="0"/>
              </a:rPr>
              <a:t>and mosses</a:t>
            </a:r>
            <a:endParaRPr lang="en-US" sz="2800" dirty="0" smtClean="0">
              <a:ea typeface="Times New Roman" pitchFamily="18" charset="0"/>
              <a:cs typeface="Arial" pitchFamily="34" charset="0"/>
            </a:endParaRPr>
          </a:p>
          <a:p>
            <a:pPr lvl="0" algn="l" rtl="0" eaLnBrk="0" fontAlgn="base" hangingPunct="0">
              <a:spcBef>
                <a:spcPct val="0"/>
              </a:spcBef>
              <a:spcAft>
                <a:spcPct val="0"/>
              </a:spcAft>
            </a:pPr>
            <a:r>
              <a:rPr lang="en-US" sz="2800" dirty="0" smtClean="0">
                <a:ea typeface="Times New Roman" pitchFamily="18" charset="0"/>
                <a:cs typeface="Times New Roman" pitchFamily="18" charset="0"/>
              </a:rPr>
              <a:t>And differs from the class algae greens with features the following: -</a:t>
            </a:r>
            <a:endParaRPr lang="en-US" sz="2800" dirty="0" smtClean="0">
              <a:ea typeface="Times New Roman" pitchFamily="18" charset="0"/>
              <a:cs typeface="Arial" pitchFamily="34" charset="0"/>
            </a:endParaRPr>
          </a:p>
          <a:p>
            <a:pPr lvl="0" algn="l" rtl="0" eaLnBrk="0" fontAlgn="base" hangingPunct="0">
              <a:spcBef>
                <a:spcPct val="0"/>
              </a:spcBef>
              <a:spcAft>
                <a:spcPct val="0"/>
              </a:spcAft>
            </a:pPr>
            <a:r>
              <a:rPr lang="en-US" sz="2800" dirty="0" smtClean="0">
                <a:ea typeface="Times New Roman" pitchFamily="18" charset="0"/>
                <a:cs typeface="Times New Roman" pitchFamily="18" charset="0"/>
              </a:rPr>
              <a:t>1-consist of </a:t>
            </a:r>
            <a:r>
              <a:rPr lang="en-US" sz="2800" b="1" dirty="0" smtClean="0">
                <a:solidFill>
                  <a:srgbClr val="7030A0"/>
                </a:solidFill>
                <a:ea typeface="Times New Roman" pitchFamily="18" charset="0"/>
                <a:cs typeface="Times New Roman" pitchFamily="18" charset="0"/>
              </a:rPr>
              <a:t>erect axis</a:t>
            </a:r>
            <a:r>
              <a:rPr lang="en-US" sz="2800" dirty="0" smtClean="0">
                <a:solidFill>
                  <a:srgbClr val="7030A0"/>
                </a:solidFill>
                <a:ea typeface="Times New Roman" pitchFamily="18" charset="0"/>
                <a:cs typeface="Times New Roman" pitchFamily="18" charset="0"/>
              </a:rPr>
              <a:t> </a:t>
            </a:r>
            <a:r>
              <a:rPr lang="en-US" sz="2800" dirty="0" smtClean="0">
                <a:ea typeface="Times New Roman" pitchFamily="18" charset="0"/>
                <a:cs typeface="Times New Roman" pitchFamily="18" charset="0"/>
              </a:rPr>
              <a:t>is</a:t>
            </a:r>
            <a:r>
              <a:rPr lang="en-US" sz="2800" dirty="0" smtClean="0">
                <a:solidFill>
                  <a:srgbClr val="7030A0"/>
                </a:solidFill>
                <a:ea typeface="Times New Roman" pitchFamily="18" charset="0"/>
                <a:cs typeface="Times New Roman" pitchFamily="18" charset="0"/>
              </a:rPr>
              <a:t> </a:t>
            </a:r>
            <a:r>
              <a:rPr lang="en-US" sz="2800" dirty="0" smtClean="0">
                <a:ea typeface="Times New Roman" pitchFamily="18" charset="0"/>
                <a:cs typeface="Times New Roman" pitchFamily="18" charset="0"/>
              </a:rPr>
              <a:t>divided into nodes  and internodes,</a:t>
            </a:r>
            <a:r>
              <a:rPr lang="en-US" sz="2800" b="1" dirty="0" smtClean="0">
                <a:solidFill>
                  <a:srgbClr val="4F81BD"/>
                </a:solidFill>
                <a:ea typeface="Times New Roman" pitchFamily="18" charset="0"/>
                <a:cs typeface="Times New Roman" pitchFamily="18" charset="0"/>
              </a:rPr>
              <a:t> </a:t>
            </a:r>
            <a:r>
              <a:rPr lang="en-US" sz="2800" dirty="0" smtClean="0">
                <a:ea typeface="Times New Roman" pitchFamily="18" charset="0"/>
                <a:cs typeface="Times New Roman" pitchFamily="18" charset="0"/>
              </a:rPr>
              <a:t>the provider side branched</a:t>
            </a:r>
            <a:endParaRPr lang="en-US" sz="2800" dirty="0" smtClean="0">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ea typeface="Times New Roman" pitchFamily="18" charset="0"/>
                <a:cs typeface="Times New Roman" pitchFamily="18" charset="0"/>
              </a:rPr>
              <a:t>Members of reproduction complex is surrounded by </a:t>
            </a:r>
            <a:r>
              <a:rPr lang="en-US" sz="3200" b="1" dirty="0" smtClean="0">
                <a:solidFill>
                  <a:srgbClr val="7030A0"/>
                </a:solidFill>
                <a:ea typeface="Times New Roman" pitchFamily="18" charset="0"/>
                <a:cs typeface="Times New Roman" pitchFamily="18" charset="0"/>
              </a:rPr>
              <a:t>sterile tissue</a:t>
            </a:r>
            <a:endParaRPr lang="en-US" sz="3200" b="1" dirty="0" smtClean="0">
              <a:solidFill>
                <a:srgbClr val="7030A0"/>
              </a:solidFill>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ea typeface="Times New Roman" pitchFamily="18" charset="0"/>
                <a:cs typeface="Times New Roman" pitchFamily="18" charset="0"/>
              </a:rPr>
              <a:t>Vary </a:t>
            </a:r>
            <a:r>
              <a:rPr lang="en-US" sz="2800" b="1" dirty="0" smtClean="0">
                <a:solidFill>
                  <a:srgbClr val="7030A0"/>
                </a:solidFill>
                <a:ea typeface="Times New Roman" pitchFamily="18" charset="0"/>
                <a:cs typeface="Times New Roman" pitchFamily="18" charset="0"/>
              </a:rPr>
              <a:t>the male gametes </a:t>
            </a:r>
            <a:r>
              <a:rPr lang="en-US" sz="2800" dirty="0" smtClean="0">
                <a:ea typeface="Times New Roman" pitchFamily="18" charset="0"/>
                <a:cs typeface="Times New Roman" pitchFamily="18" charset="0"/>
              </a:rPr>
              <a:t>swimming in the shape of the male in class green  algae .</a:t>
            </a:r>
            <a:endParaRPr lang="en-US" sz="2800" dirty="0" smtClean="0">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ea typeface="Times New Roman" pitchFamily="18" charset="0"/>
                <a:cs typeface="Times New Roman" pitchFamily="18" charset="0"/>
              </a:rPr>
              <a:t>Zygote grow to give </a:t>
            </a:r>
            <a:r>
              <a:rPr lang="en-US" sz="2800" b="1" dirty="0" err="1" smtClean="0">
                <a:solidFill>
                  <a:srgbClr val="7030A0"/>
                </a:solidFill>
                <a:ea typeface="Times New Roman" pitchFamily="18" charset="0"/>
                <a:cs typeface="Times New Roman" pitchFamily="18" charset="0"/>
              </a:rPr>
              <a:t>Protonemal</a:t>
            </a:r>
            <a:r>
              <a:rPr lang="en-US" sz="2800" dirty="0" smtClean="0">
                <a:ea typeface="Times New Roman" pitchFamily="18" charset="0"/>
                <a:cs typeface="Times New Roman" pitchFamily="18" charset="0"/>
              </a:rPr>
              <a:t> stage then grows into an adult plant.</a:t>
            </a:r>
          </a:p>
        </p:txBody>
      </p:sp>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AU" sz="2800" b="1" dirty="0" smtClean="0">
                <a:solidFill>
                  <a:srgbClr val="FF0000"/>
                </a:solidFill>
                <a:ea typeface="Times New Roman" pitchFamily="18" charset="0"/>
                <a:cs typeface="Times New Roman" pitchFamily="18" charset="0"/>
              </a:rPr>
              <a:t>The principal Characteristics of the</a:t>
            </a:r>
            <a:r>
              <a:rPr lang="en-US" sz="2800" b="1" dirty="0" smtClean="0">
                <a:solidFill>
                  <a:srgbClr val="FF0000"/>
                </a:solidFill>
                <a:ea typeface="Times New Roman" pitchFamily="18" charset="0"/>
                <a:cs typeface="Times New Roman" pitchFamily="18" charset="0"/>
              </a:rPr>
              <a:t> </a:t>
            </a:r>
            <a:r>
              <a:rPr lang="en-US" sz="2800" b="1" dirty="0" err="1" smtClean="0">
                <a:solidFill>
                  <a:srgbClr val="FF0000"/>
                </a:solidFill>
                <a:ea typeface="Times New Roman" pitchFamily="18" charset="0"/>
                <a:cs typeface="Times New Roman" pitchFamily="18" charset="0"/>
              </a:rPr>
              <a:t>Charophyceae</a:t>
            </a:r>
            <a:r>
              <a:rPr lang="en-AU" sz="2800" b="1" dirty="0" smtClean="0">
                <a:solidFill>
                  <a:srgbClr val="FF0000"/>
                </a:solidFill>
                <a:ea typeface="Times New Roman" pitchFamily="18" charset="0"/>
                <a:cs typeface="Times New Roman" pitchFamily="18" charset="0"/>
              </a:rPr>
              <a:t>:</a:t>
            </a:r>
            <a:endParaRPr lang="en-US" sz="2800" b="1" dirty="0" smtClean="0">
              <a:solidFill>
                <a:srgbClr val="FF0000"/>
              </a:solidFill>
              <a:ea typeface="Times New Roman" pitchFamily="18" charset="0"/>
              <a:cs typeface="Times New Roman" pitchFamily="18" charset="0"/>
            </a:endParaRPr>
          </a:p>
          <a:p>
            <a:pPr lvl="0" algn="l" rtl="0" eaLnBrk="0" fontAlgn="base" hangingPunct="0">
              <a:spcBef>
                <a:spcPct val="0"/>
              </a:spcBef>
              <a:spcAft>
                <a:spcPct val="0"/>
              </a:spcAft>
            </a:pPr>
            <a:r>
              <a:rPr lang="en-US" sz="2800" b="1" dirty="0" smtClean="0">
                <a:ea typeface="Times New Roman" pitchFamily="18" charset="0"/>
                <a:cs typeface="Times New Roman" pitchFamily="18" charset="0"/>
              </a:rPr>
              <a:t>1-These algae can occur in </a:t>
            </a:r>
            <a:r>
              <a:rPr lang="en-US" sz="2800" b="1" dirty="0" smtClean="0">
                <a:solidFill>
                  <a:srgbClr val="7030A0"/>
                </a:solidFill>
                <a:ea typeface="Times New Roman" pitchFamily="18" charset="0"/>
                <a:cs typeface="Times New Roman" pitchFamily="18" charset="0"/>
              </a:rPr>
              <a:t>fresh or brackish waters</a:t>
            </a:r>
            <a:r>
              <a:rPr lang="en-US" sz="2800" b="1" dirty="0" smtClean="0">
                <a:ea typeface="Times New Roman" pitchFamily="18" charset="0"/>
                <a:cs typeface="Times New Roman" pitchFamily="18" charset="0"/>
              </a:rPr>
              <a:t>, and they have cell walls that contain large concentrations of </a:t>
            </a:r>
            <a:r>
              <a:rPr lang="en-US" sz="2800" b="1" dirty="0" smtClean="0">
                <a:solidFill>
                  <a:srgbClr val="FF0000"/>
                </a:solidFill>
                <a:ea typeface="Times New Roman" pitchFamily="18" charset="0"/>
                <a:cs typeface="Times New Roman" pitchFamily="18" charset="0"/>
              </a:rPr>
              <a:t>calcium carbonate</a:t>
            </a:r>
            <a:r>
              <a:rPr lang="en-US" sz="2800" b="1" dirty="0" smtClean="0">
                <a:ea typeface="Times New Roman" pitchFamily="18" charset="0"/>
                <a:cs typeface="Times New Roman" pitchFamily="18" charset="0"/>
              </a:rPr>
              <a:t>.</a:t>
            </a:r>
            <a:endParaRPr lang="en-US" sz="2800" b="1" dirty="0" smtClean="0">
              <a:solidFill>
                <a:srgbClr val="4F81BD"/>
              </a:solidFill>
              <a:ea typeface="Times New Roman" pitchFamily="18" charset="0"/>
              <a:cs typeface="Times New Roman" pitchFamily="18" charset="0"/>
            </a:endParaRPr>
          </a:p>
          <a:p>
            <a:pPr lvl="0" algn="l" rtl="0" eaLnBrk="0" fontAlgn="base" hangingPunct="0">
              <a:spcBef>
                <a:spcPct val="0"/>
              </a:spcBef>
              <a:spcAft>
                <a:spcPct val="0"/>
              </a:spcAft>
            </a:pPr>
            <a:r>
              <a:rPr lang="en-US" sz="2800" b="1" dirty="0" smtClean="0">
                <a:ea typeface="Times New Roman" pitchFamily="18" charset="0"/>
                <a:cs typeface="Times New Roman" pitchFamily="18" charset="0"/>
              </a:rPr>
              <a:t>2- Cells of this class are </a:t>
            </a:r>
            <a:r>
              <a:rPr lang="en-US" sz="2800" b="1" dirty="0" smtClean="0">
                <a:solidFill>
                  <a:srgbClr val="7030A0"/>
                </a:solidFill>
                <a:ea typeface="Times New Roman" pitchFamily="18" charset="0"/>
                <a:cs typeface="Times New Roman" pitchFamily="18" charset="0"/>
              </a:rPr>
              <a:t>asymmetrica</a:t>
            </a:r>
            <a:r>
              <a:rPr lang="en-US" sz="2800" b="1" dirty="0" smtClean="0">
                <a:ea typeface="Times New Roman" pitchFamily="18" charset="0"/>
                <a:cs typeface="Times New Roman" pitchFamily="18" charset="0"/>
              </a:rPr>
              <a:t>l.</a:t>
            </a:r>
            <a:endParaRPr lang="en-US" sz="2800" b="1" dirty="0" smtClean="0">
              <a:ea typeface="Times New Roman" pitchFamily="18" charset="0"/>
              <a:cs typeface="Arial" pitchFamily="34" charset="0"/>
            </a:endParaRPr>
          </a:p>
          <a:p>
            <a:pPr lvl="0" algn="l" rtl="0" eaLnBrk="0" fontAlgn="base" hangingPunct="0">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mj-cs"/>
              </a:rPr>
              <a:t> Some are calcified (</a:t>
            </a:r>
            <a:r>
              <a:rPr kumimoji="0" lang="en-US" sz="2800" b="1" i="1" u="none" strike="noStrike" cap="none" normalizeH="0" baseline="0" dirty="0" err="1" smtClean="0">
                <a:ln>
                  <a:noFill/>
                </a:ln>
                <a:solidFill>
                  <a:schemeClr val="tx1"/>
                </a:solidFill>
                <a:effectLst/>
                <a:ea typeface="Times New Roman" pitchFamily="18" charset="0"/>
                <a:cs typeface="+mj-cs"/>
                <a:hlinkClick r:id="rId3"/>
              </a:rPr>
              <a:t>Chara</a:t>
            </a:r>
            <a:r>
              <a:rPr kumimoji="0" lang="en-US" sz="2800" b="1" i="0" u="none" strike="noStrike" cap="none" normalizeH="0" baseline="0" dirty="0" smtClean="0">
                <a:ln>
                  <a:noFill/>
                </a:ln>
                <a:solidFill>
                  <a:schemeClr val="tx1"/>
                </a:solidFill>
                <a:effectLst/>
                <a:ea typeface="Times New Roman" pitchFamily="18" charset="0"/>
                <a:cs typeface="+mj-cs"/>
              </a:rPr>
              <a:t>) and may accumulate as </a:t>
            </a:r>
            <a:r>
              <a:rPr kumimoji="0" lang="en-US" sz="2800" b="1" i="0" u="none" strike="noStrike" cap="none" normalizeH="0" baseline="0" dirty="0" smtClean="0">
                <a:ln>
                  <a:noFill/>
                </a:ln>
                <a:solidFill>
                  <a:srgbClr val="7030A0"/>
                </a:solidFill>
                <a:effectLst/>
                <a:ea typeface="Times New Roman" pitchFamily="18" charset="0"/>
                <a:cs typeface="+mj-cs"/>
              </a:rPr>
              <a:t>calcium carbonate </a:t>
            </a:r>
            <a:r>
              <a:rPr kumimoji="0" lang="en-US" sz="2800" b="1" i="0" u="none" strike="noStrike" cap="none" normalizeH="0" baseline="0" dirty="0" smtClean="0">
                <a:ln>
                  <a:noFill/>
                </a:ln>
                <a:solidFill>
                  <a:schemeClr val="tx1"/>
                </a:solidFill>
                <a:effectLst/>
                <a:ea typeface="Times New Roman" pitchFamily="18" charset="0"/>
                <a:cs typeface="+mj-cs"/>
              </a:rPr>
              <a:t>deposits..</a:t>
            </a:r>
            <a:r>
              <a:rPr kumimoji="0" lang="en-US" sz="2800" b="1" i="0" u="none" strike="noStrike" cap="none" normalizeH="0" baseline="0" dirty="0" smtClean="0">
                <a:ln>
                  <a:noFill/>
                </a:ln>
                <a:solidFill>
                  <a:srgbClr val="000000"/>
                </a:solidFill>
                <a:effectLst/>
                <a:ea typeface="Times New Roman" pitchFamily="18" charset="0"/>
                <a:cs typeface="+mj-cs"/>
              </a:rPr>
              <a:t> </a:t>
            </a:r>
            <a:endParaRPr kumimoji="0" lang="en-US" sz="2800" b="1" i="0" u="none" strike="noStrike" cap="none" normalizeH="0" baseline="0" dirty="0" smtClean="0">
              <a:ln>
                <a:noFill/>
              </a:ln>
              <a:solidFill>
                <a:schemeClr val="tx1"/>
              </a:solidFill>
              <a:effectLst/>
              <a:ea typeface="Times New Roman" pitchFamily="18" charset="0"/>
              <a:cs typeface="+mj-cs"/>
            </a:endParaRPr>
          </a:p>
          <a:p>
            <a:pPr lvl="0" algn="l" rtl="0" eaLnBrk="0" fontAlgn="base" hangingPunct="0">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mj-cs"/>
              </a:rPr>
              <a:t>3-</a:t>
            </a:r>
            <a:r>
              <a:rPr kumimoji="0" lang="en-US" sz="2800" b="1" i="0" u="none" strike="noStrike" cap="none" normalizeH="0" dirty="0" smtClean="0">
                <a:ln>
                  <a:noFill/>
                </a:ln>
                <a:solidFill>
                  <a:schemeClr val="tx1"/>
                </a:solidFill>
                <a:effectLst/>
                <a:ea typeface="Times New Roman" pitchFamily="18" charset="0"/>
                <a:cs typeface="+mj-cs"/>
              </a:rPr>
              <a:t> </a:t>
            </a:r>
            <a:r>
              <a:rPr kumimoji="0" lang="en-US" sz="2800" b="1" i="0" u="none" strike="noStrike" cap="none" normalizeH="0" baseline="0" dirty="0" smtClean="0">
                <a:ln>
                  <a:noFill/>
                </a:ln>
                <a:solidFill>
                  <a:schemeClr val="tx1"/>
                </a:solidFill>
                <a:effectLst/>
                <a:ea typeface="Times New Roman" pitchFamily="18" charset="0"/>
                <a:cs typeface="+mj-cs"/>
              </a:rPr>
              <a:t> resembling the structures of some higher plants, </a:t>
            </a:r>
          </a:p>
          <a:p>
            <a:pPr lvl="0" algn="l" rtl="0" eaLnBrk="0" fontAlgn="base" hangingPunct="0">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mj-cs"/>
              </a:rPr>
              <a:t>4-Stonewort  structures include root like</a:t>
            </a:r>
            <a:r>
              <a:rPr kumimoji="0" lang="en-US" sz="2800" b="1" i="0" u="none" strike="noStrike" cap="none" normalizeH="0" baseline="0" dirty="0" smtClean="0">
                <a:ln>
                  <a:noFill/>
                </a:ln>
                <a:solidFill>
                  <a:srgbClr val="7030A0"/>
                </a:solidFill>
                <a:effectLst/>
                <a:ea typeface="Times New Roman" pitchFamily="18" charset="0"/>
                <a:cs typeface="+mj-cs"/>
              </a:rPr>
              <a:t>( rhizoids</a:t>
            </a:r>
            <a:r>
              <a:rPr kumimoji="0" lang="en-US" sz="2800" b="1" i="0" u="none" strike="noStrike" cap="none" normalizeH="0" baseline="0" dirty="0" smtClean="0">
                <a:ln>
                  <a:noFill/>
                </a:ln>
                <a:solidFill>
                  <a:schemeClr val="tx1"/>
                </a:solidFill>
                <a:effectLst/>
                <a:ea typeface="Times New Roman" pitchFamily="18" charset="0"/>
                <a:cs typeface="+mj-cs"/>
              </a:rPr>
              <a:t>), whorls of branches at regular intervals, and an </a:t>
            </a:r>
            <a:r>
              <a:rPr kumimoji="0" lang="en-US" sz="2800" b="1" i="0" u="none" strike="noStrike" cap="none" normalizeH="0" baseline="0" dirty="0" smtClean="0">
                <a:ln>
                  <a:noFill/>
                </a:ln>
                <a:solidFill>
                  <a:srgbClr val="7030A0"/>
                </a:solidFill>
                <a:effectLst/>
                <a:ea typeface="Times New Roman" pitchFamily="18" charset="0"/>
                <a:cs typeface="+mj-cs"/>
              </a:rPr>
              <a:t>erect cylindrical axis</a:t>
            </a:r>
            <a:r>
              <a:rPr kumimoji="0" lang="en-US" sz="2800" b="1" i="0" u="none" strike="noStrike" cap="none" normalizeH="0" baseline="0" dirty="0" smtClean="0">
                <a:ln>
                  <a:noFill/>
                </a:ln>
                <a:solidFill>
                  <a:schemeClr val="tx1"/>
                </a:solidFill>
                <a:effectLst/>
                <a:ea typeface="Times New Roman" pitchFamily="18" charset="0"/>
                <a:cs typeface="+mj-cs"/>
              </a:rPr>
              <a:t>, which may be surrounded by a sheath of </a:t>
            </a:r>
            <a:r>
              <a:rPr kumimoji="0" lang="en-US" sz="2800" b="1" i="0" u="none" strike="noStrike" cap="none" normalizeH="0" baseline="0" dirty="0" smtClean="0">
                <a:ln>
                  <a:noFill/>
                </a:ln>
                <a:solidFill>
                  <a:srgbClr val="7030A0"/>
                </a:solidFill>
                <a:effectLst/>
                <a:ea typeface="Times New Roman" pitchFamily="18" charset="0"/>
                <a:cs typeface="+mj-cs"/>
              </a:rPr>
              <a:t>small cells</a:t>
            </a:r>
            <a:r>
              <a:rPr kumimoji="0" lang="en-US" sz="2800" b="1" i="0" u="none" strike="noStrike" cap="none" normalizeH="0" baseline="0" dirty="0" smtClean="0">
                <a:ln>
                  <a:noFill/>
                </a:ln>
                <a:solidFill>
                  <a:schemeClr val="tx1"/>
                </a:solidFill>
                <a:effectLst/>
                <a:ea typeface="Times New Roman" pitchFamily="18" charset="0"/>
                <a:cs typeface="+mj-cs"/>
              </a:rPr>
              <a:t>.</a:t>
            </a:r>
          </a:p>
          <a:p>
            <a:pPr lvl="0" algn="l" rtl="0" eaLnBrk="0" fontAlgn="base" hangingPunct="0">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mj-cs"/>
              </a:rPr>
              <a:t>5-Charophytes are also the only algae that </a:t>
            </a:r>
            <a:r>
              <a:rPr kumimoji="0" lang="en-US" sz="2800" b="1" i="0" u="none" strike="noStrike" cap="none" normalizeH="0" baseline="0" dirty="0" smtClean="0">
                <a:ln>
                  <a:noFill/>
                </a:ln>
                <a:solidFill>
                  <a:srgbClr val="7030A0"/>
                </a:solidFill>
                <a:effectLst/>
                <a:ea typeface="Times New Roman" pitchFamily="18" charset="0"/>
                <a:cs typeface="+mj-cs"/>
              </a:rPr>
              <a:t>develop </a:t>
            </a:r>
            <a:r>
              <a:rPr kumimoji="0" lang="en-US" sz="2800" b="1" i="0" u="none" strike="noStrike" cap="none" normalizeH="0" baseline="0" dirty="0" err="1" smtClean="0">
                <a:ln>
                  <a:noFill/>
                </a:ln>
                <a:solidFill>
                  <a:srgbClr val="7030A0"/>
                </a:solidFill>
                <a:effectLst/>
                <a:ea typeface="Times New Roman" pitchFamily="18" charset="0"/>
                <a:cs typeface="+mj-cs"/>
              </a:rPr>
              <a:t>multicellular</a:t>
            </a:r>
            <a:r>
              <a:rPr kumimoji="0" lang="en-US" sz="2800" b="1" i="0" u="none" strike="noStrike" cap="none" normalizeH="0" baseline="0" dirty="0" smtClean="0">
                <a:ln>
                  <a:noFill/>
                </a:ln>
                <a:solidFill>
                  <a:srgbClr val="7030A0"/>
                </a:solidFill>
                <a:effectLst/>
                <a:ea typeface="Times New Roman" pitchFamily="18" charset="0"/>
                <a:cs typeface="+mj-cs"/>
              </a:rPr>
              <a:t> sex organs</a:t>
            </a:r>
            <a:r>
              <a:rPr kumimoji="0" lang="en-US" sz="2800" b="1" i="0" u="none" strike="noStrike" cap="none" normalizeH="0" baseline="0" dirty="0" smtClean="0">
                <a:ln>
                  <a:noFill/>
                </a:ln>
                <a:solidFill>
                  <a:schemeClr val="tx1"/>
                </a:solidFill>
                <a:effectLst/>
                <a:ea typeface="Times New Roman" pitchFamily="18" charset="0"/>
                <a:cs typeface="+mj-cs"/>
              </a:rPr>
              <a:t>, although these are not comparable to those of the higher plant.</a:t>
            </a:r>
          </a:p>
        </p:txBody>
      </p:sp>
    </p:spTree>
  </p:cSld>
  <p:clrMapOvr>
    <a:masterClrMapping/>
  </p:clrMapOvr>
  <p:transition>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lmumhandis\Desktop\images (3).jpg"/>
          <p:cNvPicPr>
            <a:picLocks noChangeAspect="1" noChangeArrowheads="1"/>
          </p:cNvPicPr>
          <p:nvPr/>
        </p:nvPicPr>
        <p:blipFill>
          <a:blip r:embed="rId2"/>
          <a:srcRect/>
          <a:stretch>
            <a:fillRect/>
          </a:stretch>
        </p:blipFill>
        <p:spPr bwMode="auto">
          <a:xfrm>
            <a:off x="0" y="2209800"/>
            <a:ext cx="9144000" cy="4648199"/>
          </a:xfrm>
          <a:prstGeom prst="rect">
            <a:avLst/>
          </a:prstGeom>
          <a:noFill/>
        </p:spPr>
      </p:pic>
      <p:sp>
        <p:nvSpPr>
          <p:cNvPr id="3" name="مستطيل 2"/>
          <p:cNvSpPr/>
          <p:nvPr/>
        </p:nvSpPr>
        <p:spPr>
          <a:xfrm>
            <a:off x="0" y="0"/>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US" sz="2800" dirty="0" smtClean="0">
                <a:latin typeface="Times New Roman" pitchFamily="18" charset="0"/>
                <a:ea typeface="Times New Roman" pitchFamily="18" charset="0"/>
              </a:rPr>
              <a:t>6 - In sexual reproduction each female sex organ (</a:t>
            </a:r>
            <a:r>
              <a:rPr lang="en-US" sz="2800" dirty="0" err="1" smtClean="0">
                <a:latin typeface="Times New Roman" pitchFamily="18" charset="0"/>
                <a:ea typeface="Times New Roman" pitchFamily="18" charset="0"/>
              </a:rPr>
              <a:t>oogonium</a:t>
            </a:r>
            <a:r>
              <a:rPr lang="en-US" sz="2800" dirty="0" smtClean="0">
                <a:latin typeface="Times New Roman" pitchFamily="18" charset="0"/>
                <a:ea typeface="Times New Roman" pitchFamily="18" charset="0"/>
              </a:rPr>
              <a:t>) contains one large, immobile egg, and each male sex organ (</a:t>
            </a:r>
            <a:r>
              <a:rPr lang="en-US" sz="2800" dirty="0" err="1" smtClean="0">
                <a:latin typeface="Times New Roman" pitchFamily="18" charset="0"/>
                <a:ea typeface="Times New Roman" pitchFamily="18" charset="0"/>
              </a:rPr>
              <a:t>antheridium</a:t>
            </a:r>
            <a:r>
              <a:rPr lang="en-US" sz="2800" dirty="0" smtClean="0">
                <a:latin typeface="Times New Roman" pitchFamily="18" charset="0"/>
                <a:ea typeface="Times New Roman" pitchFamily="18" charset="0"/>
              </a:rPr>
              <a:t>) produces one small, biflagellate sperm. An envelope of sterile cells surrounds the reproductive structures. No motile spores are formed</a:t>
            </a:r>
            <a:endParaRPr lang="ar-IQ" sz="2800" dirty="0"/>
          </a:p>
        </p:txBody>
      </p:sp>
    </p:spTree>
  </p:cSld>
  <p:clrMapOvr>
    <a:masterClrMapping/>
  </p:clrMapOvr>
  <p:transition>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82000"/>
            <a:ext cx="9144000" cy="37291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FF0000"/>
                </a:solidFill>
                <a:effectLst/>
                <a:latin typeface="Times New Roman" pitchFamily="18" charset="0"/>
                <a:ea typeface="Times New Roman" pitchFamily="18" charset="0"/>
                <a:cs typeface="+mj-cs"/>
              </a:rPr>
              <a:t>Chara</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a:t>
            </a:r>
            <a:r>
              <a:rPr lang="en-US" sz="2400" dirty="0" smtClean="0">
                <a:latin typeface="Arial" pitchFamily="34" charset="0"/>
                <a:ea typeface="Times New Roman" pitchFamily="18" charset="0"/>
                <a:cs typeface="+mj-cs"/>
              </a:rPr>
              <a:t>is a </a:t>
            </a:r>
            <a:r>
              <a:rPr lang="en-US" sz="2400" dirty="0" smtClean="0">
                <a:latin typeface="Arial" pitchFamily="34" charset="0"/>
                <a:ea typeface="Times New Roman" pitchFamily="18" charset="0"/>
                <a:cs typeface="+mj-cs"/>
                <a:hlinkClick r:id="rId2" tooltip="Genus"/>
              </a:rPr>
              <a:t>genus</a:t>
            </a:r>
            <a:r>
              <a:rPr lang="en-US" sz="2400" dirty="0" smtClean="0">
                <a:latin typeface="Arial" pitchFamily="34" charset="0"/>
                <a:ea typeface="Times New Roman" pitchFamily="18" charset="0"/>
                <a:cs typeface="+mj-cs"/>
              </a:rPr>
              <a:t> of </a:t>
            </a:r>
            <a:r>
              <a:rPr lang="en-US" sz="2400" dirty="0" err="1" smtClean="0">
                <a:latin typeface="Arial" pitchFamily="34" charset="0"/>
                <a:ea typeface="Times New Roman" pitchFamily="18" charset="0"/>
                <a:cs typeface="+mj-cs"/>
              </a:rPr>
              <a:t>charaphyta</a:t>
            </a:r>
            <a:r>
              <a:rPr lang="en-US" sz="2400" dirty="0" smtClean="0">
                <a:latin typeface="Arial" pitchFamily="34" charset="0"/>
                <a:ea typeface="Times New Roman" pitchFamily="18" charset="0"/>
                <a:cs typeface="+mj-cs"/>
              </a:rPr>
              <a:t>  ,The branching system of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species is complex with branches derived from apical cells which cut off segments at the base to form nodal and intermodal cells alternately. They are typically anchored to the </a:t>
            </a:r>
            <a:r>
              <a:rPr lang="en-US" sz="2400" dirty="0" smtClean="0">
                <a:latin typeface="Arial" pitchFamily="34" charset="0"/>
                <a:ea typeface="Times New Roman" pitchFamily="18" charset="0"/>
                <a:cs typeface="+mj-cs"/>
                <a:hlinkClick r:id="rId3" tooltip="Littoral"/>
              </a:rPr>
              <a:t>littoral</a:t>
            </a:r>
            <a:r>
              <a:rPr lang="en-US" sz="2400" dirty="0" smtClean="0">
                <a:latin typeface="Arial" pitchFamily="34" charset="0"/>
                <a:ea typeface="Times New Roman" pitchFamily="18" charset="0"/>
                <a:cs typeface="+mj-cs"/>
              </a:rPr>
              <a:t> </a:t>
            </a:r>
            <a:r>
              <a:rPr lang="en-US" sz="2400" dirty="0" smtClean="0">
                <a:latin typeface="Arial" pitchFamily="34" charset="0"/>
                <a:ea typeface="Times New Roman" pitchFamily="18" charset="0"/>
                <a:cs typeface="+mj-cs"/>
                <a:hlinkClick r:id="rId4" tooltip="Substrate (biology)"/>
              </a:rPr>
              <a:t>substrate</a:t>
            </a:r>
            <a:r>
              <a:rPr lang="en-US" sz="2400" dirty="0" smtClean="0">
                <a:latin typeface="Arial" pitchFamily="34" charset="0"/>
                <a:ea typeface="Times New Roman" pitchFamily="18" charset="0"/>
                <a:cs typeface="+mj-cs"/>
              </a:rPr>
              <a:t> by means of branching underground </a:t>
            </a:r>
            <a:r>
              <a:rPr lang="en-US" sz="2400" dirty="0" smtClean="0">
                <a:latin typeface="Arial" pitchFamily="34" charset="0"/>
                <a:ea typeface="Times New Roman" pitchFamily="18" charset="0"/>
                <a:cs typeface="+mj-cs"/>
                <a:hlinkClick r:id="rId5" tooltip="Rhizoid"/>
              </a:rPr>
              <a:t>rhizoids</a:t>
            </a:r>
            <a:r>
              <a:rPr lang="en-US" sz="2400" dirty="0" smtClean="0">
                <a:latin typeface="Arial" pitchFamily="34" charset="0"/>
                <a:ea typeface="Times New Roman" pitchFamily="18" charset="0"/>
                <a:cs typeface="+mj-cs"/>
              </a:rPr>
              <a:t>.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plants are rough to the touch because of deposited </a:t>
            </a:r>
            <a:r>
              <a:rPr lang="en-US" sz="2400" dirty="0" smtClean="0">
                <a:latin typeface="Arial" pitchFamily="34" charset="0"/>
                <a:ea typeface="Times New Roman" pitchFamily="18" charset="0"/>
                <a:cs typeface="+mj-cs"/>
                <a:hlinkClick r:id="rId6" tooltip="Calcium"/>
              </a:rPr>
              <a:t>calcium</a:t>
            </a:r>
            <a:r>
              <a:rPr lang="en-US" sz="2400" dirty="0" smtClean="0">
                <a:latin typeface="Arial" pitchFamily="34" charset="0"/>
                <a:ea typeface="Times New Roman" pitchFamily="18" charset="0"/>
                <a:cs typeface="+mj-cs"/>
              </a:rPr>
              <a:t> salts on the cell wall. The metabolic processes associated with this deposition often give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plants a distinctive and unpleasant smell of </a:t>
            </a:r>
            <a:r>
              <a:rPr lang="en-US" sz="2400" dirty="0" smtClean="0">
                <a:latin typeface="Arial" pitchFamily="34" charset="0"/>
                <a:ea typeface="Times New Roman" pitchFamily="18" charset="0"/>
                <a:cs typeface="+mj-cs"/>
                <a:hlinkClick r:id="rId7" tooltip="Hydrogen sulfide"/>
              </a:rPr>
              <a:t>hydrogen sulfide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lmumhandis\Desktop\CHARVULK-22Jul08-SPBI-PLE.jpg"/>
          <p:cNvPicPr>
            <a:picLocks noChangeAspect="1" noChangeArrowheads="1"/>
          </p:cNvPicPr>
          <p:nvPr/>
        </p:nvPicPr>
        <p:blipFill>
          <a:blip r:embed="rId8"/>
          <a:srcRect/>
          <a:stretch>
            <a:fillRect/>
          </a:stretch>
        </p:blipFill>
        <p:spPr bwMode="auto">
          <a:xfrm>
            <a:off x="0" y="3573015"/>
            <a:ext cx="9144000" cy="3284985"/>
          </a:xfrm>
          <a:prstGeom prst="rect">
            <a:avLst/>
          </a:prstGeom>
          <a:noFill/>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2438400"/>
            <a:ext cx="9144000" cy="4419600"/>
          </a:xfrm>
          <a:prstGeom prst="rect">
            <a:avLst/>
          </a:prstGeom>
          <a:noFill/>
          <a:ln w="9525">
            <a:noFill/>
            <a:miter lim="800000"/>
            <a:headEnd/>
            <a:tailEnd/>
          </a:ln>
        </p:spPr>
      </p:pic>
      <p:sp>
        <p:nvSpPr>
          <p:cNvPr id="3" name="مستطيل 2"/>
          <p:cNvSpPr/>
          <p:nvPr/>
        </p:nvSpPr>
        <p:spPr>
          <a:xfrm>
            <a:off x="0" y="0"/>
            <a:ext cx="91440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US" sz="2400" b="1" dirty="0" smtClean="0">
                <a:solidFill>
                  <a:srgbClr val="4F81BD"/>
                </a:solidFill>
                <a:latin typeface="Cambria" pitchFamily="18" charset="0"/>
                <a:ea typeface="Times New Roman" pitchFamily="18" charset="0"/>
                <a:cs typeface="Times New Roman" pitchFamily="18" charset="0"/>
              </a:rPr>
              <a:t>Reproduction</a:t>
            </a:r>
          </a:p>
          <a:p>
            <a:pPr lvl="0" algn="l" rtl="0"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    </a:t>
            </a:r>
            <a:r>
              <a:rPr lang="en-US" sz="2400" b="1" dirty="0" smtClean="0">
                <a:latin typeface="Times New Roman" pitchFamily="18" charset="0"/>
                <a:ea typeface="Times New Roman" pitchFamily="18" charset="0"/>
                <a:cs typeface="Times New Roman" pitchFamily="18" charset="0"/>
              </a:rPr>
              <a:t>the sex organs can be readily identified by their shape and color. The sperm-bearing </a:t>
            </a:r>
            <a:r>
              <a:rPr lang="en-US" sz="2400" b="1" dirty="0" smtClean="0">
                <a:solidFill>
                  <a:schemeClr val="accent6">
                    <a:lumMod val="75000"/>
                  </a:schemeClr>
                </a:solidFill>
                <a:latin typeface="Times New Roman" pitchFamily="18" charset="0"/>
                <a:ea typeface="Times New Roman" pitchFamily="18" charset="0"/>
                <a:cs typeface="Times New Roman" pitchFamily="18" charset="0"/>
              </a:rPr>
              <a:t>antheridia</a:t>
            </a:r>
            <a:r>
              <a:rPr lang="en-US" sz="2400" b="1" dirty="0" smtClean="0">
                <a:latin typeface="Times New Roman" pitchFamily="18" charset="0"/>
                <a:ea typeface="Times New Roman" pitchFamily="18" charset="0"/>
                <a:cs typeface="Times New Roman" pitchFamily="18" charset="0"/>
              </a:rPr>
              <a:t> are bright orange, while the egg-bearing </a:t>
            </a:r>
            <a:r>
              <a:rPr lang="en-US" sz="2400" b="1" dirty="0" err="1" smtClean="0">
                <a:solidFill>
                  <a:srgbClr val="00B050"/>
                </a:solidFill>
                <a:latin typeface="Times New Roman" pitchFamily="18" charset="0"/>
                <a:ea typeface="Times New Roman" pitchFamily="18" charset="0"/>
                <a:cs typeface="Times New Roman" pitchFamily="18" charset="0"/>
              </a:rPr>
              <a:t>oogonium</a:t>
            </a:r>
            <a:r>
              <a:rPr lang="en-US" sz="2400" b="1" dirty="0" smtClean="0">
                <a:latin typeface="Times New Roman" pitchFamily="18" charset="0"/>
                <a:ea typeface="Times New Roman" pitchFamily="18" charset="0"/>
                <a:cs typeface="Times New Roman" pitchFamily="18" charset="0"/>
              </a:rPr>
              <a:t> is green with a distinctive crown of cells. This is an excellent alga for studying life cycles in general biology and botany classes. </a:t>
            </a:r>
            <a:endParaRPr lang="en-US" sz="2400" b="1" dirty="0" smtClean="0">
              <a:latin typeface="Arial" pitchFamily="34" charset="0"/>
              <a:ea typeface="Times New Roman" pitchFamily="18"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b="1" dirty="0" err="1" smtClean="0">
                <a:solidFill>
                  <a:srgbClr val="FF0000"/>
                </a:solidFill>
              </a:rPr>
              <a:t>Eutrophication</a:t>
            </a:r>
            <a:r>
              <a:rPr lang="en-US" sz="2400" dirty="0" smtClean="0"/>
              <a:t> is when the environment becomes enriched with nutrients. This can be a problem in marine habitats such as lakes as it can cause algal blooms. Fertilizers are often used in farming, sometimes these fertilizers run-off into nearby water causing an increase in nutrient levels.</a:t>
            </a:r>
            <a:endParaRPr lang="en-US" sz="2400" dirty="0" smtClean="0">
              <a:cs typeface="+mj-cs"/>
            </a:endParaRPr>
          </a:p>
          <a:p>
            <a:pPr algn="l"/>
            <a:endParaRPr lang="en-US" sz="2400" dirty="0" smtClean="0">
              <a:cs typeface="+mj-cs"/>
            </a:endParaRPr>
          </a:p>
          <a:p>
            <a:pPr algn="l"/>
            <a:endParaRPr lang="en-US" sz="2400" dirty="0" smtClean="0">
              <a:cs typeface="+mj-cs"/>
            </a:endParaRPr>
          </a:p>
          <a:p>
            <a:pPr algn="l"/>
            <a:endParaRPr lang="en-US" sz="2400" dirty="0" smtClean="0">
              <a:cs typeface="+mj-cs"/>
            </a:endParaRPr>
          </a:p>
          <a:p>
            <a:pPr algn="l"/>
            <a:endParaRPr lang="en-US" sz="2400" dirty="0" smtClean="0">
              <a:cs typeface="+mj-cs"/>
            </a:endParaRPr>
          </a:p>
          <a:p>
            <a:pPr algn="l"/>
            <a:r>
              <a:rPr lang="en-US" dirty="0" smtClean="0"/>
              <a:t>.</a:t>
            </a:r>
            <a:endParaRPr lang="en-US" dirty="0"/>
          </a:p>
        </p:txBody>
      </p:sp>
      <p:pic>
        <p:nvPicPr>
          <p:cNvPr id="48130" name="Picture 2" descr="https://encrypted-tbn0.gstatic.com/images?q=tbn:ANd9GcT4TltCQneAl26Mx6_tiYO_f3xZ0WBM8iCq_XuGnTolAEpibc90uA"/>
          <p:cNvPicPr>
            <a:picLocks noChangeAspect="1" noChangeArrowheads="1"/>
          </p:cNvPicPr>
          <p:nvPr/>
        </p:nvPicPr>
        <p:blipFill>
          <a:blip r:embed="rId2"/>
          <a:srcRect/>
          <a:stretch>
            <a:fillRect/>
          </a:stretch>
        </p:blipFill>
        <p:spPr bwMode="auto">
          <a:xfrm>
            <a:off x="0" y="2819400"/>
            <a:ext cx="4876800" cy="4038600"/>
          </a:xfrm>
          <a:prstGeom prst="rect">
            <a:avLst/>
          </a:prstGeom>
          <a:noFill/>
        </p:spPr>
      </p:pic>
      <p:pic>
        <p:nvPicPr>
          <p:cNvPr id="48132" name="Picture 4" descr="https://encrypted-tbn1.gstatic.com/images?q=tbn:ANd9GcSORUd73QCqSzsVe3c5gAztQTZfEzlcteXbaopBd2uSJPqL1aFppQ"/>
          <p:cNvPicPr>
            <a:picLocks noChangeAspect="1" noChangeArrowheads="1"/>
          </p:cNvPicPr>
          <p:nvPr/>
        </p:nvPicPr>
        <p:blipFill>
          <a:blip r:embed="rId3"/>
          <a:srcRect/>
          <a:stretch>
            <a:fillRect/>
          </a:stretch>
        </p:blipFill>
        <p:spPr bwMode="auto">
          <a:xfrm>
            <a:off x="4876800" y="2819400"/>
            <a:ext cx="4267200" cy="4038600"/>
          </a:xfrm>
          <a:prstGeom prst="rect">
            <a:avLst/>
          </a:prstGeom>
          <a:noFill/>
        </p:spPr>
      </p:pic>
    </p:spTree>
    <p:extLst>
      <p:ext uri="{BB962C8B-B14F-4D97-AF65-F5344CB8AC3E}">
        <p14:creationId xmlns:p14="http://schemas.microsoft.com/office/powerpoint/2010/main" val="3490553277"/>
      </p:ext>
    </p:extLst>
  </p:cSld>
  <p:clrMapOvr>
    <a:masterClrMapping/>
  </p:clrMapOvr>
  <p:transition>
    <p:cover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Nitella</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Chara</a:t>
            </a:r>
            <a:endParaRPr kumimoji="0" lang="en-US" sz="2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Light to </a:t>
            </a:r>
            <a:r>
              <a:rPr kumimoji="0" lang="en-US" sz="24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dark green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color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lumMod val="65000"/>
                    <a:lumOff val="35000"/>
                  </a:schemeClr>
                </a:solidFill>
                <a:effectLst/>
                <a:latin typeface="Times New Roman" pitchFamily="18" charset="0"/>
                <a:ea typeface="Calibri" pitchFamily="34" charset="0"/>
                <a:cs typeface="Times New Roman" pitchFamily="18" charset="0"/>
              </a:rPr>
              <a:t>Grey-green</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color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Less than 8 cm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m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long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5 cm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m</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long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Forked</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bushy branches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Cylindrical</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whorled branches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Soft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to touch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Crunchy</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texture (Calcium deposits)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odor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Musty, garlic, or skunk like odor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Fresh water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Fresh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brackish</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water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Prefers slightly acidic water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Prefers slightly alkaline water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Nitella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prefers more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acidic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prefers . ponds with soft sediments                                        </a:t>
            </a:r>
            <a:r>
              <a:rPr lang="en-US" sz="2400" dirty="0" smtClean="0">
                <a:solidFill>
                  <a:srgbClr val="FF0000"/>
                </a:solidFill>
                <a:latin typeface="Times New Roman" pitchFamily="18" charset="0"/>
                <a:ea typeface="Calibri" pitchFamily="34" charset="0"/>
                <a:cs typeface="Times New Roman" pitchFamily="18" charset="0"/>
              </a:rPr>
              <a:t>alkaline</a:t>
            </a:r>
            <a:r>
              <a:rPr lang="en-US" sz="2400" dirty="0" smtClean="0">
                <a:latin typeface="Times New Roman" pitchFamily="18" charset="0"/>
                <a:ea typeface="Calibri" pitchFamily="34" charset="0"/>
                <a:cs typeface="Times New Roman" pitchFamily="18" charset="0"/>
              </a:rPr>
              <a:t>, hard water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ee.png"/>
          <p:cNvPicPr>
            <a:picLocks noChangeAspect="1"/>
          </p:cNvPicPr>
          <p:nvPr/>
        </p:nvPicPr>
        <p:blipFill>
          <a:blip r:embed="rId2"/>
          <a:stretch>
            <a:fillRect/>
          </a:stretch>
        </p:blipFill>
        <p:spPr>
          <a:xfrm>
            <a:off x="4572000" y="3810000"/>
            <a:ext cx="4572000" cy="3048000"/>
          </a:xfrm>
          <a:prstGeom prst="rect">
            <a:avLst/>
          </a:prstGeom>
        </p:spPr>
      </p:pic>
      <p:pic>
        <p:nvPicPr>
          <p:cNvPr id="9219" name="Picture 3" descr="C:\Users\almumhandis\Desktop\Nitella.gif"/>
          <p:cNvPicPr>
            <a:picLocks noChangeAspect="1" noChangeArrowheads="1"/>
          </p:cNvPicPr>
          <p:nvPr/>
        </p:nvPicPr>
        <p:blipFill>
          <a:blip r:embed="rId3"/>
          <a:srcRect/>
          <a:stretch>
            <a:fillRect/>
          </a:stretch>
        </p:blipFill>
        <p:spPr bwMode="auto">
          <a:xfrm>
            <a:off x="0" y="3810000"/>
            <a:ext cx="4572000" cy="32766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pic>
        <p:nvPicPr>
          <p:cNvPr id="4" name="Picture 3" descr="SMITH.jpg"/>
          <p:cNvPicPr/>
          <p:nvPr/>
        </p:nvPicPr>
        <p:blipFill>
          <a:blip r:embed="rId2"/>
          <a:stretch>
            <a:fillRect/>
          </a:stretch>
        </p:blipFill>
        <p:spPr>
          <a:xfrm>
            <a:off x="0" y="-228600"/>
            <a:ext cx="9372600" cy="7086600"/>
          </a:xfrm>
          <a:prstGeom prst="rect">
            <a:avLst/>
          </a:prstGeom>
        </p:spPr>
      </p:pic>
    </p:spTree>
    <p:extLst>
      <p:ext uri="{BB962C8B-B14F-4D97-AF65-F5344CB8AC3E}">
        <p14:creationId xmlns:p14="http://schemas.microsoft.com/office/powerpoint/2010/main" val="287285456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61555"/>
            <a:ext cx="9144000" cy="83407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2">
                    <a:lumMod val="60000"/>
                    <a:lumOff val="40000"/>
                  </a:schemeClr>
                </a:solidFill>
                <a:effectLst/>
                <a:ea typeface="Calibri" pitchFamily="34" charset="0"/>
                <a:cs typeface="+mj-cs"/>
              </a:rPr>
              <a:t>Division:Chlorophyta</a:t>
            </a:r>
            <a:r>
              <a:rPr kumimoji="0" lang="en-US" sz="2800" b="1" i="0" u="none" strike="noStrike" cap="none" normalizeH="0" baseline="0" dirty="0" smtClean="0">
                <a:ln>
                  <a:noFill/>
                </a:ln>
                <a:solidFill>
                  <a:schemeClr val="tx2">
                    <a:lumMod val="60000"/>
                    <a:lumOff val="40000"/>
                  </a:schemeClr>
                </a:solidFill>
                <a:effectLst/>
                <a:ea typeface="Calibri" pitchFamily="34" charset="0"/>
                <a:cs typeface="+mj-cs"/>
              </a:rPr>
              <a:t>(Green algae)</a:t>
            </a:r>
            <a:endParaRPr kumimoji="0" lang="en-US" sz="2800" b="0" i="0" u="none" strike="noStrike" cap="none" normalizeH="0" baseline="0" dirty="0" smtClean="0">
              <a:ln>
                <a:noFill/>
              </a:ln>
              <a:solidFill>
                <a:schemeClr val="tx2">
                  <a:lumMod val="60000"/>
                  <a:lumOff val="40000"/>
                </a:schemeClr>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chemeClr val="tx2">
                    <a:lumMod val="60000"/>
                    <a:lumOff val="40000"/>
                  </a:schemeClr>
                </a:solidFill>
                <a:effectLst/>
                <a:ea typeface="Calibri" pitchFamily="34" charset="0"/>
                <a:cs typeface="+mj-cs"/>
              </a:rPr>
              <a:t>The principal Characteristics of the </a:t>
            </a:r>
            <a:r>
              <a:rPr kumimoji="0" lang="en-AU" sz="2800" b="1" i="0" u="none" strike="noStrike" cap="none" normalizeH="0" baseline="0" dirty="0" err="1" smtClean="0">
                <a:ln>
                  <a:noFill/>
                </a:ln>
                <a:solidFill>
                  <a:schemeClr val="tx2">
                    <a:lumMod val="60000"/>
                    <a:lumOff val="40000"/>
                  </a:schemeClr>
                </a:solidFill>
                <a:effectLst/>
                <a:ea typeface="Calibri" pitchFamily="34" charset="0"/>
                <a:cs typeface="+mj-cs"/>
              </a:rPr>
              <a:t>Chlorophyta</a:t>
            </a:r>
            <a:r>
              <a:rPr kumimoji="0" lang="en-AU" sz="2800" b="1" i="0" u="none" strike="noStrike" cap="none" normalizeH="0" baseline="0" dirty="0" smtClean="0">
                <a:ln>
                  <a:noFill/>
                </a:ln>
                <a:solidFill>
                  <a:schemeClr val="tx2">
                    <a:lumMod val="60000"/>
                    <a:lumOff val="40000"/>
                  </a:schemeClr>
                </a:solidFill>
                <a:effectLst/>
                <a:ea typeface="Calibri" pitchFamily="34" charset="0"/>
                <a:cs typeface="+mj-cs"/>
              </a:rPr>
              <a:t>:</a:t>
            </a:r>
            <a:endParaRPr kumimoji="0" lang="en-US" sz="2800" b="0" i="0" u="none" strike="noStrike" cap="none" normalizeH="0" baseline="0" dirty="0" smtClean="0">
              <a:ln>
                <a:noFill/>
              </a:ln>
              <a:solidFill>
                <a:schemeClr val="tx2">
                  <a:lumMod val="60000"/>
                  <a:lumOff val="40000"/>
                </a:schemeClr>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1- flagellate cells are </a:t>
            </a:r>
            <a:r>
              <a:rPr kumimoji="0" lang="en-AU" sz="2400" b="0" i="0" u="none" strike="noStrike" cap="none" normalizeH="0" baseline="0" dirty="0" err="1" smtClean="0">
                <a:ln>
                  <a:noFill/>
                </a:ln>
                <a:solidFill>
                  <a:schemeClr val="tx1"/>
                </a:solidFill>
                <a:effectLst/>
                <a:ea typeface="Calibri" pitchFamily="34" charset="0"/>
                <a:cs typeface="+mj-cs"/>
              </a:rPr>
              <a:t>isokont</a:t>
            </a:r>
            <a:r>
              <a:rPr kumimoji="0" lang="en-AU" sz="2400" b="0" i="0" u="none" strike="noStrike" cap="none" normalizeH="0" baseline="0" dirty="0" smtClean="0">
                <a:ln>
                  <a:noFill/>
                </a:ln>
                <a:solidFill>
                  <a:schemeClr val="tx1"/>
                </a:solidFill>
                <a:effectLst/>
                <a:ea typeface="Calibri" pitchFamily="34" charset="0"/>
                <a:cs typeface="+mj-cs"/>
              </a:rPr>
              <a:t>. Which means that the flagella are similar in structure . there  are usually tow flagella per cell  or four . </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2-the chlorophyll  </a:t>
            </a:r>
            <a:r>
              <a:rPr kumimoji="0" lang="en-AU" sz="2400" b="1" i="0" u="none" strike="noStrike" cap="none" normalizeH="0" baseline="0" dirty="0" smtClean="0">
                <a:ln>
                  <a:noFill/>
                </a:ln>
                <a:solidFill>
                  <a:srgbClr val="FF0000"/>
                </a:solidFill>
                <a:effectLst/>
                <a:ea typeface="Calibri" pitchFamily="34" charset="0"/>
                <a:cs typeface="+mj-cs"/>
              </a:rPr>
              <a:t>a</a:t>
            </a:r>
            <a:r>
              <a:rPr kumimoji="0" lang="en-AU" sz="2400" b="0" i="0" u="none" strike="noStrike" cap="none" normalizeH="0" baseline="0" dirty="0" smtClean="0">
                <a:ln>
                  <a:noFill/>
                </a:ln>
                <a:solidFill>
                  <a:srgbClr val="FF0000"/>
                </a:solidFill>
                <a:effectLst/>
                <a:ea typeface="Calibri" pitchFamily="34" charset="0"/>
                <a:cs typeface="+mj-cs"/>
              </a:rPr>
              <a:t> </a:t>
            </a:r>
            <a:r>
              <a:rPr kumimoji="0" lang="en-AU" sz="2400" b="0" i="0" u="none" strike="noStrike" cap="none" normalizeH="0" baseline="0" dirty="0" smtClean="0">
                <a:ln>
                  <a:noFill/>
                </a:ln>
                <a:solidFill>
                  <a:schemeClr val="tx1"/>
                </a:solidFill>
                <a:effectLst/>
                <a:ea typeface="Calibri" pitchFamily="34" charset="0"/>
                <a:cs typeface="+mj-cs"/>
              </a:rPr>
              <a:t>and</a:t>
            </a:r>
            <a:r>
              <a:rPr kumimoji="0" lang="en-AU" sz="2400" b="0" i="0" u="none" strike="noStrike" cap="none" normalizeH="0" baseline="0" dirty="0" smtClean="0">
                <a:ln>
                  <a:noFill/>
                </a:ln>
                <a:solidFill>
                  <a:srgbClr val="FF0000"/>
                </a:solidFill>
                <a:effectLst/>
                <a:ea typeface="Calibri" pitchFamily="34" charset="0"/>
                <a:cs typeface="+mj-cs"/>
              </a:rPr>
              <a:t> </a:t>
            </a:r>
            <a:r>
              <a:rPr kumimoji="0" lang="en-AU" sz="2400" b="1" i="0" u="none" strike="noStrike" cap="none" normalizeH="0" baseline="0" dirty="0" smtClean="0">
                <a:ln>
                  <a:noFill/>
                </a:ln>
                <a:solidFill>
                  <a:srgbClr val="FF0000"/>
                </a:solidFill>
                <a:effectLst/>
                <a:ea typeface="Calibri" pitchFamily="34" charset="0"/>
                <a:cs typeface="+mj-cs"/>
              </a:rPr>
              <a:t>b</a:t>
            </a:r>
            <a:r>
              <a:rPr kumimoji="0" lang="en-AU" sz="2400" b="0" i="0" u="none" strike="noStrike" cap="none" normalizeH="0" baseline="0" dirty="0" smtClean="0">
                <a:ln>
                  <a:noFill/>
                </a:ln>
                <a:solidFill>
                  <a:srgbClr val="FF0000"/>
                </a:solidFill>
                <a:effectLst/>
                <a:ea typeface="Calibri" pitchFamily="34" charset="0"/>
                <a:cs typeface="+mj-cs"/>
              </a:rPr>
              <a:t> </a:t>
            </a:r>
            <a:r>
              <a:rPr kumimoji="0" lang="en-AU" sz="2400" b="0" i="0" u="none" strike="noStrike" cap="none" normalizeH="0" baseline="0" dirty="0" smtClean="0">
                <a:ln>
                  <a:noFill/>
                </a:ln>
                <a:solidFill>
                  <a:schemeClr val="tx1"/>
                </a:solidFill>
                <a:effectLst/>
                <a:ea typeface="Calibri" pitchFamily="34" charset="0"/>
                <a:cs typeface="+mj-cs"/>
              </a:rPr>
              <a:t>present , also have accessory pigments , including  B-carotene and Xanthophylls .</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3-</a:t>
            </a:r>
            <a:r>
              <a:rPr kumimoji="0" lang="en-AU" sz="2400" b="0" i="0" u="none" strike="noStrike" cap="none" normalizeH="0" baseline="0" dirty="0" smtClean="0">
                <a:ln>
                  <a:noFill/>
                </a:ln>
                <a:solidFill>
                  <a:srgbClr val="FF0000"/>
                </a:solidFill>
                <a:effectLst/>
                <a:ea typeface="Calibri" pitchFamily="34" charset="0"/>
                <a:cs typeface="+mj-cs"/>
              </a:rPr>
              <a:t>Pyrenoids</a:t>
            </a:r>
            <a:r>
              <a:rPr kumimoji="0" lang="en-AU" sz="2400" b="0" i="0" u="none" strike="noStrike" cap="none" normalizeH="0" baseline="0" dirty="0" smtClean="0">
                <a:ln>
                  <a:noFill/>
                </a:ln>
                <a:solidFill>
                  <a:schemeClr val="tx1"/>
                </a:solidFill>
                <a:effectLst/>
                <a:ea typeface="Calibri" pitchFamily="34" charset="0"/>
                <a:cs typeface="+mj-cs"/>
              </a:rPr>
              <a:t>, where present ,are embedded within the chloroplast  , Each is surrounded starch grains.</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4-</a:t>
            </a:r>
            <a:r>
              <a:rPr kumimoji="0" lang="en-AU" sz="2400" b="1" i="0" u="none" strike="noStrike" cap="none" normalizeH="0" baseline="0" dirty="0" smtClean="0">
                <a:ln>
                  <a:noFill/>
                </a:ln>
                <a:solidFill>
                  <a:schemeClr val="tx1"/>
                </a:solidFill>
                <a:effectLst/>
                <a:ea typeface="Times New Roman" pitchFamily="18" charset="0"/>
                <a:cs typeface="+mj-cs"/>
              </a:rPr>
              <a:t> </a:t>
            </a:r>
            <a:r>
              <a:rPr kumimoji="0" lang="en-US" sz="2400" b="0" i="0" u="none" strike="noStrike" cap="none" normalizeH="0" baseline="0" dirty="0" smtClean="0">
                <a:ln>
                  <a:noFill/>
                </a:ln>
                <a:solidFill>
                  <a:schemeClr val="tx1"/>
                </a:solidFill>
                <a:effectLst/>
                <a:ea typeface="Calibri" pitchFamily="34" charset="0"/>
                <a:cs typeface="+mj-cs"/>
              </a:rPr>
              <a:t>Food </a:t>
            </a:r>
            <a:r>
              <a:rPr kumimoji="0" lang="en-US" sz="2400" b="0" i="0" u="none" strike="noStrike" cap="none" normalizeH="0" baseline="0" dirty="0" err="1" smtClean="0">
                <a:ln>
                  <a:noFill/>
                </a:ln>
                <a:solidFill>
                  <a:schemeClr val="tx1"/>
                </a:solidFill>
                <a:effectLst/>
                <a:ea typeface="Calibri" pitchFamily="34" charset="0"/>
                <a:cs typeface="+mj-cs"/>
              </a:rPr>
              <a:t>storge</a:t>
            </a:r>
            <a:r>
              <a:rPr kumimoji="0" lang="en-US" sz="2400" b="0" i="0" u="none" strike="noStrike" cap="none" normalizeH="0" baseline="0" dirty="0" smtClean="0">
                <a:ln>
                  <a:noFill/>
                </a:ln>
                <a:solidFill>
                  <a:schemeClr val="tx1"/>
                </a:solidFill>
                <a:effectLst/>
                <a:ea typeface="Calibri" pitchFamily="34" charset="0"/>
                <a:cs typeface="+mj-cs"/>
              </a:rPr>
              <a:t> as</a:t>
            </a:r>
            <a:r>
              <a:rPr kumimoji="0" lang="en-US" sz="2400" b="0" i="0" u="none" strike="noStrike" cap="none" normalizeH="0" baseline="0" dirty="0" smtClean="0">
                <a:ln>
                  <a:noFill/>
                </a:ln>
                <a:solidFill>
                  <a:srgbClr val="FF0000"/>
                </a:solidFill>
                <a:effectLst/>
                <a:ea typeface="Calibri" pitchFamily="34" charset="0"/>
                <a:cs typeface="+mj-cs"/>
              </a:rPr>
              <a:t> starch </a:t>
            </a:r>
            <a:r>
              <a:rPr kumimoji="0" lang="en-US" sz="2400" b="0" i="0" u="none" strike="noStrike" cap="none" normalizeH="0" baseline="0" dirty="0" smtClean="0">
                <a:ln>
                  <a:noFill/>
                </a:ln>
                <a:solidFill>
                  <a:schemeClr val="tx1"/>
                </a:solidFill>
                <a:effectLst/>
                <a:ea typeface="Calibri" pitchFamily="34" charset="0"/>
                <a:cs typeface="+mj-cs"/>
              </a:rPr>
              <a:t>, is similar in the seed plants</a:t>
            </a:r>
            <a:r>
              <a:rPr kumimoji="0" lang="en-AU" sz="2400" b="0" i="0" u="none" strike="noStrike" cap="none" normalizeH="0" baseline="0" dirty="0" smtClean="0">
                <a:ln>
                  <a:noFill/>
                </a:ln>
                <a:solidFill>
                  <a:schemeClr val="tx1"/>
                </a:solidFill>
                <a:effectLst/>
                <a:ea typeface="Calibri" pitchFamily="34" charset="0"/>
                <a:cs typeface="+mj-cs"/>
              </a:rPr>
              <a:t> </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5-Chloroplast vary in shape ,size , and number ,in unicellular species they tend to be cup-shaped  but in filamentous form may be annular  ,reticulate ,discoid or ribbon-like .</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6- motile species an eyespot is frequently present,</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7-</a:t>
            </a:r>
            <a:r>
              <a:rPr kumimoji="0" lang="en-AU" sz="2400" b="1" i="0" u="none" strike="noStrike" cap="none" normalizeH="0" baseline="0" dirty="0" smtClean="0">
                <a:ln>
                  <a:noFill/>
                </a:ln>
                <a:solidFill>
                  <a:schemeClr val="tx1"/>
                </a:solidFill>
                <a:effectLst/>
                <a:ea typeface="Times New Roman" pitchFamily="18" charset="0"/>
                <a:cs typeface="+mj-cs"/>
              </a:rPr>
              <a:t> </a:t>
            </a:r>
            <a:r>
              <a:rPr kumimoji="0" lang="en-US" sz="2400" b="0" i="0" u="none" strike="noStrike" cap="none" normalizeH="0" baseline="0" dirty="0" smtClean="0">
                <a:ln>
                  <a:noFill/>
                </a:ln>
                <a:solidFill>
                  <a:schemeClr val="tx1"/>
                </a:solidFill>
                <a:effectLst/>
                <a:ea typeface="Times New Roman" pitchFamily="18" charset="0"/>
                <a:cs typeface="+mj-cs"/>
              </a:rPr>
              <a:t>Cell walls mainly </a:t>
            </a:r>
            <a:r>
              <a:rPr kumimoji="0" lang="en-US" sz="2400" b="0" i="0" u="none" strike="noStrike" cap="none" normalizeH="0" baseline="0" dirty="0" smtClean="0">
                <a:ln>
                  <a:noFill/>
                </a:ln>
                <a:solidFill>
                  <a:srgbClr val="FF0000"/>
                </a:solidFill>
                <a:effectLst/>
                <a:ea typeface="Times New Roman" pitchFamily="18" charset="0"/>
                <a:cs typeface="+mj-cs"/>
              </a:rPr>
              <a:t>cellulose</a:t>
            </a:r>
            <a:r>
              <a:rPr kumimoji="0" lang="en-US" sz="2400" b="0" i="0" u="none" strike="noStrike" cap="none" normalizeH="0" baseline="0" dirty="0" smtClean="0">
                <a:ln>
                  <a:noFill/>
                </a:ln>
                <a:solidFill>
                  <a:schemeClr val="tx1"/>
                </a:solidFill>
                <a:effectLst/>
                <a:ea typeface="Times New Roman" pitchFamily="18" charset="0"/>
                <a:cs typeface="+mj-cs"/>
              </a:rPr>
              <a:t>, but some marine forms add CaCO</a:t>
            </a:r>
            <a:r>
              <a:rPr kumimoji="0" lang="en-US" sz="2400" b="0" i="0" u="none" strike="noStrike" cap="none" normalizeH="0" baseline="-30000" dirty="0" smtClean="0">
                <a:ln>
                  <a:noFill/>
                </a:ln>
                <a:solidFill>
                  <a:schemeClr val="tx1"/>
                </a:solidFill>
                <a:effectLst/>
                <a:ea typeface="Times New Roman" pitchFamily="18" charset="0"/>
                <a:cs typeface="+mj-cs"/>
              </a:rPr>
              <a:t>3</a:t>
            </a:r>
            <a:r>
              <a:rPr kumimoji="0" lang="en-US" sz="2400" b="0" i="0" u="none" strike="noStrike" cap="none" normalizeH="0" baseline="0" dirty="0" smtClean="0">
                <a:ln>
                  <a:noFill/>
                </a:ln>
                <a:solidFill>
                  <a:schemeClr val="tx1"/>
                </a:solidFill>
                <a:effectLst/>
                <a:ea typeface="Times New Roman" pitchFamily="18" charset="0"/>
                <a:cs typeface="+mj-cs"/>
              </a:rPr>
              <a:t> </a:t>
            </a:r>
            <a:endParaRPr kumimoji="0" lang="en-US" sz="2400"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ea typeface="Calibri" pitchFamily="34" charset="0"/>
                <a:cs typeface="+mj-cs"/>
              </a:rPr>
              <a:t>8-</a:t>
            </a:r>
            <a:r>
              <a:rPr kumimoji="0" lang="en-AU" sz="2400" b="1" i="0" u="none" strike="noStrike" cap="none" normalizeH="0" baseline="0" dirty="0" smtClean="0">
                <a:ln>
                  <a:noFill/>
                </a:ln>
                <a:solidFill>
                  <a:schemeClr val="tx1"/>
                </a:solidFill>
                <a:effectLst/>
                <a:ea typeface="Times New Roman" pitchFamily="18" charset="0"/>
                <a:cs typeface="+mj-cs"/>
              </a:rPr>
              <a:t> </a:t>
            </a:r>
            <a:r>
              <a:rPr kumimoji="0" lang="en-US" sz="2400" b="0" i="0" u="none" strike="noStrike" cap="none" normalizeH="0" baseline="0" dirty="0" smtClean="0">
                <a:ln>
                  <a:noFill/>
                </a:ln>
                <a:solidFill>
                  <a:schemeClr val="tx1"/>
                </a:solidFill>
                <a:effectLst/>
                <a:ea typeface="Times New Roman" pitchFamily="18" charset="0"/>
                <a:cs typeface="+mj-cs"/>
              </a:rPr>
              <a:t>May live symbiotically as lichens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mj-cs"/>
              </a:rPr>
              <a:t>9-</a:t>
            </a:r>
            <a:r>
              <a:rPr kumimoji="0" lang="en-US" sz="2400" b="1" i="0" u="none" strike="noStrike" cap="none" normalizeH="0" baseline="0" dirty="0" smtClean="0">
                <a:ln>
                  <a:noFill/>
                </a:ln>
                <a:solidFill>
                  <a:schemeClr val="tx1"/>
                </a:solidFill>
                <a:effectLst/>
                <a:ea typeface="Times New Roman" pitchFamily="18" charset="0"/>
                <a:cs typeface="+mj-cs"/>
              </a:rPr>
              <a:t> </a:t>
            </a:r>
            <a:r>
              <a:rPr kumimoji="0" lang="en-US" sz="2400" b="0" i="0" u="none" strike="noStrike" cap="none" normalizeH="0" baseline="0" dirty="0" smtClean="0">
                <a:ln>
                  <a:noFill/>
                </a:ln>
                <a:solidFill>
                  <a:schemeClr val="tx1"/>
                </a:solidFill>
                <a:effectLst/>
                <a:ea typeface="Times New Roman" pitchFamily="18" charset="0"/>
                <a:cs typeface="+mj-cs"/>
              </a:rPr>
              <a:t>Habitat may be freshwater, moist surfaces, or marine environments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tx1"/>
              </a:solidFill>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tx1"/>
              </a:solidFill>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tx1"/>
              </a:solidFill>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49325"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Chlorophyta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includes two classes:</a:t>
            </a:r>
            <a:endParaRPr kumimoji="0" lang="en-US" sz="2400" b="0" i="0" u="none" strike="noStrike" cap="none" normalizeH="0" baseline="0" dirty="0" smtClean="0">
              <a:ln>
                <a:noFill/>
              </a:ln>
              <a:solidFill>
                <a:schemeClr val="tx1"/>
              </a:solidFill>
              <a:effectLst/>
              <a:latin typeface="Arial" pitchFamily="34" charset="0"/>
              <a:cs typeface="+mj-cs"/>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tab pos="949325"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Class:Chlorophyceae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t>
            </a:r>
            <a:endParaRPr kumimoji="0" lang="en-US" sz="2400" b="0" i="0" u="none" strike="noStrike" cap="none" normalizeH="0" baseline="0" dirty="0" smtClean="0">
              <a:ln>
                <a:noFill/>
              </a:ln>
              <a:solidFill>
                <a:schemeClr val="tx1"/>
              </a:solidFill>
              <a:effectLst/>
              <a:latin typeface="Arial" pitchFamily="34" charset="0"/>
              <a:cs typeface="+mj-cs"/>
            </a:endParaRPr>
          </a:p>
          <a:p>
            <a:pPr marL="457200" marR="0" lvl="1" indent="0" algn="l" defTabSz="914400" rtl="0" eaLnBrk="0" fontAlgn="base" latinLnBrk="0" hangingPunct="0">
              <a:lnSpc>
                <a:spcPct val="100000"/>
              </a:lnSpc>
              <a:spcBef>
                <a:spcPct val="0"/>
              </a:spcBef>
              <a:spcAft>
                <a:spcPct val="0"/>
              </a:spcAft>
              <a:buClrTx/>
              <a:buSzTx/>
              <a:buFontTx/>
              <a:buAutoNum type="arabicParenR"/>
              <a:tabLst>
                <a:tab pos="949325"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Class:Charaphyceae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tab pos="949325" algn="l"/>
              </a:tabLst>
            </a:pPr>
            <a:r>
              <a:rPr kumimoji="0" lang="en-US" sz="2400" b="1" i="0" u="none" strike="noStrike" cap="none" normalizeH="0" baseline="0" dirty="0" err="1" smtClean="0">
                <a:ln>
                  <a:noFill/>
                </a:ln>
                <a:solidFill>
                  <a:srgbClr val="222222"/>
                </a:solidFill>
                <a:effectLst/>
                <a:latin typeface="Calibri" pitchFamily="34" charset="0"/>
                <a:ea typeface="Times New Roman" pitchFamily="18" charset="0"/>
                <a:cs typeface="+mj-cs"/>
              </a:rPr>
              <a:t>Division:Chlorophyta</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tabLst>
                <a:tab pos="949325" algn="l"/>
              </a:tabLst>
            </a:pP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mj-cs"/>
              </a:rPr>
              <a:t>1)</a:t>
            </a:r>
            <a:r>
              <a:rPr kumimoji="0" lang="en-US" sz="2400" b="1" i="0" u="none" strike="noStrike" cap="none" normalizeH="0" baseline="0" dirty="0" err="1" smtClean="0">
                <a:ln>
                  <a:noFill/>
                </a:ln>
                <a:solidFill>
                  <a:srgbClr val="222222"/>
                </a:solidFill>
                <a:effectLst/>
                <a:latin typeface="Calibri" pitchFamily="34" charset="0"/>
                <a:ea typeface="Times New Roman" pitchFamily="18" charset="0"/>
                <a:cs typeface="+mj-cs"/>
              </a:rPr>
              <a:t>Class:Chlorophycaea</a:t>
            </a:r>
            <a:endParaRPr kumimoji="0" lang="en-US" sz="2400" b="0" i="0" u="none" strike="noStrike" cap="none" normalizeH="0" baseline="0" dirty="0" smtClean="0">
              <a:ln>
                <a:noFill/>
              </a:ln>
              <a:solidFill>
                <a:schemeClr val="tx1"/>
              </a:solidFill>
              <a:effectLst/>
              <a:latin typeface="Arial" pitchFamily="34" charset="0"/>
              <a:cs typeface="+mj-cs"/>
            </a:endParaRPr>
          </a:p>
        </p:txBody>
      </p:sp>
      <p:pic>
        <p:nvPicPr>
          <p:cNvPr id="3" name="Picture 2" descr="http://image.slidesharecdn.com/pptalgaemsc-131010013545-phpapp02/95/slide-10-638.jpg?cb=1381387041"/>
          <p:cNvPicPr/>
          <p:nvPr/>
        </p:nvPicPr>
        <p:blipFill>
          <a:blip r:embed="rId2"/>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1" descr="Chlamydomonas"/>
          <p:cNvPicPr>
            <a:picLocks noChangeAspect="1" noChangeArrowheads="1"/>
          </p:cNvPicPr>
          <p:nvPr/>
        </p:nvPicPr>
        <p:blipFill>
          <a:blip r:embed="rId2"/>
          <a:srcRect/>
          <a:stretch>
            <a:fillRect/>
          </a:stretch>
        </p:blipFill>
        <p:spPr bwMode="auto">
          <a:xfrm>
            <a:off x="428596" y="3143248"/>
            <a:ext cx="2333654" cy="2438402"/>
          </a:xfrm>
          <a:prstGeom prst="rect">
            <a:avLst/>
          </a:prstGeom>
          <a:noFill/>
        </p:spPr>
      </p:pic>
      <p:pic>
        <p:nvPicPr>
          <p:cNvPr id="11266" name="Picture 42" descr="Pediastrum"/>
          <p:cNvPicPr>
            <a:picLocks noChangeAspect="1" noChangeArrowheads="1"/>
          </p:cNvPicPr>
          <p:nvPr/>
        </p:nvPicPr>
        <p:blipFill>
          <a:blip r:embed="rId3"/>
          <a:srcRect/>
          <a:stretch>
            <a:fillRect/>
          </a:stretch>
        </p:blipFill>
        <p:spPr bwMode="auto">
          <a:xfrm>
            <a:off x="2786050" y="3214686"/>
            <a:ext cx="2500330" cy="2305056"/>
          </a:xfrm>
          <a:prstGeom prst="rect">
            <a:avLst/>
          </a:prstGeom>
          <a:noFill/>
        </p:spPr>
      </p:pic>
      <p:pic>
        <p:nvPicPr>
          <p:cNvPr id="11265" name="Picture 43" descr="Oedogonium"/>
          <p:cNvPicPr>
            <a:picLocks noChangeAspect="1" noChangeArrowheads="1"/>
          </p:cNvPicPr>
          <p:nvPr/>
        </p:nvPicPr>
        <p:blipFill>
          <a:blip r:embed="rId4"/>
          <a:srcRect/>
          <a:stretch>
            <a:fillRect/>
          </a:stretch>
        </p:blipFill>
        <p:spPr bwMode="auto">
          <a:xfrm>
            <a:off x="5286380" y="3214686"/>
            <a:ext cx="3400452" cy="2252153"/>
          </a:xfrm>
          <a:prstGeom prst="rect">
            <a:avLst/>
          </a:prstGeom>
          <a:noFill/>
        </p:spPr>
      </p:pic>
      <p:sp>
        <p:nvSpPr>
          <p:cNvPr id="11268" name="Rectangle 4"/>
          <p:cNvSpPr>
            <a:spLocks noChangeArrowheads="1"/>
          </p:cNvSpPr>
          <p:nvPr/>
        </p:nvSpPr>
        <p:spPr bwMode="auto">
          <a:xfrm>
            <a:off x="179512" y="132299"/>
            <a:ext cx="8712968"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Class:chlorophyceae</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Chlorophyceae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a large and important group of freshwater. They include some of the most common species, as well as many members that are important both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ecologically </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and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scientifically.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variety of shapes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forms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including free-swimming unicellular species, colonies, non-flagellate </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unicells</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filaments.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They also reproduce in a variety of ways, although all have a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haploid life-cycle</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which only the zygote cell is </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diploid. </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9" name="Rectangle 5"/>
          <p:cNvSpPr>
            <a:spLocks noChangeArrowheads="1"/>
          </p:cNvSpPr>
          <p:nvPr/>
        </p:nvSpPr>
        <p:spPr bwMode="auto">
          <a:xfrm>
            <a:off x="304800" y="5562600"/>
            <a:ext cx="8839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Chlorophyceae</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Diversity : Above are shown representatives of the three major groups of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Chlorophyceae</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From left to right, these are </a:t>
            </a:r>
            <a:r>
              <a:rPr kumimoji="0" lang="en-US"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Chlamydomonas</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Volvocales</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Pediastrum</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Chlorellales</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a:t>
            </a:r>
            <a:r>
              <a:rPr kumimoji="0" lang="en-US"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Oedogonium</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Oedogoniales</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3821519"/>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Most famous and important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chlorophyceae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a:p>
            <a:pPr lvl="0" algn="l" rtl="0" eaLnBrk="0" fontAlgn="base" hangingPunct="0">
              <a:spcBef>
                <a:spcPct val="0"/>
              </a:spcBef>
              <a:spcAft>
                <a:spcPct val="0"/>
              </a:spcAft>
              <a:buFontTx/>
              <a:buChar char="•"/>
              <a:tabLst>
                <a:tab pos="498475" algn="l"/>
              </a:tabLst>
            </a:pPr>
            <a:r>
              <a:rPr kumimoji="0" lang="en-US" sz="2400" b="1" i="1" u="none" strike="noStrike" cap="none" normalizeH="0" baseline="0" dirty="0" err="1" smtClean="0">
                <a:ln>
                  <a:noFill/>
                </a:ln>
                <a:solidFill>
                  <a:srgbClr val="FF0000"/>
                </a:solidFill>
                <a:effectLst/>
                <a:latin typeface="Times New Roman" pitchFamily="18" charset="0"/>
                <a:ea typeface="Times New Roman" pitchFamily="18" charset="0"/>
                <a:cs typeface="+mj-cs"/>
              </a:rPr>
              <a:t>Chlamydomonas</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mj-cs"/>
              </a:rPr>
              <a:t>:</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mj-cs"/>
              </a:rPr>
              <a:t>is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a genus of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mj-cs"/>
                <a:hlinkClick r:id="rId2" tooltip="Green alga"/>
              </a:rPr>
              <a:t>green alga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from order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mj-cs"/>
              </a:rPr>
              <a:t>vovocales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occurring in stagnant water and on damp soil, in freshwater, seawater, and even in snow as "snow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mj-cs"/>
              </a:rPr>
              <a:t>algae"</a:t>
            </a:r>
            <a:r>
              <a:rPr kumimoji="0" lang="en-US" sz="2400" b="0" i="1" u="none" strike="noStrike" cap="none" normalizeH="0" baseline="0" dirty="0" err="1" smtClean="0">
                <a:ln>
                  <a:noFill/>
                </a:ln>
                <a:solidFill>
                  <a:srgbClr val="000000"/>
                </a:solidFill>
                <a:effectLst/>
                <a:latin typeface="Times New Roman" pitchFamily="18" charset="0"/>
                <a:ea typeface="Times New Roman" pitchFamily="18" charset="0"/>
                <a:cs typeface="+mj-cs"/>
              </a:rPr>
              <a:t>Chlamydomonas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is used as a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mj-cs"/>
                <a:hlinkClick r:id="rId3" tooltip="Model &#10;organism"/>
              </a:rPr>
              <a:t>model organism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for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mj-cs"/>
                <a:hlinkClick r:id="rId4" tooltip="Molecular &#10;biology"/>
              </a:rPr>
              <a:t>molecular biology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especially studies of </a:t>
            </a:r>
            <a:r>
              <a:rPr kumimoji="0" lang="en-US" sz="2400" b="0" i="0" u="none" strike="noStrike" cap="none" normalizeH="0" baseline="0" dirty="0" err="1" smtClean="0">
                <a:ln>
                  <a:noFill/>
                </a:ln>
                <a:solidFill>
                  <a:srgbClr val="000000"/>
                </a:solidFill>
                <a:effectLst/>
                <a:latin typeface="Calibri" pitchFamily="34" charset="0"/>
                <a:ea typeface="Times New Roman" pitchFamily="18" charset="0"/>
                <a:cs typeface="+mj-cs"/>
                <a:hlinkClick r:id="rId5" tooltip="Flagellum"/>
              </a:rPr>
              <a:t>flagellar</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motility and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mj-cs"/>
                <a:hlinkClick r:id="rId6" tooltip="Chloroplast"/>
              </a:rPr>
              <a:t>chloroplast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dynamics, </a:t>
            </a:r>
            <a:r>
              <a:rPr lang="en-US" sz="2400" dirty="0" smtClean="0">
                <a:solidFill>
                  <a:srgbClr val="000000"/>
                </a:solidFill>
                <a:latin typeface="Times New Roman" pitchFamily="18" charset="0"/>
                <a:ea typeface="Times New Roman" pitchFamily="18" charset="0"/>
                <a:cs typeface="+mj-cs"/>
              </a:rPr>
              <a:t>biogenesis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and genetics.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It is generally found in habitat rich in ammonium salt. reproduces by both asexual and sexual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mj-cs"/>
              </a:rPr>
              <a:t>means.</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mj-cs"/>
              </a:rPr>
              <a:t>Chlamydomonas'</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mj-cs"/>
              </a:rPr>
              <a:t>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asexual reproduction through </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mj-cs"/>
              </a:rPr>
              <a:t>Zoospores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mj-cs"/>
              </a:rPr>
              <a:t>Palmella</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mj-cs"/>
              </a:rPr>
              <a:t> stage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mj-cs"/>
              </a:rPr>
              <a:t>Aplanospores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 </a:t>
            </a:r>
            <a:r>
              <a:rPr kumimoji="0" lang="en-US" sz="2400" b="0" i="0" u="none" strike="noStrike" cap="none" normalizeH="0" baseline="0" dirty="0" err="1" smtClean="0">
                <a:ln>
                  <a:noFill/>
                </a:ln>
                <a:solidFill>
                  <a:srgbClr val="00B050"/>
                </a:solidFill>
                <a:effectLst/>
                <a:latin typeface="Times New Roman" pitchFamily="18" charset="0"/>
                <a:ea typeface="Times New Roman" pitchFamily="18" charset="0"/>
                <a:cs typeface="+mj-cs"/>
              </a:rPr>
              <a:t>Hypnospores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(resting spore ,a thick walled ) sexual reproduction through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mj-cs"/>
              </a:rPr>
              <a:t>isogamy</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mj-cs"/>
              </a:rPr>
              <a:t>anisogamy</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or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mj-cs"/>
              </a:rPr>
              <a:t>oogamy</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a:t>
            </a:r>
            <a:endPar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mj-cs"/>
            </a:endParaRPr>
          </a:p>
        </p:txBody>
      </p:sp>
      <p:pic>
        <p:nvPicPr>
          <p:cNvPr id="31745" name="Picture 1" descr="C:\Users\almumhandis\Desktop\images (4).jpg"/>
          <p:cNvPicPr>
            <a:picLocks noChangeAspect="1" noChangeArrowheads="1"/>
          </p:cNvPicPr>
          <p:nvPr/>
        </p:nvPicPr>
        <p:blipFill>
          <a:blip r:embed="rId7"/>
          <a:srcRect/>
          <a:stretch>
            <a:fillRect/>
          </a:stretch>
        </p:blipFill>
        <p:spPr bwMode="auto">
          <a:xfrm>
            <a:off x="0" y="3886200"/>
            <a:ext cx="9144000" cy="2971800"/>
          </a:xfrm>
          <a:prstGeom prst="rect">
            <a:avLst/>
          </a:prstGeom>
          <a:noFill/>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2208</Words>
  <Application>Microsoft Office PowerPoint</Application>
  <PresentationFormat>On-screen Show (4:3)</PresentationFormat>
  <Paragraphs>168</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almumhandis</dc:creator>
  <cp:lastModifiedBy>Dr.Ahmed Sahi</cp:lastModifiedBy>
  <cp:revision>23</cp:revision>
  <dcterms:created xsi:type="dcterms:W3CDTF">2015-03-01T19:06:47Z</dcterms:created>
  <dcterms:modified xsi:type="dcterms:W3CDTF">2015-03-29T17:16:23Z</dcterms:modified>
</cp:coreProperties>
</file>