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</p:sldMasterIdLst>
  <p:notesMasterIdLst>
    <p:notesMasterId r:id="rId34"/>
  </p:notesMasterIdLst>
  <p:sldIdLst>
    <p:sldId id="315" r:id="rId2"/>
    <p:sldId id="316" r:id="rId3"/>
    <p:sldId id="317" r:id="rId4"/>
    <p:sldId id="318" r:id="rId5"/>
    <p:sldId id="319" r:id="rId6"/>
    <p:sldId id="320" r:id="rId7"/>
    <p:sldId id="325" r:id="rId8"/>
    <p:sldId id="311" r:id="rId9"/>
    <p:sldId id="324" r:id="rId10"/>
    <p:sldId id="303" r:id="rId11"/>
    <p:sldId id="260" r:id="rId12"/>
    <p:sldId id="263" r:id="rId13"/>
    <p:sldId id="326" r:id="rId14"/>
    <p:sldId id="322" r:id="rId15"/>
    <p:sldId id="321" r:id="rId16"/>
    <p:sldId id="306" r:id="rId17"/>
    <p:sldId id="307" r:id="rId18"/>
    <p:sldId id="308" r:id="rId19"/>
    <p:sldId id="309" r:id="rId20"/>
    <p:sldId id="284" r:id="rId21"/>
    <p:sldId id="304" r:id="rId22"/>
    <p:sldId id="323" r:id="rId23"/>
    <p:sldId id="264" r:id="rId24"/>
    <p:sldId id="299" r:id="rId25"/>
    <p:sldId id="269" r:id="rId26"/>
    <p:sldId id="268" r:id="rId27"/>
    <p:sldId id="267" r:id="rId28"/>
    <p:sldId id="327" r:id="rId29"/>
    <p:sldId id="328" r:id="rId30"/>
    <p:sldId id="286" r:id="rId31"/>
    <p:sldId id="265" r:id="rId32"/>
    <p:sldId id="298" r:id="rId3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24" autoAdjust="0"/>
  </p:normalViewPr>
  <p:slideViewPr>
    <p:cSldViewPr>
      <p:cViewPr>
        <p:scale>
          <a:sx n="80" d="100"/>
          <a:sy n="80" d="100"/>
        </p:scale>
        <p:origin x="-108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90FEBB7-CBB4-41AF-81D1-D16C99028A5F}" type="datetimeFigureOut">
              <a:rPr lang="ar-IQ" smtClean="0"/>
              <a:pPr/>
              <a:t>10/06/1438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5833A6-2A9E-4C69-9A00-8C59AA0438CE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2047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8E31-FF0F-4D2B-9136-E7BB5ADC74A8}" type="datetimeFigureOut">
              <a:rPr lang="ar-IQ" smtClean="0"/>
              <a:pPr/>
              <a:t>10/06/1438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A6F-CFA2-431B-A9EC-9D3D378362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8E31-FF0F-4D2B-9136-E7BB5ADC74A8}" type="datetimeFigureOut">
              <a:rPr lang="ar-IQ" smtClean="0"/>
              <a:pPr/>
              <a:t>10/06/1438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A6F-CFA2-431B-A9EC-9D3D378362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8E31-FF0F-4D2B-9136-E7BB5ADC74A8}" type="datetimeFigureOut">
              <a:rPr lang="ar-IQ" smtClean="0"/>
              <a:pPr/>
              <a:t>10/06/1438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A6F-CFA2-431B-A9EC-9D3D378362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8E31-FF0F-4D2B-9136-E7BB5ADC74A8}" type="datetimeFigureOut">
              <a:rPr lang="ar-IQ" smtClean="0"/>
              <a:pPr/>
              <a:t>10/06/1438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A6F-CFA2-431B-A9EC-9D3D378362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8E31-FF0F-4D2B-9136-E7BB5ADC74A8}" type="datetimeFigureOut">
              <a:rPr lang="ar-IQ" smtClean="0"/>
              <a:pPr/>
              <a:t>10/06/1438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A6F-CFA2-431B-A9EC-9D3D378362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8E31-FF0F-4D2B-9136-E7BB5ADC74A8}" type="datetimeFigureOut">
              <a:rPr lang="ar-IQ" smtClean="0"/>
              <a:pPr/>
              <a:t>10/06/1438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A6F-CFA2-431B-A9EC-9D3D378362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8E31-FF0F-4D2B-9136-E7BB5ADC74A8}" type="datetimeFigureOut">
              <a:rPr lang="ar-IQ" smtClean="0"/>
              <a:pPr/>
              <a:t>10/06/1438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A6F-CFA2-431B-A9EC-9D3D378362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8E31-FF0F-4D2B-9136-E7BB5ADC74A8}" type="datetimeFigureOut">
              <a:rPr lang="ar-IQ" smtClean="0"/>
              <a:pPr/>
              <a:t>10/06/1438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A6F-CFA2-431B-A9EC-9D3D378362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8E31-FF0F-4D2B-9136-E7BB5ADC74A8}" type="datetimeFigureOut">
              <a:rPr lang="ar-IQ" smtClean="0"/>
              <a:pPr/>
              <a:t>10/06/1438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A6F-CFA2-431B-A9EC-9D3D378362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8E31-FF0F-4D2B-9136-E7BB5ADC74A8}" type="datetimeFigureOut">
              <a:rPr lang="ar-IQ" smtClean="0"/>
              <a:pPr/>
              <a:t>10/06/1438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A6F-CFA2-431B-A9EC-9D3D378362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8E31-FF0F-4D2B-9136-E7BB5ADC74A8}" type="datetimeFigureOut">
              <a:rPr lang="ar-IQ" smtClean="0"/>
              <a:pPr/>
              <a:t>10/06/1438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4A6F-CFA2-431B-A9EC-9D3D378362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8E31-FF0F-4D2B-9136-E7BB5ADC74A8}" type="datetimeFigureOut">
              <a:rPr lang="ar-IQ" smtClean="0"/>
              <a:pPr/>
              <a:t>10/06/1438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64A6F-CFA2-431B-A9EC-9D3D378362D3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en.wikipedia.org/wiki/File:Microcystis_aeruginosa.jpe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ccs.infospace.com/ClickHandler.ashx?du=http://img3.allvoices.com/thumbs/image/609/480/66824933-algae-blooms.jpg&amp;ru=http://img3.allvoices.com/thumbs/image/609/480/66824933-algae-blooms.jpg&amp;ld=20140224&amp;ap=19&amp;app=1&amp;c=govomehosted&amp;s=govomehosted&amp;coi=772&amp;cop=main-title&amp;euip=37.238.78.178&amp;npp=19&amp;p=0&amp;pp=0&amp;pvaid=cdd33742e416428ea31d2074c79550e6&amp;vid=948837858.233852043450.1391536680.17&amp;fcoi=417&amp;fct.uid=e4073286e903412287da2439de2626dd&amp;ep=19&amp;mid=9&amp;en=DC7CWTeowf1sC+EI0vnOhuUEfqMPympy7WQY8uSLYUU9NI75iFWRU8pHdrXjKYaI&amp;hash=7B5DF5F4B12795AFA92250ECEE873E5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hyperlink" Target="http://ccs.infospace.com/ClickHandler.ashx?du=http://static.businessinsider.com/image/51d6ed7069bedd184400001c/image.jpg&amp;ru=http://static.businessinsider.com/image/51d6ed7069bedd184400001c/image.jpg&amp;ld=20140224&amp;ap=10&amp;app=1&amp;c=govomehosted&amp;s=govomehosted&amp;coi=772&amp;cop=main-title&amp;euip=37.238.78.178&amp;npp=10&amp;p=0&amp;pp=0&amp;pvaid=cdd33742e416428ea31d2074c79550e6&amp;vid=948837858.233852043450.1391536680.17&amp;fcoi=417&amp;fct.uid=e4073286e903412287da2439de2626dd&amp;ep=10&amp;mid=9&amp;en=DC7CWTeowf1sC+EI0vnOhuUEfqMPympy7WQY8uSLYUU9NI75iFWRU8pHdrXjKYaI&amp;hash=7B72D946A35366F5AFA5FC114487216A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0364" y="0"/>
            <a:ext cx="3571900" cy="10715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The algae grow</a:t>
            </a: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1- </a:t>
            </a:r>
            <a:r>
              <a:rPr lang="en-US" b="1" dirty="0" smtClean="0"/>
              <a:t>Diffuse </a:t>
            </a:r>
            <a:r>
              <a:rPr lang="en-US" b="1" dirty="0"/>
              <a:t>growth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b="1" dirty="0"/>
              <a:t> every cell in algal body will shared and grow such as </a:t>
            </a:r>
            <a:r>
              <a:rPr lang="en-US" b="1" i="1" dirty="0" err="1"/>
              <a:t>Ulva</a:t>
            </a:r>
            <a:r>
              <a:rPr lang="en-US" b="1" dirty="0"/>
              <a:t> .</a:t>
            </a:r>
            <a:endParaRPr lang="en-US" dirty="0"/>
          </a:p>
          <a:p>
            <a:pPr lvl="0"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2-</a:t>
            </a:r>
            <a:r>
              <a:rPr lang="en-US" b="1" dirty="0" smtClean="0"/>
              <a:t> Localized </a:t>
            </a:r>
            <a:r>
              <a:rPr lang="en-US" b="1" dirty="0"/>
              <a:t>growth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b="1" dirty="0"/>
              <a:t> </a:t>
            </a:r>
            <a:endParaRPr lang="en-US" dirty="0"/>
          </a:p>
          <a:p>
            <a:pPr lvl="0" algn="l" rtl="0"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a- </a:t>
            </a:r>
            <a:r>
              <a:rPr lang="en-US" b="1" dirty="0" smtClean="0"/>
              <a:t>Apical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b="1" dirty="0"/>
              <a:t> it happens in one cell or group of cells but the growth only happen at the apex such as </a:t>
            </a:r>
            <a:r>
              <a:rPr lang="en-US" b="1" i="1" dirty="0" err="1"/>
              <a:t>Fucus</a:t>
            </a:r>
            <a:r>
              <a:rPr lang="en-US" b="1" i="1" dirty="0"/>
              <a:t> </a:t>
            </a:r>
            <a:r>
              <a:rPr lang="en-US" b="1" dirty="0"/>
              <a:t>.</a:t>
            </a:r>
            <a:endParaRPr lang="en-US" dirty="0"/>
          </a:p>
          <a:p>
            <a:pPr lvl="0" algn="l" rtl="0">
              <a:buNone/>
            </a:pPr>
            <a:r>
              <a:rPr lang="en-US" b="1" dirty="0" smtClean="0"/>
              <a:t>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b-</a:t>
            </a:r>
            <a:r>
              <a:rPr lang="en-US" b="1" dirty="0" smtClean="0"/>
              <a:t> Intercalary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b="1" dirty="0"/>
              <a:t> the growth happen between the apex and the base position ( in the middle) such as </a:t>
            </a:r>
            <a:r>
              <a:rPr lang="en-US" b="1" i="1" dirty="0" err="1"/>
              <a:t>Laminaria</a:t>
            </a:r>
            <a:r>
              <a:rPr lang="en-US" b="1" dirty="0"/>
              <a:t>.</a:t>
            </a:r>
            <a:endParaRPr lang="en-US" dirty="0"/>
          </a:p>
          <a:p>
            <a:pPr lvl="0" algn="l" rtl="0">
              <a:buNone/>
            </a:pPr>
            <a:r>
              <a:rPr lang="en-US" b="1" dirty="0" smtClean="0"/>
              <a:t>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c-</a:t>
            </a:r>
            <a:r>
              <a:rPr lang="en-US" b="1" dirty="0" smtClean="0"/>
              <a:t> Basal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b="1" dirty="0"/>
              <a:t> only happens in the basal site of algae.</a:t>
            </a:r>
            <a:endParaRPr lang="en-US" dirty="0"/>
          </a:p>
          <a:p>
            <a:pPr algn="l" rtl="0"/>
            <a:endParaRPr lang="ar-IQ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762000"/>
            <a:ext cx="7010400" cy="15696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Times New Roman" pitchFamily="18" charset="0"/>
                <a:ea typeface="Calibri" pitchFamily="34" charset="0"/>
              </a:rPr>
              <a:t>Division :</a:t>
            </a:r>
            <a:r>
              <a:rPr lang="en-US" sz="2800" b="1" dirty="0" err="1" smtClean="0">
                <a:latin typeface="Times New Roman" pitchFamily="18" charset="0"/>
                <a:ea typeface="Calibri" pitchFamily="34" charset="0"/>
              </a:rPr>
              <a:t>Cyanobacteria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</a:rPr>
              <a:t> or </a:t>
            </a:r>
            <a:r>
              <a:rPr lang="en-US" sz="2800" b="1" dirty="0" err="1" smtClean="0">
                <a:latin typeface="Times New Roman" pitchFamily="18" charset="0"/>
                <a:ea typeface="Calibri" pitchFamily="34" charset="0"/>
              </a:rPr>
              <a:t>Cyanophyta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</a:rPr>
              <a:t> (Blue green algae)</a:t>
            </a:r>
            <a:endParaRPr lang="en-US" sz="2800" dirty="0" smtClean="0">
              <a:latin typeface="Arial" pitchFamily="34" charset="0"/>
            </a:endParaRPr>
          </a:p>
          <a:p>
            <a:pPr lvl="0" algn="ctr" rt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Called blue-green bacteria( </a:t>
            </a:r>
            <a:r>
              <a:rPr lang="en-US" sz="20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Cyanobacteria</a:t>
            </a:r>
            <a:r>
              <a:rPr lang="en-US" sz="20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) because there are similarities between division and bacteria, including:</a:t>
            </a:r>
            <a:endParaRPr lang="ar-IQ" sz="2000" b="1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2362200"/>
            <a:ext cx="5105400" cy="132343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1- Both are prokaryotic organisms.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2- Both have no sexual reproduction.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3- Both  are sensitive to antibiotics.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4- Both are able to biosynthetic of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Ornithine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" y="3657600"/>
            <a:ext cx="7772400" cy="267765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The different between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cyanobacteria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and bacteria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1-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Cyanobacteria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have no flagella.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2-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Cyanobacteria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filaments are possible  branched but the bacteria are not.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3-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Cyanobacteria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able for photosynthesis.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4-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Cyanobacteria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have chlorophyll 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5-Cyanobacteria could live with fungi and produce lichen in environment.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</a:b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ea typeface="Times New Roman" pitchFamily="18" charset="0"/>
              <a:cs typeface="+mj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200" b="1" dirty="0" smtClean="0">
                <a:solidFill>
                  <a:srgbClr val="0070C0"/>
                </a:solidFill>
              </a:rPr>
              <a:t>The </a:t>
            </a:r>
            <a:r>
              <a:rPr lang="en-AU" sz="3200" b="1" dirty="0">
                <a:solidFill>
                  <a:srgbClr val="0070C0"/>
                </a:solidFill>
              </a:rPr>
              <a:t>principal Characteristics of the </a:t>
            </a:r>
            <a:r>
              <a:rPr lang="en-AU" sz="3200" b="1" dirty="0" err="1" smtClean="0">
                <a:solidFill>
                  <a:srgbClr val="0070C0"/>
                </a:solidFill>
              </a:rPr>
              <a:t>Cyanophyta</a:t>
            </a:r>
            <a:endParaRPr lang="ar-JO" sz="3200" b="1" dirty="0" smtClean="0">
              <a:solidFill>
                <a:srgbClr val="0070C0"/>
              </a:solidFill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JO" sz="2400" b="1" dirty="0"/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JO" sz="2400" b="1" dirty="0" smtClean="0"/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JO" sz="2400" b="1" dirty="0"/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JO" sz="2400" b="1" dirty="0" smtClean="0"/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JO" sz="2400" b="1" dirty="0"/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 b="1" dirty="0" smtClean="0"/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 b="1" dirty="0" smtClean="0"/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6002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Among the blue algae  there are unicellular  ,colonial , and filamentous  form  and there are even some with a simple 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paranchymatous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organization , Flagellate cells never occur at any stage in the life cycle </a:t>
            </a: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743200"/>
            <a:ext cx="8915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AU" sz="2400" b="1" dirty="0" smtClean="0">
                <a:latin typeface="Times New Roman" pitchFamily="18" charset="0"/>
                <a:ea typeface="Calibri" pitchFamily="34" charset="0"/>
                <a:cs typeface="+mj-cs"/>
              </a:rPr>
              <a:t>2-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+mj-cs"/>
              </a:rPr>
              <a:t>They lack a nucleus and organelles (chloroplast, mitochondria) </a:t>
            </a:r>
            <a:br>
              <a:rPr lang="en-US" sz="2400" dirty="0" smtClean="0">
                <a:latin typeface="Times New Roman" pitchFamily="18" charset="0"/>
                <a:ea typeface="Calibri" pitchFamily="34" charset="0"/>
                <a:cs typeface="+mj-cs"/>
              </a:rPr>
            </a:br>
            <a:r>
              <a:rPr lang="en-AU" sz="2400" b="1" dirty="0" smtClean="0">
                <a:latin typeface="Times New Roman" pitchFamily="18" charset="0"/>
                <a:ea typeface="Calibri" pitchFamily="34" charset="0"/>
                <a:cs typeface="+mj-cs"/>
              </a:rPr>
              <a:t>3-</a:t>
            </a:r>
            <a:r>
              <a:rPr lang="en-AU" sz="2400" dirty="0" smtClean="0">
                <a:latin typeface="Times New Roman" pitchFamily="18" charset="0"/>
                <a:ea typeface="Calibri" pitchFamily="34" charset="0"/>
                <a:cs typeface="+mj-cs"/>
              </a:rPr>
              <a:t>The photosynthetic pigments are located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in  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thylakoids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, which lie free in the cytoplasm </a:t>
            </a: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4-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the 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thylakoids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contain chlorophyll a, but chlorophylls 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b,c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are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absent . Present B-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carotine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, xanthophylls such as 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Myxoanthin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,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Zeaxanthin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400" dirty="0" smtClean="0"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400" dirty="0" smtClean="0"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000" dirty="0" smtClean="0">
              <a:latin typeface="Times New Roman" pitchFamily="18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5-as well as 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Biloprotein</a:t>
            </a:r>
            <a:r>
              <a:rPr lang="en-AU" sz="2400" baseline="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+mj-cs"/>
              </a:rPr>
              <a:t>s</a:t>
            </a:r>
            <a:r>
              <a:rPr lang="en-A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+mj-cs"/>
              </a:rPr>
              <a:t>  pigment </a:t>
            </a:r>
            <a:r>
              <a:rPr lang="en-US" sz="2400" dirty="0" smtClean="0">
                <a:solidFill>
                  <a:schemeClr val="tx1"/>
                </a:solidFill>
              </a:rPr>
              <a:t>Represented </a:t>
            </a:r>
            <a:r>
              <a:rPr lang="en-US" sz="2400" dirty="0" smtClean="0">
                <a:solidFill>
                  <a:srgbClr val="00B050"/>
                </a:solidFill>
              </a:rPr>
              <a:t>green pigment </a:t>
            </a:r>
            <a:r>
              <a:rPr lang="en-US" sz="2400" dirty="0" smtClean="0">
                <a:solidFill>
                  <a:schemeClr val="tx1"/>
                </a:solidFill>
              </a:rPr>
              <a:t>C-</a:t>
            </a:r>
            <a:r>
              <a:rPr lang="en-US" sz="2400" dirty="0" err="1" smtClean="0">
                <a:solidFill>
                  <a:schemeClr val="tx1"/>
                </a:solidFill>
              </a:rPr>
              <a:t>phycocyanin,andAll</a:t>
            </a:r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</a:rPr>
              <a:t>phycocyanin</a:t>
            </a:r>
            <a:r>
              <a:rPr lang="en-US" sz="2400" dirty="0" smtClean="0">
                <a:solidFill>
                  <a:schemeClr val="tx1"/>
                </a:solidFill>
              </a:rPr>
              <a:t> .also C-</a:t>
            </a:r>
            <a:r>
              <a:rPr lang="en-US" sz="2400" dirty="0" err="1" smtClean="0">
                <a:solidFill>
                  <a:schemeClr val="tx1"/>
                </a:solidFill>
              </a:rPr>
              <a:t>phycoerythrin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>
                <a:solidFill>
                  <a:srgbClr val="002060"/>
                </a:solidFill>
              </a:rPr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red pigment)</a:t>
            </a:r>
            <a:r>
              <a:rPr lang="en-AU" sz="2400" dirty="0" smtClean="0">
                <a:solidFill>
                  <a:srgbClr val="002060"/>
                </a:solidFill>
                <a:latin typeface="Times New Roman" pitchFamily="18" charset="0"/>
                <a:cs typeface="+mj-cs"/>
              </a:rPr>
              <a:t>.</a:t>
            </a:r>
            <a:endParaRPr kumimoji="0" lang="ar-JO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6-The reserve polysaccharide is 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cyanophycean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starch 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.</a:t>
            </a:r>
            <a:endParaRPr kumimoji="0" lang="ar-J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7-The DNA lie bundled up in the centre of the 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protoplas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+mj-cs"/>
              </a:rPr>
              <a:t>m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8-The structural part of the cell wall consists of 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Peptidoglycan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, the cell are often  embedded in  sheaths of mucilage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9-blue green algae reproduce asexually ,sexual reproduction is absent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10-blue green algae  occur in marine ,freshwater, terrestrial habitats.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400" dirty="0">
              <a:latin typeface="Times New Roman" pitchFamily="18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://images.tutorvista.com/content/kingdoms-living-world/cyanobacteria-cell-structur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886200"/>
            <a:ext cx="4848225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mumhandis\Desktop\imagesCAYG18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2362200" y="152400"/>
            <a:ext cx="441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6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Heterocysts</a:t>
            </a:r>
            <a:endParaRPr lang="ar-IQ" sz="66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00430" y="285728"/>
            <a:ext cx="2857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Heterocysts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28596" y="785794"/>
            <a:ext cx="8501122" cy="46166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Are specialized cells, large, empty looking  found in the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trichomes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certain filamentous blue 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green algae.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Heterocysts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are place of N2- Fixation due to present of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Nitrogenase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enzyme 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which only present in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Heterocysts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 any place responsible for N2- Fixation.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Heterocysts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are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photosynthetically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inactive, they do not fix CO2, nor do they produce O2. They also exhibit a high rate of respiratory O2 consumption and are surrounded by a thick, laminated cell wall that limits ingress of atmospheric gases, including O2.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However, any factor affecting the N</a:t>
            </a:r>
            <a:r>
              <a:rPr kumimoji="0" lang="en-US" sz="21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Fixation procedure will affect the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heterocysts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development in the filament. Such as the presence or absence of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comibined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(Nitrogen) in the culture media of algae.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596" y="500042"/>
            <a:ext cx="8072494" cy="10618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addition to that N2- Fixation could be happened in any type of cells if the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Nitrogenase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enzyme is present in it, because  is the responsible for these action(N2- Fixation ).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57158" y="1643050"/>
            <a:ext cx="8501122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Heterocysts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can easily be distinguished from the vegetative cells of the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trichome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by their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 Large size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 Thick walls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 Homogeneous transparent ,pale yellowish contents a distinct pore either at one or at both ends. 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C:\Users\almumhandis\Desktop\imag\picher of algae\anabaena_with_labe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30572"/>
            <a:ext cx="9144000" cy="3127428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428604"/>
            <a:ext cx="8429684" cy="23544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Position of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Heterocysts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the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trichomes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Heterocysts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usually occur singly.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Terminal in position ( </a:t>
            </a:r>
            <a:r>
              <a:rPr kumimoji="0" lang="en-US" sz="2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Gloeotricia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Intercalary in position(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Nostoc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Lateral in position (</a:t>
            </a:r>
            <a:r>
              <a:rPr kumimoji="0" lang="en-US" sz="2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Nostochopsis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 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some genera they occur in pairs( </a:t>
            </a:r>
            <a:r>
              <a:rPr kumimoji="0" lang="en-US" sz="2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Anabaenopsis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).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5-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Rarely in chain.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C:\Users\almumhandis\Desktop\algae Lec\anabaena_pluss_41_140878_bm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21"/>
            <a:ext cx="4929190" cy="4143379"/>
          </a:xfrm>
          <a:prstGeom prst="rect">
            <a:avLst/>
          </a:prstGeom>
          <a:noFill/>
        </p:spPr>
      </p:pic>
      <p:pic>
        <p:nvPicPr>
          <p:cNvPr id="27652" name="Picture 4" descr="C:\Users\almumhandis\Desktop\algae Lec\5226801079_1f06b3abac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714620"/>
            <a:ext cx="4214810" cy="414338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00166" y="428604"/>
            <a:ext cx="6000792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Shape of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Heterocysts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 They are identical to the vegetative cells.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1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 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They are also round </a:t>
            </a:r>
            <a:r>
              <a:rPr kumimoji="0" lang="en-US" sz="2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Nostoc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anabena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</a:t>
            </a:r>
            <a:r>
              <a:rPr kumimoji="0" lang="en-US" sz="2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Rivularia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 Some time rectangular in </a:t>
            </a:r>
            <a:r>
              <a:rPr kumimoji="0" lang="en-US" sz="2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Hapalosiphon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Aulosira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Scytonema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 descr="C:\Users\almumhandis\Desktop\algae Lec\Hapalosiph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4786314" cy="4500570"/>
          </a:xfrm>
          <a:prstGeom prst="rect">
            <a:avLst/>
          </a:prstGeom>
          <a:noFill/>
        </p:spPr>
      </p:pic>
      <p:pic>
        <p:nvPicPr>
          <p:cNvPr id="5" name="Picture 3" descr="C:\Users\almumhandis\Desktop\algae Lec\173287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357430"/>
            <a:ext cx="4357686" cy="450057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almumhandis\Desktop\imag\Anabaena crassa_files\anabaen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381000" y="609600"/>
            <a:ext cx="4267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Form Heterocyst</a:t>
            </a:r>
            <a:endParaRPr lang="en-US" sz="6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9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28600" y="685800"/>
            <a:ext cx="8534400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Algal seasonal life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4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14282" y="1071546"/>
            <a:ext cx="89297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Annual : the algal body found completely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lysed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during Autumn.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Perennial :  the algal body found partially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lysed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during Autumn.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3-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Pseudoperennial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:  the algal body about to completely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lysed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during Autumn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57158" y="2643182"/>
            <a:ext cx="8501122" cy="3908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Algal  cultures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1-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Crud culture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algae in sea water which changed </a:t>
            </a:r>
            <a:r>
              <a:rPr lang="en-US" sz="24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intervally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 from time to time , this way of culturing might let most of microalgae to be lost during this type of culturing.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2-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Enriched culture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in this type of culture nutrients will be added to stimulate specific type of algae to grow.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3-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Unialgal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culture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it is culture contain only one type of algae but with contaminant bacteria and fungi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4-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Axenic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culture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it is culture contain only one type of algae free of any  contaminant  such as bacteria and fungi.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838200"/>
            <a:ext cx="7772400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000" dirty="0" err="1" smtClean="0">
                <a:cs typeface="+mj-cs"/>
              </a:rPr>
              <a:t>Cyanobacteria</a:t>
            </a:r>
            <a:r>
              <a:rPr lang="en-US" sz="2000" dirty="0" smtClean="0">
                <a:cs typeface="+mj-cs"/>
              </a:rPr>
              <a:t> Nitrogen Fixation </a:t>
            </a:r>
            <a:r>
              <a:rPr lang="en-US" sz="2000" dirty="0" err="1" smtClean="0">
                <a:cs typeface="+mj-cs"/>
              </a:rPr>
              <a:t>Cyanobacteria</a:t>
            </a:r>
            <a:r>
              <a:rPr lang="en-US" sz="2000" dirty="0" smtClean="0">
                <a:cs typeface="+mj-cs"/>
              </a:rPr>
              <a:t> are the only phototrophic organisms that perform N</a:t>
            </a:r>
            <a:r>
              <a:rPr lang="en-US" sz="2000" baseline="-25000" dirty="0" smtClean="0">
                <a:cs typeface="+mj-cs"/>
              </a:rPr>
              <a:t>2</a:t>
            </a:r>
            <a:r>
              <a:rPr lang="en-US" sz="2000" dirty="0" smtClean="0">
                <a:cs typeface="+mj-cs"/>
              </a:rPr>
              <a:t> fixation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dirty="0" err="1" smtClean="0">
                <a:cs typeface="+mj-cs"/>
              </a:rPr>
              <a:t>Nitrogenase</a:t>
            </a:r>
            <a:r>
              <a:rPr lang="en-US" sz="2000" dirty="0" smtClean="0">
                <a:cs typeface="+mj-cs"/>
              </a:rPr>
              <a:t> converts N</a:t>
            </a:r>
            <a:r>
              <a:rPr lang="en-US" sz="2000" baseline="-25000" dirty="0" smtClean="0">
                <a:cs typeface="+mj-cs"/>
              </a:rPr>
              <a:t>2</a:t>
            </a:r>
            <a:r>
              <a:rPr lang="en-US" sz="2000" dirty="0" smtClean="0">
                <a:cs typeface="+mj-cs"/>
              </a:rPr>
              <a:t> into NH</a:t>
            </a:r>
            <a:r>
              <a:rPr lang="en-US" sz="2000" baseline="-25000" dirty="0" smtClean="0">
                <a:cs typeface="+mj-cs"/>
              </a:rPr>
              <a:t>4</a:t>
            </a:r>
            <a:r>
              <a:rPr lang="en-US" sz="2000" baseline="30000" dirty="0" smtClean="0">
                <a:cs typeface="+mj-cs"/>
              </a:rPr>
              <a:t>+</a:t>
            </a:r>
            <a:r>
              <a:rPr lang="en-US" sz="2000" dirty="0" smtClean="0">
                <a:cs typeface="+mj-cs"/>
              </a:rPr>
              <a:t>; encoded by </a:t>
            </a:r>
            <a:r>
              <a:rPr lang="en-US" sz="2000" i="1" dirty="0" err="1" smtClean="0">
                <a:cs typeface="+mj-cs"/>
              </a:rPr>
              <a:t>nif</a:t>
            </a:r>
            <a:r>
              <a:rPr lang="en-US" sz="2000" dirty="0" smtClean="0">
                <a:cs typeface="+mj-cs"/>
              </a:rPr>
              <a:t> genes and requires 32 Fe per enzyme molecule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dirty="0" smtClean="0">
                <a:cs typeface="+mj-cs"/>
              </a:rPr>
              <a:t>High energy required: 12-15 ATP per fixed N, H provided by NADPH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dirty="0" err="1" smtClean="0">
                <a:cs typeface="+mj-cs"/>
              </a:rPr>
              <a:t>Heterocysts</a:t>
            </a:r>
            <a:r>
              <a:rPr lang="en-US" sz="2000" dirty="0" smtClean="0">
                <a:cs typeface="+mj-cs"/>
              </a:rPr>
              <a:t> are special cells for N</a:t>
            </a:r>
            <a:r>
              <a:rPr lang="en-US" sz="2000" baseline="-25000" dirty="0" smtClean="0">
                <a:cs typeface="+mj-cs"/>
              </a:rPr>
              <a:t>2</a:t>
            </a:r>
            <a:r>
              <a:rPr lang="en-US" sz="2000" dirty="0" smtClean="0">
                <a:cs typeface="+mj-cs"/>
              </a:rPr>
              <a:t> fixation: thick cell wall, low oxygen concentration, </a:t>
            </a:r>
            <a:r>
              <a:rPr lang="en-US" sz="2000" dirty="0" err="1" smtClean="0">
                <a:cs typeface="+mj-cs"/>
              </a:rPr>
              <a:t>photosystem</a:t>
            </a:r>
            <a:r>
              <a:rPr lang="en-US" sz="2000" dirty="0" smtClean="0">
                <a:cs typeface="+mj-cs"/>
              </a:rPr>
              <a:t> II (light reaction) inactive but </a:t>
            </a:r>
            <a:r>
              <a:rPr lang="en-US" sz="2000" dirty="0" err="1" smtClean="0">
                <a:cs typeface="+mj-cs"/>
              </a:rPr>
              <a:t>photosystem</a:t>
            </a:r>
            <a:r>
              <a:rPr lang="en-US" sz="2000" dirty="0" smtClean="0">
                <a:cs typeface="+mj-cs"/>
              </a:rPr>
              <a:t> I active to provide ATP; connected to vegetative cells by cell wall pores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dirty="0" err="1" smtClean="0">
                <a:cs typeface="+mj-cs"/>
              </a:rPr>
              <a:t>Nitrogenase</a:t>
            </a:r>
            <a:r>
              <a:rPr lang="en-US" sz="2000" dirty="0" smtClean="0">
                <a:cs typeface="+mj-cs"/>
              </a:rPr>
              <a:t> activity: during the day in </a:t>
            </a:r>
            <a:r>
              <a:rPr lang="en-US" sz="2000" dirty="0" err="1" smtClean="0">
                <a:cs typeface="+mj-cs"/>
              </a:rPr>
              <a:t>heterocystous</a:t>
            </a:r>
            <a:r>
              <a:rPr lang="en-US" sz="2000" dirty="0" smtClean="0">
                <a:cs typeface="+mj-cs"/>
              </a:rPr>
              <a:t> species, at night in non-</a:t>
            </a:r>
            <a:r>
              <a:rPr lang="en-US" sz="2000" dirty="0" err="1" smtClean="0">
                <a:cs typeface="+mj-cs"/>
              </a:rPr>
              <a:t>heterocystous</a:t>
            </a:r>
            <a:r>
              <a:rPr lang="en-US" sz="2000" dirty="0" smtClean="0">
                <a:cs typeface="+mj-cs"/>
              </a:rPr>
              <a:t> species; induced by low NH</a:t>
            </a:r>
            <a:r>
              <a:rPr lang="en-US" sz="2000" baseline="-25000" dirty="0" smtClean="0">
                <a:cs typeface="+mj-cs"/>
              </a:rPr>
              <a:t>4</a:t>
            </a:r>
            <a:r>
              <a:rPr lang="en-US" sz="2000" baseline="30000" dirty="0" smtClean="0">
                <a:cs typeface="+mj-cs"/>
              </a:rPr>
              <a:t>+</a:t>
            </a:r>
            <a:r>
              <a:rPr lang="en-US" sz="2000" dirty="0" smtClean="0">
                <a:cs typeface="+mj-cs"/>
              </a:rPr>
              <a:t> concentrations in the environment </a:t>
            </a:r>
            <a:br>
              <a:rPr lang="en-US" sz="2000" dirty="0" smtClean="0">
                <a:cs typeface="+mj-cs"/>
              </a:rPr>
            </a:br>
            <a:endParaRPr lang="en-US" sz="2000" dirty="0">
              <a:cs typeface="+mj-cs"/>
            </a:endParaRPr>
          </a:p>
        </p:txBody>
      </p:sp>
      <p:pic>
        <p:nvPicPr>
          <p:cNvPr id="43010" name="Picture 2" descr="http://www.jochemnet.de/fiu/bot4404/Anabae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648200"/>
            <a:ext cx="3810000" cy="190500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1752600" y="304800"/>
            <a:ext cx="53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2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Heterocysts</a:t>
            </a:r>
            <a:r>
              <a:rPr lang="en-A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lang="en-AU" sz="2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nitrogyen</a:t>
            </a:r>
            <a:r>
              <a:rPr lang="en-A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fixation 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71096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JO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JO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JO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JO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JO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JO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JO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JO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JO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www.biologie.uni-hamburg.de/b-online/library/webb/BOT311/Cyanobacteria/AkineteHeterocystLMHigh300La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048000"/>
            <a:ext cx="373416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s://encrypted-tbn1.gstatic.com/images?q=tbn:ANd9GcSnrxtPKL5_NTIvwhFNvPQhws6ThIO7fo6b3SPdIfLgI7MiwYr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124200"/>
            <a:ext cx="3276600" cy="304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Akinetes</a:t>
            </a:r>
            <a:r>
              <a:rPr kumimoji="0" lang="en-A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: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are 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large(giant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) thick 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+mj-cs"/>
              </a:rPr>
              <a:t>–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walled cells , full of reserve  material, which  enable the algae to survive periods when environmental conditions   are not favourable to growth (drought ,cold, nutrient deficiency etc...) .they develop from </a:t>
            </a:r>
            <a:endParaRPr kumimoji="0" lang="ar-J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vegetative cells  and contain large amount of </a:t>
            </a:r>
            <a:r>
              <a:rPr kumimoji="0" lang="en-A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cyanophycin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</a:t>
            </a: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.(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9144000" cy="74789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800" b="1" dirty="0" smtClean="0"/>
              <a:t> </a:t>
            </a:r>
            <a:r>
              <a:rPr lang="en-US" sz="2800" b="1" dirty="0" err="1" smtClean="0"/>
              <a:t>Akinates</a:t>
            </a:r>
            <a:r>
              <a:rPr lang="en-US" sz="2800" b="1" dirty="0" smtClean="0"/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responsible for asexual reproduction in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cyanobacteria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during un convenient environmental  circumstance.</a:t>
            </a:r>
            <a:r>
              <a:rPr lang="en-US" sz="2800" b="1" dirty="0" smtClean="0"/>
              <a:t> </a:t>
            </a:r>
          </a:p>
          <a:p>
            <a:pPr algn="l" rtl="0"/>
            <a:endParaRPr lang="en-US" sz="2800" b="1" dirty="0" smtClean="0"/>
          </a:p>
          <a:p>
            <a:pPr algn="l" rtl="0"/>
            <a:r>
              <a:rPr lang="en-US" sz="2800" b="1" dirty="0" smtClean="0">
                <a:solidFill>
                  <a:srgbClr val="002060"/>
                </a:solidFill>
              </a:rPr>
              <a:t>Q:why </a:t>
            </a:r>
            <a:r>
              <a:rPr lang="en-US" sz="2800" b="1" dirty="0" err="1" smtClean="0">
                <a:solidFill>
                  <a:srgbClr val="002060"/>
                </a:solidFill>
              </a:rPr>
              <a:t>Akinates</a:t>
            </a:r>
            <a:r>
              <a:rPr lang="en-US" sz="2800" b="1" dirty="0" smtClean="0">
                <a:solidFill>
                  <a:srgbClr val="002060"/>
                </a:solidFill>
              </a:rPr>
              <a:t> full with food stored?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l" rtl="0"/>
            <a:r>
              <a:rPr lang="en-US" sz="2800" b="1" dirty="0" smtClean="0">
                <a:solidFill>
                  <a:srgbClr val="002060"/>
                </a:solidFill>
              </a:rPr>
              <a:t>Because to avoid these un convenient environmental   factors such as PH, Nutrient , Temperature, light tensile, toxin…..etc.</a:t>
            </a:r>
          </a:p>
          <a:p>
            <a:pPr algn="l" rtl="0"/>
            <a:endParaRPr lang="en-US" sz="2800" b="1" dirty="0" smtClean="0">
              <a:solidFill>
                <a:srgbClr val="00206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Gas vacuoles</a:t>
            </a:r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Gas vacuoles aid buoyancy in </a:t>
            </a:r>
            <a:r>
              <a:rPr lang="en-AU" sz="28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planktonic</a:t>
            </a:r>
            <a:r>
              <a:rPr lang="en-A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species allowing the cells to control their position in the water column</a:t>
            </a:r>
            <a:r>
              <a:rPr lang="en-AU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8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8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8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8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rtl="0"/>
            <a:endParaRPr lang="en-US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83407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Reproduction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ar-JO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sz="2800" dirty="0" smtClean="0">
              <a:cs typeface="+mj-cs"/>
            </a:endParaRPr>
          </a:p>
          <a:p>
            <a:pPr algn="l"/>
            <a:r>
              <a:rPr lang="en-AU" sz="2800" dirty="0" smtClean="0">
                <a:cs typeface="+mj-cs"/>
              </a:rPr>
              <a:t>They are tow type for reproduction </a:t>
            </a:r>
            <a:r>
              <a:rPr lang="en-AU" sz="2800" b="1" dirty="0" smtClean="0">
                <a:cs typeface="+mj-cs"/>
              </a:rPr>
              <a:t>:</a:t>
            </a:r>
            <a:endParaRPr lang="en-US" sz="2800" dirty="0" smtClean="0">
              <a:cs typeface="+mj-cs"/>
            </a:endParaRPr>
          </a:p>
          <a:p>
            <a:pPr algn="l"/>
            <a:r>
              <a:rPr lang="en-AU" sz="2800" b="1" dirty="0" smtClean="0">
                <a:solidFill>
                  <a:srgbClr val="FF0000"/>
                </a:solidFill>
                <a:cs typeface="+mj-cs"/>
              </a:rPr>
              <a:t>1-Vegetative reproduction </a:t>
            </a:r>
            <a:endParaRPr lang="en-US" sz="2800" dirty="0" smtClean="0">
              <a:solidFill>
                <a:srgbClr val="FF0000"/>
              </a:solidFill>
              <a:cs typeface="+mj-cs"/>
            </a:endParaRPr>
          </a:p>
          <a:p>
            <a:pPr algn="l"/>
            <a:r>
              <a:rPr lang="en-AU" sz="2800" dirty="0" smtClean="0">
                <a:cs typeface="+mj-cs"/>
              </a:rPr>
              <a:t>a-Binary fission </a:t>
            </a:r>
            <a:endParaRPr lang="en-US" sz="2800" dirty="0" smtClean="0">
              <a:cs typeface="+mj-cs"/>
            </a:endParaRPr>
          </a:p>
          <a:p>
            <a:pPr algn="l"/>
            <a:r>
              <a:rPr lang="en-AU" sz="2800" dirty="0" smtClean="0">
                <a:cs typeface="+mj-cs"/>
              </a:rPr>
              <a:t>b-Fragmentation</a:t>
            </a:r>
            <a:endParaRPr lang="en-US" sz="2800" dirty="0" smtClean="0">
              <a:cs typeface="+mj-cs"/>
            </a:endParaRPr>
          </a:p>
          <a:p>
            <a:pPr algn="l"/>
            <a:r>
              <a:rPr lang="en-AU" sz="2800" b="1" dirty="0" smtClean="0">
                <a:solidFill>
                  <a:srgbClr val="FF0000"/>
                </a:solidFill>
                <a:cs typeface="+mj-cs"/>
              </a:rPr>
              <a:t>2-Asexual reproduction </a:t>
            </a:r>
            <a:endParaRPr lang="en-US" sz="2800" dirty="0" smtClean="0">
              <a:solidFill>
                <a:srgbClr val="FF0000"/>
              </a:solidFill>
              <a:cs typeface="+mj-cs"/>
            </a:endParaRPr>
          </a:p>
          <a:p>
            <a:pPr algn="l"/>
            <a:r>
              <a:rPr lang="en-AU" sz="2800" dirty="0" smtClean="0">
                <a:cs typeface="+mj-cs"/>
              </a:rPr>
              <a:t>a-</a:t>
            </a:r>
            <a:r>
              <a:rPr lang="en-AU" sz="2800" b="1" dirty="0" err="1" smtClean="0">
                <a:cs typeface="+mj-cs"/>
              </a:rPr>
              <a:t>endospores</a:t>
            </a:r>
            <a:r>
              <a:rPr lang="en-AU" sz="2800" dirty="0" err="1" smtClean="0">
                <a:cs typeface="+mj-cs"/>
              </a:rPr>
              <a:t>:spores</a:t>
            </a:r>
            <a:r>
              <a:rPr lang="en-AU" sz="2800" dirty="0" smtClean="0">
                <a:cs typeface="+mj-cs"/>
              </a:rPr>
              <a:t> that form following division of the protoplast , enclosed within the parent cell wall.</a:t>
            </a:r>
            <a:endParaRPr lang="en-US" sz="2800" dirty="0" smtClean="0">
              <a:cs typeface="+mj-cs"/>
            </a:endParaRPr>
          </a:p>
          <a:p>
            <a:pPr algn="l"/>
            <a:r>
              <a:rPr lang="en-AU" sz="2800" dirty="0" smtClean="0">
                <a:cs typeface="+mj-cs"/>
              </a:rPr>
              <a:t>b-</a:t>
            </a:r>
            <a:r>
              <a:rPr lang="en-AU" sz="2800" b="1" dirty="0" smtClean="0">
                <a:cs typeface="+mj-cs"/>
              </a:rPr>
              <a:t>exospores</a:t>
            </a:r>
            <a:r>
              <a:rPr lang="en-AU" sz="2800" dirty="0" smtClean="0">
                <a:cs typeface="+mj-cs"/>
              </a:rPr>
              <a:t>; blue green algae spores produced by budding form .</a:t>
            </a:r>
            <a:endParaRPr lang="en-US" sz="2800" dirty="0" smtClean="0">
              <a:cs typeface="+mj-cs"/>
            </a:endParaRPr>
          </a:p>
          <a:p>
            <a:pPr algn="l"/>
            <a:r>
              <a:rPr lang="en-AU" sz="2800" dirty="0" smtClean="0">
                <a:cs typeface="+mj-cs"/>
              </a:rPr>
              <a:t> </a:t>
            </a:r>
            <a:endParaRPr lang="ar-JO" sz="2800" b="1" dirty="0" smtClean="0">
              <a:solidFill>
                <a:schemeClr val="tx1"/>
              </a:solidFill>
              <a:latin typeface="Times New Roman" pitchFamily="18" charset="0"/>
              <a:cs typeface="+mj-cs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JO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JO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JO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JO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49" name="Picture 1" descr="C:\Users\almumhandis\Desktop\محاضرات طحالب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724400"/>
            <a:ext cx="3886200" cy="2133600"/>
          </a:xfrm>
          <a:prstGeom prst="rect">
            <a:avLst/>
          </a:prstGeom>
          <a:noFill/>
        </p:spPr>
      </p:pic>
      <p:pic>
        <p:nvPicPr>
          <p:cNvPr id="1026" name="Picture 2" descr="C:\Users\almumhandis\Desktop\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57200"/>
            <a:ext cx="3505200" cy="2609850"/>
          </a:xfrm>
          <a:prstGeom prst="rect">
            <a:avLst/>
          </a:prstGeom>
          <a:noFill/>
        </p:spPr>
      </p:pic>
      <p:pic>
        <p:nvPicPr>
          <p:cNvPr id="1027" name="Picture 3" descr="C:\Users\almumhandis\Desktop\q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733192"/>
            <a:ext cx="3810000" cy="21248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8645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Low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c-</a:t>
            </a:r>
            <a:r>
              <a:rPr lang="en-AU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Hormogonia</a:t>
            </a:r>
            <a:r>
              <a:rPr lang="en-A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AU" sz="2800" dirty="0" smtClean="0"/>
              <a:t>Short pieces of </a:t>
            </a:r>
            <a:r>
              <a:rPr lang="en-AU" sz="2800" dirty="0" err="1" smtClean="0"/>
              <a:t>trichome</a:t>
            </a:r>
            <a:r>
              <a:rPr lang="en-AU" sz="2800" dirty="0" smtClean="0"/>
              <a:t> that become detached from the parent filament and move away by gliding ,subsequently developing in to new filaments</a:t>
            </a:r>
            <a:endParaRPr lang="en-US" sz="2800" dirty="0" smtClean="0"/>
          </a:p>
          <a:p>
            <a:pPr lvl="0" algn="justLow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algn="justLow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algn="justLow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algn="justLow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Low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dirty="0" smtClean="0"/>
              <a:t>e-</a:t>
            </a:r>
            <a:r>
              <a:rPr lang="en-AU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Conjugation</a:t>
            </a:r>
            <a:r>
              <a:rPr lang="en-AU" sz="2800" dirty="0" err="1" smtClean="0"/>
              <a:t>;The</a:t>
            </a:r>
            <a:r>
              <a:rPr lang="en-AU" sz="2800" dirty="0" smtClean="0"/>
              <a:t> formation of abridge between two cells during asexual </a:t>
            </a:r>
          </a:p>
          <a:p>
            <a:pPr algn="justLow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dirty="0" smtClean="0"/>
              <a:t>d- </a:t>
            </a:r>
            <a:r>
              <a:rPr lang="en-AU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Nanocytes</a:t>
            </a:r>
            <a:r>
              <a:rPr lang="en-AU" sz="2800" dirty="0" smtClean="0"/>
              <a:t>; Dwarf cells formed from normal cells following a series of cells divisions , between which there is no significant growth.</a:t>
            </a:r>
            <a:endParaRPr lang="en-US" sz="2800" dirty="0" smtClean="0"/>
          </a:p>
          <a:p>
            <a:pPr lvl="0" algn="justLow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JO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Low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JO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Low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JO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Low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Low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Low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Low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Low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Low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Low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Low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Low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Low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JO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0" name="Picture 2" descr="C:\Users\almumhandis\Desktop\imagesCAK832M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371600"/>
            <a:ext cx="2466975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11449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Taxonomic  diversity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Freshwater 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cyanophyta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can be divided into five main groups in relation to general  morphology 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: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+mj-cs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1-Chroococcales(</a:t>
            </a:r>
            <a:r>
              <a:rPr lang="en-AU" sz="2400" i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Chroococc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us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) 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: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the simplest blue 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+mj-cs"/>
              </a:rPr>
              <a:t>–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green algae occurring essentially as solitary cells (no filaments form ). a thin layer of mucilage .the cells may remain as single cells . or be aggregated into plate 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+mj-cs"/>
              </a:rPr>
              <a:t>–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like or globular 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colonies.Typically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planktonic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with some colonial form (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e.g</a:t>
            </a:r>
            <a:r>
              <a:rPr kumimoji="0" lang="en-A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Microcytis</a:t>
            </a:r>
            <a:r>
              <a:rPr kumimoji="0" lang="en-A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) 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forming massive surface blooms containing individual colonies  that are recognizable with the neck eye 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which lack individual sheaths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The coloration of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protolast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 is a light blue-green, appearing dark or brown due to optical effects of gas-filled vesicles; this can be useful as a distinguishing characteristic when using light microscopy.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ttp://upload.wikimedia.org/wikipedia/commons/thumb/b/b4/Microcystis_aeruginosa.jpeg/220px-Microcystis_aeruginosa.jpe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953000"/>
            <a:ext cx="289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protist.i.hosei.ac.jp/pdb/images/Prokaryotes/Chroococcaceae/Chroococcus/turgidus/sp_06b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9530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43198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2-Oscillatoriales;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single filamentous forms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consisting of 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trichome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(Thread-like of cell, exclusive of the sheath) 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.lacking 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heterocysts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and 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akinetes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.these relatively simple algae occur as 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planktonic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 or benthic aggregations. In some cases they form dense  mats on mud or rocky substrata . ex </a:t>
            </a:r>
            <a:endParaRPr kumimoji="0" lang="ar-J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;</a:t>
            </a:r>
            <a:r>
              <a:rPr kumimoji="0" lang="en-A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Oscilatoria</a:t>
            </a:r>
            <a:r>
              <a:rPr kumimoji="0" lang="en-A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sp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. </a:t>
            </a:r>
            <a:endParaRPr kumimoji="0" lang="ar-J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JO" sz="2400" dirty="0">
              <a:latin typeface="Times New Roman" pitchFamily="18" charset="0"/>
              <a:cs typeface="+mj-cs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+mj-cs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JO" sz="2400" dirty="0">
              <a:latin typeface="Times New Roman" pitchFamily="18" charset="0"/>
              <a:cs typeface="+mj-cs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+mj-cs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2860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ex ;</a:t>
            </a:r>
            <a:r>
              <a:rPr kumimoji="0" lang="en-A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Oscilatoria</a:t>
            </a:r>
            <a:r>
              <a:rPr kumimoji="0" lang="en-A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sp</a:t>
            </a: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38164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3-Nostocales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 ;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diverse group of filamentous algae . 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planktonic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or 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benthic.with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heterocysts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and 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akinetes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,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Heterocysts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 are thought to be associated with Nitrogen fixation,.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but not showing true branching . filaments may be unbranched or show false branching . these  algae are able form large colonies  by lateral association of filaments </a:t>
            </a:r>
            <a:r>
              <a:rPr kumimoji="0" lang="en-A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.ex.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Anabaena</a:t>
            </a:r>
            <a:r>
              <a:rPr kumimoji="0" lang="en-A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sp.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5638800"/>
            <a:ext cx="3209925" cy="1371600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2095500"/>
            <a:ext cx="2792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lmumhandis\Desktop\imag\picher of algae\oscillator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7503" y="1524000"/>
            <a:ext cx="3097897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0626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4-Stigonematales</a:t>
            </a: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;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filamentous algae , with 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hetercysts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 and 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akinetes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and showing true  branching  structurally the most complex  blue green algae. largely benthic algae  with genera such  </a:t>
            </a:r>
            <a:r>
              <a:rPr kumimoji="0" lang="en-A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stigonema</a:t>
            </a:r>
            <a:r>
              <a:rPr kumimoji="0" lang="en-A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commonly  attached to substrata  in standing and flowing  waters 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4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400" dirty="0" smtClean="0">
              <a:solidFill>
                <a:schemeClr val="tx1"/>
              </a:solidFill>
              <a:latin typeface="Times New Roman" pitchFamily="18" charset="0"/>
              <a:cs typeface="+mj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5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3352800" cy="1752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53200" y="3505200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A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stigonema</a:t>
            </a:r>
            <a:endParaRPr lang="ar-IQ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4038600"/>
            <a:ext cx="9144000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5-Pleurocapsales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coccoidal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cells that form 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thallus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(clusters of cells) via 3-dimensional divisions.  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ccala.butbn.cas.cz/col_images/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1" y="1676400"/>
            <a:ext cx="3581400" cy="1752600"/>
          </a:xfrm>
          <a:prstGeom prst="rect">
            <a:avLst/>
          </a:prstGeom>
          <a:noFill/>
        </p:spPr>
      </p:pic>
      <p:pic>
        <p:nvPicPr>
          <p:cNvPr id="21508" name="Picture 4" descr="Image of Pleurocapsal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495800"/>
            <a:ext cx="3352800" cy="2539747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0475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Cyanotoxins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for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cyanobacteria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Cyanobacteria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can produce several toxins, but two types of toxins are of particular concern and tested for: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Microcystins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and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Anatoxin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Microcystins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are a group of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hepatoxins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(toxins that affect the liver). the toxins most responsible for human and animal poisonings. 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Anatoxin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:A is a potent neurotoxin (toxins that affect the nervous system) which can cause lethargy, muscle aches, confusion, memory impairment, and, at sufficiently high concentrations, death.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Nerve toxins</a:t>
            </a:r>
            <a:r>
              <a:rPr kumimoji="0" lang="ar-IQ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: alkaloid are compounds defines two types of these toxins which </a:t>
            </a:r>
            <a:r>
              <a:rPr kumimoji="0" lang="ar-IQ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anatoxin, saxitoxin</a:t>
            </a:r>
            <a:r>
              <a:rPr kumimoji="0" lang="ar-IQ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.Excreted by</a:t>
            </a:r>
            <a:r>
              <a:rPr kumimoji="0" lang="ar-IQ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:anabaena,aphanizomenon ,oscillatoria ,…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Hepatic toxins</a:t>
            </a:r>
            <a:r>
              <a:rPr kumimoji="0" lang="ar-IQ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; inhibitor phosphotase enzymeis where cause bleeding in the liver and there are two types of toxins produced by blue-greens, such as: </a:t>
            </a:r>
            <a:r>
              <a:rPr kumimoji="0" lang="ar-IQ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microcysti</a:t>
            </a: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n</a:t>
            </a:r>
            <a:r>
              <a:rPr kumimoji="0" lang="ar-IQ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s</a:t>
            </a:r>
            <a:r>
              <a:rPr kumimoji="0" lang="ar-IQ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(Excreted </a:t>
            </a:r>
            <a:r>
              <a:rPr kumimoji="0" lang="ar-IQ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by :Anabaena,nostoc,Oscillatoria) and </a:t>
            </a:r>
            <a:r>
              <a:rPr kumimoji="0" lang="ar-IQ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nodularins</a:t>
            </a:r>
            <a:r>
              <a:rPr kumimoji="0" lang="ar-IQ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</a:t>
            </a:r>
            <a:r>
              <a:rPr kumimoji="0" lang="ar-IQ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Excreted by:Nodularia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)</a:t>
            </a:r>
            <a:endParaRPr kumimoji="0" lang="ar-IQ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pic>
        <p:nvPicPr>
          <p:cNvPr id="1027" name="Picture 3" descr="https://encrypted-tbn2.gstatic.com/images?q=tbn:ANd9GcSycQJV6Idiwkprysope5NE2f8oIDKgL7HA__3q0OY0bys0z6p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5029199"/>
            <a:ext cx="4419600" cy="1828801"/>
          </a:xfrm>
          <a:prstGeom prst="rect">
            <a:avLst/>
          </a:prstGeom>
          <a:noFill/>
        </p:spPr>
      </p:pic>
      <p:pic>
        <p:nvPicPr>
          <p:cNvPr id="1029" name="Picture 5" descr="http://upload.wikimedia.org/wikipedia/commons/7/74/River_algae_Sichu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29200"/>
            <a:ext cx="472440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5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4282" y="214290"/>
            <a:ext cx="8429684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400" b="1" u="sng" dirty="0" smtClean="0">
                <a:solidFill>
                  <a:srgbClr val="FF0000"/>
                </a:solidFill>
              </a:rPr>
              <a:t>NOTE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 </a:t>
            </a:r>
          </a:p>
          <a:p>
            <a:pPr algn="l" rtl="0"/>
            <a:r>
              <a:rPr lang="en-US" sz="2400" b="1" dirty="0" smtClean="0"/>
              <a:t>The </a:t>
            </a:r>
            <a:r>
              <a:rPr lang="en-US" sz="2400" b="1" dirty="0" err="1" smtClean="0"/>
              <a:t>Trichome</a:t>
            </a:r>
            <a:r>
              <a:rPr lang="en-US" sz="2400" b="1" dirty="0" smtClean="0"/>
              <a:t> consist of Vegetative cells in addition  to </a:t>
            </a:r>
            <a:r>
              <a:rPr lang="en-US" sz="2400" b="1" dirty="0" err="1" smtClean="0"/>
              <a:t>Heterocysts</a:t>
            </a:r>
            <a:r>
              <a:rPr lang="en-US" sz="2400" b="1" dirty="0" smtClean="0"/>
              <a:t> and  </a:t>
            </a:r>
            <a:r>
              <a:rPr lang="en-US" sz="2400" b="1" dirty="0" err="1" smtClean="0"/>
              <a:t>Akinates</a:t>
            </a:r>
            <a:r>
              <a:rPr lang="en-US" sz="2400" b="1" dirty="0" smtClean="0"/>
              <a:t> in some of blue-green algae .The mucilaginous sheath is surrounding the </a:t>
            </a:r>
            <a:r>
              <a:rPr lang="en-US" sz="2400" b="1" dirty="0" err="1" smtClean="0"/>
              <a:t>Trichome</a:t>
            </a:r>
            <a:r>
              <a:rPr lang="en-US" sz="2400" b="1" dirty="0" smtClean="0"/>
              <a:t>.</a:t>
            </a:r>
            <a:endParaRPr lang="en-US" sz="2400" dirty="0" smtClean="0"/>
          </a:p>
          <a:p>
            <a:pPr algn="l" rtl="0"/>
            <a:r>
              <a:rPr lang="en-US" sz="2400" b="1" dirty="0" smtClean="0">
                <a:solidFill>
                  <a:srgbClr val="FF0000"/>
                </a:solidFill>
              </a:rPr>
              <a:t>Filament  </a:t>
            </a:r>
            <a:r>
              <a:rPr lang="en-US" sz="2400" b="1" dirty="0" smtClean="0"/>
              <a:t>=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Trichome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+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mucilaginous sheath</a:t>
            </a:r>
            <a:r>
              <a:rPr lang="en-US" sz="2400" b="1" dirty="0" smtClean="0"/>
              <a:t>.</a:t>
            </a:r>
            <a:endParaRPr lang="en-US" sz="2400" dirty="0" smtClean="0"/>
          </a:p>
          <a:p>
            <a:pPr algn="l" rtl="0"/>
            <a:r>
              <a:rPr lang="en-US" sz="2400" b="1" dirty="0" err="1" smtClean="0">
                <a:solidFill>
                  <a:srgbClr val="FF0000"/>
                </a:solidFill>
              </a:rPr>
              <a:t>Trichome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/>
              <a:t>=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row of cells </a:t>
            </a:r>
            <a:r>
              <a:rPr lang="en-US" sz="2400" b="1" dirty="0" smtClean="0"/>
              <a:t>( Vegetative cells+ </a:t>
            </a:r>
            <a:r>
              <a:rPr lang="en-US" sz="2400" b="1" dirty="0" err="1" smtClean="0"/>
              <a:t>Heterocysts+Akinates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pic>
        <p:nvPicPr>
          <p:cNvPr id="7" name="صورة 6" descr="00000000000000000000000013309706946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643182"/>
            <a:ext cx="8286808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2585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Blue-green algae as bio-indicators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presence or absence of particular species can be a useful indicator of ecological statue .the dominant presence of colonial blue-green .forming dense summer blooms .has been useful as an indicator of high nutrient status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9" name="Picture 3" descr="http://4.bp.blogspot.com/-lhln6ZV3gQg/To51jAWXUzI/AAAAAAAADYg/LXGHAI6bSaM/s1600/Huron_Blue%2Bgreen%2BAlg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1006429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Algae blooms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  In mid to late summer  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eutrophic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temperate  lakes frequently  develop massive population of colonial  blue green algae  these may rise to surface of the lake . forming thick layer of algae biomass at the top of the water column ,other algae having major impacts on zooplankton and fish populations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The ability of blue greens to out 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+mj-cs"/>
              </a:rPr>
              <a:t>–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compete other fresh water algae has been attributed to arrange of characteristics including;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Optimum growth at high temperatures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Low light tolerance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Tolerance of low N</a:t>
            </a:r>
            <a:r>
              <a:rPr kumimoji="0" lang="ar-IQ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P ratios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Depth regulation by  buoyancy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Resistance to zooplankton grazing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Tolerance of high pH</a:t>
            </a:r>
            <a:r>
              <a:rPr kumimoji="0" lang="ar-IQ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low Co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conc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entration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Symbiotic association with aerobic bacteria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AU" sz="2400" dirty="0">
              <a:latin typeface="Times New Roman" pitchFamily="18" charset="0"/>
              <a:cs typeface="+mj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A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A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A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A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A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A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A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A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ts2.mm.bing.net/th?id=H.4818348961759553&amp;pid=15.1&amp;H=125&amp;W=160">
            <a:hlinkClick r:id="rId2" tooltip="www.allvoices.com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200400"/>
            <a:ext cx="3200400" cy="1905000"/>
          </a:xfrm>
          <a:prstGeom prst="rect">
            <a:avLst/>
          </a:prstGeom>
          <a:noFill/>
        </p:spPr>
      </p:pic>
      <p:pic>
        <p:nvPicPr>
          <p:cNvPr id="8196" name="Picture 4" descr="http://ts2.mm.bing.net/th?id=H.4940068331981269&amp;pid=15.1&amp;H=106&amp;W=160">
            <a:hlinkClick r:id="rId4" tooltip="www.businessinsider.com.au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5029200"/>
            <a:ext cx="3200400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400" b="1" dirty="0" err="1" smtClean="0">
                <a:solidFill>
                  <a:srgbClr val="FF0000"/>
                </a:solidFill>
              </a:rPr>
              <a:t>Eutrophication</a:t>
            </a:r>
            <a:r>
              <a:rPr lang="en-US" sz="2400" dirty="0" smtClean="0"/>
              <a:t> is when the environment becomes enriched with nutrients. This can be a problem in marine habitats such as lakes as it can cause algal blooms. Fertilizers are often used in farming, sometimes these fertilizers run-off into nearby water causing an increase in nutrient levels.</a:t>
            </a:r>
            <a:endParaRPr lang="en-US" sz="2400" dirty="0" smtClean="0">
              <a:cs typeface="+mj-cs"/>
            </a:endParaRPr>
          </a:p>
          <a:p>
            <a:pPr algn="l"/>
            <a:endParaRPr lang="en-US" sz="2400" dirty="0" smtClean="0">
              <a:cs typeface="+mj-cs"/>
            </a:endParaRPr>
          </a:p>
          <a:p>
            <a:pPr algn="l"/>
            <a:endParaRPr lang="en-US" sz="2400" dirty="0" smtClean="0">
              <a:cs typeface="+mj-cs"/>
            </a:endParaRPr>
          </a:p>
          <a:p>
            <a:pPr algn="l"/>
            <a:endParaRPr lang="en-US" sz="2400" dirty="0" smtClean="0">
              <a:cs typeface="+mj-cs"/>
            </a:endParaRPr>
          </a:p>
          <a:p>
            <a:pPr algn="l"/>
            <a:endParaRPr lang="en-US" sz="2400" dirty="0" smtClean="0">
              <a:cs typeface="+mj-cs"/>
            </a:endParaRPr>
          </a:p>
          <a:p>
            <a:pPr algn="l"/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8130" name="Picture 2" descr="https://encrypted-tbn0.gstatic.com/images?q=tbn:ANd9GcT4TltCQneAl26Mx6_tiYO_f3xZ0WBM8iCq_XuGnTolAEpibc90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9400"/>
            <a:ext cx="4876800" cy="4038600"/>
          </a:xfrm>
          <a:prstGeom prst="rect">
            <a:avLst/>
          </a:prstGeom>
          <a:noFill/>
        </p:spPr>
      </p:pic>
      <p:pic>
        <p:nvPicPr>
          <p:cNvPr id="48132" name="Picture 4" descr="https://encrypted-tbn1.gstatic.com/images?q=tbn:ANd9GcSORUd73QCqSzsVe3c5gAztQTZfEzlcteXbaopBd2uSJPqL1aFpp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819400"/>
            <a:ext cx="4267200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714612" y="357166"/>
            <a:ext cx="38576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Type of Branching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00034" y="928670"/>
            <a:ext cx="8358246" cy="31085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1-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True branching: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in this the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trichome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is branched and the mucilaginous sheath is surrounding them such as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Mastigochladus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2-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False branching: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in this the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trichome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is  not branched but  the mucilaginous sheath is surrounding  more than on branch which make some confusing for researchers in algae such as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Calothrix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and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Tolypothrix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صورة 5" descr="1285928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7208"/>
            <a:ext cx="4786314" cy="2900792"/>
          </a:xfrm>
          <a:prstGeom prst="rect">
            <a:avLst/>
          </a:prstGeom>
        </p:spPr>
      </p:pic>
      <p:pic>
        <p:nvPicPr>
          <p:cNvPr id="1026" name="Picture 2" descr="C:\Users\almumhandis\Desktop\imag\picher of algae\Tolypothrix tenu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54" y="4000504"/>
            <a:ext cx="4786346" cy="28574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FF00"/>
          </a:solidFill>
        </p:spPr>
        <p:txBody>
          <a:bodyPr/>
          <a:lstStyle/>
          <a:p>
            <a:pPr rtl="0"/>
            <a:r>
              <a:rPr lang="en-US" b="1" dirty="0" smtClean="0">
                <a:solidFill>
                  <a:srgbClr val="FF0000"/>
                </a:solidFill>
              </a:rPr>
              <a:t>Arrangement of flagella in algae  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 descr="Chlamydomonas_(10000x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447800"/>
            <a:ext cx="7162800" cy="46783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001000" cy="579438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8600"/>
            <a:ext cx="8401080" cy="5897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/>
              <a:t>All </a:t>
            </a:r>
            <a:r>
              <a:rPr lang="en-US" b="1" dirty="0" smtClean="0"/>
              <a:t>algae </a:t>
            </a:r>
            <a:r>
              <a:rPr lang="en-US" b="1" dirty="0"/>
              <a:t>have </a:t>
            </a:r>
            <a:r>
              <a:rPr lang="en-US" b="1" dirty="0" smtClean="0"/>
              <a:t>Flagella except the groups of </a:t>
            </a:r>
            <a:r>
              <a:rPr lang="en-US" b="1" dirty="0" err="1" smtClean="0">
                <a:solidFill>
                  <a:srgbClr val="FF0000"/>
                </a:solidFill>
              </a:rPr>
              <a:t>Cyanophyta</a:t>
            </a:r>
            <a:r>
              <a:rPr lang="en-US" b="1" dirty="0" smtClean="0"/>
              <a:t> and </a:t>
            </a:r>
            <a:r>
              <a:rPr lang="en-US" b="1" dirty="0" err="1" smtClean="0">
                <a:solidFill>
                  <a:srgbClr val="FF0000"/>
                </a:solidFill>
              </a:rPr>
              <a:t>Rhodophyta</a:t>
            </a:r>
            <a:r>
              <a:rPr lang="en-US" b="1" dirty="0" smtClean="0"/>
              <a:t>.</a:t>
            </a:r>
          </a:p>
          <a:p>
            <a:pPr algn="l" rtl="0">
              <a:buNone/>
            </a:pPr>
            <a:r>
              <a:rPr lang="en-US" sz="2000" b="1" dirty="0" smtClean="0"/>
              <a:t>Flagella are the locomotors organ found in the algae</a:t>
            </a:r>
          </a:p>
          <a:p>
            <a:pPr algn="l" rtl="0">
              <a:buNone/>
            </a:pPr>
            <a:r>
              <a:rPr lang="en-US" b="1" dirty="0" smtClean="0"/>
              <a:t> </a:t>
            </a:r>
            <a:r>
              <a:rPr lang="en-US" sz="2400" b="1" dirty="0"/>
              <a:t>Flagella are different in their :number , positions, lengths and evaluated as an important part in algal</a:t>
            </a:r>
            <a:r>
              <a:rPr lang="en-US" sz="2400" b="1" dirty="0" smtClean="0"/>
              <a:t>.</a:t>
            </a:r>
            <a:endParaRPr lang="en-US" sz="2400" dirty="0"/>
          </a:p>
          <a:p>
            <a:pPr algn="l" rtl="0">
              <a:buNone/>
            </a:pPr>
            <a:r>
              <a:rPr lang="en-US" sz="2400" b="1" dirty="0" smtClean="0"/>
              <a:t>  There are2 kind </a:t>
            </a:r>
            <a:r>
              <a:rPr lang="en-US" sz="2400" b="1" dirty="0"/>
              <a:t>of  Flagella in algae as follows:</a:t>
            </a:r>
            <a:endParaRPr lang="en-US" sz="2400" dirty="0"/>
          </a:p>
          <a:p>
            <a:pPr lvl="0" algn="l" rtl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1- </a:t>
            </a:r>
            <a:r>
              <a:rPr lang="en-US" sz="2400" b="1" dirty="0" err="1" smtClean="0">
                <a:solidFill>
                  <a:srgbClr val="7030A0"/>
                </a:solidFill>
              </a:rPr>
              <a:t>Acronematic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/>
              <a:t>,whiplash , smooth(no hairs).</a:t>
            </a:r>
            <a:endParaRPr lang="en-US" sz="2400" dirty="0"/>
          </a:p>
          <a:p>
            <a:pPr lvl="0" algn="l" rtl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2- </a:t>
            </a:r>
            <a:r>
              <a:rPr lang="en-US" sz="2400" b="1" dirty="0" err="1" smtClean="0">
                <a:solidFill>
                  <a:srgbClr val="7030A0"/>
                </a:solidFill>
              </a:rPr>
              <a:t>Pantonematic</a:t>
            </a:r>
            <a:r>
              <a:rPr lang="en-US" sz="2400" b="1" dirty="0">
                <a:solidFill>
                  <a:srgbClr val="7030A0"/>
                </a:solidFill>
              </a:rPr>
              <a:t>, </a:t>
            </a:r>
            <a:r>
              <a:rPr lang="en-US" sz="2400" b="1" dirty="0"/>
              <a:t>tinsel , rough( with thin hairs).</a:t>
            </a:r>
            <a:endParaRPr lang="en-US" sz="2400" dirty="0"/>
          </a:p>
          <a:p>
            <a:pPr algn="l" rtl="0"/>
            <a:endParaRPr lang="ar-IQ" dirty="0"/>
          </a:p>
        </p:txBody>
      </p:sp>
      <p:pic>
        <p:nvPicPr>
          <p:cNvPr id="4" name="عنصر نائب للمحتوى 3" descr="imagesCAV3E8KH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38600"/>
            <a:ext cx="3867152" cy="2133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27" name="Picture 3" descr="C:\Users\almumhandis\Desktop\Zoospores_types_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038601"/>
            <a:ext cx="434340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304800"/>
            <a:ext cx="8915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/>
              <a:t>Motile cells of algae are biflagellate; if it is of equal length then it is known as </a:t>
            </a:r>
            <a:r>
              <a:rPr lang="en-US" sz="2400" b="1" dirty="0" err="1" smtClean="0">
                <a:solidFill>
                  <a:srgbClr val="FF0000"/>
                </a:solidFill>
              </a:rPr>
              <a:t>isokont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  <a:r>
              <a:rPr lang="en-US" sz="2400" dirty="0" smtClean="0"/>
              <a:t>If the two flagella are of dissimilar type and unequal length; then it is known as </a:t>
            </a:r>
            <a:r>
              <a:rPr lang="en-US" sz="2400" b="1" dirty="0" err="1" smtClean="0">
                <a:solidFill>
                  <a:srgbClr val="FF0000"/>
                </a:solidFill>
              </a:rPr>
              <a:t>heterokont</a:t>
            </a:r>
            <a:r>
              <a:rPr lang="en-US" sz="2400" b="1" dirty="0" smtClean="0"/>
              <a:t>.</a:t>
            </a:r>
          </a:p>
          <a:p>
            <a:pPr algn="l" rtl="0"/>
            <a:r>
              <a:rPr lang="en-US" sz="2400" b="1" dirty="0" smtClean="0">
                <a:solidFill>
                  <a:srgbClr val="7030A0"/>
                </a:solidFill>
              </a:rPr>
              <a:t>The flagellum </a:t>
            </a:r>
            <a:r>
              <a:rPr lang="en-US" sz="2400" dirty="0" smtClean="0">
                <a:solidFill>
                  <a:srgbClr val="7030A0"/>
                </a:solidFill>
              </a:rPr>
              <a:t>consists of</a:t>
            </a:r>
            <a:r>
              <a:rPr lang="en-US" sz="2400" b="1" dirty="0" smtClean="0">
                <a:solidFill>
                  <a:srgbClr val="7030A0"/>
                </a:solidFill>
              </a:rPr>
              <a:t> two central microtubules and a layer of nine doublet peripheral microtubules which is surrounded by a membrane. So this arrangement is referred as 9+2 pattern which is the important feature of eukaryotic flagella.</a:t>
            </a:r>
            <a:r>
              <a:rPr lang="en-US" sz="2400" dirty="0" smtClean="0">
                <a:solidFill>
                  <a:srgbClr val="7030A0"/>
                </a:solidFill>
              </a:rPr>
              <a:t> Flagella is absent in the members of Red algae and Blue green algae.</a:t>
            </a:r>
            <a:endParaRPr lang="ar-IQ" sz="24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almumhandis\Desktop\imag\picher of algae\Difference between Prokaryotic and Eukaryotic Flagella  Major Differences_files\Eukaryotic flagella[6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2800"/>
            <a:ext cx="4038600" cy="3505200"/>
          </a:xfrm>
          <a:prstGeom prst="rect">
            <a:avLst/>
          </a:prstGeom>
          <a:noFill/>
        </p:spPr>
      </p:pic>
      <p:pic>
        <p:nvPicPr>
          <p:cNvPr id="2052" name="Picture 4" descr="C:\Users\almumhandis\Desktop\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429000"/>
            <a:ext cx="434340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ITH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372600" cy="70866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mumhandis\Desktop\cyanobacteria-typ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219200" y="685801"/>
            <a:ext cx="662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</a:rPr>
              <a:t>Division :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</a:rPr>
              <a:t>Cyanobacteria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</a:rPr>
              <a:t> or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</a:rPr>
              <a:t>Cyanophyta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</a:rPr>
              <a:t> (Blue green algae)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7353</TotalTime>
  <Words>1914</Words>
  <Application>Microsoft Office PowerPoint</Application>
  <PresentationFormat>On-screen Show (4:3)</PresentationFormat>
  <Paragraphs>273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The algae grow </vt:lpstr>
      <vt:lpstr>PowerPoint Presentation</vt:lpstr>
      <vt:lpstr>PowerPoint Presentation</vt:lpstr>
      <vt:lpstr>PowerPoint Presentation</vt:lpstr>
      <vt:lpstr>Arrangement of flagella in algae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algae: Algae are divided according to the principles adopted: Prokaryota Eukaryota</dc:title>
  <dc:creator>WIN</dc:creator>
  <cp:lastModifiedBy>Dr.Ahmed Sahi</cp:lastModifiedBy>
  <cp:revision>213</cp:revision>
  <dcterms:created xsi:type="dcterms:W3CDTF">2014-02-23T16:57:24Z</dcterms:created>
  <dcterms:modified xsi:type="dcterms:W3CDTF">2017-03-08T17:08:47Z</dcterms:modified>
</cp:coreProperties>
</file>