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045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138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5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099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894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06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257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753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23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742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687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33587-5DE8-481D-BE93-E99E6AB839F4}" type="datetimeFigureOut">
              <a:rPr lang="ar-IQ" smtClean="0"/>
              <a:t>25/05/1439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5B38-6102-41EB-88CF-821AF91D3BC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528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0768"/>
            <a:ext cx="9144000" cy="4460789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Mustansiriyah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University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College of science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Biology Dept.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Zoology </a:t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4th class</a:t>
            </a:r>
            <a:endParaRPr lang="ar-IQ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3978"/>
            <a:ext cx="9144000" cy="889686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Zoonoses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lab. (1)</a:t>
            </a:r>
            <a:endParaRPr lang="ar-IQ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53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What are </a:t>
            </a:r>
            <a:r>
              <a:rPr lang="en-US" sz="4800" dirty="0" err="1" smtClean="0">
                <a:latin typeface="Comic Sans MS" panose="030F0702030302020204" pitchFamily="66" charset="0"/>
              </a:rPr>
              <a:t>zoonoses</a:t>
            </a:r>
            <a:endParaRPr lang="ar-IQ" sz="48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Zoonotic</a:t>
            </a:r>
            <a:r>
              <a:rPr lang="en-US" sz="4000" dirty="0" smtClean="0"/>
              <a:t> :diseases </a:t>
            </a:r>
            <a:r>
              <a:rPr lang="en-US" sz="4000" dirty="0"/>
              <a:t>that are transmitted from animals to </a:t>
            </a:r>
            <a:r>
              <a:rPr lang="en-US" sz="4000" dirty="0" smtClean="0"/>
              <a:t>humans and </a:t>
            </a:r>
            <a:r>
              <a:rPr lang="en-US" sz="4000" dirty="0"/>
              <a:t>may give problems in </a:t>
            </a:r>
            <a:r>
              <a:rPr lang="en-US" sz="4000" dirty="0" smtClean="0"/>
              <a:t>humans.</a:t>
            </a:r>
            <a:endParaRPr lang="en-US" sz="4000" dirty="0"/>
          </a:p>
          <a:p>
            <a:r>
              <a:rPr lang="en-US" sz="4000" dirty="0" smtClean="0">
                <a:solidFill>
                  <a:srgbClr val="0070C0"/>
                </a:solidFill>
              </a:rPr>
              <a:t>direct </a:t>
            </a:r>
            <a:r>
              <a:rPr lang="en-US" sz="4000" dirty="0" err="1" smtClean="0">
                <a:solidFill>
                  <a:srgbClr val="0070C0"/>
                </a:solidFill>
              </a:rPr>
              <a:t>zoonoses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>the disease is directly transmitted from animals to humans through media such as </a:t>
            </a:r>
            <a:r>
              <a:rPr lang="en-US" sz="4000" dirty="0" smtClean="0"/>
              <a:t>air , saliva.</a:t>
            </a:r>
          </a:p>
          <a:p>
            <a:r>
              <a:rPr lang="en-US" sz="4000" dirty="0">
                <a:solidFill>
                  <a:srgbClr val="0070C0"/>
                </a:solidFill>
              </a:rPr>
              <a:t>reverse </a:t>
            </a:r>
            <a:r>
              <a:rPr lang="en-US" sz="4000" dirty="0" err="1" smtClean="0">
                <a:solidFill>
                  <a:srgbClr val="0070C0"/>
                </a:solidFill>
              </a:rPr>
              <a:t>zoonoses</a:t>
            </a:r>
            <a:r>
              <a:rPr lang="en-US" sz="4000" dirty="0" smtClean="0"/>
              <a:t>: Diseases that are transmitted from humans to animals.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2975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transmission</a:t>
            </a:r>
            <a:endParaRPr lang="ar-IQ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Zoonotic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transmission</a:t>
            </a:r>
            <a:r>
              <a:rPr lang="en-US" sz="4000" dirty="0">
                <a:latin typeface="Comic Sans MS" panose="030F0702030302020204" pitchFamily="66" charset="0"/>
              </a:rPr>
              <a:t> can occur in any context in which there is </a:t>
            </a:r>
            <a:r>
              <a:rPr lang="en-US" sz="4000" dirty="0" smtClean="0">
                <a:latin typeface="Comic Sans MS" panose="030F0702030302020204" pitchFamily="66" charset="0"/>
              </a:rPr>
              <a:t>companion </a:t>
            </a:r>
            <a:r>
              <a:rPr lang="en-US" sz="4000" dirty="0">
                <a:latin typeface="Comic Sans MS" panose="030F0702030302020204" pitchFamily="66" charset="0"/>
              </a:rPr>
              <a:t>(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pets</a:t>
            </a:r>
            <a:r>
              <a:rPr lang="en-US" sz="4000" dirty="0">
                <a:latin typeface="Comic Sans MS" panose="030F0702030302020204" pitchFamily="66" charset="0"/>
              </a:rPr>
              <a:t>), economic (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farming</a:t>
            </a:r>
            <a:r>
              <a:rPr lang="en-US" sz="4000" dirty="0">
                <a:latin typeface="Comic Sans MS" panose="030F0702030302020204" pitchFamily="66" charset="0"/>
              </a:rPr>
              <a:t>, etc.), predatory (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hunting, butchering </a:t>
            </a:r>
            <a:r>
              <a:rPr lang="en-US" sz="4000" dirty="0">
                <a:latin typeface="Comic Sans MS" panose="030F0702030302020204" pitchFamily="66" charset="0"/>
              </a:rPr>
              <a:t>or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consuming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wild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game</a:t>
            </a:r>
            <a:r>
              <a:rPr lang="en-US" sz="4000" dirty="0">
                <a:latin typeface="Comic Sans MS" panose="030F0702030302020204" pitchFamily="66" charset="0"/>
              </a:rPr>
              <a:t>) or research contact with or consumption of animals, animal products, or animal derivatives (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vaccines</a:t>
            </a:r>
            <a:r>
              <a:rPr lang="en-US" sz="4000" dirty="0">
                <a:latin typeface="Comic Sans MS" panose="030F0702030302020204" pitchFamily="66" charset="0"/>
              </a:rPr>
              <a:t>, etc.).</a:t>
            </a:r>
            <a:endParaRPr lang="ar-IQ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56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What kind of animals transmit </a:t>
            </a:r>
            <a:r>
              <a:rPr lang="en-US" dirty="0" err="1" smtClean="0">
                <a:latin typeface="Comic Sans MS" panose="030F0702030302020204" pitchFamily="66" charset="0"/>
              </a:rPr>
              <a:t>zoonoses</a:t>
            </a:r>
            <a:endParaRPr lang="ar-IQ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838199" y="1887410"/>
            <a:ext cx="3350741" cy="43513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IQ" sz="3200" b="1" u="sng" dirty="0">
                <a:solidFill>
                  <a:srgbClr val="FF0000"/>
                </a:solidFill>
              </a:rPr>
              <a:t>Farm Animals</a:t>
            </a:r>
          </a:p>
          <a:p>
            <a:pPr>
              <a:lnSpc>
                <a:spcPct val="90000"/>
              </a:lnSpc>
            </a:pPr>
            <a:endParaRPr lang="en-US" altLang="ar-IQ" dirty="0"/>
          </a:p>
          <a:p>
            <a:pPr>
              <a:lnSpc>
                <a:spcPct val="90000"/>
              </a:lnSpc>
            </a:pPr>
            <a:r>
              <a:rPr lang="en-US" altLang="ar-IQ" sz="3200" b="1" dirty="0">
                <a:solidFill>
                  <a:srgbClr val="0070C0"/>
                </a:solidFill>
              </a:rPr>
              <a:t>Cattle</a:t>
            </a:r>
          </a:p>
          <a:p>
            <a:pPr>
              <a:lnSpc>
                <a:spcPct val="90000"/>
              </a:lnSpc>
            </a:pPr>
            <a:r>
              <a:rPr lang="en-US" altLang="ar-IQ" sz="3200" b="1" dirty="0">
                <a:solidFill>
                  <a:srgbClr val="0070C0"/>
                </a:solidFill>
              </a:rPr>
              <a:t>Swine</a:t>
            </a:r>
          </a:p>
          <a:p>
            <a:pPr>
              <a:lnSpc>
                <a:spcPct val="90000"/>
              </a:lnSpc>
            </a:pPr>
            <a:r>
              <a:rPr lang="en-US" altLang="ar-IQ" sz="3200" b="1" dirty="0">
                <a:solidFill>
                  <a:srgbClr val="0070C0"/>
                </a:solidFill>
              </a:rPr>
              <a:t>Goats</a:t>
            </a:r>
          </a:p>
          <a:p>
            <a:pPr>
              <a:lnSpc>
                <a:spcPct val="90000"/>
              </a:lnSpc>
            </a:pPr>
            <a:r>
              <a:rPr lang="en-US" altLang="ar-IQ" sz="3200" b="1" dirty="0">
                <a:solidFill>
                  <a:srgbClr val="0070C0"/>
                </a:solidFill>
              </a:rPr>
              <a:t>Cats &amp; dogs</a:t>
            </a:r>
          </a:p>
          <a:p>
            <a:pPr>
              <a:lnSpc>
                <a:spcPct val="90000"/>
              </a:lnSpc>
            </a:pPr>
            <a:r>
              <a:rPr lang="en-US" altLang="ar-IQ" sz="3200" b="1" dirty="0">
                <a:solidFill>
                  <a:srgbClr val="0070C0"/>
                </a:solidFill>
              </a:rPr>
              <a:t>Poultry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915326" y="1905646"/>
            <a:ext cx="3903663" cy="38814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ar-IQ" sz="3200" b="1" u="sng" dirty="0" smtClean="0">
                <a:solidFill>
                  <a:srgbClr val="FF0000"/>
                </a:solidFill>
              </a:rPr>
              <a:t>Wild Animals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ar-IQ" u="sng" dirty="0" smtClean="0"/>
          </a:p>
          <a:p>
            <a:r>
              <a:rPr lang="en-US" altLang="ar-IQ" sz="3200" b="1" dirty="0" smtClean="0">
                <a:solidFill>
                  <a:srgbClr val="0070C0"/>
                </a:solidFill>
              </a:rPr>
              <a:t>Ticks</a:t>
            </a:r>
          </a:p>
          <a:p>
            <a:r>
              <a:rPr lang="en-US" altLang="ar-IQ" sz="3200" b="1" dirty="0" smtClean="0">
                <a:solidFill>
                  <a:srgbClr val="0070C0"/>
                </a:solidFill>
              </a:rPr>
              <a:t>Squirrels</a:t>
            </a:r>
          </a:p>
          <a:p>
            <a:r>
              <a:rPr lang="en-US" altLang="ar-IQ" sz="3200" b="1" dirty="0" smtClean="0">
                <a:solidFill>
                  <a:srgbClr val="0070C0"/>
                </a:solidFill>
              </a:rPr>
              <a:t>Raccoons</a:t>
            </a:r>
          </a:p>
          <a:p>
            <a:r>
              <a:rPr lang="en-US" altLang="ar-IQ" sz="3200" b="1" dirty="0" smtClean="0">
                <a:solidFill>
                  <a:srgbClr val="0070C0"/>
                </a:solidFill>
              </a:rPr>
              <a:t>Mice/rodents</a:t>
            </a:r>
          </a:p>
          <a:p>
            <a:r>
              <a:rPr lang="en-US" altLang="ar-IQ" sz="3200" b="1" dirty="0" smtClean="0">
                <a:solidFill>
                  <a:srgbClr val="0070C0"/>
                </a:solidFill>
              </a:rPr>
              <a:t>others</a:t>
            </a:r>
            <a:endParaRPr lang="en-US" altLang="ar-IQ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0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Farmers more susceptible to contracting </a:t>
            </a:r>
            <a:r>
              <a:rPr lang="en-US" dirty="0" err="1" smtClean="0">
                <a:latin typeface="Comic Sans MS" panose="030F0702030302020204" pitchFamily="66" charset="0"/>
              </a:rPr>
              <a:t>zoonoses</a:t>
            </a:r>
            <a:endParaRPr lang="ar-IQ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More likely to share air and space with animals</a:t>
            </a:r>
          </a:p>
          <a:p>
            <a:endParaRPr lang="en-US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4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More contact with domestic and wild animals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932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Comic Sans MS" panose="030F0702030302020204" pitchFamily="66" charset="0"/>
              </a:rPr>
              <a:t>How are disease transmitted?</a:t>
            </a:r>
            <a:endParaRPr lang="ar-IQ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Every </a:t>
            </a:r>
            <a:r>
              <a:rPr lang="en-US" sz="3600" b="1" dirty="0">
                <a:latin typeface="Comic Sans MS" panose="030F0702030302020204" pitchFamily="66" charset="0"/>
              </a:rPr>
              <a:t>day contact with </a:t>
            </a:r>
            <a:r>
              <a:rPr lang="en-US" sz="3600" b="1" dirty="0" smtClean="0">
                <a:latin typeface="Comic Sans MS" panose="030F0702030302020204" pitchFamily="66" charset="0"/>
              </a:rPr>
              <a:t>animals.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Transporting carcasses.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By-products </a:t>
            </a:r>
            <a:r>
              <a:rPr lang="en-US" sz="3600" b="1" dirty="0">
                <a:latin typeface="Comic Sans MS" panose="030F0702030302020204" pitchFamily="66" charset="0"/>
              </a:rPr>
              <a:t>(feces/urine</a:t>
            </a:r>
            <a:r>
              <a:rPr lang="en-US" sz="3600" b="1" dirty="0" smtClean="0">
                <a:latin typeface="Comic Sans MS" panose="030F0702030302020204" pitchFamily="66" charset="0"/>
              </a:rPr>
              <a:t>).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Scratches </a:t>
            </a:r>
            <a:r>
              <a:rPr lang="en-US" sz="3600" b="1" dirty="0">
                <a:latin typeface="Comic Sans MS" panose="030F0702030302020204" pitchFamily="66" charset="0"/>
              </a:rPr>
              <a:t>or </a:t>
            </a:r>
            <a:r>
              <a:rPr lang="en-US" sz="3600" b="1" dirty="0" smtClean="0">
                <a:latin typeface="Comic Sans MS" panose="030F0702030302020204" pitchFamily="66" charset="0"/>
              </a:rPr>
              <a:t>bites.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From </a:t>
            </a:r>
            <a:r>
              <a:rPr lang="en-US" sz="3600" b="1" dirty="0">
                <a:latin typeface="Comic Sans MS" panose="030F0702030302020204" pitchFamily="66" charset="0"/>
              </a:rPr>
              <a:t>milk and </a:t>
            </a:r>
            <a:r>
              <a:rPr lang="en-US" sz="3600" b="1" dirty="0" smtClean="0">
                <a:latin typeface="Comic Sans MS" panose="030F0702030302020204" pitchFamily="66" charset="0"/>
              </a:rPr>
              <a:t>milking.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Contaminated soils.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Comic Sans MS" panose="030F0702030302020204" pitchFamily="66" charset="0"/>
              </a:rPr>
              <a:t> Contaminated meats.</a:t>
            </a:r>
            <a:endParaRPr lang="en-US" sz="3600" b="1" dirty="0">
              <a:latin typeface="Comic Sans MS" panose="030F0702030302020204" pitchFamily="66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686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Healthy animals, healthy </a:t>
            </a:r>
            <a:r>
              <a:rPr lang="en-US" dirty="0" smtClean="0">
                <a:latin typeface="Comic Sans MS" panose="030F0702030302020204" pitchFamily="66" charset="0"/>
              </a:rPr>
              <a:t>people</a:t>
            </a:r>
            <a:endParaRPr lang="ar-IQ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 smtClean="0">
              <a:latin typeface="Comic Sans MS" panose="030F0702030302020204" pitchFamily="66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6326" y="2048420"/>
            <a:ext cx="2697111" cy="3833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49" y="2038865"/>
            <a:ext cx="3833432" cy="39073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632" y="2010980"/>
            <a:ext cx="3362195" cy="390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2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200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Comic Sans MS</vt:lpstr>
      <vt:lpstr>Times New Roman</vt:lpstr>
      <vt:lpstr>Wingdings</vt:lpstr>
      <vt:lpstr>Office Theme</vt:lpstr>
      <vt:lpstr>Mustansiriyah University College of science Biology Dept. Zoology  4th class</vt:lpstr>
      <vt:lpstr>What are zoonoses</vt:lpstr>
      <vt:lpstr>transmission</vt:lpstr>
      <vt:lpstr>What kind of animals transmit zoonoses</vt:lpstr>
      <vt:lpstr>Farmers more susceptible to contracting zoonoses</vt:lpstr>
      <vt:lpstr>How are disease transmitted?</vt:lpstr>
      <vt:lpstr>Healthy animals, healthy people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Samal</dc:creator>
  <cp:lastModifiedBy>Samal</cp:lastModifiedBy>
  <cp:revision>14</cp:revision>
  <dcterms:created xsi:type="dcterms:W3CDTF">2018-02-06T15:59:21Z</dcterms:created>
  <dcterms:modified xsi:type="dcterms:W3CDTF">2018-02-10T19:37:37Z</dcterms:modified>
</cp:coreProperties>
</file>