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06" r:id="rId2"/>
  </p:sldMasterIdLst>
  <p:sldIdLst>
    <p:sldId id="268" r:id="rId3"/>
    <p:sldId id="259" r:id="rId4"/>
    <p:sldId id="260" r:id="rId5"/>
    <p:sldId id="261" r:id="rId6"/>
    <p:sldId id="262" r:id="rId7"/>
    <p:sldId id="263" r:id="rId8"/>
    <p:sldId id="264" r:id="rId9"/>
    <p:sldId id="266" r:id="rId10"/>
    <p:sldId id="267" r:id="rId11"/>
    <p:sldId id="271" r:id="rId12"/>
    <p:sldId id="272" r:id="rId13"/>
    <p:sldId id="257"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7" autoAdjust="0"/>
    <p:restoredTop sz="94660"/>
  </p:normalViewPr>
  <p:slideViewPr>
    <p:cSldViewPr snapToGrid="0">
      <p:cViewPr varScale="1">
        <p:scale>
          <a:sx n="84" d="100"/>
          <a:sy n="84" d="100"/>
        </p:scale>
        <p:origin x="120"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8536360-1548-494B-AA5F-A2A3D4C1623C}" type="datetimeFigureOut">
              <a:rPr lang="en-US" smtClean="0">
                <a:solidFill>
                  <a:prstClr val="black">
                    <a:tint val="75000"/>
                  </a:prstClr>
                </a:solidFill>
              </a:rPr>
              <a:pPr/>
              <a:t>4/5/2016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AC0570A-7DA2-42E4-8D74-E28B9F303573}" type="slidenum">
              <a:rPr lang="en-US" smtClean="0"/>
              <a:pPr/>
              <a:t>‹#›</a:t>
            </a:fld>
            <a:endParaRPr lang="en-US"/>
          </a:p>
        </p:txBody>
      </p:sp>
    </p:spTree>
    <p:extLst>
      <p:ext uri="{BB962C8B-B14F-4D97-AF65-F5344CB8AC3E}">
        <p14:creationId xmlns:p14="http://schemas.microsoft.com/office/powerpoint/2010/main" val="4095007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536360-1548-494B-AA5F-A2A3D4C1623C}" type="datetimeFigureOut">
              <a:rPr lang="en-US" smtClean="0">
                <a:solidFill>
                  <a:prstClr val="black">
                    <a:tint val="75000"/>
                  </a:prstClr>
                </a:solidFill>
              </a:rPr>
              <a:pPr/>
              <a:t>4/5/2016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AC0570A-7DA2-42E4-8D74-E28B9F303573}" type="slidenum">
              <a:rPr lang="en-US" smtClean="0"/>
              <a:pPr/>
              <a:t>‹#›</a:t>
            </a:fld>
            <a:endParaRPr lang="en-US"/>
          </a:p>
        </p:txBody>
      </p:sp>
    </p:spTree>
    <p:extLst>
      <p:ext uri="{BB962C8B-B14F-4D97-AF65-F5344CB8AC3E}">
        <p14:creationId xmlns:p14="http://schemas.microsoft.com/office/powerpoint/2010/main" val="184681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536360-1548-494B-AA5F-A2A3D4C1623C}" type="datetimeFigureOut">
              <a:rPr lang="en-US" smtClean="0">
                <a:solidFill>
                  <a:prstClr val="black">
                    <a:tint val="75000"/>
                  </a:prstClr>
                </a:solidFill>
              </a:rPr>
              <a:pPr/>
              <a:t>4/5/2016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AC0570A-7DA2-42E4-8D74-E28B9F303573}"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18073000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F8536360-1548-494B-AA5F-A2A3D4C1623C}" type="datetimeFigureOut">
              <a:rPr lang="en-US" smtClean="0">
                <a:solidFill>
                  <a:prstClr val="black">
                    <a:tint val="75000"/>
                  </a:prstClr>
                </a:solidFill>
              </a:rPr>
              <a:pPr/>
              <a:t>4/5/2016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AC0570A-7DA2-42E4-8D74-E28B9F303573}" type="slidenum">
              <a:rPr lang="en-US" smtClean="0"/>
              <a:pPr/>
              <a:t>‹#›</a:t>
            </a:fld>
            <a:endParaRPr lang="en-US"/>
          </a:p>
        </p:txBody>
      </p:sp>
    </p:spTree>
    <p:extLst>
      <p:ext uri="{BB962C8B-B14F-4D97-AF65-F5344CB8AC3E}">
        <p14:creationId xmlns:p14="http://schemas.microsoft.com/office/powerpoint/2010/main" val="3920764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F8536360-1548-494B-AA5F-A2A3D4C1623C}" type="datetimeFigureOut">
              <a:rPr lang="en-US" smtClean="0">
                <a:solidFill>
                  <a:prstClr val="black">
                    <a:tint val="75000"/>
                  </a:prstClr>
                </a:solidFill>
              </a:rPr>
              <a:pPr/>
              <a:t>4/5/2016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AC0570A-7DA2-42E4-8D74-E28B9F303573}"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18469434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F8536360-1548-494B-AA5F-A2A3D4C1623C}" type="datetimeFigureOut">
              <a:rPr lang="en-US" smtClean="0">
                <a:solidFill>
                  <a:prstClr val="black">
                    <a:tint val="75000"/>
                  </a:prstClr>
                </a:solidFill>
              </a:rPr>
              <a:pPr/>
              <a:t>4/5/2016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AC0570A-7DA2-42E4-8D74-E28B9F303573}" type="slidenum">
              <a:rPr lang="en-US" smtClean="0"/>
              <a:pPr/>
              <a:t>‹#›</a:t>
            </a:fld>
            <a:endParaRPr lang="en-US"/>
          </a:p>
        </p:txBody>
      </p:sp>
    </p:spTree>
    <p:extLst>
      <p:ext uri="{BB962C8B-B14F-4D97-AF65-F5344CB8AC3E}">
        <p14:creationId xmlns:p14="http://schemas.microsoft.com/office/powerpoint/2010/main" val="28640699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536360-1548-494B-AA5F-A2A3D4C1623C}" type="datetimeFigureOut">
              <a:rPr lang="en-US" smtClean="0">
                <a:solidFill>
                  <a:prstClr val="black">
                    <a:tint val="75000"/>
                  </a:prstClr>
                </a:solidFill>
              </a:rPr>
              <a:pPr/>
              <a:t>4/5/2016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AC0570A-7DA2-42E4-8D74-E28B9F303573}" type="slidenum">
              <a:rPr lang="en-US" smtClean="0"/>
              <a:pPr/>
              <a:t>‹#›</a:t>
            </a:fld>
            <a:endParaRPr lang="en-US"/>
          </a:p>
        </p:txBody>
      </p:sp>
    </p:spTree>
    <p:extLst>
      <p:ext uri="{BB962C8B-B14F-4D97-AF65-F5344CB8AC3E}">
        <p14:creationId xmlns:p14="http://schemas.microsoft.com/office/powerpoint/2010/main" val="6578476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536360-1548-494B-AA5F-A2A3D4C1623C}" type="datetimeFigureOut">
              <a:rPr lang="en-US" smtClean="0">
                <a:solidFill>
                  <a:prstClr val="black">
                    <a:tint val="75000"/>
                  </a:prstClr>
                </a:solidFill>
              </a:rPr>
              <a:pPr/>
              <a:t>4/5/2016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AC0570A-7DA2-42E4-8D74-E28B9F303573}" type="slidenum">
              <a:rPr lang="en-US" smtClean="0"/>
              <a:pPr/>
              <a:t>‹#›</a:t>
            </a:fld>
            <a:endParaRPr lang="en-US"/>
          </a:p>
        </p:txBody>
      </p:sp>
    </p:spTree>
    <p:extLst>
      <p:ext uri="{BB962C8B-B14F-4D97-AF65-F5344CB8AC3E}">
        <p14:creationId xmlns:p14="http://schemas.microsoft.com/office/powerpoint/2010/main" val="20303934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EAA59731-DC4B-4947-9D53-91031F7C7D32}" type="datetimeFigureOut">
              <a:rPr lang="en-US" smtClean="0"/>
              <a:t>4/5/2016</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D58E45AB-EDDB-47FA-8662-FDDD2E76AA79}" type="slidenum">
              <a:rPr lang="en-US" smtClean="0"/>
              <a:t>‹#›</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742682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A59731-DC4B-4947-9D53-91031F7C7D32}"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8E45AB-EDDB-47FA-8662-FDDD2E76AA79}" type="slidenum">
              <a:rPr lang="en-US" smtClean="0"/>
              <a:t>‹#›</a:t>
            </a:fld>
            <a:endParaRPr lang="en-US"/>
          </a:p>
        </p:txBody>
      </p:sp>
    </p:spTree>
    <p:extLst>
      <p:ext uri="{BB962C8B-B14F-4D97-AF65-F5344CB8AC3E}">
        <p14:creationId xmlns:p14="http://schemas.microsoft.com/office/powerpoint/2010/main" val="23164719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EAA59731-DC4B-4947-9D53-91031F7C7D32}" type="datetimeFigureOut">
              <a:rPr lang="en-US" smtClean="0"/>
              <a:t>4/5/2016</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D58E45AB-EDDB-47FA-8662-FDDD2E76AA79}" type="slidenum">
              <a:rPr lang="en-US" smtClean="0"/>
              <a:t>‹#›</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620426055"/>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536360-1548-494B-AA5F-A2A3D4C1623C}" type="datetimeFigureOut">
              <a:rPr lang="en-US" smtClean="0">
                <a:solidFill>
                  <a:prstClr val="black">
                    <a:tint val="75000"/>
                  </a:prstClr>
                </a:solidFill>
              </a:rPr>
              <a:pPr/>
              <a:t>4/5/2016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AC0570A-7DA2-42E4-8D74-E28B9F303573}" type="slidenum">
              <a:rPr lang="en-US" smtClean="0"/>
              <a:pPr/>
              <a:t>‹#›</a:t>
            </a:fld>
            <a:endParaRPr lang="en-US"/>
          </a:p>
        </p:txBody>
      </p:sp>
    </p:spTree>
    <p:extLst>
      <p:ext uri="{BB962C8B-B14F-4D97-AF65-F5344CB8AC3E}">
        <p14:creationId xmlns:p14="http://schemas.microsoft.com/office/powerpoint/2010/main" val="7969603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AA59731-DC4B-4947-9D53-91031F7C7D32}" type="datetimeFigureOut">
              <a:rPr lang="en-US" smtClean="0"/>
              <a:t>4/5/2016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8E45AB-EDDB-47FA-8662-FDDD2E76AA79}" type="slidenum">
              <a:rPr lang="en-US" smtClean="0"/>
              <a:t>‹#›</a:t>
            </a:fld>
            <a:endParaRPr lang="en-US"/>
          </a:p>
        </p:txBody>
      </p:sp>
    </p:spTree>
    <p:extLst>
      <p:ext uri="{BB962C8B-B14F-4D97-AF65-F5344CB8AC3E}">
        <p14:creationId xmlns:p14="http://schemas.microsoft.com/office/powerpoint/2010/main" val="4040032165"/>
      </p:ext>
    </p:extLst>
  </p:cSld>
  <p:clrMapOvr>
    <a:masterClrMapping/>
  </p:clrMapOvr>
  <p:extLst mod="1">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AA59731-DC4B-4947-9D53-91031F7C7D32}" type="datetimeFigureOut">
              <a:rPr lang="en-US" smtClean="0"/>
              <a:t>4/5/2016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8E45AB-EDDB-47FA-8662-FDDD2E76AA79}" type="slidenum">
              <a:rPr lang="en-US" smtClean="0"/>
              <a:t>‹#›</a:t>
            </a:fld>
            <a:endParaRPr lang="en-US"/>
          </a:p>
        </p:txBody>
      </p:sp>
    </p:spTree>
    <p:extLst>
      <p:ext uri="{BB962C8B-B14F-4D97-AF65-F5344CB8AC3E}">
        <p14:creationId xmlns:p14="http://schemas.microsoft.com/office/powerpoint/2010/main" val="4166977964"/>
      </p:ext>
    </p:extLst>
  </p:cSld>
  <p:clrMapOvr>
    <a:masterClrMapping/>
  </p:clrMapOvr>
  <p:extLst mod="1">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AA59731-DC4B-4947-9D53-91031F7C7D32}" type="datetimeFigureOut">
              <a:rPr lang="en-US" smtClean="0"/>
              <a:t>4/5/2016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8E45AB-EDDB-47FA-8662-FDDD2E76AA79}" type="slidenum">
              <a:rPr lang="en-US" smtClean="0"/>
              <a:t>‹#›</a:t>
            </a:fld>
            <a:endParaRPr lang="en-US"/>
          </a:p>
        </p:txBody>
      </p:sp>
    </p:spTree>
    <p:extLst>
      <p:ext uri="{BB962C8B-B14F-4D97-AF65-F5344CB8AC3E}">
        <p14:creationId xmlns:p14="http://schemas.microsoft.com/office/powerpoint/2010/main" val="33815619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59731-DC4B-4947-9D53-91031F7C7D32}" type="datetimeFigureOut">
              <a:rPr lang="en-US" smtClean="0"/>
              <a:t>4/5/2016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8E45AB-EDDB-47FA-8662-FDDD2E76AA79}" type="slidenum">
              <a:rPr lang="en-US" smtClean="0"/>
              <a:t>‹#›</a:t>
            </a:fld>
            <a:endParaRPr lang="en-US"/>
          </a:p>
        </p:txBody>
      </p:sp>
    </p:spTree>
    <p:extLst>
      <p:ext uri="{BB962C8B-B14F-4D97-AF65-F5344CB8AC3E}">
        <p14:creationId xmlns:p14="http://schemas.microsoft.com/office/powerpoint/2010/main" val="26869391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EAA59731-DC4B-4947-9D53-91031F7C7D32}" type="datetimeFigureOut">
              <a:rPr lang="en-US" smtClean="0"/>
              <a:t>4/5/2016</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D58E45AB-EDDB-47FA-8662-FDDD2E76AA79}" type="slidenum">
              <a:rPr lang="en-US" smtClean="0"/>
              <a:t>‹#›</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86707946"/>
      </p:ext>
    </p:extLst>
  </p:cSld>
  <p:clrMapOvr>
    <a:masterClrMapping/>
  </p:clrMapOvr>
  <p:extLst mod="1">
    <p:ext uri="{DCECCB84-F9BA-43D5-87BE-67443E8EF086}">
      <p15:sldGuideLst xmlns:p15="http://schemas.microsoft.com/office/powerpoint/2012/main">
        <p15:guide id="4294967295" orient="horz" pos="696">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EAA59731-DC4B-4947-9D53-91031F7C7D32}" type="datetimeFigureOut">
              <a:rPr lang="en-US" smtClean="0"/>
              <a:t>4/5/2016</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a:p>
        </p:txBody>
      </p:sp>
      <p:sp>
        <p:nvSpPr>
          <p:cNvPr id="7" name="Slide Number Placeholder 6"/>
          <p:cNvSpPr>
            <a:spLocks noGrp="1"/>
          </p:cNvSpPr>
          <p:nvPr>
            <p:ph type="sldNum" sz="quarter" idx="12"/>
          </p:nvPr>
        </p:nvSpPr>
        <p:spPr>
          <a:xfrm>
            <a:off x="5687568" y="6375679"/>
            <a:ext cx="1234440" cy="345796"/>
          </a:xfrm>
        </p:spPr>
        <p:txBody>
          <a:bodyPr/>
          <a:lstStyle/>
          <a:p>
            <a:fld id="{D58E45AB-EDDB-47FA-8662-FDDD2E76AA79}" type="slidenum">
              <a:rPr lang="en-US" smtClean="0"/>
              <a:t>‹#›</a:t>
            </a:fld>
            <a:endParaRPr lang="en-US"/>
          </a:p>
        </p:txBody>
      </p:sp>
    </p:spTree>
    <p:extLst>
      <p:ext uri="{BB962C8B-B14F-4D97-AF65-F5344CB8AC3E}">
        <p14:creationId xmlns:p14="http://schemas.microsoft.com/office/powerpoint/2010/main" val="6682099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A59731-DC4B-4947-9D53-91031F7C7D32}"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8E45AB-EDDB-47FA-8662-FDDD2E76AA79}" type="slidenum">
              <a:rPr lang="en-US" smtClean="0"/>
              <a:t>‹#›</a:t>
            </a:fld>
            <a:endParaRPr lang="en-US"/>
          </a:p>
        </p:txBody>
      </p:sp>
    </p:spTree>
    <p:extLst>
      <p:ext uri="{BB962C8B-B14F-4D97-AF65-F5344CB8AC3E}">
        <p14:creationId xmlns:p14="http://schemas.microsoft.com/office/powerpoint/2010/main" val="109777831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A59731-DC4B-4947-9D53-91031F7C7D32}"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8E45AB-EDDB-47FA-8662-FDDD2E76AA79}" type="slidenum">
              <a:rPr lang="en-US" smtClean="0"/>
              <a:t>‹#›</a:t>
            </a:fld>
            <a:endParaRPr lang="en-US"/>
          </a:p>
        </p:txBody>
      </p:sp>
    </p:spTree>
    <p:extLst>
      <p:ext uri="{BB962C8B-B14F-4D97-AF65-F5344CB8AC3E}">
        <p14:creationId xmlns:p14="http://schemas.microsoft.com/office/powerpoint/2010/main" val="3117170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536360-1548-494B-AA5F-A2A3D4C1623C}" type="datetimeFigureOut">
              <a:rPr lang="en-US" smtClean="0">
                <a:solidFill>
                  <a:prstClr val="black">
                    <a:tint val="75000"/>
                  </a:prstClr>
                </a:solidFill>
              </a:rPr>
              <a:pPr/>
              <a:t>4/5/2016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AC0570A-7DA2-42E4-8D74-E28B9F303573}" type="slidenum">
              <a:rPr lang="en-US" smtClean="0"/>
              <a:pPr/>
              <a:t>‹#›</a:t>
            </a:fld>
            <a:endParaRPr lang="en-US"/>
          </a:p>
        </p:txBody>
      </p:sp>
    </p:spTree>
    <p:extLst>
      <p:ext uri="{BB962C8B-B14F-4D97-AF65-F5344CB8AC3E}">
        <p14:creationId xmlns:p14="http://schemas.microsoft.com/office/powerpoint/2010/main" val="3630684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8536360-1548-494B-AA5F-A2A3D4C1623C}" type="datetimeFigureOut">
              <a:rPr lang="en-US" smtClean="0">
                <a:solidFill>
                  <a:prstClr val="black">
                    <a:tint val="75000"/>
                  </a:prstClr>
                </a:solidFill>
              </a:rPr>
              <a:pPr/>
              <a:t>4/5/2016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AC0570A-7DA2-42E4-8D74-E28B9F303573}" type="slidenum">
              <a:rPr lang="en-US" smtClean="0"/>
              <a:pPr/>
              <a:t>‹#›</a:t>
            </a:fld>
            <a:endParaRPr lang="en-US"/>
          </a:p>
        </p:txBody>
      </p:sp>
    </p:spTree>
    <p:extLst>
      <p:ext uri="{BB962C8B-B14F-4D97-AF65-F5344CB8AC3E}">
        <p14:creationId xmlns:p14="http://schemas.microsoft.com/office/powerpoint/2010/main" val="396495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8536360-1548-494B-AA5F-A2A3D4C1623C}" type="datetimeFigureOut">
              <a:rPr lang="en-US" smtClean="0">
                <a:solidFill>
                  <a:prstClr val="black">
                    <a:tint val="75000"/>
                  </a:prstClr>
                </a:solidFill>
              </a:rPr>
              <a:pPr/>
              <a:t>4/5/2016</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AC0570A-7DA2-42E4-8D74-E28B9F303573}" type="slidenum">
              <a:rPr lang="en-US" smtClean="0"/>
              <a:pPr/>
              <a:t>‹#›</a:t>
            </a:fld>
            <a:endParaRPr lang="en-US"/>
          </a:p>
        </p:txBody>
      </p:sp>
    </p:spTree>
    <p:extLst>
      <p:ext uri="{BB962C8B-B14F-4D97-AF65-F5344CB8AC3E}">
        <p14:creationId xmlns:p14="http://schemas.microsoft.com/office/powerpoint/2010/main" val="3625667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8536360-1548-494B-AA5F-A2A3D4C1623C}" type="datetimeFigureOut">
              <a:rPr lang="en-US" smtClean="0">
                <a:solidFill>
                  <a:prstClr val="black">
                    <a:tint val="75000"/>
                  </a:prstClr>
                </a:solidFill>
              </a:rPr>
              <a:pPr/>
              <a:t>4/5/2016</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AC0570A-7DA2-42E4-8D74-E28B9F303573}" type="slidenum">
              <a:rPr lang="en-US" smtClean="0"/>
              <a:pPr/>
              <a:t>‹#›</a:t>
            </a:fld>
            <a:endParaRPr lang="en-US"/>
          </a:p>
        </p:txBody>
      </p:sp>
    </p:spTree>
    <p:extLst>
      <p:ext uri="{BB962C8B-B14F-4D97-AF65-F5344CB8AC3E}">
        <p14:creationId xmlns:p14="http://schemas.microsoft.com/office/powerpoint/2010/main" val="3318088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536360-1548-494B-AA5F-A2A3D4C1623C}" type="datetimeFigureOut">
              <a:rPr lang="en-US" smtClean="0">
                <a:solidFill>
                  <a:prstClr val="black">
                    <a:tint val="75000"/>
                  </a:prstClr>
                </a:solidFill>
              </a:rPr>
              <a:pPr/>
              <a:t>4/5/2016</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AC0570A-7DA2-42E4-8D74-E28B9F303573}" type="slidenum">
              <a:rPr lang="en-US" smtClean="0"/>
              <a:pPr/>
              <a:t>‹#›</a:t>
            </a:fld>
            <a:endParaRPr lang="en-US"/>
          </a:p>
        </p:txBody>
      </p:sp>
    </p:spTree>
    <p:extLst>
      <p:ext uri="{BB962C8B-B14F-4D97-AF65-F5344CB8AC3E}">
        <p14:creationId xmlns:p14="http://schemas.microsoft.com/office/powerpoint/2010/main" val="1504236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536360-1548-494B-AA5F-A2A3D4C1623C}" type="datetimeFigureOut">
              <a:rPr lang="en-US" smtClean="0">
                <a:solidFill>
                  <a:prstClr val="black">
                    <a:tint val="75000"/>
                  </a:prstClr>
                </a:solidFill>
              </a:rPr>
              <a:pPr/>
              <a:t>4/5/2016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AC0570A-7DA2-42E4-8D74-E28B9F303573}" type="slidenum">
              <a:rPr lang="en-US" smtClean="0"/>
              <a:pPr/>
              <a:t>‹#›</a:t>
            </a:fld>
            <a:endParaRPr lang="en-US"/>
          </a:p>
        </p:txBody>
      </p:sp>
    </p:spTree>
    <p:extLst>
      <p:ext uri="{BB962C8B-B14F-4D97-AF65-F5344CB8AC3E}">
        <p14:creationId xmlns:p14="http://schemas.microsoft.com/office/powerpoint/2010/main" val="1472721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536360-1548-494B-AA5F-A2A3D4C1623C}" type="datetimeFigureOut">
              <a:rPr lang="en-US" smtClean="0">
                <a:solidFill>
                  <a:prstClr val="black">
                    <a:tint val="75000"/>
                  </a:prstClr>
                </a:solidFill>
              </a:rPr>
              <a:pPr/>
              <a:t>4/5/2016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AC0570A-7DA2-42E4-8D74-E28B9F303573}" type="slidenum">
              <a:rPr lang="en-US" smtClean="0"/>
              <a:pPr/>
              <a:t>‹#›</a:t>
            </a:fld>
            <a:endParaRPr lang="en-US"/>
          </a:p>
        </p:txBody>
      </p:sp>
    </p:spTree>
    <p:extLst>
      <p:ext uri="{BB962C8B-B14F-4D97-AF65-F5344CB8AC3E}">
        <p14:creationId xmlns:p14="http://schemas.microsoft.com/office/powerpoint/2010/main" val="4134018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8536360-1548-494B-AA5F-A2A3D4C1623C}" type="datetimeFigureOut">
              <a:rPr lang="en-US" smtClean="0">
                <a:solidFill>
                  <a:prstClr val="black">
                    <a:tint val="75000"/>
                  </a:prstClr>
                </a:solidFill>
              </a:rPr>
              <a:pPr/>
              <a:t>4/5/2016</a:t>
            </a:fld>
            <a:endParaRPr lang="en-US">
              <a:solidFill>
                <a:prstClr val="black">
                  <a:tint val="75000"/>
                </a:prstClr>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AC0570A-7DA2-42E4-8D74-E28B9F303573}" type="slidenum">
              <a:rPr lang="en-US" smtClean="0"/>
              <a:pPr/>
              <a:t>‹#›</a:t>
            </a:fld>
            <a:endParaRPr lang="en-US"/>
          </a:p>
        </p:txBody>
      </p:sp>
    </p:spTree>
    <p:extLst>
      <p:ext uri="{BB962C8B-B14F-4D97-AF65-F5344CB8AC3E}">
        <p14:creationId xmlns:p14="http://schemas.microsoft.com/office/powerpoint/2010/main" val="35448484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F8536360-1548-494B-AA5F-A2A3D4C1623C}" type="datetimeFigureOut">
              <a:rPr lang="en-US" smtClean="0">
                <a:solidFill>
                  <a:prstClr val="black">
                    <a:tint val="75000"/>
                  </a:prstClr>
                </a:solidFill>
              </a:rPr>
              <a:pPr/>
              <a:t>4/5/2016</a:t>
            </a:fld>
            <a:endParaRPr lang="en-US">
              <a:solidFill>
                <a:prstClr val="black">
                  <a:tint val="75000"/>
                </a:prstClr>
              </a:solidFill>
            </a:endParaRP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1AC0570A-7DA2-42E4-8D74-E28B9F303573}" type="slidenum">
              <a:rPr lang="en-US" smtClean="0"/>
              <a:pPr/>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14049414"/>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4294967295" pos="792">
          <p15:clr>
            <a:srgbClr val="F26B43"/>
          </p15:clr>
        </p15:guide>
        <p15:guide id="4294967295" pos="7200">
          <p15:clr>
            <a:srgbClr val="F26B43"/>
          </p15:clr>
        </p15:guide>
        <p15:guide id="4294967295" orient="horz" pos="4008">
          <p15:clr>
            <a:srgbClr val="F26B43"/>
          </p15:clr>
        </p15:guide>
        <p15:guide id="4294967295" orient="horz" pos="1440">
          <p15:clr>
            <a:srgbClr val="F26B43"/>
          </p15:clr>
        </p15:guide>
        <p15:guide id="4294967295" orient="horz" pos="3720">
          <p15:clr>
            <a:srgbClr val="F26B43"/>
          </p15:clr>
        </p15:guide>
        <p15:guide id="4294967295"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M13_phage" TargetMode="External"/><Relationship Id="rId2" Type="http://schemas.openxmlformats.org/officeDocument/2006/relationships/hyperlink" Target="https://en.wikipedia.org/wiki/Bacteriophage_lambda" TargetMode="External"/><Relationship Id="rId1" Type="http://schemas.openxmlformats.org/officeDocument/2006/relationships/slideLayout" Target="../slideLayouts/slideLayout18.xml"/><Relationship Id="rId5" Type="http://schemas.openxmlformats.org/officeDocument/2006/relationships/hyperlink" Target="https://en.wikipedia.org/wiki/Cloning_vector#cite_note-15" TargetMode="External"/><Relationship Id="rId4" Type="http://schemas.openxmlformats.org/officeDocument/2006/relationships/hyperlink" Target="https://en.wikipedia.org/wiki/Lysogen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8" name="Picture 4" descr="http://www.nanotechetc.com/wp-content/uploads/2013/12/snipgenes.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88771" y="125730"/>
            <a:ext cx="10603229" cy="641223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851659" y="354330"/>
            <a:ext cx="6764803" cy="2391424"/>
          </a:xfrm>
          <a:prstGeom prst="rect">
            <a:avLst/>
          </a:prstGeom>
          <a:noFill/>
        </p:spPr>
        <p:txBody>
          <a:bodyPr wrap="square" rtlCol="0">
            <a:spAutoFit/>
          </a:bodyPr>
          <a:lstStyle/>
          <a:p>
            <a:r>
              <a:rPr lang="en-US" sz="2490" b="1" dirty="0">
                <a:solidFill>
                  <a:srgbClr val="FF0000"/>
                </a:solidFill>
              </a:rPr>
              <a:t>GENETIC ENGINEERING</a:t>
            </a:r>
          </a:p>
          <a:p>
            <a:r>
              <a:rPr lang="en-US" sz="2490" b="1" dirty="0">
                <a:solidFill>
                  <a:srgbClr val="FF0000"/>
                </a:solidFill>
              </a:rPr>
              <a:t>College of Science/ biology department</a:t>
            </a:r>
          </a:p>
          <a:p>
            <a:r>
              <a:rPr lang="en-US" sz="2490" b="1" dirty="0">
                <a:solidFill>
                  <a:srgbClr val="FF0000"/>
                </a:solidFill>
              </a:rPr>
              <a:t>fourth class</a:t>
            </a:r>
          </a:p>
          <a:p>
            <a:r>
              <a:rPr lang="en-US" sz="2490" b="1" dirty="0">
                <a:solidFill>
                  <a:srgbClr val="FF0000"/>
                </a:solidFill>
              </a:rPr>
              <a:t>Assistant professor Dr. </a:t>
            </a:r>
            <a:r>
              <a:rPr lang="en-US" sz="2490" b="1" dirty="0" err="1">
                <a:solidFill>
                  <a:srgbClr val="FF0000"/>
                </a:solidFill>
              </a:rPr>
              <a:t>Munim</a:t>
            </a:r>
            <a:r>
              <a:rPr lang="en-US" sz="2490" b="1" dirty="0">
                <a:solidFill>
                  <a:srgbClr val="FF0000"/>
                </a:solidFill>
              </a:rPr>
              <a:t> </a:t>
            </a:r>
            <a:r>
              <a:rPr lang="en-US" sz="2490" b="1" dirty="0" err="1">
                <a:solidFill>
                  <a:srgbClr val="FF0000"/>
                </a:solidFill>
              </a:rPr>
              <a:t>Radwan</a:t>
            </a:r>
            <a:r>
              <a:rPr lang="en-US" sz="2490" b="1" dirty="0">
                <a:solidFill>
                  <a:srgbClr val="FF0000"/>
                </a:solidFill>
              </a:rPr>
              <a:t> </a:t>
            </a:r>
            <a:r>
              <a:rPr lang="en-US" sz="2490" b="1" dirty="0">
                <a:solidFill>
                  <a:srgbClr val="FF0000"/>
                </a:solidFill>
              </a:rPr>
              <a:t>Ali</a:t>
            </a:r>
          </a:p>
          <a:p>
            <a:r>
              <a:rPr lang="en-US" sz="2490" b="1" dirty="0">
                <a:solidFill>
                  <a:srgbClr val="FF0000"/>
                </a:solidFill>
              </a:rPr>
              <a:t>Lecture </a:t>
            </a:r>
            <a:r>
              <a:rPr lang="en-US" sz="2490" b="1" dirty="0" smtClean="0">
                <a:solidFill>
                  <a:srgbClr val="FF0000"/>
                </a:solidFill>
              </a:rPr>
              <a:t>six</a:t>
            </a:r>
            <a:endParaRPr lang="en-US" sz="2490" b="1" dirty="0">
              <a:solidFill>
                <a:srgbClr val="FF0000"/>
              </a:solidFill>
            </a:endParaRPr>
          </a:p>
          <a:p>
            <a:endParaRPr lang="en-US" sz="2490" b="1" dirty="0">
              <a:solidFill>
                <a:srgbClr val="FF0000"/>
              </a:solidFill>
            </a:endParaRPr>
          </a:p>
        </p:txBody>
      </p:sp>
    </p:spTree>
    <p:extLst>
      <p:ext uri="{BB962C8B-B14F-4D97-AF65-F5344CB8AC3E}">
        <p14:creationId xmlns:p14="http://schemas.microsoft.com/office/powerpoint/2010/main" val="2515153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251678" y="1371601"/>
            <a:ext cx="10178322" cy="4519422"/>
          </a:xfrm>
        </p:spPr>
        <p:txBody>
          <a:bodyPr>
            <a:noAutofit/>
          </a:bodyPr>
          <a:lstStyle/>
          <a:p>
            <a:r>
              <a:rPr lang="en-US" sz="2400" b="1" dirty="0"/>
              <a:t>Phage lambda is a bacteriophage or phage, i.e. bacterial virus, that uses E. coli as host.</a:t>
            </a:r>
          </a:p>
          <a:p>
            <a:r>
              <a:rPr lang="en-US" sz="2400" b="1" dirty="0"/>
              <a:t> • Its structure is that of a typical phage: head, tail, tail </a:t>
            </a:r>
            <a:r>
              <a:rPr lang="en-US" sz="2400" b="1" dirty="0" err="1"/>
              <a:t>fibres</a:t>
            </a:r>
            <a:r>
              <a:rPr lang="en-US" sz="2400" b="1" dirty="0"/>
              <a:t>.</a:t>
            </a:r>
          </a:p>
          <a:p>
            <a:r>
              <a:rPr lang="en-US" sz="2400" b="1" dirty="0"/>
              <a:t> • Lambda viral genome: 48.5 kb linear DNA with a 12 base ssDNA "sticky end" at both ends; these ends are complementary in sequence and can hybridize to each other (this is the cos site: cohesive ends).</a:t>
            </a:r>
          </a:p>
          <a:p>
            <a:r>
              <a:rPr lang="en-US" sz="2400" b="1" dirty="0"/>
              <a:t> • Infection: lambda tail </a:t>
            </a:r>
            <a:r>
              <a:rPr lang="en-US" sz="2400" b="1" dirty="0" err="1"/>
              <a:t>fibres</a:t>
            </a:r>
            <a:r>
              <a:rPr lang="en-US" sz="2400" b="1" dirty="0"/>
              <a:t> adsorb to a cell surface receptor, the tail contracts, and the DNA is injected. </a:t>
            </a:r>
          </a:p>
          <a:p>
            <a:r>
              <a:rPr lang="en-US" sz="2400" b="1" dirty="0"/>
              <a:t>• The DNA circularizes at the cos site, and lambda begins its life cycle in the E. coli host.</a:t>
            </a:r>
          </a:p>
          <a:p>
            <a:endParaRPr lang="en-US" sz="2400" b="1" dirty="0"/>
          </a:p>
        </p:txBody>
      </p:sp>
    </p:spTree>
    <p:extLst>
      <p:ext uri="{BB962C8B-B14F-4D97-AF65-F5344CB8AC3E}">
        <p14:creationId xmlns:p14="http://schemas.microsoft.com/office/powerpoint/2010/main" val="3941027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p:cNvPicPr>
          <p:nvPr>
            <p:ph idx="1"/>
          </p:nvPr>
        </p:nvPicPr>
        <p:blipFill>
          <a:blip r:embed="rId2"/>
          <a:stretch>
            <a:fillRect/>
          </a:stretch>
        </p:blipFill>
        <p:spPr>
          <a:xfrm>
            <a:off x="845820" y="251460"/>
            <a:ext cx="10847070" cy="6377940"/>
          </a:xfrm>
          <a:prstGeom prst="rect">
            <a:avLst/>
          </a:prstGeom>
        </p:spPr>
      </p:pic>
    </p:spTree>
    <p:extLst>
      <p:ext uri="{BB962C8B-B14F-4D97-AF65-F5344CB8AC3E}">
        <p14:creationId xmlns:p14="http://schemas.microsoft.com/office/powerpoint/2010/main" val="40312026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Cosmid vectors=cos+ plasmid</a:t>
            </a:r>
            <a:endParaRPr lang="en-US" dirty="0"/>
          </a:p>
        </p:txBody>
      </p:sp>
      <p:sp>
        <p:nvSpPr>
          <p:cNvPr id="3" name="Content Placeholder 2"/>
          <p:cNvSpPr>
            <a:spLocks noGrp="1"/>
          </p:cNvSpPr>
          <p:nvPr>
            <p:ph idx="1"/>
          </p:nvPr>
        </p:nvSpPr>
        <p:spPr>
          <a:xfrm>
            <a:off x="838200" y="1165860"/>
            <a:ext cx="5288280" cy="5011103"/>
          </a:xfrm>
        </p:spPr>
        <p:txBody>
          <a:bodyPr>
            <a:normAutofit/>
          </a:bodyPr>
          <a:lstStyle/>
          <a:p>
            <a:r>
              <a:rPr lang="en-US" sz="2400" b="1" dirty="0"/>
              <a:t>Cosmid vector</a:t>
            </a:r>
            <a:r>
              <a:rPr lang="en-US" sz="2400" dirty="0"/>
              <a:t> </a:t>
            </a:r>
          </a:p>
          <a:p>
            <a:r>
              <a:rPr lang="en-US" sz="2400" dirty="0"/>
              <a:t>is a combination of the plasmid vector and the COS site which allows the target DNA to be inserted into the λ head. It has the following advantages: – High transformation efficiency. – The </a:t>
            </a:r>
            <a:r>
              <a:rPr lang="en-US" sz="2400" dirty="0" err="1"/>
              <a:t>cosmid</a:t>
            </a:r>
            <a:r>
              <a:rPr lang="en-US" sz="2400" dirty="0"/>
              <a:t> vector can carry up to 45 kb whereas plasmid and λ phage vectors are limited to 25 kb.</a:t>
            </a:r>
          </a:p>
          <a:p>
            <a:endParaRPr lang="en-US" sz="2400" dirty="0"/>
          </a:p>
        </p:txBody>
      </p:sp>
      <p:pic>
        <p:nvPicPr>
          <p:cNvPr id="5" name="Picture 4"/>
          <p:cNvPicPr>
            <a:picLocks noChangeAspect="1"/>
          </p:cNvPicPr>
          <p:nvPr/>
        </p:nvPicPr>
        <p:blipFill>
          <a:blip r:embed="rId2"/>
          <a:stretch>
            <a:fillRect/>
          </a:stretch>
        </p:blipFill>
        <p:spPr>
          <a:xfrm>
            <a:off x="5898895" y="1405890"/>
            <a:ext cx="6293105" cy="3755707"/>
          </a:xfrm>
          <a:prstGeom prst="rect">
            <a:avLst/>
          </a:prstGeom>
        </p:spPr>
      </p:pic>
    </p:spTree>
    <p:extLst>
      <p:ext uri="{BB962C8B-B14F-4D97-AF65-F5344CB8AC3E}">
        <p14:creationId xmlns:p14="http://schemas.microsoft.com/office/powerpoint/2010/main" val="560244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348740" y="228600"/>
            <a:ext cx="9212580" cy="6549390"/>
          </a:xfrm>
          <a:prstGeom prst="rect">
            <a:avLst/>
          </a:prstGeom>
        </p:spPr>
      </p:pic>
    </p:spTree>
    <p:extLst>
      <p:ext uri="{BB962C8B-B14F-4D97-AF65-F5344CB8AC3E}">
        <p14:creationId xmlns:p14="http://schemas.microsoft.com/office/powerpoint/2010/main" val="28175229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Content Placeholder 3"/>
          <p:cNvSpPr>
            <a:spLocks noGrp="1"/>
          </p:cNvSpPr>
          <p:nvPr>
            <p:ph idx="1"/>
          </p:nvPr>
        </p:nvSpPr>
        <p:spPr/>
        <p:txBody>
          <a:bodyPr/>
          <a:lstStyle/>
          <a:p>
            <a:endParaRPr lang="en-US" dirty="0"/>
          </a:p>
        </p:txBody>
      </p:sp>
      <p:pic>
        <p:nvPicPr>
          <p:cNvPr id="5" name="Picture 4"/>
          <p:cNvPicPr/>
          <p:nvPr/>
        </p:nvPicPr>
        <p:blipFill>
          <a:blip r:embed="rId2"/>
          <a:stretch>
            <a:fillRect/>
          </a:stretch>
        </p:blipFill>
        <p:spPr>
          <a:xfrm>
            <a:off x="571500" y="365125"/>
            <a:ext cx="11075670" cy="6149975"/>
          </a:xfrm>
          <a:prstGeom prst="rect">
            <a:avLst/>
          </a:prstGeom>
        </p:spPr>
      </p:pic>
    </p:spTree>
    <p:extLst>
      <p:ext uri="{BB962C8B-B14F-4D97-AF65-F5344CB8AC3E}">
        <p14:creationId xmlns:p14="http://schemas.microsoft.com/office/powerpoint/2010/main" val="3349187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Cloning Vectors</a:t>
            </a:r>
            <a:endParaRPr lang="en-US" dirty="0"/>
          </a:p>
        </p:txBody>
      </p:sp>
      <p:sp>
        <p:nvSpPr>
          <p:cNvPr id="3" name="Content Placeholder 2"/>
          <p:cNvSpPr>
            <a:spLocks noGrp="1"/>
          </p:cNvSpPr>
          <p:nvPr>
            <p:ph idx="1"/>
          </p:nvPr>
        </p:nvSpPr>
        <p:spPr/>
        <p:txBody>
          <a:bodyPr>
            <a:normAutofit fontScale="77500" lnSpcReduction="20000"/>
          </a:bodyPr>
          <a:lstStyle/>
          <a:p>
            <a:pPr marL="0" algn="just">
              <a:lnSpc>
                <a:spcPct val="115000"/>
              </a:lnSpc>
              <a:spcBef>
                <a:spcPts val="0"/>
              </a:spcBef>
            </a:pPr>
            <a:r>
              <a:rPr lang="en-US" sz="2800" b="1" dirty="0" smtClean="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is a stable, replicating DNA molecule to which a foreign DNA fragment can be attached for introduction into a cell. An effective cloning vector has three important characteristics: </a:t>
            </a:r>
          </a:p>
          <a:p>
            <a:r>
              <a:rPr lang="en-US" sz="2800" dirty="0"/>
              <a:t>(1) an origin of replication, which ensures that the vector is replicated within the cell;</a:t>
            </a:r>
          </a:p>
          <a:p>
            <a:r>
              <a:rPr lang="en-US" sz="2800" dirty="0"/>
              <a:t> (2) selectable markers, which enable any cells containing the vector to be selected or identified;</a:t>
            </a:r>
          </a:p>
          <a:p>
            <a:r>
              <a:rPr lang="en-US" sz="2800" dirty="0"/>
              <a:t>(3) one or more unique restriction sites into which a DNA fragment can be inserted. </a:t>
            </a:r>
          </a:p>
          <a:p>
            <a:r>
              <a:rPr lang="en-US" sz="2800" dirty="0"/>
              <a:t>The restriction sites used for cloning must be unique; if a vector is cut at multiple recognition sites, generating several pieces of DNA, there will be no way to get the pieces back together in the correct order. </a:t>
            </a:r>
          </a:p>
          <a:p>
            <a:pPr marL="0" algn="just">
              <a:lnSpc>
                <a:spcPct val="115000"/>
              </a:lnSpc>
              <a:spcBef>
                <a:spcPts val="0"/>
              </a:spcBef>
            </a:pPr>
            <a:endParaRPr lang="en-US" sz="2800" b="1" dirty="0" smtClean="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16533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pic>
        <p:nvPicPr>
          <p:cNvPr id="4" name="Content Placeholder 3"/>
          <p:cNvPicPr>
            <a:picLocks noGrp="1"/>
          </p:cNvPicPr>
          <p:nvPr>
            <p:ph idx="1"/>
          </p:nvPr>
        </p:nvPicPr>
        <p:blipFill>
          <a:blip r:embed="rId2"/>
          <a:stretch>
            <a:fillRect/>
          </a:stretch>
        </p:blipFill>
        <p:spPr>
          <a:xfrm>
            <a:off x="811530" y="114300"/>
            <a:ext cx="11224260" cy="6343650"/>
          </a:xfrm>
          <a:prstGeom prst="rect">
            <a:avLst/>
          </a:prstGeom>
        </p:spPr>
      </p:pic>
      <p:sp>
        <p:nvSpPr>
          <p:cNvPr id="5" name="Rectangle 4"/>
          <p:cNvSpPr/>
          <p:nvPr/>
        </p:nvSpPr>
        <p:spPr>
          <a:xfrm>
            <a:off x="994410" y="285750"/>
            <a:ext cx="10824210" cy="1200329"/>
          </a:xfrm>
          <a:prstGeom prst="rect">
            <a:avLst/>
          </a:prstGeom>
        </p:spPr>
        <p:txBody>
          <a:bodyPr wrap="square">
            <a:spAutoFit/>
          </a:bodyPr>
          <a:lstStyle/>
          <a:p>
            <a:r>
              <a:rPr lang="en-US" sz="2400" dirty="0" smtClean="0"/>
              <a:t>Three types of cloning vectors are commonly used for cloning genes in bacteria: </a:t>
            </a:r>
            <a:r>
              <a:rPr lang="en-US" sz="2400" b="1" dirty="0" smtClean="0">
                <a:solidFill>
                  <a:srgbClr val="FF0000"/>
                </a:solidFill>
              </a:rPr>
              <a:t>plasmids, bacteriophages, and </a:t>
            </a:r>
            <a:r>
              <a:rPr lang="en-US" sz="2400" b="1" dirty="0" err="1" smtClean="0">
                <a:solidFill>
                  <a:srgbClr val="FF0000"/>
                </a:solidFill>
              </a:rPr>
              <a:t>cosmids</a:t>
            </a:r>
            <a:r>
              <a:rPr lang="en-US" sz="2400" b="1" dirty="0" smtClean="0">
                <a:solidFill>
                  <a:srgbClr val="FF0000"/>
                </a:solidFill>
              </a:rPr>
              <a:t>.</a:t>
            </a:r>
            <a:r>
              <a:rPr lang="en-US" sz="2400" dirty="0" smtClean="0"/>
              <a:t/>
            </a:r>
            <a:br>
              <a:rPr lang="en-US" sz="2400" dirty="0" smtClean="0"/>
            </a:br>
            <a:endParaRPr lang="en-US" sz="2400" dirty="0"/>
          </a:p>
        </p:txBody>
      </p:sp>
    </p:spTree>
    <p:extLst>
      <p:ext uri="{BB962C8B-B14F-4D97-AF65-F5344CB8AC3E}">
        <p14:creationId xmlns:p14="http://schemas.microsoft.com/office/powerpoint/2010/main" val="6827381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Plasmid vectors</a:t>
            </a:r>
            <a:endParaRPr lang="en-US" dirty="0"/>
          </a:p>
        </p:txBody>
      </p:sp>
      <p:sp>
        <p:nvSpPr>
          <p:cNvPr id="3" name="Content Placeholder 2"/>
          <p:cNvSpPr>
            <a:spLocks noGrp="1"/>
          </p:cNvSpPr>
          <p:nvPr>
            <p:ph idx="1"/>
          </p:nvPr>
        </p:nvSpPr>
        <p:spPr>
          <a:xfrm>
            <a:off x="651510" y="514350"/>
            <a:ext cx="11338560" cy="5731193"/>
          </a:xfrm>
        </p:spPr>
        <p:txBody>
          <a:bodyPr>
            <a:noAutofit/>
          </a:bodyPr>
          <a:lstStyle/>
          <a:p>
            <a:pPr marL="0" indent="0">
              <a:buNone/>
            </a:pPr>
            <a:endParaRPr lang="en-US" sz="2400" dirty="0"/>
          </a:p>
          <a:p>
            <a:r>
              <a:rPr lang="en-US" sz="2400" dirty="0"/>
              <a:t>Plasmids are circular DNA molecules that exist naturally in bacteria. They contain origins of replication and are therefore able to replicate independently of the bacterial chromosome. Plasmids are the most used </a:t>
            </a:r>
            <a:r>
              <a:rPr lang="en-US" sz="2400" b="1" dirty="0">
                <a:solidFill>
                  <a:srgbClr val="FF0000"/>
                </a:solidFill>
              </a:rPr>
              <a:t>cloning tools </a:t>
            </a:r>
            <a:r>
              <a:rPr lang="en-US" sz="2400" dirty="0"/>
              <a:t>because they are easy to </a:t>
            </a:r>
            <a:r>
              <a:rPr lang="en-US" sz="2400" dirty="0">
                <a:solidFill>
                  <a:srgbClr val="FF0000"/>
                </a:solidFill>
              </a:rPr>
              <a:t>purify</a:t>
            </a:r>
            <a:r>
              <a:rPr lang="en-US" sz="2400" dirty="0"/>
              <a:t>, to </a:t>
            </a:r>
            <a:r>
              <a:rPr lang="en-US" sz="2400" b="1" dirty="0">
                <a:solidFill>
                  <a:srgbClr val="FF0000"/>
                </a:solidFill>
              </a:rPr>
              <a:t>manipulate </a:t>
            </a:r>
            <a:r>
              <a:rPr lang="en-US" sz="2400" b="1" i="1" dirty="0">
                <a:solidFill>
                  <a:srgbClr val="FF0000"/>
                </a:solidFill>
              </a:rPr>
              <a:t>in vitro </a:t>
            </a:r>
            <a:r>
              <a:rPr lang="en-US" sz="2400" dirty="0"/>
              <a:t>and to introduce into cells in culture, whether they multiply apart from the host genome or they integrate totally or partially (the sequence of interest carried by the plasmid) into the genome.</a:t>
            </a:r>
          </a:p>
          <a:p>
            <a:r>
              <a:rPr lang="en-US" sz="2400" dirty="0"/>
              <a:t>One of the first vectors to be developed </a:t>
            </a:r>
            <a:r>
              <a:rPr lang="en-US" sz="2400" dirty="0" smtClean="0"/>
              <a:t>was</a:t>
            </a:r>
          </a:p>
          <a:p>
            <a:r>
              <a:rPr lang="en-US" sz="2400" dirty="0" smtClean="0"/>
              <a:t> </a:t>
            </a:r>
            <a:r>
              <a:rPr lang="en-US" sz="2400" dirty="0"/>
              <a:t>pBR322. </a:t>
            </a:r>
            <a:r>
              <a:rPr lang="en-US" sz="2400" dirty="0" smtClean="0"/>
              <a:t>pBR322 </a:t>
            </a:r>
            <a:r>
              <a:rPr lang="en-US" sz="2400" dirty="0"/>
              <a:t>lacks the more sophisticated </a:t>
            </a:r>
            <a:endParaRPr lang="en-US" sz="2400" dirty="0" smtClean="0"/>
          </a:p>
          <a:p>
            <a:r>
              <a:rPr lang="en-US" sz="2400" dirty="0" smtClean="0"/>
              <a:t>Features of </a:t>
            </a:r>
            <a:r>
              <a:rPr lang="en-US" sz="2400" dirty="0"/>
              <a:t>the newest cloning vectors, and so is </a:t>
            </a:r>
            <a:endParaRPr lang="en-US" sz="2400" dirty="0" smtClean="0"/>
          </a:p>
          <a:p>
            <a:r>
              <a:rPr lang="en-US" sz="2400" dirty="0" smtClean="0"/>
              <a:t>no </a:t>
            </a:r>
            <a:r>
              <a:rPr lang="en-US" sz="2400" dirty="0"/>
              <a:t>longer </a:t>
            </a:r>
            <a:r>
              <a:rPr lang="en-US" sz="2400" dirty="0" smtClean="0"/>
              <a:t>used </a:t>
            </a:r>
            <a:r>
              <a:rPr lang="en-US" sz="2400" dirty="0"/>
              <a:t>extensively in research, it still </a:t>
            </a:r>
            <a:endParaRPr lang="en-US" sz="2400" dirty="0" smtClean="0"/>
          </a:p>
          <a:p>
            <a:r>
              <a:rPr lang="en-US" sz="2400" dirty="0" smtClean="0"/>
              <a:t>illustrates </a:t>
            </a:r>
            <a:r>
              <a:rPr lang="en-US" sz="2400" dirty="0"/>
              <a:t>the important, </a:t>
            </a:r>
            <a:r>
              <a:rPr lang="en-US" sz="2400" dirty="0" smtClean="0"/>
              <a:t>fundamental </a:t>
            </a:r>
            <a:r>
              <a:rPr lang="en-US" sz="2400" dirty="0"/>
              <a:t>properties </a:t>
            </a:r>
            <a:endParaRPr lang="en-US" sz="2400" dirty="0" smtClean="0"/>
          </a:p>
          <a:p>
            <a:r>
              <a:rPr lang="en-US" sz="2400" dirty="0" smtClean="0"/>
              <a:t>of </a:t>
            </a:r>
            <a:r>
              <a:rPr lang="en-US" sz="2400" dirty="0"/>
              <a:t>any plasmid cloning vector. </a:t>
            </a:r>
          </a:p>
          <a:p>
            <a:endParaRPr lang="en-US" sz="2400" dirty="0"/>
          </a:p>
        </p:txBody>
      </p:sp>
      <p:pic>
        <p:nvPicPr>
          <p:cNvPr id="4098" name="Picture 2" descr="http://cdn2.hubspot.net/hub/306096/file-404153303-png/Plasmid_Map.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55180" y="2952317"/>
            <a:ext cx="4956810" cy="3848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8970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nomenclature of plasmid cloning vectors</a:t>
            </a:r>
            <a:r>
              <a:rPr lang="en-US" dirty="0"/>
              <a:t> </a:t>
            </a:r>
            <a:br>
              <a:rPr lang="en-US" dirty="0"/>
            </a:br>
            <a:endParaRPr lang="en-US" dirty="0"/>
          </a:p>
        </p:txBody>
      </p:sp>
      <p:sp>
        <p:nvSpPr>
          <p:cNvPr id="3" name="Content Placeholder 2"/>
          <p:cNvSpPr>
            <a:spLocks noGrp="1"/>
          </p:cNvSpPr>
          <p:nvPr>
            <p:ph idx="1"/>
          </p:nvPr>
        </p:nvSpPr>
        <p:spPr/>
        <p:txBody>
          <a:bodyPr/>
          <a:lstStyle/>
          <a:p>
            <a:r>
              <a:rPr lang="en-US" dirty="0"/>
              <a:t>The name “pBR322” conforms with the standard rules for vector nomenclature: l “p” indicates that this is indeed a plasmid. l “BR” identifies the laboratory in which the vector was originally constructed (BR stands for Bolivar and Rodriguez, the two researchers who developed pBR322). l “322” distinguishes this plasmid from others developed in the same laboratory (there are also plasmids called pBR325, pBR327, pBR328, etc.)</a:t>
            </a:r>
          </a:p>
          <a:p>
            <a:endParaRPr lang="en-US" dirty="0"/>
          </a:p>
        </p:txBody>
      </p:sp>
    </p:spTree>
    <p:extLst>
      <p:ext uri="{BB962C8B-B14F-4D97-AF65-F5344CB8AC3E}">
        <p14:creationId xmlns:p14="http://schemas.microsoft.com/office/powerpoint/2010/main" val="1620059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useful properties of pBR322</a:t>
            </a:r>
            <a:r>
              <a:rPr lang="en-US" dirty="0"/>
              <a:t/>
            </a:r>
            <a:br>
              <a:rPr lang="en-US" dirty="0"/>
            </a:br>
            <a:endParaRPr lang="en-US" dirty="0"/>
          </a:p>
        </p:txBody>
      </p:sp>
      <p:sp>
        <p:nvSpPr>
          <p:cNvPr id="3" name="Content Placeholder 2"/>
          <p:cNvSpPr>
            <a:spLocks noGrp="1"/>
          </p:cNvSpPr>
          <p:nvPr>
            <p:ph idx="1"/>
          </p:nvPr>
        </p:nvSpPr>
        <p:spPr>
          <a:xfrm>
            <a:off x="937260" y="960120"/>
            <a:ext cx="10949940" cy="5216843"/>
          </a:xfrm>
        </p:spPr>
        <p:txBody>
          <a:bodyPr>
            <a:normAutofit/>
          </a:bodyPr>
          <a:lstStyle/>
          <a:p>
            <a:r>
              <a:rPr lang="en-US" b="1" dirty="0">
                <a:solidFill>
                  <a:srgbClr val="FF0000"/>
                </a:solidFill>
              </a:rPr>
              <a:t>size</a:t>
            </a:r>
            <a:r>
              <a:rPr lang="en-US" dirty="0"/>
              <a:t>. it was stated that a cloning vector ought to be less than </a:t>
            </a:r>
            <a:r>
              <a:rPr lang="en-US" b="1" dirty="0">
                <a:solidFill>
                  <a:srgbClr val="FF0000"/>
                </a:solidFill>
              </a:rPr>
              <a:t>10 kb in size</a:t>
            </a:r>
            <a:r>
              <a:rPr lang="en-US" dirty="0"/>
              <a:t>, to avoid problems such as DNA breakdown during purification. pBR322 is 4363 </a:t>
            </a:r>
            <a:r>
              <a:rPr lang="en-US" dirty="0" err="1"/>
              <a:t>bp</a:t>
            </a:r>
            <a:r>
              <a:rPr lang="en-US" dirty="0"/>
              <a:t>, which means that not only can the vector itself be purified with ease, but so can recombinant DNA molecules constructed with it.</a:t>
            </a:r>
          </a:p>
          <a:p>
            <a:r>
              <a:rPr lang="en-US" dirty="0"/>
              <a:t>carries </a:t>
            </a:r>
            <a:r>
              <a:rPr lang="en-US" b="1" dirty="0">
                <a:solidFill>
                  <a:srgbClr val="FF0000"/>
                </a:solidFill>
              </a:rPr>
              <a:t>two sets of antibiotic resistance genes</a:t>
            </a:r>
            <a:r>
              <a:rPr lang="en-US" dirty="0"/>
              <a:t>. Either ampicillin or tetracycline resistance can be used as a selectable marker for cells containing the plasmid, and each marker gene includes unique restriction sites that can be used in cloning </a:t>
            </a:r>
            <a:r>
              <a:rPr lang="en-US" dirty="0" smtClean="0"/>
              <a:t>experiments</a:t>
            </a:r>
          </a:p>
          <a:p>
            <a:r>
              <a:rPr lang="en-US" b="1" dirty="0">
                <a:solidFill>
                  <a:srgbClr val="FF0000"/>
                </a:solidFill>
              </a:rPr>
              <a:t>high copy number</a:t>
            </a:r>
            <a:r>
              <a:rPr lang="en-US" dirty="0"/>
              <a:t>. Generally there are about 15 molecules present in a transformed E. coli cell, but this number can be increased, up to 1000–3000, by plasmid amplification in the presence of a protein synthesis inhibitor such as chloramphenicol</a:t>
            </a:r>
          </a:p>
          <a:p>
            <a:endParaRPr lang="en-US" dirty="0"/>
          </a:p>
        </p:txBody>
      </p:sp>
      <p:pic>
        <p:nvPicPr>
          <p:cNvPr id="2050" name="Picture 2" descr="http://www.personal.psu.edu/rch8/workmg/Isolating_analyzing_genes_files/image11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19465" y="3872202"/>
            <a:ext cx="3227705" cy="28824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636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0"/>
            <a:ext cx="10458450" cy="1874517"/>
          </a:xfrm>
        </p:spPr>
        <p:txBody>
          <a:bodyPr>
            <a:normAutofit/>
          </a:bodyPr>
          <a:lstStyle/>
          <a:p>
            <a:r>
              <a:rPr lang="en-US" sz="2400" b="1" dirty="0"/>
              <a:t>pUC8—a Lac selection plasmid</a:t>
            </a:r>
            <a:r>
              <a:rPr lang="en-US" sz="2400" dirty="0"/>
              <a:t/>
            </a:r>
            <a:br>
              <a:rPr lang="en-US" sz="2400" dirty="0"/>
            </a:br>
            <a:endParaRPr lang="en-US" sz="2400" dirty="0"/>
          </a:p>
        </p:txBody>
      </p:sp>
      <p:sp>
        <p:nvSpPr>
          <p:cNvPr id="3" name="Content Placeholder 2"/>
          <p:cNvSpPr>
            <a:spLocks noGrp="1"/>
          </p:cNvSpPr>
          <p:nvPr>
            <p:ph idx="1"/>
          </p:nvPr>
        </p:nvSpPr>
        <p:spPr>
          <a:xfrm>
            <a:off x="582930" y="160020"/>
            <a:ext cx="11609070" cy="6016943"/>
          </a:xfrm>
        </p:spPr>
        <p:txBody>
          <a:bodyPr>
            <a:noAutofit/>
          </a:bodyPr>
          <a:lstStyle/>
          <a:p>
            <a:r>
              <a:rPr lang="en-US" sz="2400" dirty="0"/>
              <a:t>is descended from pBR322, although only the </a:t>
            </a:r>
            <a:r>
              <a:rPr lang="en-US" sz="2400" dirty="0">
                <a:solidFill>
                  <a:srgbClr val="FF0000"/>
                </a:solidFill>
              </a:rPr>
              <a:t>replication origin </a:t>
            </a:r>
            <a:r>
              <a:rPr lang="en-US" sz="2400" dirty="0"/>
              <a:t>and the </a:t>
            </a:r>
            <a:r>
              <a:rPr lang="en-US" sz="2400" dirty="0" err="1">
                <a:solidFill>
                  <a:srgbClr val="FF0000"/>
                </a:solidFill>
              </a:rPr>
              <a:t>amp</a:t>
            </a:r>
            <a:r>
              <a:rPr lang="en-US" sz="2400" baseline="30000" dirty="0" err="1">
                <a:solidFill>
                  <a:srgbClr val="FF0000"/>
                </a:solidFill>
              </a:rPr>
              <a:t>R</a:t>
            </a:r>
            <a:r>
              <a:rPr lang="en-US" sz="2400" baseline="30000" dirty="0">
                <a:solidFill>
                  <a:srgbClr val="FF0000"/>
                </a:solidFill>
              </a:rPr>
              <a:t> </a:t>
            </a:r>
            <a:r>
              <a:rPr lang="en-US" sz="2400" dirty="0">
                <a:solidFill>
                  <a:srgbClr val="FF0000"/>
                </a:solidFill>
              </a:rPr>
              <a:t>gene </a:t>
            </a:r>
            <a:r>
              <a:rPr lang="en-US" sz="2400" dirty="0"/>
              <a:t>remain. The nucleotide sequence of the </a:t>
            </a:r>
            <a:r>
              <a:rPr lang="en-US" sz="2400" dirty="0" err="1"/>
              <a:t>amp</a:t>
            </a:r>
            <a:r>
              <a:rPr lang="en-US" sz="2400" baseline="30000" dirty="0" err="1"/>
              <a:t>R</a:t>
            </a:r>
            <a:r>
              <a:rPr lang="en-US" sz="2400" dirty="0"/>
              <a:t> gene has been changed so that it no longer contains the unique restriction sites: all these cloning sites are now clustered into a short segment of </a:t>
            </a:r>
            <a:r>
              <a:rPr lang="en-US" sz="2400" b="1" dirty="0">
                <a:solidFill>
                  <a:srgbClr val="FF0000"/>
                </a:solidFill>
              </a:rPr>
              <a:t>the </a:t>
            </a:r>
            <a:r>
              <a:rPr lang="en-US" sz="2400" b="1" dirty="0" err="1">
                <a:solidFill>
                  <a:srgbClr val="FF0000"/>
                </a:solidFill>
              </a:rPr>
              <a:t>lacZ</a:t>
            </a:r>
            <a:r>
              <a:rPr lang="en-US" sz="2400" b="1" dirty="0">
                <a:solidFill>
                  <a:srgbClr val="FF0000"/>
                </a:solidFill>
              </a:rPr>
              <a:t>′ gene </a:t>
            </a:r>
            <a:r>
              <a:rPr lang="en-US" sz="2400" dirty="0"/>
              <a:t>carried by pUC8. </a:t>
            </a:r>
            <a:r>
              <a:rPr lang="en-US" sz="2400" dirty="0" smtClean="0">
                <a:solidFill>
                  <a:srgbClr val="FF0000"/>
                </a:solidFill>
              </a:rPr>
              <a:t>three</a:t>
            </a:r>
            <a:r>
              <a:rPr lang="en-US" sz="2400" dirty="0" smtClean="0"/>
              <a:t> </a:t>
            </a:r>
            <a:r>
              <a:rPr lang="en-US" sz="2400" dirty="0"/>
              <a:t>important advantages that have led to it becoming one of the most popular E. coli cloning vectors. </a:t>
            </a:r>
          </a:p>
          <a:p>
            <a:r>
              <a:rPr lang="en-US" sz="2400" b="1" dirty="0" smtClean="0"/>
              <a:t>1-</a:t>
            </a:r>
            <a:r>
              <a:rPr lang="en-US" sz="2400" dirty="0" smtClean="0"/>
              <a:t> </a:t>
            </a:r>
            <a:r>
              <a:rPr lang="en-US" sz="2400" dirty="0"/>
              <a:t>the manipulations involved in construction of pUC8 were accompanied by a chance mutation, within the origin of replication, which results in the plasmid having a copy number of 500–700 even before amplification. This has a significant effect on the yield of cloned DNA obtainable from E. coli cells transformed with recombinant pUC8 plasmids.</a:t>
            </a:r>
          </a:p>
          <a:p>
            <a:r>
              <a:rPr lang="en-US" sz="2400" dirty="0" smtClean="0"/>
              <a:t>11 </a:t>
            </a:r>
            <a:r>
              <a:rPr lang="en-US" sz="2400" dirty="0"/>
              <a:t>is that identification of recombinant cells can be achieved by a </a:t>
            </a:r>
            <a:r>
              <a:rPr lang="en-US" sz="2400" dirty="0">
                <a:solidFill>
                  <a:srgbClr val="FF0000"/>
                </a:solidFill>
              </a:rPr>
              <a:t>single step </a:t>
            </a:r>
            <a:r>
              <a:rPr lang="en-US" sz="2400" dirty="0"/>
              <a:t>process, by plating onto agar medium containing </a:t>
            </a:r>
            <a:r>
              <a:rPr lang="en-US" sz="2400" dirty="0">
                <a:solidFill>
                  <a:srgbClr val="FF0000"/>
                </a:solidFill>
              </a:rPr>
              <a:t>ampicillin plus X-gal </a:t>
            </a:r>
            <a:r>
              <a:rPr lang="en-US" sz="2400" dirty="0"/>
              <a:t>. (With both pBR322 and pBR327, selection of recombinants is a two-step procedure, requiring replica plating from one antibiotic medium to another) . </a:t>
            </a:r>
            <a:endParaRPr lang="en-US" sz="2400" dirty="0" smtClean="0"/>
          </a:p>
          <a:p>
            <a:r>
              <a:rPr lang="en-US" sz="2400" dirty="0" smtClean="0"/>
              <a:t>111pUC8 lies with the clustering of the restriction sites, which allows a DNA fragment with two different sticky ends (say </a:t>
            </a:r>
            <a:r>
              <a:rPr lang="en-US" sz="2400" dirty="0" err="1" smtClean="0"/>
              <a:t>EcoRI</a:t>
            </a:r>
            <a:r>
              <a:rPr lang="en-US" sz="2400" dirty="0" smtClean="0"/>
              <a:t> at one end and </a:t>
            </a:r>
            <a:r>
              <a:rPr lang="en-US" sz="2400" dirty="0" err="1" smtClean="0"/>
              <a:t>BamHI</a:t>
            </a:r>
            <a:r>
              <a:rPr lang="en-US" sz="2400" dirty="0" smtClean="0"/>
              <a:t> at the other) to be cloned without resorting to additional manipulations such as linker attachment.</a:t>
            </a:r>
          </a:p>
          <a:p>
            <a:endParaRPr lang="en-US" sz="2400" dirty="0"/>
          </a:p>
        </p:txBody>
      </p:sp>
    </p:spTree>
    <p:extLst>
      <p:ext uri="{BB962C8B-B14F-4D97-AF65-F5344CB8AC3E}">
        <p14:creationId xmlns:p14="http://schemas.microsoft.com/office/powerpoint/2010/main" val="2882967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p:cNvPicPr>
          <p:nvPr>
            <p:ph idx="1"/>
          </p:nvPr>
        </p:nvPicPr>
        <p:blipFill>
          <a:blip r:embed="rId2"/>
          <a:stretch>
            <a:fillRect/>
          </a:stretch>
        </p:blipFill>
        <p:spPr>
          <a:xfrm>
            <a:off x="403860" y="365125"/>
            <a:ext cx="11605260" cy="5967095"/>
          </a:xfrm>
          <a:prstGeom prst="rect">
            <a:avLst/>
          </a:prstGeom>
        </p:spPr>
      </p:pic>
    </p:spTree>
    <p:extLst>
      <p:ext uri="{BB962C8B-B14F-4D97-AF65-F5344CB8AC3E}">
        <p14:creationId xmlns:p14="http://schemas.microsoft.com/office/powerpoint/2010/main" val="1908424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Bacteriophage vectors</a:t>
            </a:r>
            <a:endParaRPr lang="en-US" dirty="0"/>
          </a:p>
        </p:txBody>
      </p:sp>
      <p:sp>
        <p:nvSpPr>
          <p:cNvPr id="3" name="Content Placeholder 2"/>
          <p:cNvSpPr>
            <a:spLocks noGrp="1"/>
          </p:cNvSpPr>
          <p:nvPr>
            <p:ph idx="1"/>
          </p:nvPr>
        </p:nvSpPr>
        <p:spPr>
          <a:xfrm>
            <a:off x="1051560" y="1108710"/>
            <a:ext cx="10378440" cy="5669279"/>
          </a:xfrm>
        </p:spPr>
        <p:txBody>
          <a:bodyPr>
            <a:noAutofit/>
          </a:bodyPr>
          <a:lstStyle/>
          <a:p>
            <a:r>
              <a:rPr lang="en-US" sz="2400" dirty="0"/>
              <a:t>The bacteriophages used for cloning are the </a:t>
            </a:r>
            <a:r>
              <a:rPr lang="en-US" sz="2400" dirty="0">
                <a:hlinkClick r:id="rId2" tooltip="Bacteriophage lambda"/>
              </a:rPr>
              <a:t>phage λ</a:t>
            </a:r>
            <a:r>
              <a:rPr lang="en-US" sz="2400" dirty="0"/>
              <a:t> and </a:t>
            </a:r>
            <a:r>
              <a:rPr lang="en-US" sz="2400" dirty="0">
                <a:hlinkClick r:id="rId3" tooltip="M13 phage"/>
              </a:rPr>
              <a:t>M13 phage</a:t>
            </a:r>
            <a:r>
              <a:rPr lang="en-US" sz="2400" dirty="0"/>
              <a:t>. There is an upper limit on the amount of DNA that can be packed into a phage (a maximum of 53 kb), therefore to allow foreign DNA to be inserted into phage DNA, phage cloning vectors need to have some non-essential genes deleted, for example the genes for </a:t>
            </a:r>
            <a:r>
              <a:rPr lang="en-US" sz="2400" dirty="0" err="1">
                <a:hlinkClick r:id="rId4" tooltip="Lysogeny"/>
              </a:rPr>
              <a:t>lysogeny</a:t>
            </a:r>
            <a:r>
              <a:rPr lang="en-US" sz="2400" dirty="0"/>
              <a:t> in phage λ.</a:t>
            </a:r>
            <a:r>
              <a:rPr lang="en-US" sz="2400" baseline="30000" dirty="0">
                <a:hlinkClick r:id="rId5"/>
              </a:rPr>
              <a:t>[15]</a:t>
            </a:r>
            <a:r>
              <a:rPr lang="en-US" sz="2400" dirty="0"/>
              <a:t> There are two kinds of λ phage vectors - </a:t>
            </a:r>
            <a:r>
              <a:rPr lang="en-US" sz="2400" dirty="0">
                <a:solidFill>
                  <a:srgbClr val="FF0000"/>
                </a:solidFill>
              </a:rPr>
              <a:t>insertion</a:t>
            </a:r>
            <a:r>
              <a:rPr lang="en-US" sz="2400" dirty="0"/>
              <a:t> vector and </a:t>
            </a:r>
            <a:r>
              <a:rPr lang="en-US" sz="2400" dirty="0">
                <a:solidFill>
                  <a:srgbClr val="FF0000"/>
                </a:solidFill>
              </a:rPr>
              <a:t>replacement</a:t>
            </a:r>
            <a:r>
              <a:rPr lang="en-US" sz="2400" dirty="0"/>
              <a:t> vector. Insertion vectors contain a unique cleavage site whereby foreign DNA with size of 5–11 kb may be inserted. In replacement vectors, the cleavage sites </a:t>
            </a:r>
            <a:r>
              <a:rPr lang="en-US" sz="2400" dirty="0">
                <a:solidFill>
                  <a:srgbClr val="FF0000"/>
                </a:solidFill>
              </a:rPr>
              <a:t>flank a region </a:t>
            </a:r>
            <a:r>
              <a:rPr lang="en-US" sz="2400" dirty="0"/>
              <a:t>containing genes not essential for the lytic cycle, and this region may be deleted and replaced by the DNA insert in the cloning process, and a larger sized DNA of 8–24 kb may be inserted</a:t>
            </a:r>
            <a:r>
              <a:rPr lang="en-US" sz="2400" dirty="0" smtClean="0"/>
              <a:t>.</a:t>
            </a:r>
            <a:r>
              <a:rPr lang="en-US" sz="2400" dirty="0"/>
              <a:t> There is also a lower size limit for DNA that can be packed into a phage, and vector DNA that is too small cannot be properly packaged into the phage. This property can be used for selection - vector without insert may be too small, therefore only vectors with insert may be selected for propagation</a:t>
            </a:r>
          </a:p>
          <a:p>
            <a:r>
              <a:rPr lang="en-US" sz="2400" dirty="0" smtClean="0"/>
              <a:t> </a:t>
            </a:r>
            <a:endParaRPr lang="en-US" sz="2400" dirty="0"/>
          </a:p>
          <a:p>
            <a:endParaRPr lang="en-US" sz="2400" dirty="0"/>
          </a:p>
        </p:txBody>
      </p:sp>
    </p:spTree>
    <p:extLst>
      <p:ext uri="{BB962C8B-B14F-4D97-AF65-F5344CB8AC3E}">
        <p14:creationId xmlns:p14="http://schemas.microsoft.com/office/powerpoint/2010/main" val="3626209631"/>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otalTime>183</TotalTime>
  <Words>980</Words>
  <Application>Microsoft Office PowerPoint</Application>
  <PresentationFormat>Widescreen</PresentationFormat>
  <Paragraphs>43</Paragraphs>
  <Slides>14</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14</vt:i4>
      </vt:variant>
    </vt:vector>
  </HeadingPairs>
  <TitlesOfParts>
    <vt:vector size="23" baseType="lpstr">
      <vt:lpstr>Arial</vt:lpstr>
      <vt:lpstr>Calibri</vt:lpstr>
      <vt:lpstr>Century Gothic</vt:lpstr>
      <vt:lpstr>Gill Sans MT</vt:lpstr>
      <vt:lpstr>Impact</vt:lpstr>
      <vt:lpstr>Times New Roman</vt:lpstr>
      <vt:lpstr>Wingdings 3</vt:lpstr>
      <vt:lpstr>Wisp</vt:lpstr>
      <vt:lpstr>Badge</vt:lpstr>
      <vt:lpstr>PowerPoint Presentation</vt:lpstr>
      <vt:lpstr>Cloning Vectors</vt:lpstr>
      <vt:lpstr>PowerPoint Presentation</vt:lpstr>
      <vt:lpstr>Plasmid vectors</vt:lpstr>
      <vt:lpstr>The nomenclature of plasmid cloning vectors  </vt:lpstr>
      <vt:lpstr>The useful properties of pBR322 </vt:lpstr>
      <vt:lpstr>pUC8—a Lac selection plasmid </vt:lpstr>
      <vt:lpstr>PowerPoint Presentation</vt:lpstr>
      <vt:lpstr>Bacteriophage vectors</vt:lpstr>
      <vt:lpstr>PowerPoint Presentation</vt:lpstr>
      <vt:lpstr>PowerPoint Presentation</vt:lpstr>
      <vt:lpstr>Cosmid vectors=cos+ plasmid</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sausan</dc:creator>
  <cp:lastModifiedBy>sausan</cp:lastModifiedBy>
  <cp:revision>13</cp:revision>
  <dcterms:created xsi:type="dcterms:W3CDTF">2016-04-05T18:27:47Z</dcterms:created>
  <dcterms:modified xsi:type="dcterms:W3CDTF">2016-04-05T21:31:43Z</dcterms:modified>
</cp:coreProperties>
</file>