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78" r:id="rId3"/>
    <p:sldId id="279" r:id="rId4"/>
    <p:sldId id="280" r:id="rId5"/>
    <p:sldId id="281" r:id="rId6"/>
    <p:sldId id="282" r:id="rId7"/>
    <p:sldId id="283" r:id="rId8"/>
    <p:sldId id="284" r:id="rId9"/>
    <p:sldId id="263" r:id="rId10"/>
    <p:sldId id="266" r:id="rId11"/>
    <p:sldId id="267" r:id="rId12"/>
    <p:sldId id="290" r:id="rId13"/>
    <p:sldId id="271" r:id="rId14"/>
    <p:sldId id="285" r:id="rId15"/>
    <p:sldId id="272" r:id="rId16"/>
    <p:sldId id="274" r:id="rId17"/>
    <p:sldId id="287" r:id="rId18"/>
    <p:sldId id="288"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3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6ED56-B235-48F0-8F5A-EE6335318284}" type="datetimeFigureOut">
              <a:rPr lang="en-US" smtClean="0"/>
              <a:t>12/25/2017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D3062-B7DA-47FC-B885-25FCB655464E}" type="slidenum">
              <a:rPr lang="en-US" smtClean="0"/>
              <a:t>‹#›</a:t>
            </a:fld>
            <a:endParaRPr lang="en-US"/>
          </a:p>
        </p:txBody>
      </p:sp>
    </p:spTree>
    <p:extLst>
      <p:ext uri="{BB962C8B-B14F-4D97-AF65-F5344CB8AC3E}">
        <p14:creationId xmlns:p14="http://schemas.microsoft.com/office/powerpoint/2010/main" val="180167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D3062-B7DA-47FC-B885-25FCB655464E}" type="slidenum">
              <a:rPr lang="en-US" smtClean="0"/>
              <a:t>9</a:t>
            </a:fld>
            <a:endParaRPr lang="en-US"/>
          </a:p>
        </p:txBody>
      </p:sp>
    </p:spTree>
    <p:extLst>
      <p:ext uri="{BB962C8B-B14F-4D97-AF65-F5344CB8AC3E}">
        <p14:creationId xmlns:p14="http://schemas.microsoft.com/office/powerpoint/2010/main" val="416032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C6A986-0296-42D8-A644-7442F515059F}" type="datetimeFigureOut">
              <a:rPr lang="en-GB" smtClean="0"/>
              <a:t>25/12/2017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40114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C6A986-0296-42D8-A644-7442F515059F}" type="datetimeFigureOut">
              <a:rPr lang="en-GB" smtClean="0"/>
              <a:t>25/12/2017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383803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C6A986-0296-42D8-A644-7442F515059F}" type="datetimeFigureOut">
              <a:rPr lang="en-GB" smtClean="0"/>
              <a:t>25/12/2017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227607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C6A986-0296-42D8-A644-7442F515059F}" type="datetimeFigureOut">
              <a:rPr lang="en-GB" smtClean="0"/>
              <a:t>25/12/2017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4722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6A986-0296-42D8-A644-7442F515059F}" type="datetimeFigureOut">
              <a:rPr lang="en-GB" smtClean="0"/>
              <a:t>25/12/2017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324476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C6A986-0296-42D8-A644-7442F515059F}" type="datetimeFigureOut">
              <a:rPr lang="en-GB" smtClean="0"/>
              <a:t>25/12/2017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403728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C6A986-0296-42D8-A644-7442F515059F}" type="datetimeFigureOut">
              <a:rPr lang="en-GB" smtClean="0"/>
              <a:t>25/12/2017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267713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C6A986-0296-42D8-A644-7442F515059F}" type="datetimeFigureOut">
              <a:rPr lang="en-GB" smtClean="0"/>
              <a:t>25/12/2017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248406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6A986-0296-42D8-A644-7442F515059F}" type="datetimeFigureOut">
              <a:rPr lang="en-GB" smtClean="0"/>
              <a:t>25/12/2017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284671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6A986-0296-42D8-A644-7442F515059F}" type="datetimeFigureOut">
              <a:rPr lang="en-GB" smtClean="0"/>
              <a:t>25/12/2017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4742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6A986-0296-42D8-A644-7442F515059F}" type="datetimeFigureOut">
              <a:rPr lang="en-GB" smtClean="0"/>
              <a:t>25/12/2017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9C5300-DA0B-4416-B12B-4CB9109DF6FD}" type="slidenum">
              <a:rPr lang="en-GB" smtClean="0"/>
              <a:t>‹#›</a:t>
            </a:fld>
            <a:endParaRPr lang="en-GB"/>
          </a:p>
        </p:txBody>
      </p:sp>
    </p:spTree>
    <p:extLst>
      <p:ext uri="{BB962C8B-B14F-4D97-AF65-F5344CB8AC3E}">
        <p14:creationId xmlns:p14="http://schemas.microsoft.com/office/powerpoint/2010/main" val="238127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6A986-0296-42D8-A644-7442F515059F}" type="datetimeFigureOut">
              <a:rPr lang="en-GB" smtClean="0"/>
              <a:t>25/12/2017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C5300-DA0B-4416-B12B-4CB9109DF6FD}" type="slidenum">
              <a:rPr lang="en-GB" smtClean="0"/>
              <a:t>‹#›</a:t>
            </a:fld>
            <a:endParaRPr lang="en-GB"/>
          </a:p>
        </p:txBody>
      </p:sp>
    </p:spTree>
    <p:extLst>
      <p:ext uri="{BB962C8B-B14F-4D97-AF65-F5344CB8AC3E}">
        <p14:creationId xmlns:p14="http://schemas.microsoft.com/office/powerpoint/2010/main" val="277101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5934075"/>
            <a:ext cx="83058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 </a:t>
            </a:r>
          </a:p>
          <a:p>
            <a:pPr algn="ctr"/>
            <a:r>
              <a:rPr lang="en-US" sz="2000" b="1"/>
              <a:t>Dr. Sama Khalid Mohammed</a:t>
            </a:r>
          </a:p>
        </p:txBody>
      </p:sp>
      <p:pic>
        <p:nvPicPr>
          <p:cNvPr id="205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2051050"/>
            <a:ext cx="56943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0" y="76200"/>
            <a:ext cx="9144000" cy="1136650"/>
          </a:xfrm>
        </p:spPr>
        <p:txBody>
          <a:bodyPr rtlCol="0">
            <a:normAutofit fontScale="90000"/>
          </a:bodyPr>
          <a:lstStyle/>
          <a:p>
            <a:pPr eaLnBrk="1" fontAlgn="auto" hangingPunct="1">
              <a:spcAft>
                <a:spcPts val="0"/>
              </a:spcAft>
              <a:defRPr/>
            </a:pPr>
            <a:r>
              <a:rPr lang="en-US" sz="2000" dirty="0" smtClean="0">
                <a:latin typeface="Times New Roman" pitchFamily="18" charset="0"/>
                <a:cs typeface="Times New Roman" pitchFamily="18" charset="0"/>
              </a:rPr>
              <a:t>AL-MUSTANSIRIYAH UNIVERSITY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COLLEGE OF SCIENCES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ATMOSPHERIC SCIENCES DEPARTMENT /second class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2053" name="Rectangle 10"/>
          <p:cNvSpPr>
            <a:spLocks noChangeArrowheads="1"/>
          </p:cNvSpPr>
          <p:nvPr/>
        </p:nvSpPr>
        <p:spPr bwMode="auto">
          <a:xfrm>
            <a:off x="414338" y="1096963"/>
            <a:ext cx="7867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800" b="1">
                <a:latin typeface="Times New Roman" pitchFamily="18" charset="0"/>
              </a:rPr>
              <a:t>The Course of </a:t>
            </a:r>
          </a:p>
          <a:p>
            <a:pPr algn="ctr"/>
            <a:r>
              <a:rPr lang="en-US" altLang="en-US" sz="2800" b="1">
                <a:latin typeface="Times New Roman" pitchFamily="18" charset="0"/>
              </a:rPr>
              <a:t>Meteorological Instrumentation and Observations</a:t>
            </a:r>
          </a:p>
        </p:txBody>
      </p:sp>
    </p:spTree>
    <p:extLst>
      <p:ext uri="{BB962C8B-B14F-4D97-AF65-F5344CB8AC3E}">
        <p14:creationId xmlns:p14="http://schemas.microsoft.com/office/powerpoint/2010/main" val="199298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304800"/>
            <a:ext cx="247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400" b="1"/>
              <a:t>GPS Dropsondes</a:t>
            </a:r>
            <a:r>
              <a:rPr lang="en-US" altLang="en-US" sz="2400"/>
              <a:t> </a:t>
            </a:r>
          </a:p>
        </p:txBody>
      </p:sp>
      <p:sp>
        <p:nvSpPr>
          <p:cNvPr id="12291" name="Rectangle 3"/>
          <p:cNvSpPr>
            <a:spLocks noChangeArrowheads="1"/>
          </p:cNvSpPr>
          <p:nvPr/>
        </p:nvSpPr>
        <p:spPr bwMode="auto">
          <a:xfrm>
            <a:off x="0" y="8382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400" dirty="0" err="1"/>
              <a:t>Dropsonde</a:t>
            </a:r>
            <a:r>
              <a:rPr lang="en-US" altLang="en-US" sz="2400" dirty="0"/>
              <a:t> is a weather reconnaissance device created by the </a:t>
            </a:r>
            <a:r>
              <a:rPr lang="en-US" altLang="en-US" sz="2400" dirty="0" smtClean="0"/>
              <a:t>National </a:t>
            </a:r>
            <a:r>
              <a:rPr lang="en-US" altLang="en-US" sz="2400" dirty="0"/>
              <a:t>Center for Atmospheric Research (NCAR), designed to </a:t>
            </a:r>
            <a:r>
              <a:rPr lang="en-US" altLang="en-US" sz="2400" dirty="0" smtClean="0"/>
              <a:t>be </a:t>
            </a:r>
            <a:r>
              <a:rPr lang="en-US" altLang="en-US" sz="2400" dirty="0"/>
              <a:t>dropped from an aircraft at altitude to accurately measure </a:t>
            </a:r>
            <a:r>
              <a:rPr lang="en-US" altLang="en-US" sz="2400" dirty="0" smtClean="0"/>
              <a:t>tropical </a:t>
            </a:r>
            <a:r>
              <a:rPr lang="en-US" altLang="en-US" sz="2400" dirty="0"/>
              <a:t>storm conditions as the device falls to the ground. </a:t>
            </a:r>
            <a:endParaRPr lang="en-US" altLang="en-US" sz="2400" dirty="0" smtClean="0"/>
          </a:p>
          <a:p>
            <a:pPr algn="just" eaLnBrk="1" hangingPunct="1"/>
            <a:r>
              <a:rPr lang="en-US" altLang="en-US" sz="2400" dirty="0" smtClean="0"/>
              <a:t>The </a:t>
            </a:r>
            <a:r>
              <a:rPr lang="en-US" altLang="en-US" sz="2400" dirty="0" err="1" smtClean="0"/>
              <a:t>dropsonde</a:t>
            </a:r>
            <a:r>
              <a:rPr lang="en-US" altLang="en-US" sz="2400" dirty="0" smtClean="0"/>
              <a:t> </a:t>
            </a:r>
            <a:r>
              <a:rPr lang="en-US" altLang="en-US" sz="2400" dirty="0"/>
              <a:t>contains a GPS receiver, along with pressure, </a:t>
            </a:r>
            <a:r>
              <a:rPr lang="en-US" altLang="en-US" sz="2400" dirty="0" smtClean="0"/>
              <a:t>temperature</a:t>
            </a:r>
            <a:r>
              <a:rPr lang="en-US" altLang="en-US" sz="2400" dirty="0"/>
              <a:t>, and humidity sensors to capture atmospheric </a:t>
            </a:r>
            <a:r>
              <a:rPr lang="en-US" altLang="en-US" sz="2400" dirty="0" smtClean="0"/>
              <a:t>profiles </a:t>
            </a:r>
            <a:r>
              <a:rPr lang="en-US" altLang="en-US" sz="2400" dirty="0"/>
              <a:t>and thermodynamic data and winds.</a:t>
            </a:r>
          </a:p>
        </p:txBody>
      </p:sp>
      <p:pic>
        <p:nvPicPr>
          <p:cNvPr id="12292" name="Picture 4" descr="gsonde2"/>
          <p:cNvPicPr>
            <a:picLocks noChangeAspect="1" noChangeArrowheads="1"/>
          </p:cNvPicPr>
          <p:nvPr/>
        </p:nvPicPr>
        <p:blipFill>
          <a:blip r:embed="rId2">
            <a:extLst>
              <a:ext uri="{28A0092B-C50C-407E-A947-70E740481C1C}">
                <a14:useLocalDpi xmlns:a14="http://schemas.microsoft.com/office/drawing/2010/main" val="0"/>
              </a:ext>
            </a:extLst>
          </a:blip>
          <a:srcRect l="9259" t="7692" r="18518" b="10257"/>
          <a:stretch>
            <a:fillRect/>
          </a:stretch>
        </p:blipFill>
        <p:spPr bwMode="auto">
          <a:xfrm>
            <a:off x="0" y="35814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dropsonde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0"/>
            <a:ext cx="190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Dropsonde_delivery_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86200"/>
            <a:ext cx="35052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557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23528" y="210979"/>
            <a:ext cx="18325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600" b="1" dirty="0" err="1"/>
              <a:t>Driftsondes</a:t>
            </a:r>
            <a:endParaRPr lang="en-US" altLang="en-US" sz="2600" b="1" dirty="0"/>
          </a:p>
        </p:txBody>
      </p:sp>
      <p:pic>
        <p:nvPicPr>
          <p:cNvPr id="18435" name="Picture 3" descr="drift_c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8600"/>
            <a:ext cx="3542928" cy="325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0" y="1084949"/>
            <a:ext cx="522007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342900" indent="-342900" algn="just" eaLnBrk="1" hangingPunct="1">
              <a:buFont typeface="Arial" pitchFamily="34" charset="0"/>
              <a:buChar char="•"/>
            </a:pPr>
            <a:r>
              <a:rPr lang="en-US" altLang="en-US" sz="2400" dirty="0"/>
              <a:t>It is a new type of observing </a:t>
            </a:r>
            <a:r>
              <a:rPr lang="en-US" altLang="en-US" sz="2400" dirty="0" smtClean="0"/>
              <a:t>system </a:t>
            </a:r>
            <a:r>
              <a:rPr lang="en-US" altLang="en-US" sz="2400" dirty="0"/>
              <a:t>to track weather above </a:t>
            </a:r>
            <a:r>
              <a:rPr lang="en-US" altLang="en-US" sz="2400" dirty="0" smtClean="0"/>
              <a:t>hard-to-reach </a:t>
            </a:r>
            <a:r>
              <a:rPr lang="en-US" altLang="en-US" sz="2400" dirty="0"/>
              <a:t>parts of the </a:t>
            </a:r>
            <a:r>
              <a:rPr lang="en-US" altLang="en-US" sz="2400" dirty="0" smtClean="0"/>
              <a:t>globe</a:t>
            </a:r>
            <a:r>
              <a:rPr lang="en-US" altLang="en-US" sz="2400" dirty="0"/>
              <a:t>, as well as make </a:t>
            </a:r>
            <a:r>
              <a:rPr lang="en-US" altLang="en-US" sz="2400" dirty="0" smtClean="0"/>
              <a:t>soundings </a:t>
            </a:r>
            <a:r>
              <a:rPr lang="en-US" altLang="en-US" sz="2400" dirty="0"/>
              <a:t>that will fill critical </a:t>
            </a:r>
            <a:r>
              <a:rPr lang="en-US" altLang="en-US" sz="2400" dirty="0" smtClean="0"/>
              <a:t>gaps </a:t>
            </a:r>
            <a:r>
              <a:rPr lang="en-US" altLang="en-US" sz="2400" dirty="0"/>
              <a:t>in data coverage over </a:t>
            </a:r>
            <a:r>
              <a:rPr lang="en-US" altLang="en-US" sz="2400" dirty="0" smtClean="0"/>
              <a:t>oceanic </a:t>
            </a:r>
            <a:r>
              <a:rPr lang="en-US" altLang="en-US" sz="2400" dirty="0"/>
              <a:t>and remote arctic and </a:t>
            </a:r>
            <a:r>
              <a:rPr lang="en-US" altLang="en-US" sz="2400" dirty="0" smtClean="0"/>
              <a:t>continental </a:t>
            </a:r>
            <a:r>
              <a:rPr lang="en-US" altLang="en-US" sz="2400" dirty="0"/>
              <a:t>regions. </a:t>
            </a:r>
          </a:p>
        </p:txBody>
      </p:sp>
      <p:sp>
        <p:nvSpPr>
          <p:cNvPr id="3" name="Rectangle 2"/>
          <p:cNvSpPr/>
          <p:nvPr/>
        </p:nvSpPr>
        <p:spPr>
          <a:xfrm>
            <a:off x="33714" y="3501008"/>
            <a:ext cx="9110286" cy="3046988"/>
          </a:xfrm>
          <a:prstGeom prst="rect">
            <a:avLst/>
          </a:prstGeom>
        </p:spPr>
        <p:txBody>
          <a:bodyPr wrap="square">
            <a:spAutoFit/>
          </a:bodyPr>
          <a:lstStyle/>
          <a:p>
            <a:pPr lvl="0" algn="just"/>
            <a:r>
              <a:rPr lang="en-US" altLang="en-US" sz="2400" dirty="0">
                <a:solidFill>
                  <a:prstClr val="black"/>
                </a:solidFill>
                <a:latin typeface="Times New Roman" pitchFamily="18" charset="0"/>
                <a:cs typeface="Times New Roman" pitchFamily="18" charset="0"/>
              </a:rPr>
              <a:t>These </a:t>
            </a:r>
            <a:r>
              <a:rPr lang="en-US" altLang="en-US" sz="2400" dirty="0" smtClean="0">
                <a:solidFill>
                  <a:prstClr val="black"/>
                </a:solidFill>
                <a:latin typeface="Times New Roman" pitchFamily="18" charset="0"/>
                <a:cs typeface="Times New Roman" pitchFamily="18" charset="0"/>
              </a:rPr>
              <a:t>areas include:</a:t>
            </a:r>
          </a:p>
          <a:p>
            <a:pPr lvl="0" algn="just"/>
            <a:r>
              <a:rPr lang="en-US" altLang="en-US" sz="2400" dirty="0" smtClean="0">
                <a:solidFill>
                  <a:prstClr val="black"/>
                </a:solidFill>
                <a:latin typeface="Times New Roman" pitchFamily="18" charset="0"/>
                <a:cs typeface="Times New Roman" pitchFamily="18" charset="0"/>
              </a:rPr>
              <a:t> </a:t>
            </a:r>
            <a:r>
              <a:rPr lang="en-US" altLang="en-US" sz="2400" dirty="0">
                <a:solidFill>
                  <a:prstClr val="black"/>
                </a:solidFill>
                <a:latin typeface="Times New Roman" pitchFamily="18" charset="0"/>
                <a:cs typeface="Times New Roman" pitchFamily="18" charset="0"/>
              </a:rPr>
              <a:t>(1) relatively </a:t>
            </a:r>
            <a:r>
              <a:rPr lang="en-US" altLang="en-US" sz="2400" dirty="0" smtClean="0">
                <a:solidFill>
                  <a:prstClr val="black"/>
                </a:solidFill>
                <a:latin typeface="Times New Roman" pitchFamily="18" charset="0"/>
                <a:cs typeface="Times New Roman" pitchFamily="18" charset="0"/>
              </a:rPr>
              <a:t>void of in-situ measurements from </a:t>
            </a:r>
            <a:r>
              <a:rPr lang="en-US" altLang="en-US" sz="2400" dirty="0" err="1">
                <a:solidFill>
                  <a:prstClr val="black"/>
                </a:solidFill>
                <a:latin typeface="Times New Roman" pitchFamily="18" charset="0"/>
                <a:cs typeface="Times New Roman" pitchFamily="18" charset="0"/>
              </a:rPr>
              <a:t>radiosondes</a:t>
            </a:r>
            <a:r>
              <a:rPr lang="en-US" altLang="en-US" sz="2400" dirty="0">
                <a:solidFill>
                  <a:prstClr val="black"/>
                </a:solidFill>
                <a:latin typeface="Times New Roman" pitchFamily="18" charset="0"/>
                <a:cs typeface="Times New Roman" pitchFamily="18" charset="0"/>
              </a:rPr>
              <a:t> and </a:t>
            </a:r>
            <a:r>
              <a:rPr lang="en-US" altLang="en-US" sz="2400" dirty="0" smtClean="0">
                <a:solidFill>
                  <a:prstClr val="black"/>
                </a:solidFill>
                <a:latin typeface="Times New Roman" pitchFamily="18" charset="0"/>
                <a:cs typeface="Times New Roman" pitchFamily="18" charset="0"/>
              </a:rPr>
              <a:t>commercial </a:t>
            </a:r>
            <a:r>
              <a:rPr lang="en-US" altLang="en-US" sz="2400" dirty="0">
                <a:solidFill>
                  <a:prstClr val="black"/>
                </a:solidFill>
                <a:latin typeface="Times New Roman" pitchFamily="18" charset="0"/>
                <a:cs typeface="Times New Roman" pitchFamily="18" charset="0"/>
              </a:rPr>
              <a:t>aircraft, such as the remote Pacific and Atlantic oceans, </a:t>
            </a:r>
            <a:endParaRPr lang="en-US" altLang="en-US" sz="2400" dirty="0" smtClean="0">
              <a:solidFill>
                <a:prstClr val="black"/>
              </a:solidFill>
              <a:latin typeface="Times New Roman" pitchFamily="18" charset="0"/>
              <a:cs typeface="Times New Roman" pitchFamily="18" charset="0"/>
            </a:endParaRPr>
          </a:p>
          <a:p>
            <a:pPr lvl="0" algn="just"/>
            <a:r>
              <a:rPr lang="en-US" altLang="en-US" sz="2400" dirty="0" smtClean="0">
                <a:solidFill>
                  <a:prstClr val="black"/>
                </a:solidFill>
                <a:latin typeface="Times New Roman" pitchFamily="18" charset="0"/>
                <a:cs typeface="Times New Roman" pitchFamily="18" charset="0"/>
              </a:rPr>
              <a:t>(</a:t>
            </a:r>
            <a:r>
              <a:rPr lang="en-US" altLang="en-US" sz="2400" dirty="0">
                <a:solidFill>
                  <a:prstClr val="black"/>
                </a:solidFill>
                <a:latin typeface="Times New Roman" pitchFamily="18" charset="0"/>
                <a:cs typeface="Times New Roman" pitchFamily="18" charset="0"/>
              </a:rPr>
              <a:t>2) covered with extensive cloud shields so that satellite measurements </a:t>
            </a:r>
            <a:r>
              <a:rPr lang="en-US" altLang="en-US" sz="2400" dirty="0" smtClean="0">
                <a:solidFill>
                  <a:prstClr val="black"/>
                </a:solidFill>
                <a:latin typeface="Times New Roman" pitchFamily="18" charset="0"/>
                <a:cs typeface="Times New Roman" pitchFamily="18" charset="0"/>
              </a:rPr>
              <a:t>are </a:t>
            </a:r>
            <a:r>
              <a:rPr lang="en-US" altLang="en-US" sz="2400" dirty="0">
                <a:solidFill>
                  <a:prstClr val="black"/>
                </a:solidFill>
                <a:latin typeface="Times New Roman" pitchFamily="18" charset="0"/>
                <a:cs typeface="Times New Roman" pitchFamily="18" charset="0"/>
              </a:rPr>
              <a:t>limited.  </a:t>
            </a:r>
            <a:endParaRPr lang="en-US" altLang="en-US" sz="2400" dirty="0" smtClean="0">
              <a:solidFill>
                <a:prstClr val="black"/>
              </a:solidFill>
              <a:latin typeface="Times New Roman" pitchFamily="18" charset="0"/>
              <a:cs typeface="Times New Roman" pitchFamily="18" charset="0"/>
            </a:endParaRPr>
          </a:p>
          <a:p>
            <a:pPr lvl="0" algn="just"/>
            <a:r>
              <a:rPr lang="en-US" altLang="en-US" sz="2400" dirty="0" smtClean="0">
                <a:solidFill>
                  <a:prstClr val="black"/>
                </a:solidFill>
                <a:latin typeface="Times New Roman" pitchFamily="18" charset="0"/>
                <a:cs typeface="Times New Roman" pitchFamily="18" charset="0"/>
              </a:rPr>
              <a:t>The </a:t>
            </a:r>
            <a:r>
              <a:rPr lang="en-US" altLang="en-US" sz="2400" dirty="0">
                <a:solidFill>
                  <a:prstClr val="black"/>
                </a:solidFill>
                <a:latin typeface="Times New Roman" pitchFamily="18" charset="0"/>
                <a:cs typeface="Times New Roman" pitchFamily="18" charset="0"/>
              </a:rPr>
              <a:t>across the ocean </a:t>
            </a:r>
            <a:r>
              <a:rPr lang="en-US" altLang="en-US" sz="2400" dirty="0" err="1">
                <a:solidFill>
                  <a:prstClr val="black"/>
                </a:solidFill>
                <a:latin typeface="Times New Roman" pitchFamily="18" charset="0"/>
                <a:cs typeface="Times New Roman" pitchFamily="18" charset="0"/>
              </a:rPr>
              <a:t>driftsonde</a:t>
            </a:r>
            <a:r>
              <a:rPr lang="en-US" altLang="en-US" sz="2400" dirty="0">
                <a:solidFill>
                  <a:prstClr val="black"/>
                </a:solidFill>
                <a:latin typeface="Times New Roman" pitchFamily="18" charset="0"/>
                <a:cs typeface="Times New Roman" pitchFamily="18" charset="0"/>
              </a:rPr>
              <a:t> flights will provide high </a:t>
            </a:r>
            <a:r>
              <a:rPr lang="en-US" altLang="en-US" sz="2400" dirty="0" smtClean="0">
                <a:solidFill>
                  <a:prstClr val="black"/>
                </a:solidFill>
                <a:latin typeface="Times New Roman" pitchFamily="18" charset="0"/>
                <a:cs typeface="Times New Roman" pitchFamily="18" charset="0"/>
              </a:rPr>
              <a:t>resolution </a:t>
            </a:r>
            <a:r>
              <a:rPr lang="en-US" altLang="en-US" sz="2400" dirty="0">
                <a:solidFill>
                  <a:prstClr val="black"/>
                </a:solidFill>
                <a:latin typeface="Times New Roman" pitchFamily="18" charset="0"/>
                <a:cs typeface="Times New Roman" pitchFamily="18" charset="0"/>
              </a:rPr>
              <a:t>atmospheric profiles made by GPS </a:t>
            </a:r>
            <a:r>
              <a:rPr lang="en-US" altLang="en-US" sz="2400" dirty="0" err="1">
                <a:solidFill>
                  <a:prstClr val="black"/>
                </a:solidFill>
                <a:latin typeface="Times New Roman" pitchFamily="18" charset="0"/>
                <a:cs typeface="Times New Roman" pitchFamily="18" charset="0"/>
              </a:rPr>
              <a:t>dropsondes</a:t>
            </a:r>
            <a:r>
              <a:rPr lang="en-US" altLang="en-US" sz="2400" dirty="0">
                <a:solidFill>
                  <a:prstClr val="black"/>
                </a:solidFill>
                <a:latin typeface="Times New Roman" pitchFamily="18" charset="0"/>
                <a:cs typeface="Times New Roman" pitchFamily="18" charset="0"/>
              </a:rPr>
              <a:t> that would </a:t>
            </a:r>
            <a:r>
              <a:rPr lang="en-US" altLang="en-US" sz="2400" dirty="0" smtClean="0">
                <a:solidFill>
                  <a:prstClr val="black"/>
                </a:solidFill>
                <a:latin typeface="Times New Roman" pitchFamily="18" charset="0"/>
                <a:cs typeface="Times New Roman" pitchFamily="18" charset="0"/>
              </a:rPr>
              <a:t>be </a:t>
            </a:r>
            <a:r>
              <a:rPr lang="en-US" altLang="en-US" sz="2400" dirty="0">
                <a:solidFill>
                  <a:prstClr val="black"/>
                </a:solidFill>
                <a:latin typeface="Times New Roman" pitchFamily="18" charset="0"/>
                <a:cs typeface="Times New Roman" pitchFamily="18" charset="0"/>
              </a:rPr>
              <a:t>difficult or impossible to obtain by deployment of aircraft alone.</a:t>
            </a:r>
            <a:endParaRPr lang="en-US" alt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0006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01862"/>
          </a:xfrm>
          <a:prstGeom prst="rect">
            <a:avLst/>
          </a:prstGeom>
        </p:spPr>
        <p:txBody>
          <a:bodyPr wrap="square">
            <a:spAutoFit/>
          </a:bodyPr>
          <a:lstStyle/>
          <a:p>
            <a:pPr algn="just"/>
            <a:endParaRPr lang="en-US" sz="2600" b="1" dirty="0" smtClean="0">
              <a:latin typeface="Times New Roman" pitchFamily="18" charset="0"/>
              <a:cs typeface="Times New Roman" pitchFamily="18" charset="0"/>
            </a:endParaRPr>
          </a:p>
          <a:p>
            <a:pPr algn="just"/>
            <a:r>
              <a:rPr lang="en-US" sz="2600" b="1" dirty="0" smtClean="0">
                <a:latin typeface="Times New Roman" pitchFamily="18" charset="0"/>
                <a:cs typeface="Times New Roman" pitchFamily="18" charset="0"/>
              </a:rPr>
              <a:t>                        Remote Sensing in Meteorology</a:t>
            </a:r>
          </a:p>
          <a:p>
            <a:pPr algn="just"/>
            <a:endParaRPr lang="en-US" sz="2400" dirty="0">
              <a:latin typeface="Times New Roman" pitchFamily="18" charset="0"/>
              <a:cs typeface="Times New Roman" pitchFamily="18" charset="0"/>
            </a:endParaRPr>
          </a:p>
          <a:p>
            <a:pPr marL="342900" indent="-342900" algn="just">
              <a:buFont typeface="Arial" pitchFamily="34" charset="0"/>
              <a:buChar char="•"/>
            </a:pPr>
            <a:r>
              <a:rPr lang="en-US" sz="2400" dirty="0">
                <a:latin typeface="Times New Roman" pitchFamily="18" charset="0"/>
                <a:cs typeface="Times New Roman" pitchFamily="18" charset="0"/>
              </a:rPr>
              <a:t>Meteorologists need and use both in-situ and remote sensors. </a:t>
            </a:r>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countries, has an in-situ 'observing' network of stations for measuring surface and upper-air (different altitudes in the atmosphere) weather information. However, these stations only measure atmospheric conditions at specific locations/points and times. This network leaves gaps in weather information both spatially (in space) on the order of several kilometers to thousands of kilometers and temporally (in time) on the order of minutes to 12 hours.</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Remotely </a:t>
            </a:r>
            <a:r>
              <a:rPr lang="en-US" sz="2400" dirty="0">
                <a:latin typeface="Times New Roman" pitchFamily="18" charset="0"/>
                <a:cs typeface="Times New Roman" pitchFamily="18" charset="0"/>
              </a:rPr>
              <a:t>sensed data (satellite and radar) are vital to operational weather forecasters because they fill in the spatial and temporal gaps left by the observing network. Remote sensing provides meteorologists with detailed weather information that they could not obtain by just going outside and observing the sky themselves. These data complement and add to the surface and upper-air data to form a more complete and continuous picture of atmospheric conditions.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38669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
          <p:cNvSpPr>
            <a:spLocks noChangeArrowheads="1"/>
          </p:cNvSpPr>
          <p:nvPr/>
        </p:nvSpPr>
        <p:spPr bwMode="auto">
          <a:xfrm>
            <a:off x="939180" y="44624"/>
            <a:ext cx="2552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800" b="1" dirty="0">
                <a:latin typeface="Times New Roman" pitchFamily="18" charset="0"/>
              </a:rPr>
              <a:t>Weather radar </a:t>
            </a:r>
          </a:p>
        </p:txBody>
      </p:sp>
      <p:pic>
        <p:nvPicPr>
          <p:cNvPr id="2051" name="Picture 20" descr="ackerman-05-19"/>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785676" y="620688"/>
            <a:ext cx="3322828" cy="29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1"/>
          <p:cNvSpPr>
            <a:spLocks noChangeArrowheads="1"/>
          </p:cNvSpPr>
          <p:nvPr/>
        </p:nvSpPr>
        <p:spPr bwMode="auto">
          <a:xfrm>
            <a:off x="35496" y="733346"/>
            <a:ext cx="5011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latin typeface="Times New Roman" pitchFamily="18" charset="0"/>
              </a:rPr>
              <a:t>Radar: </a:t>
            </a:r>
            <a:r>
              <a:rPr lang="en-US" altLang="en-US" b="1" u="sng" dirty="0" err="1" smtClean="0">
                <a:latin typeface="Times New Roman" pitchFamily="18" charset="0"/>
              </a:rPr>
              <a:t>RA</a:t>
            </a:r>
            <a:r>
              <a:rPr lang="en-US" altLang="en-US" dirty="0" err="1" smtClean="0">
                <a:latin typeface="Times New Roman" pitchFamily="18" charset="0"/>
              </a:rPr>
              <a:t>dio</a:t>
            </a:r>
            <a:r>
              <a:rPr lang="en-US" altLang="en-US" dirty="0" smtClean="0">
                <a:latin typeface="Times New Roman" pitchFamily="18" charset="0"/>
              </a:rPr>
              <a:t> </a:t>
            </a:r>
            <a:r>
              <a:rPr lang="en-US" altLang="en-US" b="1" u="sng" dirty="0">
                <a:latin typeface="Times New Roman" pitchFamily="18" charset="0"/>
              </a:rPr>
              <a:t>D</a:t>
            </a:r>
            <a:r>
              <a:rPr lang="en-US" altLang="en-US" dirty="0">
                <a:latin typeface="Times New Roman" pitchFamily="18" charset="0"/>
              </a:rPr>
              <a:t>etection </a:t>
            </a:r>
            <a:r>
              <a:rPr lang="en-US" altLang="en-US" b="1" u="sng" dirty="0">
                <a:latin typeface="Times New Roman" pitchFamily="18" charset="0"/>
              </a:rPr>
              <a:t>A</a:t>
            </a:r>
            <a:r>
              <a:rPr lang="en-US" altLang="en-US" dirty="0">
                <a:latin typeface="Times New Roman" pitchFamily="18" charset="0"/>
              </a:rPr>
              <a:t>nd </a:t>
            </a:r>
            <a:r>
              <a:rPr lang="en-US" altLang="en-US" b="1" u="sng" dirty="0">
                <a:latin typeface="Times New Roman" pitchFamily="18" charset="0"/>
              </a:rPr>
              <a:t>R</a:t>
            </a:r>
            <a:r>
              <a:rPr lang="en-US" altLang="en-US" dirty="0">
                <a:latin typeface="Times New Roman" pitchFamily="18" charset="0"/>
              </a:rPr>
              <a:t>anging </a:t>
            </a:r>
          </a:p>
        </p:txBody>
      </p:sp>
      <p:sp>
        <p:nvSpPr>
          <p:cNvPr id="9" name="Rectangle 8"/>
          <p:cNvSpPr/>
          <p:nvPr/>
        </p:nvSpPr>
        <p:spPr>
          <a:xfrm>
            <a:off x="-13142" y="1703705"/>
            <a:ext cx="5453314" cy="4893647"/>
          </a:xfrm>
          <a:prstGeom prst="rect">
            <a:avLst/>
          </a:prstGeom>
        </p:spPr>
        <p:txBody>
          <a:bodyPr wrap="square">
            <a:spAutoFit/>
          </a:bodyPr>
          <a:lstStyle/>
          <a:p>
            <a:pPr marL="342900" indent="-342900" algn="just">
              <a:buFont typeface="Arial" pitchFamily="34" charset="0"/>
              <a:buChar char="•"/>
            </a:pPr>
            <a:r>
              <a:rPr lang="en-US" altLang="en-US" sz="2400" dirty="0">
                <a:latin typeface="Times New Roman" pitchFamily="18" charset="0"/>
              </a:rPr>
              <a:t>Active remote sensing </a:t>
            </a:r>
            <a:r>
              <a:rPr lang="en-US" altLang="en-US" sz="2400" dirty="0" smtClean="0">
                <a:latin typeface="Times New Roman" pitchFamily="18" charset="0"/>
              </a:rPr>
              <a:t>technique.</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Radars </a:t>
            </a:r>
            <a:r>
              <a:rPr lang="en-US" sz="2400" dirty="0">
                <a:latin typeface="Times New Roman" pitchFamily="18" charset="0"/>
                <a:cs typeface="Times New Roman" pitchFamily="18" charset="0"/>
              </a:rPr>
              <a:t>work by transmitting electromagnetic pulses of </a:t>
            </a:r>
            <a:r>
              <a:rPr lang="en-US" sz="2400" dirty="0" smtClean="0">
                <a:latin typeface="Times New Roman" pitchFamily="18" charset="0"/>
                <a:cs typeface="Times New Roman" pitchFamily="18" charset="0"/>
              </a:rPr>
              <a:t>energy (</a:t>
            </a:r>
            <a:r>
              <a:rPr lang="en-US" altLang="en-US" sz="2400" dirty="0">
                <a:latin typeface="Times New Roman" pitchFamily="18" charset="0"/>
              </a:rPr>
              <a:t>EM waves that fall into the microwave </a:t>
            </a:r>
            <a:r>
              <a:rPr lang="en-US" altLang="en-US" sz="2400" dirty="0" smtClean="0">
                <a:latin typeface="Times New Roman" pitchFamily="18" charset="0"/>
              </a:rPr>
              <a:t>      (</a:t>
            </a:r>
            <a:r>
              <a:rPr lang="en-US" altLang="en-US" sz="2400" dirty="0">
                <a:latin typeface="Times New Roman" pitchFamily="18" charset="0"/>
              </a:rPr>
              <a:t>1 mm &lt; λ &lt; 75 cm</a:t>
            </a:r>
            <a:r>
              <a:rPr lang="en-US" altLang="en-US" sz="2400" dirty="0" smtClean="0">
                <a:latin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energy </a:t>
            </a:r>
            <a:r>
              <a:rPr lang="en-US" sz="2400" dirty="0">
                <a:latin typeface="Times New Roman" pitchFamily="18" charset="0"/>
                <a:cs typeface="Times New Roman" pitchFamily="18" charset="0"/>
              </a:rPr>
              <a:t>is reflected and scattered off of particles in the atmosphere, including precipitation, clouds, airplanes, birds and insects</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of the energy returns to the radar and is received by the antenna and receiver. The data are processed to determine information about the </a:t>
            </a:r>
            <a:r>
              <a:rPr lang="en-US" sz="2400" dirty="0" smtClean="0">
                <a:latin typeface="Times New Roman" pitchFamily="18" charset="0"/>
                <a:cs typeface="Times New Roman" pitchFamily="18" charset="0"/>
              </a:rPr>
              <a:t>scatters </a:t>
            </a:r>
            <a:r>
              <a:rPr lang="en-US" sz="2400" dirty="0">
                <a:latin typeface="Times New Roman" pitchFamily="18" charset="0"/>
                <a:cs typeface="Times New Roman" pitchFamily="18" charset="0"/>
              </a:rPr>
              <a:t>in the atmosphere. </a:t>
            </a:r>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508" y="4023320"/>
            <a:ext cx="3343476" cy="2213992"/>
          </a:xfrm>
          <a:prstGeom prst="rect">
            <a:avLst/>
          </a:prstGeom>
        </p:spPr>
      </p:pic>
    </p:spTree>
    <p:extLst>
      <p:ext uri="{BB962C8B-B14F-4D97-AF65-F5344CB8AC3E}">
        <p14:creationId xmlns:p14="http://schemas.microsoft.com/office/powerpoint/2010/main" val="300390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adar_scan_EM_animati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2000" y="1285875"/>
            <a:ext cx="7620000" cy="4286250"/>
          </a:xfrm>
          <a:prstGeom prst="rect">
            <a:avLst/>
          </a:prstGeom>
        </p:spPr>
      </p:pic>
    </p:spTree>
    <p:extLst>
      <p:ext uri="{BB962C8B-B14F-4D97-AF65-F5344CB8AC3E}">
        <p14:creationId xmlns:p14="http://schemas.microsoft.com/office/powerpoint/2010/main" val="2876747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593725" y="381000"/>
            <a:ext cx="548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latin typeface="Times New Roman" pitchFamily="18" charset="0"/>
              </a:rPr>
              <a:t>What observations that a radar can give us?</a:t>
            </a:r>
          </a:p>
        </p:txBody>
      </p:sp>
      <p:sp>
        <p:nvSpPr>
          <p:cNvPr id="6147" name="Rectangle 10"/>
          <p:cNvSpPr>
            <a:spLocks noChangeArrowheads="1"/>
          </p:cNvSpPr>
          <p:nvPr/>
        </p:nvSpPr>
        <p:spPr bwMode="auto">
          <a:xfrm>
            <a:off x="1143000" y="999600"/>
            <a:ext cx="68772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457200" algn="l"/>
              </a:tabLst>
              <a:defRPr sz="2400">
                <a:solidFill>
                  <a:schemeClr val="tx1"/>
                </a:solidFill>
                <a:latin typeface="Arial" charset="0"/>
              </a:defRPr>
            </a:lvl1pPr>
            <a:lvl2pPr eaLnBrk="0" hangingPunct="0">
              <a:tabLst>
                <a:tab pos="457200" algn="l"/>
              </a:tabLst>
              <a:defRPr sz="2400">
                <a:solidFill>
                  <a:schemeClr val="tx1"/>
                </a:solidFill>
                <a:latin typeface="Arial" charset="0"/>
              </a:defRPr>
            </a:lvl2pPr>
            <a:lvl3pPr marL="1143000" indent="-228600" eaLnBrk="0" hangingPunct="0">
              <a:tabLst>
                <a:tab pos="457200" algn="l"/>
              </a:tabLst>
              <a:defRPr sz="2400">
                <a:solidFill>
                  <a:schemeClr val="tx1"/>
                </a:solidFill>
                <a:latin typeface="Arial" charset="0"/>
              </a:defRPr>
            </a:lvl3pPr>
            <a:lvl4pPr marL="1600200" indent="-228600" eaLnBrk="0" hangingPunct="0">
              <a:tabLst>
                <a:tab pos="457200" algn="l"/>
              </a:tabLst>
              <a:defRPr sz="2400">
                <a:solidFill>
                  <a:schemeClr val="tx1"/>
                </a:solidFill>
                <a:latin typeface="Arial" charset="0"/>
              </a:defRPr>
            </a:lvl4pPr>
            <a:lvl5pPr marL="2057400" indent="-228600" eaLnBrk="0" hangingPunct="0">
              <a:tabLst>
                <a:tab pos="457200" algn="l"/>
              </a:tabLst>
              <a:defRPr sz="2400">
                <a:solidFill>
                  <a:schemeClr val="tx1"/>
                </a:solidFill>
                <a:latin typeface="Arial" charset="0"/>
              </a:defRPr>
            </a:lvl5pPr>
            <a:lvl6pPr marL="2514600" indent="-228600" eaLnBrk="0" fontAlgn="base" hangingPunct="0">
              <a:spcBef>
                <a:spcPct val="0"/>
              </a:spcBef>
              <a:spcAft>
                <a:spcPct val="0"/>
              </a:spcAft>
              <a:tabLst>
                <a:tab pos="457200" algn="l"/>
              </a:tabLst>
              <a:defRPr sz="2400">
                <a:solidFill>
                  <a:schemeClr val="tx1"/>
                </a:solidFill>
                <a:latin typeface="Arial" charset="0"/>
              </a:defRPr>
            </a:lvl6pPr>
            <a:lvl7pPr marL="2971800" indent="-228600" eaLnBrk="0" fontAlgn="base" hangingPunct="0">
              <a:spcBef>
                <a:spcPct val="0"/>
              </a:spcBef>
              <a:spcAft>
                <a:spcPct val="0"/>
              </a:spcAft>
              <a:tabLst>
                <a:tab pos="457200" algn="l"/>
              </a:tabLst>
              <a:defRPr sz="2400">
                <a:solidFill>
                  <a:schemeClr val="tx1"/>
                </a:solidFill>
                <a:latin typeface="Arial" charset="0"/>
              </a:defRPr>
            </a:lvl7pPr>
            <a:lvl8pPr marL="3429000" indent="-228600" eaLnBrk="0" fontAlgn="base" hangingPunct="0">
              <a:spcBef>
                <a:spcPct val="0"/>
              </a:spcBef>
              <a:spcAft>
                <a:spcPct val="0"/>
              </a:spcAft>
              <a:tabLst>
                <a:tab pos="457200" algn="l"/>
              </a:tabLst>
              <a:defRPr sz="2400">
                <a:solidFill>
                  <a:schemeClr val="tx1"/>
                </a:solidFill>
                <a:latin typeface="Arial" charset="0"/>
              </a:defRPr>
            </a:lvl8pPr>
            <a:lvl9pPr marL="3886200" indent="-228600" eaLnBrk="0" fontAlgn="base" hangingPunct="0">
              <a:spcBef>
                <a:spcPct val="0"/>
              </a:spcBef>
              <a:spcAft>
                <a:spcPct val="0"/>
              </a:spcAft>
              <a:tabLst>
                <a:tab pos="457200" algn="l"/>
              </a:tabLst>
              <a:defRPr sz="2400">
                <a:solidFill>
                  <a:schemeClr val="tx1"/>
                </a:solidFill>
                <a:latin typeface="Arial" charset="0"/>
              </a:defRPr>
            </a:lvl9pPr>
          </a:lstStyle>
          <a:p>
            <a:pPr marL="342900" indent="-342900" eaLnBrk="1" hangingPunct="1">
              <a:buFont typeface="Wingdings" panose="05000000000000000000" pitchFamily="2" charset="2"/>
              <a:buChar char="Ø"/>
            </a:pPr>
            <a:r>
              <a:rPr lang="en-US" altLang="en-US" dirty="0">
                <a:latin typeface="Times New Roman" pitchFamily="18" charset="0"/>
              </a:rPr>
              <a:t>Precipitation measurements</a:t>
            </a:r>
          </a:p>
          <a:p>
            <a:pPr marL="342900" indent="-342900" eaLnBrk="1" hangingPunct="1">
              <a:buFont typeface="Wingdings" panose="05000000000000000000" pitchFamily="2" charset="2"/>
              <a:buChar char="Ø"/>
            </a:pPr>
            <a:r>
              <a:rPr lang="en-US" altLang="en-US" dirty="0">
                <a:latin typeface="Times New Roman" pitchFamily="18" charset="0"/>
              </a:rPr>
              <a:t>Wind measurements</a:t>
            </a:r>
          </a:p>
          <a:p>
            <a:pPr marL="800100" lvl="1" indent="-342900" eaLnBrk="1" hangingPunct="1">
              <a:buFont typeface="Wingdings" panose="05000000000000000000" pitchFamily="2" charset="2"/>
              <a:buChar char="§"/>
            </a:pPr>
            <a:r>
              <a:rPr lang="en-US" altLang="en-US" dirty="0">
                <a:latin typeface="Times New Roman" pitchFamily="18" charset="0"/>
              </a:rPr>
              <a:t>	Negative (heading towards the radar)</a:t>
            </a:r>
          </a:p>
          <a:p>
            <a:pPr marL="800100" lvl="1" indent="-342900" eaLnBrk="1" hangingPunct="1">
              <a:buFont typeface="Wingdings" panose="05000000000000000000" pitchFamily="2" charset="2"/>
              <a:buChar char="§"/>
            </a:pPr>
            <a:r>
              <a:rPr lang="en-US" altLang="en-US" dirty="0">
                <a:latin typeface="Times New Roman" pitchFamily="18" charset="0"/>
              </a:rPr>
              <a:t>	Positive (heading away from the radar)</a:t>
            </a:r>
          </a:p>
          <a:p>
            <a:pPr marL="342900" indent="-342900" eaLnBrk="1" hangingPunct="1">
              <a:buFont typeface="Wingdings" panose="05000000000000000000" pitchFamily="2" charset="2"/>
              <a:buChar char="Ø"/>
            </a:pPr>
            <a:r>
              <a:rPr lang="en-US" altLang="en-US" dirty="0">
                <a:latin typeface="Times New Roman" pitchFamily="18" charset="0"/>
              </a:rPr>
              <a:t>Turbulence and wind shear detection</a:t>
            </a:r>
          </a:p>
          <a:p>
            <a:pPr marL="342900" indent="-342900" eaLnBrk="1" hangingPunct="1">
              <a:buFont typeface="Wingdings" panose="05000000000000000000" pitchFamily="2" charset="2"/>
              <a:buChar char="Ø"/>
            </a:pPr>
            <a:r>
              <a:rPr lang="en-US" altLang="en-US" dirty="0">
                <a:latin typeface="Times New Roman" pitchFamily="18" charset="0"/>
              </a:rPr>
              <a:t>Severe storm </a:t>
            </a:r>
            <a:r>
              <a:rPr lang="en-US" altLang="en-US" dirty="0" err="1">
                <a:latin typeface="Times New Roman" pitchFamily="18" charset="0"/>
              </a:rPr>
              <a:t>nowcasting</a:t>
            </a:r>
            <a:endParaRPr lang="en-US" altLang="en-US" dirty="0">
              <a:latin typeface="Times New Roman" pitchFamily="18" charset="0"/>
            </a:endParaRPr>
          </a:p>
          <a:p>
            <a:pPr marL="342900" indent="-342900" eaLnBrk="1" hangingPunct="1">
              <a:buFont typeface="Wingdings" panose="05000000000000000000" pitchFamily="2" charset="2"/>
              <a:buChar char="Ø"/>
            </a:pPr>
            <a:r>
              <a:rPr lang="en-US" altLang="en-US" dirty="0">
                <a:latin typeface="Times New Roman" pitchFamily="18" charset="0"/>
              </a:rPr>
              <a:t>Hail detection</a:t>
            </a:r>
          </a:p>
          <a:p>
            <a:pPr marL="342900" indent="-342900" eaLnBrk="1" hangingPunct="1">
              <a:buFont typeface="Wingdings" panose="05000000000000000000" pitchFamily="2" charset="2"/>
              <a:buChar char="Ø"/>
            </a:pPr>
            <a:r>
              <a:rPr lang="en-US" altLang="en-US" dirty="0">
                <a:latin typeface="Times New Roman" pitchFamily="18" charset="0"/>
              </a:rPr>
              <a:t>Location of melting level in </a:t>
            </a:r>
            <a:r>
              <a:rPr lang="en-US" altLang="en-US" dirty="0" err="1">
                <a:latin typeface="Times New Roman" pitchFamily="18" charset="0"/>
              </a:rPr>
              <a:t>stratiform</a:t>
            </a:r>
            <a:r>
              <a:rPr lang="en-US" altLang="en-US" dirty="0">
                <a:latin typeface="Times New Roman" pitchFamily="18" charset="0"/>
              </a:rPr>
              <a:t> precipitation</a:t>
            </a:r>
          </a:p>
          <a:p>
            <a:pPr marL="342900" indent="-342900" eaLnBrk="1" hangingPunct="1">
              <a:buFont typeface="Wingdings" panose="05000000000000000000" pitchFamily="2" charset="2"/>
              <a:buChar char="Ø"/>
            </a:pPr>
            <a:r>
              <a:rPr lang="en-US" altLang="en-US" dirty="0" err="1">
                <a:latin typeface="Times New Roman" pitchFamily="18" charset="0"/>
              </a:rPr>
              <a:t>Mesocyclone</a:t>
            </a:r>
            <a:r>
              <a:rPr lang="en-US" altLang="en-US" dirty="0">
                <a:latin typeface="Times New Roman" pitchFamily="18" charset="0"/>
              </a:rPr>
              <a:t> detection</a:t>
            </a:r>
          </a:p>
          <a:p>
            <a:pPr marL="342900" indent="-342900" eaLnBrk="1" hangingPunct="1">
              <a:buFont typeface="Wingdings" panose="05000000000000000000" pitchFamily="2" charset="2"/>
              <a:buChar char="Ø"/>
            </a:pPr>
            <a:r>
              <a:rPr lang="en-US" altLang="en-US" dirty="0">
                <a:latin typeface="Times New Roman" pitchFamily="18" charset="0"/>
              </a:rPr>
              <a:t>Hurricane structure</a:t>
            </a:r>
          </a:p>
        </p:txBody>
      </p:sp>
      <p:sp>
        <p:nvSpPr>
          <p:cNvPr id="6148" name="Rectangle 11"/>
          <p:cNvSpPr>
            <a:spLocks noChangeArrowheads="1"/>
          </p:cNvSpPr>
          <p:nvPr/>
        </p:nvSpPr>
        <p:spPr bwMode="auto">
          <a:xfrm>
            <a:off x="762000" y="4992083"/>
            <a:ext cx="65069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latin typeface="Times New Roman" pitchFamily="18" charset="0"/>
              </a:rPr>
              <a:t>Three fundamental properties of the emitted beam: </a:t>
            </a:r>
          </a:p>
          <a:p>
            <a:pPr lvl="1" eaLnBrk="1" hangingPunct="1">
              <a:buFontTx/>
              <a:buChar char="•"/>
            </a:pPr>
            <a:r>
              <a:rPr lang="en-US" altLang="en-US" dirty="0">
                <a:latin typeface="Times New Roman" pitchFamily="18" charset="0"/>
              </a:rPr>
              <a:t>pulse repetition frequency (PRF), </a:t>
            </a:r>
          </a:p>
          <a:p>
            <a:pPr lvl="1" eaLnBrk="1" hangingPunct="1">
              <a:buFontTx/>
              <a:buChar char="•"/>
            </a:pPr>
            <a:r>
              <a:rPr lang="en-US" altLang="en-US" dirty="0">
                <a:latin typeface="Times New Roman" pitchFamily="18" charset="0"/>
              </a:rPr>
              <a:t>transmission time,</a:t>
            </a:r>
          </a:p>
          <a:p>
            <a:pPr lvl="1" eaLnBrk="1" hangingPunct="1">
              <a:buFontTx/>
              <a:buChar char="•"/>
            </a:pPr>
            <a:r>
              <a:rPr lang="en-US" altLang="en-US" dirty="0">
                <a:latin typeface="Times New Roman" pitchFamily="18" charset="0"/>
              </a:rPr>
              <a:t>beam width. </a:t>
            </a:r>
          </a:p>
        </p:txBody>
      </p:sp>
    </p:spTree>
    <p:extLst>
      <p:ext uri="{BB962C8B-B14F-4D97-AF65-F5344CB8AC3E}">
        <p14:creationId xmlns:p14="http://schemas.microsoft.com/office/powerpoint/2010/main" val="1606976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381000" y="343883"/>
            <a:ext cx="86533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latin typeface="Times New Roman" pitchFamily="18" charset="0"/>
              </a:rPr>
              <a:t>A radar usually emits a pulse for 0.000003 seconds then listen for </a:t>
            </a:r>
          </a:p>
          <a:p>
            <a:pPr eaLnBrk="1" hangingPunct="1"/>
            <a:r>
              <a:rPr lang="en-US" altLang="en-US" dirty="0">
                <a:latin typeface="Times New Roman" pitchFamily="18" charset="0"/>
              </a:rPr>
              <a:t>0.003 seconds (remember it goes through this transmit/receive cycle </a:t>
            </a:r>
          </a:p>
          <a:p>
            <a:pPr eaLnBrk="1" hangingPunct="1"/>
            <a:r>
              <a:rPr lang="en-US" altLang="en-US" dirty="0">
                <a:latin typeface="Times New Roman" pitchFamily="18" charset="0"/>
              </a:rPr>
              <a:t>about 325 times every second!). So, 99.9% of the time, the radar </a:t>
            </a:r>
          </a:p>
          <a:p>
            <a:pPr eaLnBrk="1" hangingPunct="1"/>
            <a:r>
              <a:rPr lang="en-US" altLang="en-US" dirty="0">
                <a:latin typeface="Times New Roman" pitchFamily="18" charset="0"/>
              </a:rPr>
              <a:t>is receiving, and 0.1% of the time, it’s transmitting.</a:t>
            </a:r>
          </a:p>
        </p:txBody>
      </p:sp>
      <p:sp>
        <p:nvSpPr>
          <p:cNvPr id="8195" name="Rectangle 9"/>
          <p:cNvSpPr>
            <a:spLocks noChangeArrowheads="1"/>
          </p:cNvSpPr>
          <p:nvPr/>
        </p:nvSpPr>
        <p:spPr bwMode="auto">
          <a:xfrm>
            <a:off x="457200" y="1883823"/>
            <a:ext cx="21226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Attenuation</a:t>
            </a:r>
            <a:r>
              <a:rPr lang="en-US" altLang="en-US" sz="2800" dirty="0"/>
              <a:t> </a:t>
            </a:r>
          </a:p>
        </p:txBody>
      </p:sp>
      <p:sp>
        <p:nvSpPr>
          <p:cNvPr id="8196" name="Rectangle 10"/>
          <p:cNvSpPr>
            <a:spLocks noChangeArrowheads="1"/>
          </p:cNvSpPr>
          <p:nvPr/>
        </p:nvSpPr>
        <p:spPr bwMode="auto">
          <a:xfrm>
            <a:off x="395536" y="2420888"/>
            <a:ext cx="8662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latin typeface="Times New Roman" pitchFamily="18" charset="0"/>
              </a:rPr>
              <a:t>Particles will attenuate the energy in two ways: </a:t>
            </a:r>
          </a:p>
          <a:p>
            <a:pPr eaLnBrk="1" hangingPunct="1"/>
            <a:r>
              <a:rPr lang="en-US" altLang="en-US" dirty="0">
                <a:latin typeface="Times New Roman" pitchFamily="18" charset="0"/>
              </a:rPr>
              <a:t>	scattering and absorption, collectively known as </a:t>
            </a:r>
            <a:r>
              <a:rPr lang="en-US" altLang="en-US" i="1" dirty="0">
                <a:latin typeface="Times New Roman" pitchFamily="18" charset="0"/>
              </a:rPr>
              <a:t>attenuation</a:t>
            </a:r>
            <a:r>
              <a:rPr lang="en-US" altLang="en-US" dirty="0">
                <a:latin typeface="Times New Roman" pitchFamily="18" charset="0"/>
              </a:rPr>
              <a:t>  </a:t>
            </a:r>
          </a:p>
        </p:txBody>
      </p:sp>
      <p:sp>
        <p:nvSpPr>
          <p:cNvPr id="8197" name="Rectangle 11"/>
          <p:cNvSpPr>
            <a:spLocks noChangeArrowheads="1"/>
          </p:cNvSpPr>
          <p:nvPr/>
        </p:nvSpPr>
        <p:spPr bwMode="auto">
          <a:xfrm>
            <a:off x="457200" y="3284984"/>
            <a:ext cx="648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latin typeface="Times New Roman" pitchFamily="18" charset="0"/>
              </a:rPr>
              <a:t>Particles: raindrop, hail, snow, graupel, insects,….. </a:t>
            </a:r>
          </a:p>
        </p:txBody>
      </p:sp>
      <p:sp>
        <p:nvSpPr>
          <p:cNvPr id="8198" name="Text Box 13"/>
          <p:cNvSpPr txBox="1">
            <a:spLocks noChangeArrowheads="1"/>
          </p:cNvSpPr>
          <p:nvPr/>
        </p:nvSpPr>
        <p:spPr bwMode="auto">
          <a:xfrm>
            <a:off x="441325" y="3861048"/>
            <a:ext cx="7582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a:latin typeface="Times New Roman" pitchFamily="18" charset="0"/>
              </a:rPr>
              <a:t>Attenuation may cause a void in reflectivity directly behind </a:t>
            </a:r>
          </a:p>
          <a:p>
            <a:pPr eaLnBrk="1" hangingPunct="1"/>
            <a:r>
              <a:rPr lang="en-US" altLang="en-US" dirty="0">
                <a:latin typeface="Times New Roman" pitchFamily="18" charset="0"/>
              </a:rPr>
              <a:t>		a heavy thunderstorm </a:t>
            </a: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l="6261" t="23161" r="6087" b="34929"/>
          <a:stretch>
            <a:fillRect/>
          </a:stretch>
        </p:blipFill>
        <p:spPr bwMode="auto">
          <a:xfrm>
            <a:off x="760040" y="4797152"/>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905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 y="404664"/>
            <a:ext cx="9160412" cy="1569660"/>
          </a:xfrm>
          <a:prstGeom prst="rect">
            <a:avLst/>
          </a:prstGeom>
        </p:spPr>
        <p:txBody>
          <a:bodyPr wrap="square">
            <a:spAutoFit/>
          </a:bodyPr>
          <a:lstStyle/>
          <a:p>
            <a:pPr algn="just"/>
            <a:r>
              <a:rPr lang="en-US" sz="2400" dirty="0">
                <a:latin typeface="Times New Roman" pitchFamily="18" charset="0"/>
                <a:cs typeface="Times New Roman" pitchFamily="18" charset="0"/>
              </a:rPr>
              <a:t>Satellite-borne sensors have the unique vantage of observing Earth and its atmosphere from orbit using remote sensing techniques. </a:t>
            </a:r>
            <a:r>
              <a:rPr lang="en-US" sz="2400" dirty="0">
                <a:latin typeface="Times New Roman" pitchFamily="18" charset="0"/>
                <a:cs typeface="Times New Roman" pitchFamily="18" charset="0"/>
              </a:rPr>
              <a:t>weather satellites sense the radiation to indicate the presence of clouds, water vapor, and surface </a:t>
            </a:r>
            <a:r>
              <a:rPr lang="en-US" sz="2400" dirty="0" smtClean="0">
                <a:latin typeface="Times New Roman" pitchFamily="18" charset="0"/>
                <a:cs typeface="Times New Roman" pitchFamily="18" charset="0"/>
              </a:rPr>
              <a:t>features.</a:t>
            </a:r>
            <a:endParaRPr lang="en-US" sz="2400" dirty="0">
              <a:latin typeface="Times New Roman" pitchFamily="18" charset="0"/>
              <a:cs typeface="Times New Roman" pitchFamily="18" charset="0"/>
            </a:endParaRPr>
          </a:p>
        </p:txBody>
      </p:sp>
      <p:sp>
        <p:nvSpPr>
          <p:cNvPr id="4" name="Rectangle 3"/>
          <p:cNvSpPr/>
          <p:nvPr/>
        </p:nvSpPr>
        <p:spPr>
          <a:xfrm>
            <a:off x="-16412" y="0"/>
            <a:ext cx="2183611" cy="492443"/>
          </a:xfrm>
          <a:prstGeom prst="rect">
            <a:avLst/>
          </a:prstGeom>
        </p:spPr>
        <p:txBody>
          <a:bodyPr wrap="none">
            <a:spAutoFit/>
          </a:bodyPr>
          <a:lstStyle/>
          <a:p>
            <a:r>
              <a:rPr lang="en-US" sz="2600" b="1" dirty="0" smtClean="0">
                <a:latin typeface="Times New Roman" pitchFamily="18" charset="0"/>
                <a:cs typeface="Times New Roman" pitchFamily="18" charset="0"/>
              </a:rPr>
              <a:t>Satellite Data </a:t>
            </a:r>
            <a:endParaRPr lang="en-US" sz="2600" b="1" dirty="0"/>
          </a:p>
        </p:txBody>
      </p:sp>
      <p:sp>
        <p:nvSpPr>
          <p:cNvPr id="5" name="Rectangle 4"/>
          <p:cNvSpPr/>
          <p:nvPr/>
        </p:nvSpPr>
        <p:spPr>
          <a:xfrm>
            <a:off x="0" y="1919729"/>
            <a:ext cx="6588224" cy="4893647"/>
          </a:xfrm>
          <a:prstGeom prst="rect">
            <a:avLst/>
          </a:prstGeom>
        </p:spPr>
        <p:txBody>
          <a:bodyPr wrap="square">
            <a:spAutoFit/>
          </a:bodyPr>
          <a:lstStyle/>
          <a:p>
            <a:pPr lvl="0" algn="just"/>
            <a:r>
              <a:rPr lang="en-US" sz="2400" b="1" dirty="0">
                <a:solidFill>
                  <a:prstClr val="black"/>
                </a:solidFill>
                <a:latin typeface="Times New Roman" pitchFamily="18" charset="0"/>
                <a:cs typeface="Times New Roman" pitchFamily="18" charset="0"/>
              </a:rPr>
              <a:t>Polar-orbiting</a:t>
            </a:r>
          </a:p>
          <a:p>
            <a:pPr lvl="0" algn="just"/>
            <a:r>
              <a:rPr lang="en-US" sz="2400" dirty="0">
                <a:solidFill>
                  <a:prstClr val="black"/>
                </a:solidFill>
                <a:latin typeface="Times New Roman" pitchFamily="18" charset="0"/>
                <a:cs typeface="Times New Roman" pitchFamily="18" charset="0"/>
              </a:rPr>
              <a:t>Polar-orbiting satellites orbit the earth longitudinally passing directly over the poles at an altitude of about 850 km. With each orbit, the satellite sees an area that is west of the previous pass.</a:t>
            </a:r>
          </a:p>
          <a:p>
            <a:pPr lvl="0" algn="just"/>
            <a:r>
              <a:rPr lang="en-US" sz="2400" dirty="0">
                <a:solidFill>
                  <a:prstClr val="black"/>
                </a:solidFill>
                <a:latin typeface="Times New Roman" pitchFamily="18" charset="0"/>
                <a:cs typeface="Times New Roman" pitchFamily="18" charset="0"/>
              </a:rPr>
              <a:t>Because these satellites are in a low orbit and look directly down, the images they record show great detail about meteorological and non-meteorological features. While images record great detail, polar-orbiting satellites capture only a few images per location every day. These satellites provide excellent imagery of the polar regions though.</a:t>
            </a:r>
            <a:endParaRPr lang="en-US" sz="2400" dirty="0">
              <a:solidFill>
                <a:prstClr val="black"/>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5" y="1772816"/>
            <a:ext cx="2555776" cy="3172544"/>
          </a:xfrm>
          <a:prstGeom prst="rect">
            <a:avLst/>
          </a:prstGeom>
        </p:spPr>
      </p:pic>
    </p:spTree>
    <p:extLst>
      <p:ext uri="{BB962C8B-B14F-4D97-AF65-F5344CB8AC3E}">
        <p14:creationId xmlns:p14="http://schemas.microsoft.com/office/powerpoint/2010/main" val="22757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6712"/>
            <a:ext cx="9144000" cy="3046988"/>
          </a:xfrm>
          <a:prstGeom prst="rect">
            <a:avLst/>
          </a:prstGeom>
        </p:spPr>
        <p:txBody>
          <a:bodyPr wrap="square">
            <a:spAutoFit/>
          </a:bodyPr>
          <a:lstStyle/>
          <a:p>
            <a:pPr algn="just"/>
            <a:r>
              <a:rPr lang="en-US" sz="2400" dirty="0">
                <a:latin typeface="Times New Roman" pitchFamily="18" charset="0"/>
                <a:cs typeface="Times New Roman" pitchFamily="18" charset="0"/>
              </a:rPr>
              <a:t>Geostationary satellites revolve with the earth in a west-to-east direction directly over the equator at an altitude of 36,000 </a:t>
            </a:r>
            <a:r>
              <a:rPr lang="en-US" sz="2400" dirty="0" smtClean="0">
                <a:latin typeface="Times New Roman" pitchFamily="18" charset="0"/>
                <a:cs typeface="Times New Roman" pitchFamily="18" charset="0"/>
              </a:rPr>
              <a:t>km.</a:t>
            </a:r>
          </a:p>
          <a:p>
            <a:pPr algn="just"/>
            <a:r>
              <a:rPr lang="en-US" sz="2400" dirty="0" smtClean="0">
                <a:latin typeface="Times New Roman" pitchFamily="18" charset="0"/>
                <a:cs typeface="Times New Roman" pitchFamily="18" charset="0"/>
              </a:rPr>
              <a:t>Since </a:t>
            </a:r>
            <a:r>
              <a:rPr lang="en-US" sz="2400" dirty="0">
                <a:latin typeface="Times New Roman" pitchFamily="18" charset="0"/>
                <a:cs typeface="Times New Roman" pitchFamily="18" charset="0"/>
              </a:rPr>
              <a:t>the satellite revolves at the same speed and in the same direction as the earth, it always has the same view of the earth's surface. These satellites are in a higher orbit than polar-orbiting satellites; therefore each image covers a much greater area. While geostationary satellites record less detail than POES, they capture many images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the same locations every day.</a:t>
            </a:r>
            <a:endParaRPr lang="en-US" sz="2400" dirty="0">
              <a:latin typeface="Times New Roman" pitchFamily="18" charset="0"/>
              <a:cs typeface="Times New Roman" pitchFamily="18" charset="0"/>
            </a:endParaRPr>
          </a:p>
        </p:txBody>
      </p:sp>
      <p:sp>
        <p:nvSpPr>
          <p:cNvPr id="3" name="Rectangle 2"/>
          <p:cNvSpPr/>
          <p:nvPr/>
        </p:nvSpPr>
        <p:spPr>
          <a:xfrm>
            <a:off x="25152" y="30079"/>
            <a:ext cx="3528530" cy="492443"/>
          </a:xfrm>
          <a:prstGeom prst="rect">
            <a:avLst/>
          </a:prstGeom>
        </p:spPr>
        <p:txBody>
          <a:bodyPr wrap="none">
            <a:spAutoFit/>
          </a:bodyPr>
          <a:lstStyle/>
          <a:p>
            <a:r>
              <a:rPr lang="en-US" sz="2600" b="1" dirty="0" smtClean="0">
                <a:latin typeface="Times New Roman" pitchFamily="18" charset="0"/>
                <a:cs typeface="Times New Roman" pitchFamily="18" charset="0"/>
              </a:rPr>
              <a:t>Geostationary Orbiting</a:t>
            </a:r>
            <a:endParaRPr lang="en-US" sz="2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005064"/>
            <a:ext cx="4508500" cy="2540000"/>
          </a:xfrm>
          <a:prstGeom prst="rect">
            <a:avLst/>
          </a:prstGeom>
        </p:spPr>
      </p:pic>
    </p:spTree>
    <p:extLst>
      <p:ext uri="{BB962C8B-B14F-4D97-AF65-F5344CB8AC3E}">
        <p14:creationId xmlns:p14="http://schemas.microsoft.com/office/powerpoint/2010/main" val="959096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80728"/>
            <a:ext cx="6408712" cy="553998"/>
          </a:xfrm>
          <a:prstGeom prst="rect">
            <a:avLst/>
          </a:prstGeom>
          <a:noFill/>
        </p:spPr>
        <p:txBody>
          <a:bodyPr wrap="square" rtlCol="0">
            <a:spAutoFit/>
          </a:bodyPr>
          <a:lstStyle/>
          <a:p>
            <a:pPr algn="ctr"/>
            <a:r>
              <a:rPr lang="en-US" sz="3000" dirty="0" smtClean="0">
                <a:latin typeface="Andalus" pitchFamily="18" charset="-78"/>
                <a:cs typeface="Andalus" pitchFamily="18" charset="-78"/>
              </a:rPr>
              <a:t>THE END OF THE COURSE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872"/>
          <a:stretch/>
        </p:blipFill>
        <p:spPr>
          <a:xfrm>
            <a:off x="1547664" y="1643062"/>
            <a:ext cx="5904656" cy="4730030"/>
          </a:xfrm>
          <a:prstGeom prst="rect">
            <a:avLst/>
          </a:prstGeom>
        </p:spPr>
      </p:pic>
    </p:spTree>
    <p:extLst>
      <p:ext uri="{BB962C8B-B14F-4D97-AF65-F5344CB8AC3E}">
        <p14:creationId xmlns:p14="http://schemas.microsoft.com/office/powerpoint/2010/main" val="133129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8229600" cy="1143000"/>
          </a:xfrm>
        </p:spPr>
        <p:txBody>
          <a:bodyPr/>
          <a:lstStyle/>
          <a:p>
            <a:pPr eaLnBrk="1" hangingPunct="1"/>
            <a:r>
              <a:rPr lang="en-US" dirty="0" smtClean="0">
                <a:solidFill>
                  <a:schemeClr val="accent1">
                    <a:lumMod val="75000"/>
                  </a:schemeClr>
                </a:solidFill>
              </a:rPr>
              <a:t>Welcome Students!  </a:t>
            </a:r>
            <a:r>
              <a:rPr lang="en-US" dirty="0" smtClean="0">
                <a:solidFill>
                  <a:schemeClr val="accent1">
                    <a:lumMod val="75000"/>
                  </a:schemeClr>
                </a:solidFill>
                <a:sym typeface="Wingdings" pitchFamily="2" charset="2"/>
              </a:rPr>
              <a:t> </a:t>
            </a:r>
            <a:endParaRPr lang="en-GB" dirty="0" smtClean="0">
              <a:solidFill>
                <a:schemeClr val="accent1">
                  <a:lumMod val="75000"/>
                </a:schemeClr>
              </a:solidFill>
            </a:endParaRPr>
          </a:p>
        </p:txBody>
      </p:sp>
      <p:sp>
        <p:nvSpPr>
          <p:cNvPr id="5" name="Title 1"/>
          <p:cNvSpPr txBox="1">
            <a:spLocks/>
          </p:cNvSpPr>
          <p:nvPr/>
        </p:nvSpPr>
        <p:spPr>
          <a:xfrm>
            <a:off x="578817" y="6003925"/>
            <a:ext cx="7521575" cy="549275"/>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defRPr/>
            </a:pPr>
            <a:r>
              <a:rPr lang="en-US" dirty="0" smtClean="0">
                <a:solidFill>
                  <a:schemeClr val="accent1">
                    <a:lumMod val="75000"/>
                  </a:schemeClr>
                </a:solidFill>
              </a:rPr>
              <a:t>LECTURE </a:t>
            </a:r>
            <a:r>
              <a:rPr lang="en-US" dirty="0" smtClean="0">
                <a:solidFill>
                  <a:schemeClr val="accent1">
                    <a:lumMod val="75000"/>
                  </a:schemeClr>
                </a:solidFill>
              </a:rPr>
              <a:t>EIGHT</a:t>
            </a:r>
            <a:endParaRPr lang="en-GB" dirty="0">
              <a:solidFill>
                <a:schemeClr val="accent1">
                  <a:lumMod val="75000"/>
                </a:schemeClr>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196752"/>
            <a:ext cx="6034617" cy="4525963"/>
          </a:xfrm>
        </p:spPr>
      </p:pic>
    </p:spTree>
    <p:extLst>
      <p:ext uri="{BB962C8B-B14F-4D97-AF65-F5344CB8AC3E}">
        <p14:creationId xmlns:p14="http://schemas.microsoft.com/office/powerpoint/2010/main" val="1662950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85627" y="128245"/>
            <a:ext cx="50429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600" b="1" dirty="0"/>
              <a:t>Upper atmosphere measurements </a:t>
            </a:r>
          </a:p>
        </p:txBody>
      </p:sp>
      <p:sp>
        <p:nvSpPr>
          <p:cNvPr id="3" name="Rectangle 2"/>
          <p:cNvSpPr/>
          <p:nvPr/>
        </p:nvSpPr>
        <p:spPr>
          <a:xfrm>
            <a:off x="-10586" y="974333"/>
            <a:ext cx="9154585" cy="5262979"/>
          </a:xfrm>
          <a:prstGeom prst="rect">
            <a:avLst/>
          </a:prstGeom>
        </p:spPr>
        <p:txBody>
          <a:bodyPr wrap="square">
            <a:spAutoFit/>
          </a:bodyPr>
          <a:lstStyle/>
          <a:p>
            <a:pPr marL="342900" indent="-342900" algn="just">
              <a:buFont typeface="Arial" pitchFamily="34" charset="0"/>
              <a:buChar char="•"/>
            </a:pPr>
            <a:r>
              <a:rPr lang="en-US" sz="2400" dirty="0">
                <a:latin typeface="Times New Roman" pitchFamily="18" charset="0"/>
                <a:cs typeface="Times New Roman" pitchFamily="18" charset="0"/>
              </a:rPr>
              <a:t>Measurements made above the surface are important for forecasting analyses and </a:t>
            </a:r>
            <a:r>
              <a:rPr lang="en-US" sz="2400" dirty="0" smtClean="0">
                <a:latin typeface="Times New Roman" pitchFamily="18" charset="0"/>
                <a:cs typeface="Times New Roman" pitchFamily="18" charset="0"/>
              </a:rPr>
              <a:t>for research </a:t>
            </a:r>
            <a:r>
              <a:rPr lang="en-US" sz="2400" dirty="0">
                <a:latin typeface="Times New Roman" pitchFamily="18" charset="0"/>
                <a:cs typeface="Times New Roman" pitchFamily="18" charset="0"/>
              </a:rPr>
              <a:t>applications because of the information they provide on the </a:t>
            </a:r>
            <a:r>
              <a:rPr lang="en-US" sz="2400" dirty="0" smtClean="0">
                <a:latin typeface="Times New Roman" pitchFamily="18" charset="0"/>
                <a:cs typeface="Times New Roman" pitchFamily="18" charset="0"/>
              </a:rPr>
              <a:t>atmosphere’s vertical </a:t>
            </a:r>
            <a:r>
              <a:rPr lang="en-US" sz="2400" dirty="0">
                <a:latin typeface="Times New Roman" pitchFamily="18" charset="0"/>
                <a:cs typeface="Times New Roman" pitchFamily="18" charset="0"/>
              </a:rPr>
              <a:t>structure</a:t>
            </a:r>
            <a:r>
              <a:rPr lang="en-US" sz="2400" dirty="0" smtClean="0">
                <a:latin typeface="Times New Roman" pitchFamily="18" charset="0"/>
                <a:cs typeface="Times New Roman" pitchFamily="18" charset="0"/>
              </a:rPr>
              <a:t>.</a:t>
            </a:r>
          </a:p>
          <a:p>
            <a:pPr marL="342900" indent="-342900" algn="just">
              <a:buFont typeface="Arial" pitchFamily="34" charset="0"/>
              <a:buChar char="•"/>
            </a:pPr>
            <a:r>
              <a:rPr lang="en-US" sz="2400" dirty="0" smtClean="0">
                <a:latin typeface="Times New Roman" pitchFamily="18" charset="0"/>
                <a:cs typeface="Times New Roman" pitchFamily="18" charset="0"/>
              </a:rPr>
              <a:t>Data </a:t>
            </a:r>
            <a:r>
              <a:rPr lang="en-US" sz="2400" dirty="0">
                <a:latin typeface="Times New Roman" pitchFamily="18" charset="0"/>
                <a:cs typeface="Times New Roman" pitchFamily="18" charset="0"/>
              </a:rPr>
              <a:t>obtained within the atmosphere (i.e. </a:t>
            </a:r>
            <a:r>
              <a:rPr lang="en-US" sz="2400" i="1" dirty="0">
                <a:latin typeface="Times New Roman" pitchFamily="18" charset="0"/>
                <a:cs typeface="Times New Roman" pitchFamily="18" charset="0"/>
              </a:rPr>
              <a:t>in situ </a:t>
            </a:r>
            <a:r>
              <a:rPr lang="en-US" sz="2400" dirty="0" smtClean="0">
                <a:latin typeface="Times New Roman" pitchFamily="18" charset="0"/>
                <a:cs typeface="Times New Roman" pitchFamily="18" charset="0"/>
              </a:rPr>
              <a:t>measurements) can </a:t>
            </a:r>
            <a:r>
              <a:rPr lang="en-US" sz="2400" dirty="0">
                <a:latin typeface="Times New Roman" pitchFamily="18" charset="0"/>
                <a:cs typeface="Times New Roman" pitchFamily="18" charset="0"/>
              </a:rPr>
              <a:t>be provided by sensors carried on aircraft or balloon platforms.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Balloon-carried sensors </a:t>
            </a:r>
            <a:r>
              <a:rPr lang="en-US" sz="2400" dirty="0">
                <a:latin typeface="Times New Roman" pitchFamily="18" charset="0"/>
                <a:cs typeface="Times New Roman" pitchFamily="18" charset="0"/>
              </a:rPr>
              <a:t>are routinely used internationally to provide data for forecast </a:t>
            </a:r>
            <a:r>
              <a:rPr lang="en-US" sz="2400" dirty="0" smtClean="0">
                <a:latin typeface="Times New Roman" pitchFamily="18" charset="0"/>
                <a:cs typeface="Times New Roman" pitchFamily="18" charset="0"/>
              </a:rPr>
              <a:t>initialization, launched </a:t>
            </a:r>
            <a:r>
              <a:rPr lang="en-US" sz="2400" dirty="0">
                <a:latin typeface="Times New Roman" pitchFamily="18" charset="0"/>
                <a:cs typeface="Times New Roman" pitchFamily="18" charset="0"/>
              </a:rPr>
              <a:t>at thousands of sites daily as well as more specialist surveys, for example </a:t>
            </a:r>
            <a:r>
              <a:rPr lang="en-US" sz="2400" dirty="0" smtClean="0">
                <a:latin typeface="Times New Roman" pitchFamily="18" charset="0"/>
                <a:cs typeface="Times New Roman" pitchFamily="18" charset="0"/>
              </a:rPr>
              <a:t>to monitor </a:t>
            </a:r>
            <a:r>
              <a:rPr lang="en-US" sz="2400" dirty="0">
                <a:latin typeface="Times New Roman" pitchFamily="18" charset="0"/>
                <a:cs typeface="Times New Roman" pitchFamily="18" charset="0"/>
              </a:rPr>
              <a:t>stratospheric ozone.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some cases, such as emergency situations </a:t>
            </a:r>
            <a:r>
              <a:rPr lang="en-US" sz="2400" dirty="0" smtClean="0">
                <a:latin typeface="Times New Roman" pitchFamily="18" charset="0"/>
                <a:cs typeface="Times New Roman" pitchFamily="18" charset="0"/>
              </a:rPr>
              <a:t>concerning the </a:t>
            </a:r>
            <a:r>
              <a:rPr lang="en-US" sz="2400" dirty="0">
                <a:latin typeface="Times New Roman" pitchFamily="18" charset="0"/>
                <a:cs typeface="Times New Roman" pitchFamily="18" charset="0"/>
              </a:rPr>
              <a:t>release of radioactivity or volcanic eruptions, balloon carried probes can </a:t>
            </a:r>
            <a:r>
              <a:rPr lang="en-US" sz="2400" dirty="0" smtClean="0">
                <a:latin typeface="Times New Roman" pitchFamily="18" charset="0"/>
                <a:cs typeface="Times New Roman" pitchFamily="18" charset="0"/>
              </a:rPr>
              <a:t>provide the </a:t>
            </a:r>
            <a:r>
              <a:rPr lang="en-US" sz="2400" dirty="0">
                <a:latin typeface="Times New Roman" pitchFamily="18" charset="0"/>
                <a:cs typeface="Times New Roman" pitchFamily="18" charset="0"/>
              </a:rPr>
              <a:t>only source of safe </a:t>
            </a:r>
            <a:r>
              <a:rPr lang="en-US" sz="2400" i="1" dirty="0">
                <a:latin typeface="Times New Roman" pitchFamily="18" charset="0"/>
                <a:cs typeface="Times New Roman" pitchFamily="18" charset="0"/>
              </a:rPr>
              <a:t>in situ </a:t>
            </a:r>
            <a:r>
              <a:rPr lang="en-US" sz="2400" dirty="0">
                <a:latin typeface="Times New Roman" pitchFamily="18" charset="0"/>
                <a:cs typeface="Times New Roman" pitchFamily="18" charset="0"/>
              </a:rPr>
              <a:t>sampling throughout the </a:t>
            </a:r>
            <a:r>
              <a:rPr lang="en-US" sz="2400" dirty="0" smtClean="0">
                <a:latin typeface="Times New Roman" pitchFamily="18" charset="0"/>
                <a:cs typeface="Times New Roman" pitchFamily="18" charset="0"/>
              </a:rPr>
              <a:t>troposphere.</a:t>
            </a:r>
          </a:p>
          <a:p>
            <a:pPr marL="342900" indent="-342900" algn="just">
              <a:buFont typeface="Arial" pitchFamily="34" charset="0"/>
              <a:buChar char="•"/>
            </a:pPr>
            <a:r>
              <a:rPr lang="en-US" sz="2400" dirty="0" smtClean="0">
                <a:latin typeface="Times New Roman" pitchFamily="18" charset="0"/>
                <a:cs typeface="Times New Roman" pitchFamily="18" charset="0"/>
              </a:rPr>
              <a:t>A balloon-carried measuring </a:t>
            </a:r>
            <a:r>
              <a:rPr lang="en-US" sz="2400" dirty="0">
                <a:latin typeface="Times New Roman" pitchFamily="18" charset="0"/>
                <a:cs typeface="Times New Roman" pitchFamily="18" charset="0"/>
              </a:rPr>
              <a:t>probe returning data by radio is known as a </a:t>
            </a:r>
            <a:r>
              <a:rPr lang="en-US" sz="2400" i="1" dirty="0" err="1">
                <a:latin typeface="Times New Roman" pitchFamily="18" charset="0"/>
                <a:cs typeface="Times New Roman" pitchFamily="18" charset="0"/>
              </a:rPr>
              <a:t>radiosonde</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856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1938992"/>
          </a:xfrm>
          <a:prstGeom prst="rect">
            <a:avLst/>
          </a:prstGeom>
        </p:spPr>
        <p:txBody>
          <a:bodyPr wrap="square">
            <a:spAutoFit/>
          </a:bodyPr>
          <a:lstStyle/>
          <a:p>
            <a:pPr algn="just"/>
            <a:r>
              <a:rPr lang="en-US" sz="2400" dirty="0" err="1">
                <a:latin typeface="Times New Roman" pitchFamily="18" charset="0"/>
                <a:cs typeface="Times New Roman" pitchFamily="18" charset="0"/>
              </a:rPr>
              <a:t>Radiosondes</a:t>
            </a:r>
            <a:r>
              <a:rPr lang="en-US" sz="2400" dirty="0">
                <a:latin typeface="Times New Roman" pitchFamily="18" charset="0"/>
                <a:cs typeface="Times New Roman" pitchFamily="18" charset="0"/>
              </a:rPr>
              <a:t> instrument packages are carried by balloons to the upper </a:t>
            </a:r>
            <a:r>
              <a:rPr lang="en-US" sz="2400" dirty="0" smtClean="0">
                <a:latin typeface="Times New Roman" pitchFamily="18" charset="0"/>
                <a:cs typeface="Times New Roman" pitchFamily="18" charset="0"/>
              </a:rPr>
              <a:t>troposphere or </a:t>
            </a:r>
            <a:r>
              <a:rPr lang="en-US" sz="2400" dirty="0">
                <a:latin typeface="Times New Roman" pitchFamily="18" charset="0"/>
                <a:cs typeface="Times New Roman" pitchFamily="18" charset="0"/>
              </a:rPr>
              <a:t>above, during which vertical profiles are obtained of pressure, temperature </a:t>
            </a:r>
            <a:r>
              <a:rPr lang="en-US" sz="2400" dirty="0" smtClean="0">
                <a:latin typeface="Times New Roman" pitchFamily="18" charset="0"/>
                <a:cs typeface="Times New Roman" pitchFamily="18" charset="0"/>
              </a:rPr>
              <a:t>and humidity</a:t>
            </a:r>
            <a:r>
              <a:rPr lang="en-US" sz="2400" dirty="0">
                <a:latin typeface="Times New Roman" pitchFamily="18" charset="0"/>
                <a:cs typeface="Times New Roman" pitchFamily="18" charset="0"/>
              </a:rPr>
              <a:t>. In addition, changes in position during the ascent are used to derive </a:t>
            </a:r>
            <a:r>
              <a:rPr lang="en-US" sz="2400" dirty="0" smtClean="0">
                <a:latin typeface="Times New Roman" pitchFamily="18" charset="0"/>
                <a:cs typeface="Times New Roman" pitchFamily="18" charset="0"/>
              </a:rPr>
              <a:t>the wind </a:t>
            </a:r>
            <a:r>
              <a:rPr lang="en-US" sz="2400" dirty="0">
                <a:latin typeface="Times New Roman" pitchFamily="18" charset="0"/>
                <a:cs typeface="Times New Roman" pitchFamily="18" charset="0"/>
              </a:rPr>
              <a:t>speed and direction. Measurements are telemetered to a ground station </a:t>
            </a:r>
            <a:r>
              <a:rPr lang="en-US" sz="2400" dirty="0" smtClean="0">
                <a:latin typeface="Times New Roman" pitchFamily="18" charset="0"/>
                <a:cs typeface="Times New Roman" pitchFamily="18" charset="0"/>
              </a:rPr>
              <a:t>by a </a:t>
            </a:r>
            <a:r>
              <a:rPr lang="en-US" sz="2400" dirty="0">
                <a:latin typeface="Times New Roman" pitchFamily="18" charset="0"/>
                <a:cs typeface="Times New Roman" pitchFamily="18" charset="0"/>
              </a:rPr>
              <a:t>radio </a:t>
            </a:r>
            <a:r>
              <a:rPr lang="en-US" sz="2400" dirty="0" smtClean="0">
                <a:latin typeface="Times New Roman" pitchFamily="18" charset="0"/>
                <a:cs typeface="Times New Roman" pitchFamily="18" charset="0"/>
              </a:rPr>
              <a:t>transmitter</a:t>
            </a:r>
          </a:p>
        </p:txBody>
      </p:sp>
      <p:sp>
        <p:nvSpPr>
          <p:cNvPr id="3" name="Rectangle 2"/>
          <p:cNvSpPr>
            <a:spLocks noChangeArrowheads="1"/>
          </p:cNvSpPr>
          <p:nvPr/>
        </p:nvSpPr>
        <p:spPr bwMode="auto">
          <a:xfrm>
            <a:off x="0" y="-14739"/>
            <a:ext cx="18533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600" b="1" dirty="0" err="1"/>
              <a:t>Radiosonde</a:t>
            </a:r>
            <a:endParaRPr lang="en-US" altLang="en-US" sz="2600" b="1" dirty="0"/>
          </a:p>
        </p:txBody>
      </p:sp>
      <p:sp>
        <p:nvSpPr>
          <p:cNvPr id="5" name="Rectangle 4"/>
          <p:cNvSpPr/>
          <p:nvPr/>
        </p:nvSpPr>
        <p:spPr>
          <a:xfrm>
            <a:off x="0" y="2361069"/>
            <a:ext cx="6372200" cy="4524315"/>
          </a:xfrm>
          <a:prstGeom prst="rect">
            <a:avLst/>
          </a:prstGeom>
        </p:spPr>
        <p:txBody>
          <a:bodyPr wrap="square">
            <a:spAutoFit/>
          </a:bodyPr>
          <a:lstStyle/>
          <a:p>
            <a:pPr lvl="0" algn="just"/>
            <a:r>
              <a:rPr lang="en-US" sz="2400" b="1" i="1" dirty="0">
                <a:solidFill>
                  <a:prstClr val="black"/>
                </a:solidFill>
                <a:latin typeface="Times New Roman" pitchFamily="18" charset="0"/>
                <a:cs typeface="Times New Roman" pitchFamily="18" charset="0"/>
              </a:rPr>
              <a:t>Sounding balloons</a:t>
            </a:r>
            <a:endParaRPr lang="en-US" sz="2400" dirty="0">
              <a:solidFill>
                <a:prstClr val="black"/>
              </a:solidFill>
              <a:latin typeface="Times New Roman" pitchFamily="18" charset="0"/>
              <a:cs typeface="Times New Roman" pitchFamily="18" charset="0"/>
            </a:endParaRPr>
          </a:p>
          <a:p>
            <a:pPr lvl="0" algn="just"/>
            <a:r>
              <a:rPr lang="en-US" sz="2400" dirty="0">
                <a:solidFill>
                  <a:prstClr val="black"/>
                </a:solidFill>
                <a:latin typeface="Times New Roman" pitchFamily="18" charset="0"/>
                <a:cs typeface="Times New Roman" pitchFamily="18" charset="0"/>
              </a:rPr>
              <a:t>A latex balloon of mass between about 200 g and 1000 g is inflated with the lighter than air gases of helium or hydrogen to allow free lift to be obtained. Of these gases, helium is becoming an increasingly scarce resource and expensive; hydrogen is less costly as a raw material, but, because it forms an explosive mixture with air, it requires special handling to prevent the possibility of ignition. The balloon eventually bursts from expansion, and the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package descends by parachute. </a:t>
            </a:r>
            <a:endParaRPr lang="en-US" sz="2400" dirty="0">
              <a:solidFill>
                <a:prstClr val="black"/>
              </a:solidFill>
              <a:latin typeface="Times New Roman" pitchFamily="18" charset="0"/>
              <a:cs typeface="Times New Roman" pitchFamily="18"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42" t="2728" r="4872" b="3296"/>
          <a:stretch/>
        </p:blipFill>
        <p:spPr bwMode="auto">
          <a:xfrm>
            <a:off x="6444208" y="2852936"/>
            <a:ext cx="2660964" cy="357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74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2" y="0"/>
            <a:ext cx="9129967" cy="3785652"/>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altitude reached by the balloon when it bursts depends on the </a:t>
            </a:r>
            <a:r>
              <a:rPr lang="en-US" sz="2400" b="1" dirty="0">
                <a:latin typeface="Times New Roman" pitchFamily="18" charset="0"/>
                <a:cs typeface="Times New Roman" pitchFamily="18" charset="0"/>
              </a:rPr>
              <a:t>weight</a:t>
            </a:r>
            <a:r>
              <a:rPr lang="en-US" sz="2400" dirty="0">
                <a:latin typeface="Times New Roman" pitchFamily="18" charset="0"/>
                <a:cs typeface="Times New Roman" pitchFamily="18" charset="0"/>
              </a:rPr>
              <a:t> of its payload, the </a:t>
            </a:r>
            <a:r>
              <a:rPr lang="en-US" sz="2400" b="1" dirty="0">
                <a:latin typeface="Times New Roman" pitchFamily="18" charset="0"/>
                <a:cs typeface="Times New Roman" pitchFamily="18" charset="0"/>
              </a:rPr>
              <a:t>drag forces </a:t>
            </a:r>
            <a:r>
              <a:rPr lang="en-US" sz="2400" dirty="0">
                <a:latin typeface="Times New Roman" pitchFamily="18" charset="0"/>
                <a:cs typeface="Times New Roman" pitchFamily="18" charset="0"/>
              </a:rPr>
              <a:t>and the </a:t>
            </a:r>
            <a:r>
              <a:rPr lang="en-US" sz="2400" b="1" dirty="0">
                <a:latin typeface="Times New Roman" pitchFamily="18" charset="0"/>
                <a:cs typeface="Times New Roman" pitchFamily="18" charset="0"/>
              </a:rPr>
              <a:t>duration of the flight</a:t>
            </a:r>
            <a:r>
              <a:rPr lang="en-US" sz="2400" dirty="0">
                <a:latin typeface="Times New Roman" pitchFamily="18" charset="0"/>
                <a:cs typeface="Times New Roman" pitchFamily="18" charset="0"/>
              </a:rPr>
              <a:t>, as well as whether there are imperfections in the latex from which it is made. Because the shape of the balloon changes during its ascent, the drag force is not easily calculated and empirical relationships have to be used. </a:t>
            </a:r>
          </a:p>
          <a:p>
            <a:pPr marL="342900" indent="-342900" algn="just">
              <a:buFont typeface="Arial" pitchFamily="34" charset="0"/>
              <a:buChar char="•"/>
            </a:pPr>
            <a:r>
              <a:rPr lang="en-US" sz="2400" dirty="0" smtClean="0">
                <a:latin typeface="Times New Roman" pitchFamily="18" charset="0"/>
                <a:cs typeface="Times New Roman" pitchFamily="18" charset="0"/>
              </a:rPr>
              <a:t>The figure shows </a:t>
            </a:r>
            <a:r>
              <a:rPr lang="en-US" sz="2400" dirty="0">
                <a:latin typeface="Times New Roman" pitchFamily="18" charset="0"/>
                <a:cs typeface="Times New Roman" pitchFamily="18" charset="0"/>
              </a:rPr>
              <a:t>the typical variation in burst height with balloon mass. Larger balloons reach greater burst heights for the same payload: compared with the range of burst heights, there is much less variation in ascent speed with the balloon size.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351" y="3400012"/>
            <a:ext cx="39528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4725144"/>
            <a:ext cx="4751512" cy="923330"/>
          </a:xfrm>
          <a:prstGeom prst="rect">
            <a:avLst/>
          </a:prstGeom>
        </p:spPr>
        <p:txBody>
          <a:bodyPr wrap="square">
            <a:spAutoFit/>
          </a:bodyPr>
          <a:lstStyle/>
          <a:p>
            <a:pPr algn="just"/>
            <a:r>
              <a:rPr lang="en-US" dirty="0"/>
              <a:t>Variation of flight parameters with the unfilled mass of the carrying balloon, </a:t>
            </a:r>
            <a:r>
              <a:rPr lang="en-US" dirty="0" smtClean="0"/>
              <a:t>calculated for </a:t>
            </a:r>
            <a:r>
              <a:rPr lang="en-US" dirty="0"/>
              <a:t>Helium as the lifting gas, with a payload of 365 g.</a:t>
            </a:r>
            <a:endParaRPr lang="en-US" dirty="0"/>
          </a:p>
        </p:txBody>
      </p:sp>
    </p:spTree>
    <p:extLst>
      <p:ext uri="{BB962C8B-B14F-4D97-AF65-F5344CB8AC3E}">
        <p14:creationId xmlns:p14="http://schemas.microsoft.com/office/powerpoint/2010/main" val="108408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474028" cy="492443"/>
          </a:xfrm>
          <a:prstGeom prst="rect">
            <a:avLst/>
          </a:prstGeom>
        </p:spPr>
        <p:txBody>
          <a:bodyPr wrap="none">
            <a:spAutoFit/>
          </a:bodyPr>
          <a:lstStyle/>
          <a:p>
            <a:r>
              <a:rPr lang="en-US" sz="2600" b="1" dirty="0" err="1">
                <a:latin typeface="Times New Roman" pitchFamily="18" charset="0"/>
                <a:cs typeface="Times New Roman" pitchFamily="18" charset="0"/>
              </a:rPr>
              <a:t>Radiosonde</a:t>
            </a:r>
            <a:r>
              <a:rPr lang="en-US" sz="2600" b="1" dirty="0">
                <a:latin typeface="Times New Roman" pitchFamily="18" charset="0"/>
                <a:cs typeface="Times New Roman" pitchFamily="18" charset="0"/>
              </a:rPr>
              <a:t> technology</a:t>
            </a:r>
            <a:endParaRPr lang="en-US" sz="2600" dirty="0">
              <a:latin typeface="Times New Roman" pitchFamily="18" charset="0"/>
              <a:cs typeface="Times New Roman" pitchFamily="18" charset="0"/>
            </a:endParaRPr>
          </a:p>
        </p:txBody>
      </p:sp>
      <p:sp>
        <p:nvSpPr>
          <p:cNvPr id="3" name="Rectangle 2"/>
          <p:cNvSpPr/>
          <p:nvPr/>
        </p:nvSpPr>
        <p:spPr>
          <a:xfrm>
            <a:off x="3448" y="476672"/>
            <a:ext cx="6800800" cy="1200329"/>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pitchFamily="18" charset="0"/>
                <a:cs typeface="Times New Roman" pitchFamily="18" charset="0"/>
              </a:rPr>
              <a:t>The sensors carried by </a:t>
            </a:r>
            <a:r>
              <a:rPr lang="en-US" sz="2400" dirty="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radiosonde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have to provide an electrical output, such as a voltage, current </a:t>
            </a:r>
            <a:r>
              <a:rPr lang="en-US" sz="2400" dirty="0" smtClean="0">
                <a:latin typeface="Times New Roman" pitchFamily="18" charset="0"/>
                <a:cs typeface="Times New Roman" pitchFamily="18" charset="0"/>
              </a:rPr>
              <a:t>or frequency.</a:t>
            </a:r>
          </a:p>
        </p:txBody>
      </p:sp>
      <p:pic>
        <p:nvPicPr>
          <p:cNvPr id="4" name="Picture 8" descr="AnaSonde_3M"/>
          <p:cNvPicPr>
            <a:picLocks noChangeAspect="1" noChangeArrowheads="1"/>
          </p:cNvPicPr>
          <p:nvPr/>
        </p:nvPicPr>
        <p:blipFill>
          <a:blip r:embed="rId2">
            <a:extLst>
              <a:ext uri="{28A0092B-C50C-407E-A947-70E740481C1C}">
                <a14:useLocalDpi xmlns:a14="http://schemas.microsoft.com/office/drawing/2010/main" val="0"/>
              </a:ext>
            </a:extLst>
          </a:blip>
          <a:srcRect l="10667" r="6667"/>
          <a:stretch>
            <a:fillRect/>
          </a:stretch>
        </p:blipFill>
        <p:spPr bwMode="auto">
          <a:xfrm>
            <a:off x="6804248" y="188640"/>
            <a:ext cx="2339752" cy="169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48" y="1862470"/>
            <a:ext cx="9140552" cy="5022914"/>
          </a:xfrm>
          <a:prstGeom prst="rect">
            <a:avLst/>
          </a:prstGeom>
        </p:spPr>
        <p:txBody>
          <a:bodyPr wrap="square">
            <a:spAutoFit/>
          </a:bodyPr>
          <a:lstStyle/>
          <a:p>
            <a:pPr marL="342900" lvl="0" indent="-342900" algn="just">
              <a:buFont typeface="Arial" pitchFamily="34" charset="0"/>
              <a:buChar char="•"/>
            </a:pPr>
            <a:r>
              <a:rPr lang="en-US" sz="2400" dirty="0">
                <a:solidFill>
                  <a:prstClr val="black"/>
                </a:solidFill>
                <a:latin typeface="Times New Roman" pitchFamily="18" charset="0"/>
                <a:cs typeface="Times New Roman" pitchFamily="18" charset="0"/>
              </a:rPr>
              <a:t>A key requirement for a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is its battery power supply, which must sustain the  operation of the device as it becomes colder and more distant from the receiving station.</a:t>
            </a:r>
          </a:p>
          <a:p>
            <a:pPr marL="342900" lvl="0" indent="-342900" algn="just">
              <a:lnSpc>
                <a:spcPct val="115000"/>
              </a:lnSpc>
              <a:buFont typeface="Arial" pitchFamily="34" charset="0"/>
              <a:buChar char="•"/>
            </a:pPr>
            <a:r>
              <a:rPr lang="en-US" sz="2400" dirty="0">
                <a:solidFill>
                  <a:prstClr val="black"/>
                </a:solidFill>
                <a:latin typeface="Times New Roman"/>
                <a:ea typeface="Calibri"/>
                <a:cs typeface="Arial"/>
              </a:rPr>
              <a:t>As the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is carried aloft, sensors on the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measure profiles of pressure, temperature, and humidity. These sensors are linked to a battery powered, radio transmitter that sends the sensor measurements to a sensitive ground receiver that detect and process signals. By tracking the position of the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information on wind speed and direction aloft is also obtained.</a:t>
            </a:r>
          </a:p>
          <a:p>
            <a:pPr marL="342900" lvl="0" indent="-342900" algn="just">
              <a:lnSpc>
                <a:spcPct val="115000"/>
              </a:lnSpc>
              <a:buFont typeface="Arial" pitchFamily="34" charset="0"/>
              <a:buChar char="•"/>
            </a:pPr>
            <a:r>
              <a:rPr lang="en-US" sz="2400" dirty="0">
                <a:solidFill>
                  <a:prstClr val="black"/>
                </a:solidFill>
                <a:latin typeface="Times New Roman"/>
                <a:ea typeface="Calibri"/>
                <a:cs typeface="Arial"/>
              </a:rPr>
              <a:t>The balloon, parachute and </a:t>
            </a:r>
            <a:r>
              <a:rPr lang="en-US" sz="2400" dirty="0" err="1">
                <a:solidFill>
                  <a:prstClr val="black"/>
                </a:solidFill>
                <a:latin typeface="Times New Roman"/>
                <a:ea typeface="Calibri"/>
                <a:cs typeface="Arial"/>
              </a:rPr>
              <a:t>radiosonde</a:t>
            </a:r>
            <a:r>
              <a:rPr lang="en-US" sz="2400" dirty="0">
                <a:solidFill>
                  <a:prstClr val="black"/>
                </a:solidFill>
                <a:latin typeface="Times New Roman"/>
                <a:ea typeface="Calibri"/>
                <a:cs typeface="Arial"/>
              </a:rPr>
              <a:t>, known collectively as a </a:t>
            </a:r>
            <a:r>
              <a:rPr lang="en-US" sz="2400" b="1" dirty="0">
                <a:solidFill>
                  <a:prstClr val="black"/>
                </a:solidFill>
                <a:latin typeface="Times New Roman"/>
                <a:ea typeface="Calibri"/>
                <a:cs typeface="Arial"/>
              </a:rPr>
              <a:t>flight train</a:t>
            </a:r>
            <a:r>
              <a:rPr lang="en-US" sz="2400" dirty="0">
                <a:solidFill>
                  <a:prstClr val="black"/>
                </a:solidFill>
                <a:latin typeface="Times New Roman"/>
                <a:ea typeface="Calibri"/>
                <a:cs typeface="Arial"/>
              </a:rPr>
              <a:t>, ascend at an approximate rate of 1000 feet per minute depending on weather conditions, amount of gas, and balloon size.</a:t>
            </a:r>
            <a:endParaRPr lang="en-US" sz="1600" dirty="0">
              <a:solidFill>
                <a:prstClr val="black"/>
              </a:solidFill>
              <a:ea typeface="Calibri"/>
              <a:cs typeface="Arial"/>
            </a:endParaRPr>
          </a:p>
        </p:txBody>
      </p:sp>
    </p:spTree>
    <p:extLst>
      <p:ext uri="{BB962C8B-B14F-4D97-AF65-F5344CB8AC3E}">
        <p14:creationId xmlns:p14="http://schemas.microsoft.com/office/powerpoint/2010/main" val="268063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87"/>
            <a:ext cx="9144000" cy="7091172"/>
          </a:xfrm>
          <a:prstGeom prst="rect">
            <a:avLst/>
          </a:prstGeom>
        </p:spPr>
        <p:txBody>
          <a:bodyPr wrap="square">
            <a:spAutoFit/>
          </a:bodyPr>
          <a:lstStyle/>
          <a:p>
            <a:pPr marL="342900" indent="-342900" algn="just">
              <a:lnSpc>
                <a:spcPct val="115000"/>
              </a:lnSpc>
              <a:buFont typeface="Arial" pitchFamily="34" charset="0"/>
              <a:buChar char="•"/>
            </a:pPr>
            <a:r>
              <a:rPr lang="en-US" sz="2400" dirty="0">
                <a:latin typeface="Times New Roman"/>
                <a:ea typeface="Calibri"/>
                <a:cs typeface="Arial"/>
              </a:rPr>
              <a:t>During the flight train's ascent, the </a:t>
            </a:r>
            <a:r>
              <a:rPr lang="en-US" sz="2400" dirty="0" err="1">
                <a:latin typeface="Times New Roman"/>
                <a:ea typeface="Calibri"/>
                <a:cs typeface="Arial"/>
              </a:rPr>
              <a:t>radiosonde</a:t>
            </a:r>
            <a:r>
              <a:rPr lang="en-US" sz="2400" dirty="0">
                <a:latin typeface="Times New Roman"/>
                <a:ea typeface="Calibri"/>
                <a:cs typeface="Arial"/>
              </a:rPr>
              <a:t> continuously transmits temperature, relative humidity, and pressure readings to the ground-based </a:t>
            </a:r>
            <a:r>
              <a:rPr lang="en-US" sz="2400" dirty="0" err="1">
                <a:latin typeface="Times New Roman"/>
                <a:ea typeface="Calibri"/>
                <a:cs typeface="Arial"/>
              </a:rPr>
              <a:t>Radiosonde</a:t>
            </a:r>
            <a:r>
              <a:rPr lang="en-US" sz="2400" dirty="0">
                <a:latin typeface="Times New Roman"/>
                <a:ea typeface="Calibri"/>
                <a:cs typeface="Arial"/>
              </a:rPr>
              <a:t> Tracking System which is housed in a fiberglass dome above the inflation shelter</a:t>
            </a:r>
            <a:r>
              <a:rPr lang="en-US" sz="2400" dirty="0" smtClean="0">
                <a:latin typeface="Times New Roman"/>
                <a:ea typeface="Calibri"/>
                <a:cs typeface="Arial"/>
              </a:rPr>
              <a:t>.</a:t>
            </a:r>
          </a:p>
          <a:p>
            <a:pPr marL="342900" indent="-342900" algn="just">
              <a:lnSpc>
                <a:spcPct val="115000"/>
              </a:lnSpc>
              <a:buFont typeface="Arial" pitchFamily="34" charset="0"/>
              <a:buChar char="•"/>
            </a:pPr>
            <a:endParaRPr lang="en-US" sz="2400" dirty="0">
              <a:latin typeface="Times New Roman"/>
              <a:ea typeface="Calibri"/>
              <a:cs typeface="Arial"/>
            </a:endParaRPr>
          </a:p>
          <a:p>
            <a:pPr marL="342900" indent="-342900" algn="just">
              <a:lnSpc>
                <a:spcPct val="115000"/>
              </a:lnSpc>
              <a:buFont typeface="Arial" pitchFamily="34" charset="0"/>
              <a:buChar char="•"/>
            </a:pPr>
            <a:endParaRPr lang="en-US" sz="2400" dirty="0" smtClean="0">
              <a:latin typeface="Times New Roman"/>
              <a:ea typeface="Calibri"/>
              <a:cs typeface="Arial"/>
            </a:endParaRPr>
          </a:p>
          <a:p>
            <a:pPr marL="342900" indent="-342900" algn="just">
              <a:lnSpc>
                <a:spcPct val="115000"/>
              </a:lnSpc>
              <a:buFont typeface="Arial" pitchFamily="34" charset="0"/>
              <a:buChar char="•"/>
            </a:pPr>
            <a:r>
              <a:rPr lang="en-US" sz="2400" dirty="0" smtClean="0">
                <a:latin typeface="Times New Roman"/>
                <a:ea typeface="Calibri"/>
                <a:cs typeface="Arial"/>
              </a:rPr>
              <a:t>Wind </a:t>
            </a:r>
            <a:r>
              <a:rPr lang="en-US" sz="2400" dirty="0">
                <a:latin typeface="Times New Roman"/>
                <a:ea typeface="Calibri"/>
                <a:cs typeface="Arial"/>
              </a:rPr>
              <a:t>speed and direction are determined for each minute of the flight, generally 90 minutes. They are determined from changes in the position and direction of the flight train as detected by the </a:t>
            </a:r>
            <a:r>
              <a:rPr lang="en-US" sz="2400" dirty="0" err="1">
                <a:latin typeface="Times New Roman"/>
                <a:ea typeface="Calibri"/>
                <a:cs typeface="Arial"/>
              </a:rPr>
              <a:t>Radiosonde</a:t>
            </a:r>
            <a:r>
              <a:rPr lang="en-US" sz="2400" dirty="0">
                <a:latin typeface="Times New Roman"/>
                <a:ea typeface="Calibri"/>
                <a:cs typeface="Arial"/>
              </a:rPr>
              <a:t> Tracking System. </a:t>
            </a:r>
            <a:endParaRPr lang="en-US" sz="2400" dirty="0" smtClean="0">
              <a:latin typeface="Times New Roman"/>
              <a:ea typeface="Calibri"/>
              <a:cs typeface="Arial"/>
            </a:endParaRPr>
          </a:p>
          <a:p>
            <a:pPr marL="342900" indent="-342900" algn="just">
              <a:lnSpc>
                <a:spcPct val="115000"/>
              </a:lnSpc>
              <a:buFont typeface="Arial" pitchFamily="34" charset="0"/>
              <a:buChar char="•"/>
            </a:pPr>
            <a:r>
              <a:rPr lang="en-US" sz="2400" dirty="0" smtClean="0">
                <a:latin typeface="Times New Roman"/>
                <a:ea typeface="Calibri"/>
                <a:cs typeface="Arial"/>
              </a:rPr>
              <a:t>When </a:t>
            </a:r>
            <a:r>
              <a:rPr lang="en-US" sz="2400" dirty="0">
                <a:latin typeface="Times New Roman"/>
                <a:ea typeface="Calibri"/>
                <a:cs typeface="Arial"/>
              </a:rPr>
              <a:t>winds are incorporated into the observation, it is termed a </a:t>
            </a:r>
            <a:r>
              <a:rPr lang="en-US" sz="2400" b="1" dirty="0" err="1">
                <a:latin typeface="Times New Roman"/>
                <a:ea typeface="Calibri"/>
                <a:cs typeface="Arial"/>
              </a:rPr>
              <a:t>rawinsonde</a:t>
            </a:r>
            <a:r>
              <a:rPr lang="en-US" sz="2400" b="1" dirty="0">
                <a:latin typeface="Times New Roman"/>
                <a:ea typeface="Calibri"/>
                <a:cs typeface="Arial"/>
              </a:rPr>
              <a:t> </a:t>
            </a:r>
            <a:r>
              <a:rPr lang="en-US" sz="2400" b="1" dirty="0" smtClean="0">
                <a:latin typeface="Times New Roman"/>
                <a:ea typeface="Calibri"/>
                <a:cs typeface="Arial"/>
              </a:rPr>
              <a:t>observation</a:t>
            </a:r>
            <a:r>
              <a:rPr lang="en-US" sz="2400" dirty="0" smtClean="0">
                <a:latin typeface="Times New Roman"/>
                <a:ea typeface="Calibri"/>
                <a:cs typeface="Arial"/>
              </a:rPr>
              <a:t>. </a:t>
            </a:r>
          </a:p>
          <a:p>
            <a:pPr marL="342900" lvl="0" indent="-342900" algn="just">
              <a:buFont typeface="Arial" pitchFamily="34" charset="0"/>
              <a:buChar char="•"/>
            </a:pPr>
            <a:r>
              <a:rPr lang="en-US" sz="2400" dirty="0" err="1">
                <a:solidFill>
                  <a:prstClr val="black"/>
                </a:solidFill>
                <a:latin typeface="Times New Roman" pitchFamily="18" charset="0"/>
                <a:cs typeface="Times New Roman" pitchFamily="18" charset="0"/>
              </a:rPr>
              <a:t>Radiosondes</a:t>
            </a:r>
            <a:r>
              <a:rPr lang="en-US" sz="2400" dirty="0">
                <a:solidFill>
                  <a:prstClr val="black"/>
                </a:solidFill>
                <a:latin typeface="Times New Roman" pitchFamily="18" charset="0"/>
                <a:cs typeface="Times New Roman" pitchFamily="18" charset="0"/>
              </a:rPr>
              <a:t> may also encounter vigorous turbulent motion associated with rapid updrafts or jet streams. In addition, the full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package needs to be lightweight to minimize the amount of lifting gas required, as well as being disposable and inexpensive.</a:t>
            </a:r>
          </a:p>
          <a:p>
            <a:pPr marL="342900" indent="-342900" algn="just">
              <a:lnSpc>
                <a:spcPct val="115000"/>
              </a:lnSpc>
              <a:buFont typeface="Arial" pitchFamily="34" charset="0"/>
              <a:buChar char="•"/>
            </a:pPr>
            <a:endParaRPr lang="en-US" sz="2400" dirty="0" smtClean="0">
              <a:latin typeface="Times New Roman"/>
              <a:ea typeface="Calibri"/>
              <a:cs typeface="Arial"/>
            </a:endParaRPr>
          </a:p>
        </p:txBody>
      </p:sp>
      <p:pic>
        <p:nvPicPr>
          <p:cNvPr id="3" name="Picture 4" descr="upr_ai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752" y="1217534"/>
            <a:ext cx="2267744" cy="141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611560" y="2020778"/>
            <a:ext cx="5643860" cy="400110"/>
          </a:xfrm>
          <a:prstGeom prst="rect">
            <a:avLst/>
          </a:prstGeom>
          <a:solidFill>
            <a:schemeClr val="bg2"/>
          </a:solidFill>
          <a:ln>
            <a:noFill/>
          </a:ln>
          <a:extLst/>
        </p:spPr>
        <p:txBody>
          <a:bodyPr wrap="squar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ltLang="en-US" sz="2000" dirty="0"/>
              <a:t>NWS Upper Air Inflation </a:t>
            </a:r>
            <a:r>
              <a:rPr lang="en-US" altLang="en-US" sz="2000" dirty="0" smtClean="0"/>
              <a:t>Building at </a:t>
            </a:r>
            <a:r>
              <a:rPr lang="en-US" altLang="en-US" sz="2000" dirty="0"/>
              <a:t>Alabaster, </a:t>
            </a:r>
            <a:r>
              <a:rPr lang="en-US" altLang="en-US" sz="2000" dirty="0" smtClean="0"/>
              <a:t>AL </a:t>
            </a:r>
            <a:endParaRPr lang="en-US" altLang="en-US" sz="2000" dirty="0"/>
          </a:p>
        </p:txBody>
      </p:sp>
    </p:spTree>
    <p:extLst>
      <p:ext uri="{BB962C8B-B14F-4D97-AF65-F5344CB8AC3E}">
        <p14:creationId xmlns:p14="http://schemas.microsoft.com/office/powerpoint/2010/main" val="362455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86309"/>
          </a:xfrm>
          <a:prstGeom prst="rect">
            <a:avLst/>
          </a:prstGeom>
        </p:spPr>
        <p:txBody>
          <a:bodyPr wrap="square">
            <a:spAutoFit/>
          </a:bodyPr>
          <a:lstStyle/>
          <a:p>
            <a:pPr marL="342900" indent="-342900" algn="just">
              <a:buFont typeface="Arial" pitchFamily="34" charset="0"/>
              <a:buChar char="•"/>
            </a:pPr>
            <a:r>
              <a:rPr lang="en-US" sz="2400" dirty="0" smtClean="0">
                <a:latin typeface="Times New Roman"/>
                <a:ea typeface="Times New Roman"/>
              </a:rPr>
              <a:t>Significant </a:t>
            </a:r>
            <a:r>
              <a:rPr lang="en-US" sz="2400" dirty="0">
                <a:latin typeface="Times New Roman"/>
                <a:ea typeface="Times New Roman"/>
              </a:rPr>
              <a:t>changes in the meteorological parameters are entered into a minicomputer, which converts them into coded messages. These messages are relayed through various communications systems to all parts of the world. </a:t>
            </a:r>
            <a:endParaRPr lang="en-US" sz="2400" dirty="0" smtClean="0">
              <a:latin typeface="Times New Roman"/>
              <a:ea typeface="Times New Roman"/>
            </a:endParaRPr>
          </a:p>
          <a:p>
            <a:pPr marL="342900" indent="-342900" algn="just">
              <a:buFont typeface="Arial" pitchFamily="34" charset="0"/>
              <a:buChar char="•"/>
            </a:pPr>
            <a:r>
              <a:rPr lang="en-US" sz="2400" dirty="0" smtClean="0">
                <a:latin typeface="Times New Roman"/>
                <a:ea typeface="Times New Roman"/>
              </a:rPr>
              <a:t>The </a:t>
            </a:r>
            <a:r>
              <a:rPr lang="en-US" sz="2400" dirty="0">
                <a:latin typeface="Times New Roman"/>
                <a:ea typeface="Times New Roman"/>
              </a:rPr>
              <a:t>National Center for Environmental Prediction (NCEP) prepares daily upper air charts and forecasts based on the </a:t>
            </a:r>
            <a:r>
              <a:rPr lang="en-US" sz="2400" dirty="0" err="1">
                <a:latin typeface="Times New Roman"/>
                <a:ea typeface="Times New Roman"/>
              </a:rPr>
              <a:t>rawinsonde</a:t>
            </a:r>
            <a:r>
              <a:rPr lang="en-US" sz="2400" dirty="0">
                <a:latin typeface="Times New Roman"/>
                <a:ea typeface="Times New Roman"/>
              </a:rPr>
              <a:t> observations. After the data has been used, it is archived at the National Climatic Data Center (NCDC), where it is available to anyone upon request. </a:t>
            </a:r>
          </a:p>
          <a:p>
            <a:pPr marL="342900" lvl="0" indent="-342900" algn="just">
              <a:buFont typeface="Arial" pitchFamily="34" charset="0"/>
              <a:buChar char="•"/>
            </a:pPr>
            <a:r>
              <a:rPr lang="en-US" sz="2400" dirty="0">
                <a:solidFill>
                  <a:prstClr val="black"/>
                </a:solidFill>
                <a:latin typeface="Times New Roman" pitchFamily="18" charset="0"/>
                <a:cs typeface="Times New Roman" pitchFamily="18" charset="0"/>
              </a:rPr>
              <a:t>Requirements for modern </a:t>
            </a:r>
            <a:r>
              <a:rPr lang="en-US" sz="2400" dirty="0" err="1">
                <a:solidFill>
                  <a:prstClr val="black"/>
                </a:solidFill>
                <a:latin typeface="Times New Roman" pitchFamily="18" charset="0"/>
                <a:cs typeface="Times New Roman" pitchFamily="18" charset="0"/>
              </a:rPr>
              <a:t>radiosonde</a:t>
            </a:r>
            <a:r>
              <a:rPr lang="en-US" sz="2400" dirty="0">
                <a:solidFill>
                  <a:prstClr val="black"/>
                </a:solidFill>
                <a:latin typeface="Times New Roman" pitchFamily="18" charset="0"/>
                <a:cs typeface="Times New Roman" pitchFamily="18" charset="0"/>
              </a:rPr>
              <a:t> sensors are demanding, as they are expected to measure consistently and accurately across a wide range of conditions, typically include pressure from ∼1000 </a:t>
            </a:r>
            <a:r>
              <a:rPr lang="en-US" sz="2400" dirty="0" err="1">
                <a:solidFill>
                  <a:prstClr val="black"/>
                </a:solidFill>
                <a:latin typeface="Times New Roman" pitchFamily="18" charset="0"/>
                <a:cs typeface="Times New Roman" pitchFamily="18" charset="0"/>
              </a:rPr>
              <a:t>hPa</a:t>
            </a:r>
            <a:r>
              <a:rPr lang="en-US" sz="2400" dirty="0">
                <a:solidFill>
                  <a:prstClr val="black"/>
                </a:solidFill>
                <a:latin typeface="Times New Roman" pitchFamily="18" charset="0"/>
                <a:cs typeface="Times New Roman" pitchFamily="18" charset="0"/>
              </a:rPr>
              <a:t> to ∼20 </a:t>
            </a:r>
            <a:r>
              <a:rPr lang="en-US" sz="2400" dirty="0" err="1">
                <a:solidFill>
                  <a:prstClr val="black"/>
                </a:solidFill>
                <a:latin typeface="Times New Roman" pitchFamily="18" charset="0"/>
                <a:cs typeface="Times New Roman" pitchFamily="18" charset="0"/>
              </a:rPr>
              <a:t>hPa</a:t>
            </a:r>
            <a:r>
              <a:rPr lang="en-US" sz="2400" dirty="0">
                <a:solidFill>
                  <a:prstClr val="black"/>
                </a:solidFill>
                <a:latin typeface="Times New Roman" pitchFamily="18" charset="0"/>
                <a:cs typeface="Times New Roman" pitchFamily="18" charset="0"/>
              </a:rPr>
              <a:t> to ±1 </a:t>
            </a:r>
            <a:r>
              <a:rPr lang="en-US" sz="2400" dirty="0" err="1">
                <a:solidFill>
                  <a:prstClr val="black"/>
                </a:solidFill>
                <a:latin typeface="Times New Roman" pitchFamily="18" charset="0"/>
                <a:cs typeface="Times New Roman" pitchFamily="18" charset="0"/>
              </a:rPr>
              <a:t>hPa</a:t>
            </a:r>
            <a:r>
              <a:rPr lang="en-US" sz="2400" dirty="0">
                <a:solidFill>
                  <a:prstClr val="black"/>
                </a:solidFill>
                <a:latin typeface="Times New Roman" pitchFamily="18" charset="0"/>
                <a:cs typeface="Times New Roman" pitchFamily="18" charset="0"/>
              </a:rPr>
              <a:t>, temperature from ∼40◦C to ∼ −60◦C to ±0.5◦C and relative humidity from ∼0 % to ∼100 % to ±5%.</a:t>
            </a:r>
          </a:p>
          <a:p>
            <a:pPr marL="342900" indent="-342900" algn="just">
              <a:buFont typeface="Arial" pitchFamily="34" charset="0"/>
              <a:buChar char="•"/>
            </a:pPr>
            <a:endParaRPr lang="en-US" sz="3600" dirty="0" smtClean="0">
              <a:latin typeface="Times New Roman"/>
              <a:ea typeface="Times New Roman"/>
            </a:endParaRPr>
          </a:p>
          <a:p>
            <a:pPr marL="342900" lvl="0" indent="-342900" algn="just">
              <a:buFont typeface="Arial" pitchFamily="34" charset="0"/>
              <a:buChar char="•"/>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27464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35496" y="59140"/>
            <a:ext cx="91085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400" dirty="0"/>
              <a:t>Worldwide, there are </a:t>
            </a:r>
            <a:r>
              <a:rPr lang="en-US" altLang="en-US" sz="2400" dirty="0" smtClean="0"/>
              <a:t>more </a:t>
            </a:r>
            <a:r>
              <a:rPr lang="en-US" altLang="en-US" sz="2400" dirty="0"/>
              <a:t>than 900 upper-air </a:t>
            </a:r>
            <a:r>
              <a:rPr lang="en-US" altLang="en-US" sz="2400" dirty="0" smtClean="0"/>
              <a:t>observation </a:t>
            </a:r>
            <a:r>
              <a:rPr lang="en-US" altLang="en-US" sz="2400" dirty="0"/>
              <a:t>stations </a:t>
            </a:r>
            <a:r>
              <a:rPr lang="en-US" altLang="en-US" sz="2400" dirty="0" smtClean="0"/>
              <a:t>using </a:t>
            </a:r>
            <a:r>
              <a:rPr lang="en-US" altLang="en-US" sz="2400" dirty="0"/>
              <a:t>15 major types of </a:t>
            </a:r>
            <a:r>
              <a:rPr lang="en-US" altLang="en-US" sz="2400" dirty="0" err="1" smtClean="0"/>
              <a:t>radiosondes</a:t>
            </a:r>
            <a:r>
              <a:rPr lang="en-US" altLang="en-US" sz="2400" dirty="0"/>
              <a:t>. Most </a:t>
            </a:r>
            <a:r>
              <a:rPr lang="en-US" altLang="en-US" sz="2400" dirty="0" smtClean="0"/>
              <a:t>stations are located in the </a:t>
            </a:r>
            <a:r>
              <a:rPr lang="en-US" altLang="en-US" sz="2400" dirty="0"/>
              <a:t>Northern Hemisphere </a:t>
            </a:r>
            <a:r>
              <a:rPr lang="en-US" altLang="en-US" sz="2400" dirty="0" smtClean="0"/>
              <a:t>and </a:t>
            </a:r>
            <a:r>
              <a:rPr lang="en-US" altLang="en-US" sz="2400" dirty="0"/>
              <a:t>all observations are </a:t>
            </a:r>
            <a:r>
              <a:rPr lang="en-US" altLang="en-US" sz="2400" dirty="0" smtClean="0"/>
              <a:t>taken </a:t>
            </a:r>
            <a:r>
              <a:rPr lang="en-US" altLang="en-US" sz="2400" dirty="0"/>
              <a:t>at the same times </a:t>
            </a:r>
            <a:r>
              <a:rPr lang="en-US" altLang="en-US" sz="2400" dirty="0" smtClean="0"/>
              <a:t>each </a:t>
            </a:r>
            <a:r>
              <a:rPr lang="en-US" altLang="en-US" sz="2400" dirty="0"/>
              <a:t>day at 00:00 and </a:t>
            </a:r>
            <a:r>
              <a:rPr lang="en-US" altLang="en-US" sz="2400" dirty="0" smtClean="0"/>
              <a:t>12:00 UTC, </a:t>
            </a:r>
            <a:r>
              <a:rPr lang="en-US" altLang="en-US" sz="2400" dirty="0"/>
              <a:t>365 days </a:t>
            </a:r>
            <a:r>
              <a:rPr lang="en-US" altLang="en-US" sz="2400" dirty="0" smtClean="0"/>
              <a:t>per </a:t>
            </a:r>
            <a:r>
              <a:rPr lang="en-US" altLang="en-US" sz="2400" dirty="0"/>
              <a:t>year. </a:t>
            </a:r>
          </a:p>
        </p:txBody>
      </p:sp>
      <p:sp>
        <p:nvSpPr>
          <p:cNvPr id="5" name="Rectangle 2"/>
          <p:cNvSpPr>
            <a:spLocks noChangeArrowheads="1"/>
          </p:cNvSpPr>
          <p:nvPr/>
        </p:nvSpPr>
        <p:spPr bwMode="auto">
          <a:xfrm>
            <a:off x="107504" y="1675656"/>
            <a:ext cx="819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400" b="1" dirty="0"/>
              <a:t>Importance of </a:t>
            </a:r>
            <a:r>
              <a:rPr lang="en-US" altLang="en-US" sz="2400" b="1" dirty="0" err="1"/>
              <a:t>Radiosonde</a:t>
            </a:r>
            <a:r>
              <a:rPr lang="en-US" altLang="en-US" sz="2400" b="1" dirty="0"/>
              <a:t> Data to Local Weather Prediction</a:t>
            </a:r>
            <a:r>
              <a:rPr lang="en-US" altLang="en-US" sz="2400" dirty="0"/>
              <a:t> </a:t>
            </a:r>
          </a:p>
        </p:txBody>
      </p:sp>
      <p:sp>
        <p:nvSpPr>
          <p:cNvPr id="6" name="Rectangle 3"/>
          <p:cNvSpPr>
            <a:spLocks noChangeArrowheads="1"/>
          </p:cNvSpPr>
          <p:nvPr/>
        </p:nvSpPr>
        <p:spPr bwMode="auto">
          <a:xfrm>
            <a:off x="-36512" y="2138080"/>
            <a:ext cx="91805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400" dirty="0"/>
              <a:t>Individual soundings help forecasters determine many local </a:t>
            </a:r>
            <a:r>
              <a:rPr lang="en-US" altLang="en-US" sz="2400" dirty="0" smtClean="0"/>
              <a:t>weather </a:t>
            </a:r>
            <a:r>
              <a:rPr lang="en-US" altLang="en-US" sz="2400" dirty="0"/>
              <a:t>parameters including, atmospheric instability, freezing </a:t>
            </a:r>
            <a:r>
              <a:rPr lang="en-US" altLang="en-US" sz="2400" dirty="0" smtClean="0"/>
              <a:t>levels</a:t>
            </a:r>
            <a:r>
              <a:rPr lang="en-US" altLang="en-US" sz="2400" dirty="0"/>
              <a:t>, wind shear, </a:t>
            </a:r>
            <a:r>
              <a:rPr lang="en-US" altLang="en-US" sz="2400" dirty="0" err="1"/>
              <a:t>precipitabie</a:t>
            </a:r>
            <a:r>
              <a:rPr lang="en-US" altLang="en-US" sz="2400" dirty="0"/>
              <a:t> water, and icing potential. The </a:t>
            </a:r>
            <a:r>
              <a:rPr lang="en-US" altLang="en-US" sz="2400" dirty="0" smtClean="0"/>
              <a:t>following </a:t>
            </a:r>
            <a:r>
              <a:rPr lang="en-US" altLang="en-US" sz="2400" dirty="0"/>
              <a:t>are examples of local weather phenomena that are </a:t>
            </a:r>
            <a:r>
              <a:rPr lang="en-US" altLang="en-US" sz="2400" dirty="0" smtClean="0"/>
              <a:t>predicted </a:t>
            </a:r>
            <a:r>
              <a:rPr lang="en-US" altLang="en-US" sz="2400" dirty="0"/>
              <a:t>with the aid of sounding data: </a:t>
            </a:r>
          </a:p>
        </p:txBody>
      </p:sp>
      <p:sp>
        <p:nvSpPr>
          <p:cNvPr id="7" name="Rectangle 4"/>
          <p:cNvSpPr>
            <a:spLocks noChangeArrowheads="1"/>
          </p:cNvSpPr>
          <p:nvPr/>
        </p:nvSpPr>
        <p:spPr bwMode="auto">
          <a:xfrm>
            <a:off x="2051720" y="3789040"/>
            <a:ext cx="5178021" cy="30469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1" hangingPunct="1"/>
            <a:r>
              <a:rPr lang="en-US" altLang="en-US" sz="2400" dirty="0"/>
              <a:t>Severe thunderstorms </a:t>
            </a:r>
          </a:p>
          <a:p>
            <a:pPr algn="just" eaLnBrk="1" hangingPunct="1"/>
            <a:r>
              <a:rPr lang="en-US" altLang="en-US" sz="2400" dirty="0"/>
              <a:t>Tornadoes </a:t>
            </a:r>
          </a:p>
          <a:p>
            <a:pPr algn="just" eaLnBrk="1" hangingPunct="1"/>
            <a:r>
              <a:rPr lang="en-US" altLang="en-US" sz="2400" dirty="0"/>
              <a:t>Microbursts </a:t>
            </a:r>
          </a:p>
          <a:p>
            <a:pPr algn="just" eaLnBrk="1" hangingPunct="1"/>
            <a:r>
              <a:rPr lang="en-US" altLang="en-US" sz="2400" dirty="0"/>
              <a:t>Flash floods </a:t>
            </a:r>
          </a:p>
          <a:p>
            <a:pPr algn="just" eaLnBrk="1" hangingPunct="1"/>
            <a:r>
              <a:rPr lang="en-US" altLang="en-US" sz="2400" dirty="0"/>
              <a:t>Ice storms </a:t>
            </a:r>
          </a:p>
          <a:p>
            <a:pPr algn="just" eaLnBrk="1" hangingPunct="1"/>
            <a:r>
              <a:rPr lang="en-US" altLang="en-US" sz="2400" dirty="0"/>
              <a:t>Aircraft icing conditions and turbulence </a:t>
            </a:r>
          </a:p>
          <a:p>
            <a:pPr algn="just" eaLnBrk="1" hangingPunct="1"/>
            <a:r>
              <a:rPr lang="en-US" altLang="en-US" sz="2400" dirty="0"/>
              <a:t>Cloud heights </a:t>
            </a:r>
          </a:p>
          <a:p>
            <a:pPr algn="just" eaLnBrk="1" hangingPunct="1"/>
            <a:r>
              <a:rPr lang="en-US" altLang="en-US" sz="2400" dirty="0"/>
              <a:t>Maximum temperature </a:t>
            </a:r>
          </a:p>
        </p:txBody>
      </p:sp>
    </p:spTree>
    <p:extLst>
      <p:ext uri="{BB962C8B-B14F-4D97-AF65-F5344CB8AC3E}">
        <p14:creationId xmlns:p14="http://schemas.microsoft.com/office/powerpoint/2010/main" val="868369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1508</TotalTime>
  <Words>1805</Words>
  <Application>Microsoft Office PowerPoint</Application>
  <PresentationFormat>On-screen Show (4:3)</PresentationFormat>
  <Paragraphs>100</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AL-MUSTANSIRIYAH UNIVERSITY  COLLEGE OF SCIENCES ATMOSPHERIC SCIENCES DEPARTMENT /second class </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sama</cp:lastModifiedBy>
  <cp:revision>13</cp:revision>
  <dcterms:created xsi:type="dcterms:W3CDTF">2017-01-01T17:23:22Z</dcterms:created>
  <dcterms:modified xsi:type="dcterms:W3CDTF">2017-12-25T18:51:39Z</dcterms:modified>
</cp:coreProperties>
</file>