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58" r:id="rId4"/>
    <p:sldId id="259" r:id="rId5"/>
    <p:sldId id="283" r:id="rId6"/>
    <p:sldId id="260" r:id="rId7"/>
    <p:sldId id="261" r:id="rId8"/>
    <p:sldId id="262" r:id="rId9"/>
    <p:sldId id="263" r:id="rId10"/>
    <p:sldId id="284" r:id="rId11"/>
    <p:sldId id="285" r:id="rId12"/>
    <p:sldId id="264" r:id="rId13"/>
    <p:sldId id="265" r:id="rId14"/>
    <p:sldId id="266" r:id="rId15"/>
    <p:sldId id="267" r:id="rId16"/>
    <p:sldId id="268" r:id="rId17"/>
    <p:sldId id="269" r:id="rId18"/>
    <p:sldId id="270" r:id="rId19"/>
    <p:sldId id="271" r:id="rId20"/>
    <p:sldId id="272" r:id="rId21"/>
    <p:sldId id="276" r:id="rId22"/>
    <p:sldId id="273" r:id="rId23"/>
    <p:sldId id="274" r:id="rId24"/>
    <p:sldId id="275" r:id="rId25"/>
    <p:sldId id="278" r:id="rId26"/>
    <p:sldId id="279"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snapToGrid="0">
      <p:cViewPr varScale="1">
        <p:scale>
          <a:sx n="84" d="100"/>
          <a:sy n="84"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18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21564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6059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162076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674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368869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327974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269683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331856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EB8E4E-E88A-4DA0-AF98-956F857A80AC}"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414338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EB8E4E-E88A-4DA0-AF98-956F857A80AC}"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361040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EB8E4E-E88A-4DA0-AF98-956F857A80AC}"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316846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EB8E4E-E88A-4DA0-AF98-956F857A80AC}"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36210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B8E4E-E88A-4DA0-AF98-956F857A80AC}"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414049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B8E4E-E88A-4DA0-AF98-956F857A80AC}"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129204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B8E4E-E88A-4DA0-AF98-956F857A80AC}"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5C156-BCAA-4297-B175-1FA4A2DDE908}" type="slidenum">
              <a:rPr lang="en-US" smtClean="0"/>
              <a:t>‹#›</a:t>
            </a:fld>
            <a:endParaRPr lang="en-US"/>
          </a:p>
        </p:txBody>
      </p:sp>
    </p:spTree>
    <p:extLst>
      <p:ext uri="{BB962C8B-B14F-4D97-AF65-F5344CB8AC3E}">
        <p14:creationId xmlns:p14="http://schemas.microsoft.com/office/powerpoint/2010/main" val="70446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EB8E4E-E88A-4DA0-AF98-956F857A80AC}" type="datetimeFigureOut">
              <a:rPr lang="en-US" smtClean="0"/>
              <a:t>4/19/2016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B5C156-BCAA-4297-B175-1FA4A2DDE908}" type="slidenum">
              <a:rPr lang="en-US" smtClean="0"/>
              <a:t>‹#›</a:t>
            </a:fld>
            <a:endParaRPr lang="en-US"/>
          </a:p>
        </p:txBody>
      </p:sp>
    </p:spTree>
    <p:extLst>
      <p:ext uri="{BB962C8B-B14F-4D97-AF65-F5344CB8AC3E}">
        <p14:creationId xmlns:p14="http://schemas.microsoft.com/office/powerpoint/2010/main" val="131932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www.nanotechetc.com/wp-content/uploads/2013/12/snip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571" y="205740"/>
            <a:ext cx="10603229" cy="6412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1659" y="354330"/>
            <a:ext cx="6764803" cy="2391424"/>
          </a:xfrm>
          <a:prstGeom prst="rect">
            <a:avLst/>
          </a:prstGeom>
          <a:noFill/>
        </p:spPr>
        <p:txBody>
          <a:bodyPr wrap="square" rtlCol="0">
            <a:spAutoFit/>
          </a:bodyPr>
          <a:lstStyle/>
          <a:p>
            <a:r>
              <a:rPr lang="en-US" sz="2490" b="1" dirty="0" smtClean="0">
                <a:solidFill>
                  <a:srgbClr val="FF0000"/>
                </a:solidFill>
              </a:rPr>
              <a:t>GENETIC ENGINEERING</a:t>
            </a:r>
          </a:p>
          <a:p>
            <a:r>
              <a:rPr lang="en-US" sz="2490" b="1" dirty="0" smtClean="0">
                <a:solidFill>
                  <a:srgbClr val="FF0000"/>
                </a:solidFill>
              </a:rPr>
              <a:t>College of Science/ biology department</a:t>
            </a:r>
          </a:p>
          <a:p>
            <a:r>
              <a:rPr lang="en-US" sz="2490" b="1" dirty="0" smtClean="0">
                <a:solidFill>
                  <a:srgbClr val="FF0000"/>
                </a:solidFill>
              </a:rPr>
              <a:t>fourth class</a:t>
            </a:r>
          </a:p>
          <a:p>
            <a:r>
              <a:rPr lang="en-US" sz="2490" b="1" dirty="0" smtClean="0">
                <a:solidFill>
                  <a:srgbClr val="FF0000"/>
                </a:solidFill>
              </a:rPr>
              <a:t>Assistant professor Dr. </a:t>
            </a:r>
            <a:r>
              <a:rPr lang="en-US" sz="2490" b="1" dirty="0" err="1">
                <a:solidFill>
                  <a:srgbClr val="FF0000"/>
                </a:solidFill>
              </a:rPr>
              <a:t>M</a:t>
            </a:r>
            <a:r>
              <a:rPr lang="en-US" sz="2490" b="1" dirty="0" err="1" smtClean="0">
                <a:solidFill>
                  <a:srgbClr val="FF0000"/>
                </a:solidFill>
              </a:rPr>
              <a:t>unim</a:t>
            </a:r>
            <a:r>
              <a:rPr lang="en-US" sz="2490" b="1" dirty="0" smtClean="0">
                <a:solidFill>
                  <a:srgbClr val="FF0000"/>
                </a:solidFill>
              </a:rPr>
              <a:t> </a:t>
            </a:r>
            <a:r>
              <a:rPr lang="en-US" sz="2490" b="1" dirty="0" err="1" smtClean="0">
                <a:solidFill>
                  <a:srgbClr val="FF0000"/>
                </a:solidFill>
              </a:rPr>
              <a:t>Radwan</a:t>
            </a:r>
            <a:r>
              <a:rPr lang="en-US" sz="2490" b="1" dirty="0" smtClean="0">
                <a:solidFill>
                  <a:srgbClr val="FF0000"/>
                </a:solidFill>
              </a:rPr>
              <a:t> Ali</a:t>
            </a:r>
          </a:p>
          <a:p>
            <a:r>
              <a:rPr lang="en-US" sz="2490" b="1" dirty="0" smtClean="0">
                <a:solidFill>
                  <a:srgbClr val="FF0000"/>
                </a:solidFill>
              </a:rPr>
              <a:t>Lecture eight </a:t>
            </a:r>
          </a:p>
          <a:p>
            <a:endParaRPr lang="en-US" sz="2490" b="1" dirty="0" smtClean="0">
              <a:solidFill>
                <a:srgbClr val="FF0000"/>
              </a:solidFill>
            </a:endParaRPr>
          </a:p>
        </p:txBody>
      </p:sp>
    </p:spTree>
    <p:extLst>
      <p:ext uri="{BB962C8B-B14F-4D97-AF65-F5344CB8AC3E}">
        <p14:creationId xmlns:p14="http://schemas.microsoft.com/office/powerpoint/2010/main" val="3981516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uvm.edu/~cgep/Pic/ColorSeq.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3490" y="609600"/>
            <a:ext cx="9270620" cy="613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09606" y="320040"/>
            <a:ext cx="11023263" cy="5567205"/>
          </a:xfrm>
          <a:prstGeom prst="rect">
            <a:avLst/>
          </a:prstGeom>
        </p:spPr>
      </p:pic>
    </p:spTree>
    <p:extLst>
      <p:ext uri="{BB962C8B-B14F-4D97-AF65-F5344CB8AC3E}">
        <p14:creationId xmlns:p14="http://schemas.microsoft.com/office/powerpoint/2010/main" val="93963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902971" y="468630"/>
            <a:ext cx="9052560" cy="5573395"/>
          </a:xfrm>
          <a:prstGeom prst="rect">
            <a:avLst/>
          </a:prstGeom>
        </p:spPr>
      </p:pic>
    </p:spTree>
    <p:extLst>
      <p:ext uri="{BB962C8B-B14F-4D97-AF65-F5344CB8AC3E}">
        <p14:creationId xmlns:p14="http://schemas.microsoft.com/office/powerpoint/2010/main" val="81632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20040" y="400050"/>
            <a:ext cx="9178289" cy="6217920"/>
          </a:xfrm>
          <a:prstGeom prst="rect">
            <a:avLst/>
          </a:prstGeom>
        </p:spPr>
      </p:pic>
    </p:spTree>
    <p:extLst>
      <p:ext uri="{BB962C8B-B14F-4D97-AF65-F5344CB8AC3E}">
        <p14:creationId xmlns:p14="http://schemas.microsoft.com/office/powerpoint/2010/main" val="331837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11480" y="91440"/>
            <a:ext cx="9864089" cy="5950585"/>
          </a:xfrm>
          <a:prstGeom prst="rect">
            <a:avLst/>
          </a:prstGeom>
        </p:spPr>
      </p:pic>
    </p:spTree>
    <p:extLst>
      <p:ext uri="{BB962C8B-B14F-4D97-AF65-F5344CB8AC3E}">
        <p14:creationId xmlns:p14="http://schemas.microsoft.com/office/powerpoint/2010/main" val="240186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Using the Polymerase Chain Reaction to Amplify DNA</a:t>
            </a:r>
            <a:r>
              <a:rPr lang="en-US" dirty="0"/>
              <a:t/>
            </a:r>
            <a:br>
              <a:rPr lang="en-US" dirty="0"/>
            </a:br>
            <a:endParaRPr lang="en-US" dirty="0"/>
          </a:p>
        </p:txBody>
      </p:sp>
      <p:sp>
        <p:nvSpPr>
          <p:cNvPr id="3" name="Content Placeholder 2"/>
          <p:cNvSpPr>
            <a:spLocks noGrp="1"/>
          </p:cNvSpPr>
          <p:nvPr>
            <p:ph idx="1"/>
          </p:nvPr>
        </p:nvSpPr>
        <p:spPr>
          <a:xfrm>
            <a:off x="232229" y="1698171"/>
            <a:ext cx="11422741" cy="4343191"/>
          </a:xfrm>
        </p:spPr>
        <p:txBody>
          <a:bodyPr>
            <a:noAutofit/>
          </a:bodyPr>
          <a:lstStyle/>
          <a:p>
            <a:r>
              <a:rPr lang="en-US" sz="2400" dirty="0"/>
              <a:t>A major problem in working at the molecular level is that each gene is a tiny fraction of the total cellular DNA. Because each gene is rare, it must be isolated and amplified before it can be studied. Before mid-1980, the only procedure available for amplifying DNA was gene cloning—placing the gene in a bacterial cell and multiplying the bacteria. Cloning is labor intensive and requires at least several days to grow the bacteria. In 1983, </a:t>
            </a:r>
            <a:r>
              <a:rPr lang="en-US" sz="2400" b="1" dirty="0" err="1">
                <a:solidFill>
                  <a:srgbClr val="FF0000"/>
                </a:solidFill>
              </a:rPr>
              <a:t>Kary</a:t>
            </a:r>
            <a:r>
              <a:rPr lang="en-US" sz="2400" b="1" dirty="0">
                <a:solidFill>
                  <a:srgbClr val="FF0000"/>
                </a:solidFill>
              </a:rPr>
              <a:t> Mullis</a:t>
            </a:r>
            <a:r>
              <a:rPr lang="en-US" sz="2400" dirty="0">
                <a:solidFill>
                  <a:srgbClr val="FF0000"/>
                </a:solidFill>
              </a:rPr>
              <a:t> </a:t>
            </a:r>
            <a:r>
              <a:rPr lang="en-US" sz="2400" dirty="0"/>
              <a:t>discovered a new technique for amplifying DNA in a test tube. </a:t>
            </a:r>
            <a:r>
              <a:rPr lang="en-US" sz="2400" dirty="0">
                <a:solidFill>
                  <a:srgbClr val="FF0000"/>
                </a:solidFill>
              </a:rPr>
              <a:t>The </a:t>
            </a:r>
            <a:r>
              <a:rPr lang="en-US" sz="2400" b="1" dirty="0">
                <a:solidFill>
                  <a:srgbClr val="FF0000"/>
                </a:solidFill>
              </a:rPr>
              <a:t>polymerase chain reaction </a:t>
            </a:r>
            <a:r>
              <a:rPr lang="en-US" sz="2400" dirty="0"/>
              <a:t>allows DNA fragments to be amplified a billion fold within just a few hours. It can be used with extremely small amounts of original DNA, even a single molecule. The polymerase chain reaction has revolutionized molecular biology and is now one of the most widely used of all molecular techniques.</a:t>
            </a:r>
          </a:p>
        </p:txBody>
      </p:sp>
    </p:spTree>
    <p:extLst>
      <p:ext uri="{BB962C8B-B14F-4D97-AF65-F5344CB8AC3E}">
        <p14:creationId xmlns:p14="http://schemas.microsoft.com/office/powerpoint/2010/main" val="316249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6" y="159657"/>
            <a:ext cx="8592457" cy="725714"/>
          </a:xfrm>
        </p:spPr>
        <p:txBody>
          <a:bodyPr>
            <a:normAutofit fontScale="90000"/>
          </a:bodyPr>
          <a:lstStyle/>
          <a:p>
            <a:r>
              <a:rPr lang="en-US" b="1" dirty="0"/>
              <a:t>The polymerase chain reaction in outline</a:t>
            </a:r>
            <a:r>
              <a:rPr lang="en-US" dirty="0"/>
              <a:t/>
            </a:r>
            <a:br>
              <a:rPr lang="en-US" dirty="0"/>
            </a:br>
            <a:endParaRPr lang="en-US" dirty="0"/>
          </a:p>
        </p:txBody>
      </p:sp>
      <p:sp>
        <p:nvSpPr>
          <p:cNvPr id="3" name="Content Placeholder 2"/>
          <p:cNvSpPr>
            <a:spLocks noGrp="1"/>
          </p:cNvSpPr>
          <p:nvPr>
            <p:ph idx="1"/>
          </p:nvPr>
        </p:nvSpPr>
        <p:spPr>
          <a:xfrm>
            <a:off x="188687" y="696687"/>
            <a:ext cx="11466284" cy="5344676"/>
          </a:xfrm>
        </p:spPr>
        <p:txBody>
          <a:bodyPr>
            <a:noAutofit/>
          </a:bodyPr>
          <a:lstStyle/>
          <a:p>
            <a:r>
              <a:rPr lang="en-US" sz="2400" dirty="0"/>
              <a:t>PCR is based on ability of DNA polymerase to synthesize complementary strand to the template strand. As DNA polymerase can add a nucleotide only onto a 3'-OH group, it needs an artificial DNA strand (called DNA primer) of about 18 to 25 nucleotides complementary to 3’ end of the DNA template. As shown below, each polynucleotide has a free 3’ –OH group and 5’ phosphate group. Moreover, a DNA strand has complimentary sequence, already paired by hydrogen bonding. Thus, primer can bind only when DNA strands are separated. This is generally done by heating. The primers anneal to the single-stranded DNA template at specific temperature (depends on primer sequence) and then DNA-Polymerase binds to this double stranded DNA produced. The again reaction mixture is heated to 72°C (extension); a temperature optimum for </a:t>
            </a:r>
            <a:r>
              <a:rPr lang="en-US" sz="2400" dirty="0" err="1"/>
              <a:t>DNApolymerase</a:t>
            </a:r>
            <a:r>
              <a:rPr lang="en-US" sz="2400" dirty="0"/>
              <a:t> functions. This starts synthesis of the new DNA strand. Than reaction mixture is cooled to lower temperature for short term storage, if required. This completes one cycle. After first cycle, one DNA molecule has become two. After multiple cycle of the PCR reaction, the specific sequence will be accumulated in billions of copies.</a:t>
            </a:r>
          </a:p>
        </p:txBody>
      </p:sp>
    </p:spTree>
    <p:extLst>
      <p:ext uri="{BB962C8B-B14F-4D97-AF65-F5344CB8AC3E}">
        <p14:creationId xmlns:p14="http://schemas.microsoft.com/office/powerpoint/2010/main" val="271643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PCR reaction requires the following components</a:t>
            </a:r>
            <a:r>
              <a:rPr lang="en-US" dirty="0"/>
              <a:t>:</a:t>
            </a:r>
            <a:br>
              <a:rPr lang="en-US" dirty="0"/>
            </a:br>
            <a:endParaRPr lang="en-US" dirty="0"/>
          </a:p>
        </p:txBody>
      </p:sp>
      <p:sp>
        <p:nvSpPr>
          <p:cNvPr id="3" name="Content Placeholder 2"/>
          <p:cNvSpPr>
            <a:spLocks noGrp="1"/>
          </p:cNvSpPr>
          <p:nvPr>
            <p:ph idx="1"/>
          </p:nvPr>
        </p:nvSpPr>
        <p:spPr>
          <a:xfrm>
            <a:off x="246743" y="1669143"/>
            <a:ext cx="11785599" cy="4372219"/>
          </a:xfrm>
        </p:spPr>
        <p:txBody>
          <a:bodyPr>
            <a:noAutofit/>
          </a:bodyPr>
          <a:lstStyle/>
          <a:p>
            <a:r>
              <a:rPr lang="en-US" sz="2400" b="1" dirty="0"/>
              <a:t>DNA template:</a:t>
            </a:r>
            <a:r>
              <a:rPr lang="en-US" sz="2400" dirty="0"/>
              <a:t> DNA template is DNA target sequence. As explained earlier, at the beginning of the reaction, high temperature is applied to separate both the DNA strands from each other so that primers can bind during annealing. </a:t>
            </a:r>
          </a:p>
          <a:p>
            <a:r>
              <a:rPr lang="en-US" sz="2400" b="1" dirty="0"/>
              <a:t>DNA polymerase:</a:t>
            </a:r>
            <a:r>
              <a:rPr lang="en-US" sz="2400" dirty="0"/>
              <a:t> DNA polymerase sequentially adds nucleotides complimentary to template strand at 3’-OH of the bound primers and synthesizes new strands of DNA complementary to the target sequence. The most commonly used DNA polymerase is </a:t>
            </a:r>
            <a:r>
              <a:rPr lang="en-US" sz="2400" b="1" dirty="0" err="1">
                <a:solidFill>
                  <a:srgbClr val="FF0000"/>
                </a:solidFill>
              </a:rPr>
              <a:t>Taq</a:t>
            </a:r>
            <a:r>
              <a:rPr lang="en-US" sz="2400" b="1" dirty="0">
                <a:solidFill>
                  <a:srgbClr val="FF0000"/>
                </a:solidFill>
              </a:rPr>
              <a:t> DNA polymerase </a:t>
            </a:r>
            <a:r>
              <a:rPr lang="en-US" sz="2400" dirty="0"/>
              <a:t>(from </a:t>
            </a:r>
            <a:r>
              <a:rPr lang="en-US" sz="2400" dirty="0" err="1"/>
              <a:t>Thermus</a:t>
            </a:r>
            <a:r>
              <a:rPr lang="en-US" sz="2400" dirty="0"/>
              <a:t> </a:t>
            </a:r>
            <a:r>
              <a:rPr lang="en-US" sz="2400" dirty="0" err="1"/>
              <a:t>aquaticus</a:t>
            </a:r>
            <a:r>
              <a:rPr lang="en-US" sz="2400" dirty="0"/>
              <a:t>, a </a:t>
            </a:r>
            <a:r>
              <a:rPr lang="en-US" sz="2400" dirty="0" err="1"/>
              <a:t>thermophillic</a:t>
            </a:r>
            <a:r>
              <a:rPr lang="en-US" sz="2400" dirty="0"/>
              <a:t> bacterium) because of high temperature stability. </a:t>
            </a:r>
            <a:r>
              <a:rPr lang="en-US" sz="2400" b="1" dirty="0" err="1">
                <a:solidFill>
                  <a:srgbClr val="FF0000"/>
                </a:solidFill>
              </a:rPr>
              <a:t>Pfu</a:t>
            </a:r>
            <a:r>
              <a:rPr lang="en-US" sz="2400" dirty="0"/>
              <a:t> DNA polymerase (from </a:t>
            </a:r>
            <a:r>
              <a:rPr lang="en-US" sz="2400" dirty="0" err="1"/>
              <a:t>Pyrococcus</a:t>
            </a:r>
            <a:r>
              <a:rPr lang="en-US" sz="2400" dirty="0"/>
              <a:t> </a:t>
            </a:r>
            <a:r>
              <a:rPr lang="en-US" sz="2400" dirty="0" err="1"/>
              <a:t>furiosus</a:t>
            </a:r>
            <a:r>
              <a:rPr lang="en-US" sz="2400" dirty="0"/>
              <a:t>) is also used widely because of its higher fidelity (accuracy of adding complimentary nucleotide). Mg2+ ions in the buffer act as co-factor for DNA polymerase enzyme and hence are required for the reaction. </a:t>
            </a:r>
          </a:p>
          <a:p>
            <a:endParaRPr lang="en-US" sz="2400" dirty="0"/>
          </a:p>
        </p:txBody>
      </p:sp>
    </p:spTree>
    <p:extLst>
      <p:ext uri="{BB962C8B-B14F-4D97-AF65-F5344CB8AC3E}">
        <p14:creationId xmlns:p14="http://schemas.microsoft.com/office/powerpoint/2010/main" val="393208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6" y="362857"/>
            <a:ext cx="11727543" cy="5678505"/>
          </a:xfrm>
        </p:spPr>
        <p:txBody>
          <a:bodyPr>
            <a:noAutofit/>
          </a:bodyPr>
          <a:lstStyle/>
          <a:p>
            <a:r>
              <a:rPr lang="en-US" sz="2800" b="1" dirty="0"/>
              <a:t>Primers:</a:t>
            </a:r>
            <a:r>
              <a:rPr lang="en-US" sz="2800" dirty="0"/>
              <a:t> Primers are synthetic DNA strands of about 18 to 25 nucleotides complementary to 3’ end of the template strand. DNA polymerase starts synthesizing new DNA from the 3’ end of the </a:t>
            </a:r>
            <a:r>
              <a:rPr lang="en-US" sz="2800" dirty="0" smtClean="0"/>
              <a:t>primer</a:t>
            </a:r>
          </a:p>
          <a:p>
            <a:r>
              <a:rPr lang="en-US" sz="2800" dirty="0" smtClean="0"/>
              <a:t>Two </a:t>
            </a:r>
            <a:r>
              <a:rPr lang="en-US" sz="2800" dirty="0"/>
              <a:t>primers must be designed for PCR; the forward primer and the reverse primer. The forward primer is complimentary to the 3’ end of antisense strand (3’-5’) and the reverse primer is complimentary to the 3’ end of sense strand (5’-3’). If we consider the sense strand (5’-3’) of a gene, for designing primers, then forward primer is the beginning of the gene and the reverse primer is the reverse-compliment of the 3’ end of the gene</a:t>
            </a:r>
            <a:r>
              <a:rPr lang="en-US" sz="2800" dirty="0" smtClean="0"/>
              <a:t>.</a:t>
            </a:r>
            <a:r>
              <a:rPr lang="en-US" sz="2800" b="1" dirty="0"/>
              <a:t> Nucleotides (dNTPs or </a:t>
            </a:r>
            <a:r>
              <a:rPr lang="en-US" sz="2800" b="1" dirty="0" err="1"/>
              <a:t>deoxynucleotide</a:t>
            </a:r>
            <a:r>
              <a:rPr lang="en-US" sz="2800" b="1" dirty="0"/>
              <a:t> triphosphates):</a:t>
            </a:r>
            <a:r>
              <a:rPr lang="en-US" sz="2800" dirty="0"/>
              <a:t> All types of nucleotides are "building blocks" for new DNA strands and essential for reaction. It includes Adenine(A), Guanine(G), Cytosine(C), Thymine(T) or Uracil(U).</a:t>
            </a:r>
          </a:p>
          <a:p>
            <a:endParaRPr lang="en-US" sz="2800" dirty="0"/>
          </a:p>
          <a:p>
            <a:endParaRPr lang="en-US" sz="2800" dirty="0" smtClean="0"/>
          </a:p>
          <a:p>
            <a:pPr marL="0" indent="0">
              <a:buNone/>
            </a:pPr>
            <a:endParaRPr lang="en-US" sz="2800" dirty="0"/>
          </a:p>
        </p:txBody>
      </p:sp>
    </p:spTree>
    <p:extLst>
      <p:ext uri="{BB962C8B-B14F-4D97-AF65-F5344CB8AC3E}">
        <p14:creationId xmlns:p14="http://schemas.microsoft.com/office/powerpoint/2010/main" val="330628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246134" y="605790"/>
            <a:ext cx="8572235" cy="5436235"/>
          </a:xfrm>
          <a:prstGeom prst="rect">
            <a:avLst/>
          </a:prstGeom>
        </p:spPr>
      </p:pic>
    </p:spTree>
    <p:extLst>
      <p:ext uri="{BB962C8B-B14F-4D97-AF65-F5344CB8AC3E}">
        <p14:creationId xmlns:p14="http://schemas.microsoft.com/office/powerpoint/2010/main" val="89441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DNA fragment sequencing</a:t>
            </a:r>
            <a:r>
              <a:rPr lang="en-US" dirty="0"/>
              <a:t/>
            </a:r>
            <a:br>
              <a:rPr lang="en-US" dirty="0"/>
            </a:br>
            <a:endParaRPr lang="en-US" dirty="0"/>
          </a:p>
        </p:txBody>
      </p:sp>
      <p:sp>
        <p:nvSpPr>
          <p:cNvPr id="3" name="Content Placeholder 2"/>
          <p:cNvSpPr>
            <a:spLocks noGrp="1"/>
          </p:cNvSpPr>
          <p:nvPr>
            <p:ph idx="1"/>
          </p:nvPr>
        </p:nvSpPr>
        <p:spPr>
          <a:xfrm>
            <a:off x="491490" y="1325880"/>
            <a:ext cx="11441430" cy="5223510"/>
          </a:xfrm>
        </p:spPr>
        <p:txBody>
          <a:bodyPr>
            <a:noAutofit/>
          </a:bodyPr>
          <a:lstStyle/>
          <a:p>
            <a:r>
              <a:rPr lang="en-US" sz="2800" dirty="0"/>
              <a:t>In order to establish exactly what changes have occurred in the gene under study, it will be necessary determine the DNA sequence of that gene. This is now a routine procedure in molecular biology laboratories, extending not just to individual genes or fragments but to the complete sequence of the DNA (the genome) of the organism.</a:t>
            </a:r>
          </a:p>
          <a:p>
            <a:r>
              <a:rPr lang="en-US" sz="2800" dirty="0"/>
              <a:t>The two main </a:t>
            </a:r>
            <a:r>
              <a:rPr lang="en-US" sz="2800" i="1" dirty="0"/>
              <a:t>in vitro </a:t>
            </a:r>
            <a:r>
              <a:rPr lang="en-US" sz="2800" dirty="0"/>
              <a:t>DNA sequencing methods were published in 1977, a few months apart, </a:t>
            </a:r>
            <a:r>
              <a:rPr lang="en-US" sz="2800" dirty="0">
                <a:solidFill>
                  <a:srgbClr val="FF0000"/>
                </a:solidFill>
              </a:rPr>
              <a:t>by </a:t>
            </a:r>
            <a:r>
              <a:rPr lang="en-US" sz="2800" dirty="0" err="1">
                <a:solidFill>
                  <a:srgbClr val="FF0000"/>
                </a:solidFill>
              </a:rPr>
              <a:t>Maxam</a:t>
            </a:r>
            <a:r>
              <a:rPr lang="en-US" sz="2800" dirty="0">
                <a:solidFill>
                  <a:srgbClr val="FF0000"/>
                </a:solidFill>
              </a:rPr>
              <a:t> and Gilbert and by Sanger </a:t>
            </a:r>
            <a:r>
              <a:rPr lang="en-US" sz="2800" i="1" dirty="0">
                <a:solidFill>
                  <a:srgbClr val="FF0000"/>
                </a:solidFill>
              </a:rPr>
              <a:t>et al. </a:t>
            </a:r>
            <a:r>
              <a:rPr lang="en-US" sz="2800" dirty="0"/>
              <a:t>and will revolutionize in the same way as for PCR molecular biology and its applications in fundamental research as well as in diagnosis. Because it is simple and adaptable to the technological evolutions, the Sanger method is now universally used.</a:t>
            </a:r>
          </a:p>
          <a:p>
            <a:endParaRPr lang="en-US" sz="2800" dirty="0"/>
          </a:p>
        </p:txBody>
      </p:sp>
    </p:spTree>
    <p:extLst>
      <p:ext uri="{BB962C8B-B14F-4D97-AF65-F5344CB8AC3E}">
        <p14:creationId xmlns:p14="http://schemas.microsoft.com/office/powerpoint/2010/main" val="345156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9" cy="1001486"/>
          </a:xfrm>
        </p:spPr>
        <p:txBody>
          <a:bodyPr>
            <a:normAutofit fontScale="90000"/>
          </a:bodyPr>
          <a:lstStyle/>
          <a:p>
            <a:r>
              <a:rPr lang="en-US" b="1" dirty="0"/>
              <a:t>Procedure</a:t>
            </a:r>
            <a:r>
              <a:rPr lang="en-US" dirty="0"/>
              <a:t/>
            </a:r>
            <a:br>
              <a:rPr lang="en-US" dirty="0"/>
            </a:br>
            <a:endParaRPr lang="en-US" dirty="0"/>
          </a:p>
        </p:txBody>
      </p:sp>
      <p:sp>
        <p:nvSpPr>
          <p:cNvPr id="3" name="Content Placeholder 2"/>
          <p:cNvSpPr>
            <a:spLocks noGrp="1"/>
          </p:cNvSpPr>
          <p:nvPr>
            <p:ph idx="1"/>
          </p:nvPr>
        </p:nvSpPr>
        <p:spPr>
          <a:xfrm>
            <a:off x="217715" y="624115"/>
            <a:ext cx="11640456" cy="5417248"/>
          </a:xfrm>
        </p:spPr>
        <p:txBody>
          <a:bodyPr>
            <a:noAutofit/>
          </a:bodyPr>
          <a:lstStyle/>
          <a:p>
            <a:r>
              <a:rPr lang="en-US" sz="2800" dirty="0"/>
              <a:t>There are three major steps in a PCR, which are repeated for 30 or 40 cycles. This is done on an automated cycler, which can heat and cool the tubes with the reaction mixture in a very short time.</a:t>
            </a:r>
          </a:p>
          <a:p>
            <a:r>
              <a:rPr lang="en-US" sz="2800" b="1" dirty="0"/>
              <a:t>1. Denaturation at 94°C :</a:t>
            </a:r>
            <a:r>
              <a:rPr lang="en-US" sz="2800" dirty="0"/>
              <a:t> During the heating step (denaturation), the reaction mixture is heated to 94°C for 1 min, which causes separation of DNA double stranded. Now, each strand acts as template for synthesis of complimentary strand. </a:t>
            </a:r>
          </a:p>
          <a:p>
            <a:r>
              <a:rPr lang="en-US" sz="2800" b="1" dirty="0"/>
              <a:t>2. Annealing at 54°C :</a:t>
            </a:r>
            <a:r>
              <a:rPr lang="en-US" sz="2800" dirty="0"/>
              <a:t> This step consist of cooling of reaction mixture after denaturation step to 54°C, which causes hybridization (annealing</a:t>
            </a:r>
            <a:r>
              <a:rPr lang="en-US" sz="2800" dirty="0" smtClean="0"/>
              <a:t>)</a:t>
            </a:r>
            <a:r>
              <a:rPr lang="en-US" sz="2800" dirty="0"/>
              <a:t> of primers to separated strand of DNA (template). The length and GC-content (guanine-cytosine content) of the primer should be sufficient for stable binding with template.</a:t>
            </a:r>
            <a:r>
              <a:rPr lang="en-US" sz="2800" dirty="0" smtClean="0"/>
              <a:t> </a:t>
            </a:r>
            <a:endParaRPr lang="en-US" sz="2800" dirty="0"/>
          </a:p>
        </p:txBody>
      </p:sp>
    </p:spTree>
    <p:extLst>
      <p:ext uri="{BB962C8B-B14F-4D97-AF65-F5344CB8AC3E}">
        <p14:creationId xmlns:p14="http://schemas.microsoft.com/office/powerpoint/2010/main" val="222862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42900" y="331470"/>
            <a:ext cx="6524257" cy="5710555"/>
          </a:xfrm>
          <a:prstGeom prst="rect">
            <a:avLst/>
          </a:prstGeom>
        </p:spPr>
      </p:pic>
      <p:pic>
        <p:nvPicPr>
          <p:cNvPr id="5" name="Picture 4"/>
          <p:cNvPicPr/>
          <p:nvPr/>
        </p:nvPicPr>
        <p:blipFill>
          <a:blip r:embed="rId3"/>
          <a:stretch>
            <a:fillRect/>
          </a:stretch>
        </p:blipFill>
        <p:spPr>
          <a:xfrm>
            <a:off x="6478537" y="1074420"/>
            <a:ext cx="5274310" cy="3291840"/>
          </a:xfrm>
          <a:prstGeom prst="rect">
            <a:avLst/>
          </a:prstGeom>
        </p:spPr>
      </p:pic>
    </p:spTree>
    <p:extLst>
      <p:ext uri="{BB962C8B-B14F-4D97-AF65-F5344CB8AC3E}">
        <p14:creationId xmlns:p14="http://schemas.microsoft.com/office/powerpoint/2010/main" val="200258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246743"/>
            <a:ext cx="11669485" cy="5794619"/>
          </a:xfrm>
        </p:spPr>
        <p:txBody>
          <a:bodyPr>
            <a:noAutofit/>
          </a:bodyPr>
          <a:lstStyle/>
          <a:p>
            <a:r>
              <a:rPr lang="en-US" sz="2800" dirty="0" smtClean="0"/>
              <a:t>Please </a:t>
            </a:r>
            <a:r>
              <a:rPr lang="en-US" sz="2800" dirty="0"/>
              <a:t>recall our discussion about DNA structure during earlier lectures. Guanine pairs with cytosine with three hydrogen bonding adenine binds with thymine with two hydrogen bonds. Thus, higher GC content results in stronger binding. In case GC content is less, length may be increased to have stronger binding (more number of H bonding between primer and template</a:t>
            </a:r>
            <a:r>
              <a:rPr lang="en-US" sz="2800" dirty="0" smtClean="0"/>
              <a:t>).</a:t>
            </a:r>
          </a:p>
          <a:p>
            <a:r>
              <a:rPr lang="en-US" sz="2800" b="1" dirty="0"/>
              <a:t>3. Extension at 72°C :</a:t>
            </a:r>
            <a:r>
              <a:rPr lang="en-US" sz="2800" dirty="0"/>
              <a:t> The reaction mixture is heated to 72°C which is the ideal working temperature for the </a:t>
            </a:r>
            <a:r>
              <a:rPr lang="en-US" sz="2800" dirty="0" err="1"/>
              <a:t>Taq</a:t>
            </a:r>
            <a:r>
              <a:rPr lang="en-US" sz="2800" dirty="0"/>
              <a:t> polymerase. The polymerase adds nucleotide (dNTP's) complimentary to template on 3’ –OH of primers thereby extending the new strand</a:t>
            </a:r>
            <a:r>
              <a:rPr lang="en-US" sz="2800" dirty="0" smtClean="0"/>
              <a:t>.</a:t>
            </a:r>
          </a:p>
          <a:p>
            <a:r>
              <a:rPr lang="en-US" sz="2800" b="1" dirty="0"/>
              <a:t>4. Final hold:</a:t>
            </a:r>
            <a:r>
              <a:rPr lang="en-US" sz="2800" dirty="0"/>
              <a:t> First three steps are repeated 35-40 times to produce millions of exact copies of the target DNA. Once several cycles are completed, during the hold step, 4–15 °C temperature is maintained for short-term storage of the amplified DNA sample.</a:t>
            </a:r>
          </a:p>
          <a:p>
            <a:endParaRPr lang="en-US" sz="2800" dirty="0"/>
          </a:p>
        </p:txBody>
      </p:sp>
    </p:spTree>
    <p:extLst>
      <p:ext uri="{BB962C8B-B14F-4D97-AF65-F5344CB8AC3E}">
        <p14:creationId xmlns:p14="http://schemas.microsoft.com/office/powerpoint/2010/main" val="3985948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1600"/>
            <a:ext cx="8596668" cy="1828800"/>
          </a:xfrm>
        </p:spPr>
        <p:txBody>
          <a:bodyPr/>
          <a:lstStyle/>
          <a:p>
            <a:r>
              <a:rPr lang="en-US" b="1" dirty="0"/>
              <a:t>PCR-an exponential cycle</a:t>
            </a:r>
            <a:endParaRPr lang="en-US" dirty="0"/>
          </a:p>
        </p:txBody>
      </p:sp>
      <p:sp>
        <p:nvSpPr>
          <p:cNvPr id="3" name="Content Placeholder 2"/>
          <p:cNvSpPr>
            <a:spLocks noGrp="1"/>
          </p:cNvSpPr>
          <p:nvPr>
            <p:ph idx="1"/>
          </p:nvPr>
        </p:nvSpPr>
        <p:spPr>
          <a:xfrm>
            <a:off x="362857" y="827314"/>
            <a:ext cx="11582399" cy="2975430"/>
          </a:xfrm>
        </p:spPr>
        <p:txBody>
          <a:bodyPr>
            <a:noAutofit/>
          </a:bodyPr>
          <a:lstStyle/>
          <a:p>
            <a:r>
              <a:rPr lang="en-US" sz="2800" dirty="0" smtClean="0"/>
              <a:t> </a:t>
            </a:r>
            <a:r>
              <a:rPr lang="en-US" sz="2800" dirty="0"/>
              <a:t>As both strands are copied during PCR, there is an exponential increase of the number of copies of the gene as shown in the figure. Suppose there is only one copy of the desired gene before the PCR starts, after one cycle of PCR, there will be 2 copies, after two cycles of PCR, there will be 4 copies. After three cycles there will be 8 copies and so on.</a:t>
            </a:r>
          </a:p>
          <a:p>
            <a:endParaRPr lang="en-US" sz="2800" dirty="0"/>
          </a:p>
        </p:txBody>
      </p:sp>
      <p:pic>
        <p:nvPicPr>
          <p:cNvPr id="4" name="Picture 3"/>
          <p:cNvPicPr/>
          <p:nvPr/>
        </p:nvPicPr>
        <p:blipFill>
          <a:blip r:embed="rId2"/>
          <a:stretch>
            <a:fillRect/>
          </a:stretch>
        </p:blipFill>
        <p:spPr>
          <a:xfrm>
            <a:off x="2612571" y="3149984"/>
            <a:ext cx="8679543" cy="3599159"/>
          </a:xfrm>
          <a:prstGeom prst="rect">
            <a:avLst/>
          </a:prstGeom>
        </p:spPr>
      </p:pic>
    </p:spTree>
    <p:extLst>
      <p:ext uri="{BB962C8B-B14F-4D97-AF65-F5344CB8AC3E}">
        <p14:creationId xmlns:p14="http://schemas.microsoft.com/office/powerpoint/2010/main" val="104950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Various PCR methods</a:t>
            </a:r>
            <a:r>
              <a:rPr lang="en-US" dirty="0"/>
              <a:t/>
            </a:r>
            <a:br>
              <a:rPr lang="en-US" dirty="0"/>
            </a:br>
            <a:endParaRPr lang="en-US" dirty="0"/>
          </a:p>
        </p:txBody>
      </p:sp>
      <p:sp>
        <p:nvSpPr>
          <p:cNvPr id="3" name="Content Placeholder 2"/>
          <p:cNvSpPr>
            <a:spLocks noGrp="1"/>
          </p:cNvSpPr>
          <p:nvPr>
            <p:ph idx="1"/>
          </p:nvPr>
        </p:nvSpPr>
        <p:spPr>
          <a:xfrm>
            <a:off x="677334" y="1349829"/>
            <a:ext cx="9787466" cy="4691533"/>
          </a:xfrm>
        </p:spPr>
        <p:txBody>
          <a:bodyPr>
            <a:noAutofit/>
          </a:bodyPr>
          <a:lstStyle/>
          <a:p>
            <a:r>
              <a:rPr lang="en-US" sz="2400" b="1" dirty="0"/>
              <a:t>Nested PCR</a:t>
            </a:r>
            <a:r>
              <a:rPr lang="en-US" sz="2400" dirty="0"/>
              <a:t> - use to synthesize more reliable product - PCR using a outer set of primers and the product of this PCR is used for further PCR reaction using an inner set of primers. </a:t>
            </a:r>
          </a:p>
          <a:p>
            <a:r>
              <a:rPr lang="en-US" sz="2400" b="1" dirty="0"/>
              <a:t>Inverse PCR</a:t>
            </a:r>
            <a:r>
              <a:rPr lang="en-US" sz="2400" dirty="0"/>
              <a:t> - for amplification of regions flanking a known sequence. DNA is digested, the desired fragment is </a:t>
            </a:r>
            <a:r>
              <a:rPr lang="en-US" sz="2400" dirty="0" err="1"/>
              <a:t>circularise</a:t>
            </a:r>
            <a:r>
              <a:rPr lang="en-US" sz="2400" dirty="0"/>
              <a:t> by ligation, then PCR using primer complementary to the known sequence extending outwards. </a:t>
            </a:r>
          </a:p>
          <a:p>
            <a:r>
              <a:rPr lang="en-US" sz="2400" b="1" dirty="0"/>
              <a:t>AP-PCR (arbitrary primed)/RAPD</a:t>
            </a:r>
            <a:r>
              <a:rPr lang="en-US" sz="2400" dirty="0"/>
              <a:t> (random amplified polymorphic DNA) - methods for creating genomic fingerprints from species with little-known target sequences by amplifying using arbitrary oligonucleotides. It is normally done at low and then high stringency to determine the relatedness of species or for analysis of Restriction Fragment Length Polymorphisms (RFLP).</a:t>
            </a:r>
          </a:p>
          <a:p>
            <a:endParaRPr lang="en-US" sz="2400" dirty="0"/>
          </a:p>
        </p:txBody>
      </p:sp>
    </p:spTree>
    <p:extLst>
      <p:ext uri="{BB962C8B-B14F-4D97-AF65-F5344CB8AC3E}">
        <p14:creationId xmlns:p14="http://schemas.microsoft.com/office/powerpoint/2010/main" val="391299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88687"/>
            <a:ext cx="8931123" cy="5852676"/>
          </a:xfrm>
        </p:spPr>
        <p:txBody>
          <a:bodyPr>
            <a:noAutofit/>
          </a:bodyPr>
          <a:lstStyle/>
          <a:p>
            <a:r>
              <a:rPr lang="en-US" sz="2800" b="1" dirty="0"/>
              <a:t>RT-PCR (reverse transcriptase)</a:t>
            </a:r>
            <a:r>
              <a:rPr lang="en-US" sz="2800" dirty="0"/>
              <a:t> - using RNA-directed DNA polymerase to synthesize </a:t>
            </a:r>
            <a:r>
              <a:rPr lang="en-US" sz="2800" dirty="0" err="1"/>
              <a:t>cDNAs</a:t>
            </a:r>
            <a:r>
              <a:rPr lang="en-US" sz="2800" dirty="0"/>
              <a:t> which is then used for PCR and is extremely sensitive for detecting the expression of a specific sequence in a tissue or cells. It may also be use to quantify mRNA transcripts. See also </a:t>
            </a:r>
            <a:r>
              <a:rPr lang="en-US" sz="2800" dirty="0" err="1"/>
              <a:t>Quantiative</a:t>
            </a:r>
            <a:r>
              <a:rPr lang="en-US" sz="2800" dirty="0"/>
              <a:t> RT-PCR, Competitive Quantitative RT-PCR, RT in situ PCR, Nested RT-PCR.</a:t>
            </a:r>
          </a:p>
          <a:p>
            <a:r>
              <a:rPr lang="en-US" sz="2800" b="1" dirty="0"/>
              <a:t> RACE (rapid </a:t>
            </a:r>
            <a:r>
              <a:rPr lang="en-US" sz="2800" b="1" dirty="0" err="1"/>
              <a:t>amplificaton</a:t>
            </a:r>
            <a:r>
              <a:rPr lang="en-US" sz="2800" b="1" dirty="0"/>
              <a:t> of cDNA ends)</a:t>
            </a:r>
            <a:r>
              <a:rPr lang="en-US" sz="2800" dirty="0"/>
              <a:t> - used where information about DNA/protein sequence is limited. Amplify 3' or 5' ends of </a:t>
            </a:r>
            <a:r>
              <a:rPr lang="en-US" sz="2800" dirty="0" err="1"/>
              <a:t>cDNAs</a:t>
            </a:r>
            <a:r>
              <a:rPr lang="en-US" sz="2800" dirty="0"/>
              <a:t> generating fragments of cDNA with only one specific primer each (+ one adaptor primer). Overlapping RACE products can then be combined to produce full cDNA. See also </a:t>
            </a:r>
            <a:r>
              <a:rPr lang="en-US" sz="2800" dirty="0" err="1"/>
              <a:t>Gibco</a:t>
            </a:r>
            <a:r>
              <a:rPr lang="en-US" sz="2800" dirty="0"/>
              <a:t> manual. </a:t>
            </a:r>
          </a:p>
        </p:txBody>
      </p:sp>
    </p:spTree>
    <p:extLst>
      <p:ext uri="{BB962C8B-B14F-4D97-AF65-F5344CB8AC3E}">
        <p14:creationId xmlns:p14="http://schemas.microsoft.com/office/powerpoint/2010/main" val="635142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66057"/>
            <a:ext cx="9787466" cy="5475305"/>
          </a:xfrm>
        </p:spPr>
        <p:txBody>
          <a:bodyPr>
            <a:noAutofit/>
          </a:bodyPr>
          <a:lstStyle/>
          <a:p>
            <a:r>
              <a:rPr lang="en-US" sz="2800" b="1" dirty="0"/>
              <a:t>DD-PCR (differential display)</a:t>
            </a:r>
            <a:r>
              <a:rPr lang="en-US" sz="2800" dirty="0"/>
              <a:t> - used to identify differentially expressed genes in different tissues. First step involves RT-PCR, then amplification using short, intentionally nonspecific primers. Get series of band in a high-resolution gel and compare to that from other tissues, any bands unique to single samples are considered to be differentially expressed.</a:t>
            </a:r>
          </a:p>
          <a:p>
            <a:r>
              <a:rPr lang="en-US" sz="2800" dirty="0"/>
              <a:t> </a:t>
            </a:r>
            <a:r>
              <a:rPr lang="en-US" sz="2800" b="1" dirty="0"/>
              <a:t>Multiplex-PCR</a:t>
            </a:r>
            <a:r>
              <a:rPr lang="en-US" sz="2800" dirty="0"/>
              <a:t> - 2 or more unique targets of DNA sequences in the same specimen are amplified simultaneously. One can be use as control to verify the integrity of PCR. Can be used for mutational analysis and identification of pathogens.</a:t>
            </a:r>
          </a:p>
          <a:p>
            <a:endParaRPr lang="en-US" sz="2800" dirty="0"/>
          </a:p>
        </p:txBody>
      </p:sp>
    </p:spTree>
    <p:extLst>
      <p:ext uri="{BB962C8B-B14F-4D97-AF65-F5344CB8AC3E}">
        <p14:creationId xmlns:p14="http://schemas.microsoft.com/office/powerpoint/2010/main" val="111810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880" y="38599"/>
            <a:ext cx="6341427" cy="6508633"/>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524307" y="1267760"/>
            <a:ext cx="3738245" cy="2914650"/>
          </a:xfrm>
          <a:prstGeom prst="rect">
            <a:avLst/>
          </a:prstGeom>
          <a:noFill/>
        </p:spPr>
      </p:pic>
    </p:spTree>
    <p:extLst>
      <p:ext uri="{BB962C8B-B14F-4D97-AF65-F5344CB8AC3E}">
        <p14:creationId xmlns:p14="http://schemas.microsoft.com/office/powerpoint/2010/main" val="16887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609600"/>
            <a:ext cx="11338560" cy="1320800"/>
          </a:xfrm>
        </p:spPr>
        <p:txBody>
          <a:bodyPr>
            <a:normAutofit fontScale="90000"/>
          </a:bodyPr>
          <a:lstStyle/>
          <a:p>
            <a:r>
              <a:rPr lang="en-US" b="1" i="1" dirty="0"/>
              <a:t>Principle of the Sanger method: the sequencing reaction</a:t>
            </a:r>
            <a:r>
              <a:rPr lang="en-US" dirty="0"/>
              <a:t/>
            </a:r>
            <a:br>
              <a:rPr lang="en-US" dirty="0"/>
            </a:br>
            <a:endParaRPr lang="en-US" dirty="0"/>
          </a:p>
        </p:txBody>
      </p:sp>
      <p:sp>
        <p:nvSpPr>
          <p:cNvPr id="3" name="Content Placeholder 2"/>
          <p:cNvSpPr>
            <a:spLocks noGrp="1"/>
          </p:cNvSpPr>
          <p:nvPr>
            <p:ph idx="1"/>
          </p:nvPr>
        </p:nvSpPr>
        <p:spPr>
          <a:xfrm>
            <a:off x="677334" y="1680211"/>
            <a:ext cx="11358456" cy="4361152"/>
          </a:xfrm>
        </p:spPr>
        <p:txBody>
          <a:bodyPr>
            <a:noAutofit/>
          </a:bodyPr>
          <a:lstStyle/>
          <a:p>
            <a:r>
              <a:rPr lang="en-US" sz="2800" dirty="0"/>
              <a:t>The Sanger sequencing method is applicable to a target fragment purified or specifically accessible. It is based on the possibility of performing </a:t>
            </a:r>
            <a:r>
              <a:rPr lang="en-US" sz="2800" i="1" dirty="0"/>
              <a:t>in vitro </a:t>
            </a:r>
            <a:r>
              <a:rPr lang="en-US" sz="2800" dirty="0"/>
              <a:t>replication of </a:t>
            </a:r>
            <a:r>
              <a:rPr lang="en-US" sz="2800" b="1" dirty="0">
                <a:solidFill>
                  <a:srgbClr val="FF0000"/>
                </a:solidFill>
              </a:rPr>
              <a:t>one of the two </a:t>
            </a:r>
            <a:r>
              <a:rPr lang="en-US" sz="2800" dirty="0"/>
              <a:t>strands of the target, which supposes that a primer capable of </a:t>
            </a:r>
            <a:r>
              <a:rPr lang="en-US" sz="2800" dirty="0" smtClean="0"/>
              <a:t>hybridizing to </a:t>
            </a:r>
            <a:r>
              <a:rPr lang="en-US" sz="2800" dirty="0"/>
              <a:t>the other strand </a:t>
            </a:r>
            <a:r>
              <a:rPr lang="en-US" sz="2800" dirty="0" smtClean="0"/>
              <a:t>that will </a:t>
            </a:r>
            <a:r>
              <a:rPr lang="en-US" sz="2800" dirty="0"/>
              <a:t>be used as a template can be designed and added together with the trinucleotides and the DNA pol.</a:t>
            </a:r>
          </a:p>
          <a:p>
            <a:r>
              <a:rPr lang="en-US" sz="2800" dirty="0"/>
              <a:t>If the target fragment was obtained by </a:t>
            </a:r>
            <a:r>
              <a:rPr lang="en-US" sz="2800" b="1" dirty="0">
                <a:solidFill>
                  <a:srgbClr val="FF0000"/>
                </a:solidFill>
              </a:rPr>
              <a:t>PCR</a:t>
            </a:r>
            <a:r>
              <a:rPr lang="en-US" sz="2800" dirty="0"/>
              <a:t>, its extremities are known and the problem of the sequencing primers is solved. If the target fragment is </a:t>
            </a:r>
            <a:r>
              <a:rPr lang="en-US" sz="2800" b="1" dirty="0">
                <a:solidFill>
                  <a:srgbClr val="FF0000"/>
                </a:solidFill>
              </a:rPr>
              <a:t>unknown</a:t>
            </a:r>
            <a:r>
              <a:rPr lang="en-US" sz="2800" dirty="0"/>
              <a:t>, it is necessary to clone it into a vector whose sequences at the border of the cloning site are known and can be used to design primers.</a:t>
            </a:r>
          </a:p>
          <a:p>
            <a:endParaRPr lang="en-US" sz="2800" dirty="0"/>
          </a:p>
        </p:txBody>
      </p:sp>
    </p:spTree>
    <p:extLst>
      <p:ext uri="{BB962C8B-B14F-4D97-AF65-F5344CB8AC3E}">
        <p14:creationId xmlns:p14="http://schemas.microsoft.com/office/powerpoint/2010/main" val="249649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240031"/>
            <a:ext cx="11395710" cy="5801332"/>
          </a:xfrm>
        </p:spPr>
        <p:txBody>
          <a:bodyPr>
            <a:noAutofit/>
          </a:bodyPr>
          <a:lstStyle/>
          <a:p>
            <a:r>
              <a:rPr lang="en-US" sz="2800" dirty="0"/>
              <a:t>The principle of the Sanger method consists of starting the synthesis of one of the two strands of the target fragment </a:t>
            </a:r>
            <a:r>
              <a:rPr lang="en-US" sz="2800" i="1" dirty="0"/>
              <a:t>in vitro </a:t>
            </a:r>
            <a:r>
              <a:rPr lang="en-US" sz="2800" dirty="0"/>
              <a:t>in the presence of small quantities of </a:t>
            </a:r>
            <a:r>
              <a:rPr lang="en-US" sz="2800" b="1" dirty="0">
                <a:solidFill>
                  <a:srgbClr val="FF0000"/>
                </a:solidFill>
              </a:rPr>
              <a:t>dideoxynucleotides</a:t>
            </a:r>
            <a:r>
              <a:rPr lang="en-US" sz="2800" dirty="0"/>
              <a:t> (deoxy in 2_ but also in 3_) that will </a:t>
            </a:r>
            <a:r>
              <a:rPr lang="en-US" sz="2800" dirty="0" smtClean="0"/>
              <a:t>stop the </a:t>
            </a:r>
            <a:r>
              <a:rPr lang="en-US" sz="2800" dirty="0"/>
              <a:t>elongation in the event that they are incorporated because in the </a:t>
            </a:r>
            <a:r>
              <a:rPr lang="en-US" sz="2800" dirty="0">
                <a:solidFill>
                  <a:srgbClr val="FF0000"/>
                </a:solidFill>
              </a:rPr>
              <a:t>absence of a 3_ OH, </a:t>
            </a:r>
            <a:r>
              <a:rPr lang="en-US" sz="2800" dirty="0"/>
              <a:t>it is impossible to add another nucleotide . The analysis of the size of the different randomly interrupted synthesized fragments with respect to </a:t>
            </a:r>
            <a:r>
              <a:rPr lang="en-US" sz="2800" dirty="0" err="1"/>
              <a:t>dideoxynucleotide</a:t>
            </a:r>
            <a:r>
              <a:rPr lang="en-US" sz="2800" dirty="0"/>
              <a:t> incorporation will allow the </a:t>
            </a:r>
            <a:r>
              <a:rPr lang="en-US" sz="2800" dirty="0" smtClean="0"/>
              <a:t>deduction </a:t>
            </a:r>
            <a:r>
              <a:rPr lang="en-US" sz="2800" dirty="0"/>
              <a:t>of the sequence of the studied strand (the one synthesized starting from the primer). It is possible, and even recommended, to realize the sequence of the other strand in four other tubes with a primer b/− that can hybridize with the (+) strand that will become the template.</a:t>
            </a:r>
          </a:p>
          <a:p>
            <a:endParaRPr lang="en-US" sz="2800" dirty="0"/>
          </a:p>
        </p:txBody>
      </p:sp>
    </p:spTree>
    <p:extLst>
      <p:ext uri="{BB962C8B-B14F-4D97-AF65-F5344CB8AC3E}">
        <p14:creationId xmlns:p14="http://schemas.microsoft.com/office/powerpoint/2010/main" val="47598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6489657" cy="4276566"/>
          </a:xfrm>
          <a:prstGeom prst="rect">
            <a:avLst/>
          </a:prstGeom>
        </p:spPr>
      </p:pic>
      <p:pic>
        <p:nvPicPr>
          <p:cNvPr id="6" name="Picture 5"/>
          <p:cNvPicPr>
            <a:picLocks noChangeAspect="1"/>
          </p:cNvPicPr>
          <p:nvPr/>
        </p:nvPicPr>
        <p:blipFill>
          <a:blip r:embed="rId3"/>
          <a:stretch>
            <a:fillRect/>
          </a:stretch>
        </p:blipFill>
        <p:spPr>
          <a:xfrm>
            <a:off x="6489657" y="328618"/>
            <a:ext cx="4573034" cy="6529382"/>
          </a:xfrm>
          <a:prstGeom prst="rect">
            <a:avLst/>
          </a:prstGeom>
        </p:spPr>
      </p:pic>
      <p:pic>
        <p:nvPicPr>
          <p:cNvPr id="7" name="Picture 6"/>
          <p:cNvPicPr>
            <a:picLocks noChangeAspect="1"/>
          </p:cNvPicPr>
          <p:nvPr/>
        </p:nvPicPr>
        <p:blipFill>
          <a:blip r:embed="rId4"/>
          <a:stretch>
            <a:fillRect/>
          </a:stretch>
        </p:blipFill>
        <p:spPr>
          <a:xfrm>
            <a:off x="8424345" y="104273"/>
            <a:ext cx="3767655" cy="2786113"/>
          </a:xfrm>
          <a:prstGeom prst="rect">
            <a:avLst/>
          </a:prstGeom>
        </p:spPr>
      </p:pic>
    </p:spTree>
    <p:extLst>
      <p:ext uri="{BB962C8B-B14F-4D97-AF65-F5344CB8AC3E}">
        <p14:creationId xmlns:p14="http://schemas.microsoft.com/office/powerpoint/2010/main" val="370075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Reading of the sequencing reaction products</a:t>
            </a:r>
            <a:r>
              <a:rPr lang="en-US" dirty="0"/>
              <a:t/>
            </a:r>
            <a:br>
              <a:rPr lang="en-US" dirty="0"/>
            </a:br>
            <a:endParaRPr lang="en-US" dirty="0"/>
          </a:p>
        </p:txBody>
      </p:sp>
      <p:sp>
        <p:nvSpPr>
          <p:cNvPr id="3" name="Content Placeholder 2"/>
          <p:cNvSpPr>
            <a:spLocks noGrp="1"/>
          </p:cNvSpPr>
          <p:nvPr>
            <p:ph idx="1"/>
          </p:nvPr>
        </p:nvSpPr>
        <p:spPr>
          <a:xfrm>
            <a:off x="190500" y="1638301"/>
            <a:ext cx="9667875" cy="4403062"/>
          </a:xfrm>
        </p:spPr>
        <p:txBody>
          <a:bodyPr>
            <a:noAutofit/>
          </a:bodyPr>
          <a:lstStyle/>
          <a:p>
            <a:r>
              <a:rPr lang="en-US" sz="2800" dirty="0"/>
              <a:t>After the sequencing reaction, the goal is to measure, with single-base precision, the length of the newly synthesized strands, which can only be done by separating the fragments by high-resolution gel electrophoresis (precise separation of strands differing by one single nucleotide) and considering that the newly synthesized fragments can be distinguished from the other DNA fragments that are not relevant (primers, fragment of interest, etc.). Therefore, </a:t>
            </a:r>
            <a:r>
              <a:rPr lang="en-US" sz="2800" dirty="0">
                <a:solidFill>
                  <a:srgbClr val="FF0000"/>
                </a:solidFill>
              </a:rPr>
              <a:t>it is necessary for the newly synthesized strands to be labelled in a way so that they can be specifically identified.</a:t>
            </a:r>
          </a:p>
          <a:p>
            <a:endParaRPr lang="en-US" sz="2800" dirty="0"/>
          </a:p>
        </p:txBody>
      </p:sp>
    </p:spTree>
    <p:extLst>
      <p:ext uri="{BB962C8B-B14F-4D97-AF65-F5344CB8AC3E}">
        <p14:creationId xmlns:p14="http://schemas.microsoft.com/office/powerpoint/2010/main" val="195088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371475"/>
            <a:ext cx="8854902" cy="5669887"/>
          </a:xfrm>
        </p:spPr>
        <p:txBody>
          <a:bodyPr>
            <a:noAutofit/>
          </a:bodyPr>
          <a:lstStyle/>
          <a:p>
            <a:r>
              <a:rPr lang="en-US" sz="2800" dirty="0" smtClean="0"/>
              <a:t>There </a:t>
            </a:r>
            <a:r>
              <a:rPr lang="en-US" sz="2800" dirty="0"/>
              <a:t>are </a:t>
            </a:r>
            <a:r>
              <a:rPr lang="en-US" sz="2800" dirty="0">
                <a:solidFill>
                  <a:srgbClr val="FF0000"/>
                </a:solidFill>
              </a:rPr>
              <a:t>two</a:t>
            </a:r>
            <a:r>
              <a:rPr lang="en-US" sz="2800" dirty="0"/>
              <a:t> ways of labelling synthesized strands: using a labelled primer (which is done with </a:t>
            </a:r>
            <a:r>
              <a:rPr lang="en-US" sz="2800" b="1" dirty="0">
                <a:solidFill>
                  <a:srgbClr val="FF0000"/>
                </a:solidFill>
              </a:rPr>
              <a:t>universal primers</a:t>
            </a:r>
            <a:r>
              <a:rPr lang="en-US" sz="2800" dirty="0"/>
              <a:t> corresponding to the sequences in the cloning vector), or using </a:t>
            </a:r>
            <a:r>
              <a:rPr lang="en-US" sz="2800" b="1" dirty="0">
                <a:solidFill>
                  <a:srgbClr val="FF0000"/>
                </a:solidFill>
              </a:rPr>
              <a:t>labelled dideoxynucleotides</a:t>
            </a:r>
            <a:r>
              <a:rPr lang="en-US" sz="2800" dirty="0"/>
              <a:t> (see below for the labelling techniques).</a:t>
            </a:r>
          </a:p>
          <a:p>
            <a:r>
              <a:rPr lang="en-US" sz="2800" dirty="0"/>
              <a:t>Even if radioactive labelling is now obsolete, the associated reading technique will be described in order to understand better the improvements made by fluorescent labelling and the use of automated sequencers.</a:t>
            </a:r>
          </a:p>
          <a:p>
            <a:endParaRPr lang="en-US" sz="2800" dirty="0"/>
          </a:p>
        </p:txBody>
      </p:sp>
    </p:spTree>
    <p:extLst>
      <p:ext uri="{BB962C8B-B14F-4D97-AF65-F5344CB8AC3E}">
        <p14:creationId xmlns:p14="http://schemas.microsoft.com/office/powerpoint/2010/main" val="396352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0"/>
            <a:ext cx="9296400" cy="1457325"/>
          </a:xfrm>
        </p:spPr>
        <p:txBody>
          <a:bodyPr>
            <a:normAutofit fontScale="90000"/>
          </a:bodyPr>
          <a:lstStyle/>
          <a:p>
            <a:r>
              <a:rPr lang="en-US" b="1" i="1" dirty="0"/>
              <a:t>Reading of a sequence with the labelled fragment emitting only one type of signal (radioactivity or cold labelling)</a:t>
            </a:r>
            <a:endParaRPr lang="en-US" dirty="0"/>
          </a:p>
        </p:txBody>
      </p:sp>
      <p:sp>
        <p:nvSpPr>
          <p:cNvPr id="3" name="Content Placeholder 2"/>
          <p:cNvSpPr>
            <a:spLocks noGrp="1"/>
          </p:cNvSpPr>
          <p:nvPr>
            <p:ph idx="1"/>
          </p:nvPr>
        </p:nvSpPr>
        <p:spPr>
          <a:xfrm>
            <a:off x="514350" y="1685925"/>
            <a:ext cx="8759652" cy="4355437"/>
          </a:xfrm>
        </p:spPr>
        <p:txBody>
          <a:bodyPr>
            <a:noAutofit/>
          </a:bodyPr>
          <a:lstStyle/>
          <a:p>
            <a:r>
              <a:rPr lang="en-US" sz="2800" dirty="0"/>
              <a:t>Using high-resolution </a:t>
            </a:r>
            <a:r>
              <a:rPr lang="en-US" sz="2800" b="1" dirty="0">
                <a:solidFill>
                  <a:srgbClr val="FF0000"/>
                </a:solidFill>
              </a:rPr>
              <a:t>polyacrylamide gel </a:t>
            </a:r>
            <a:r>
              <a:rPr lang="en-US" sz="2800" dirty="0"/>
              <a:t>electrophoresis capable of separating fragments differing only by one nucleotide, it is possible to load on the gel the products of the four sequencing reactions and migrate them in four parallel lanes.</a:t>
            </a:r>
          </a:p>
          <a:p>
            <a:endParaRPr lang="en-US" sz="2800" dirty="0"/>
          </a:p>
        </p:txBody>
      </p:sp>
    </p:spTree>
    <p:extLst>
      <p:ext uri="{BB962C8B-B14F-4D97-AF65-F5344CB8AC3E}">
        <p14:creationId xmlns:p14="http://schemas.microsoft.com/office/powerpoint/2010/main" val="11898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551543"/>
            <a:ext cx="9221409" cy="5489819"/>
          </a:xfrm>
        </p:spPr>
        <p:txBody>
          <a:bodyPr>
            <a:noAutofit/>
          </a:bodyPr>
          <a:lstStyle/>
          <a:p>
            <a:r>
              <a:rPr lang="en-US" sz="2800" dirty="0"/>
              <a:t>The DNA fragments will migrate according to their </a:t>
            </a:r>
            <a:r>
              <a:rPr lang="en-US" sz="2800" b="1" dirty="0">
                <a:solidFill>
                  <a:srgbClr val="FF0000"/>
                </a:solidFill>
              </a:rPr>
              <a:t>size</a:t>
            </a:r>
            <a:r>
              <a:rPr lang="en-US" sz="2800" dirty="0"/>
              <a:t> and the revelation of the signal of the labelled molecules, meaning the newly synthesized strands whose size is the direct consequence of the sequence of the (+) strand, will allow the direct deduction of this sequence . The labelling signal never allows direct reading of the gel; in the case of a radioactive labelling (low intensity) the gel should be applied on a negative that will be revealed a few days later; in the case of a cold labelling, the gel should be revealed and exposed with an autoradiogram.</a:t>
            </a:r>
          </a:p>
          <a:p>
            <a:endParaRPr lang="en-US" sz="2800" dirty="0"/>
          </a:p>
        </p:txBody>
      </p:sp>
    </p:spTree>
    <p:extLst>
      <p:ext uri="{BB962C8B-B14F-4D97-AF65-F5344CB8AC3E}">
        <p14:creationId xmlns:p14="http://schemas.microsoft.com/office/powerpoint/2010/main" val="37511275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121</TotalTime>
  <Words>2238</Words>
  <Application>Microsoft Office PowerPoint</Application>
  <PresentationFormat>Widescreen</PresentationFormat>
  <Paragraphs>46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Trebuchet MS</vt:lpstr>
      <vt:lpstr>Wingdings 3</vt:lpstr>
      <vt:lpstr>Facet</vt:lpstr>
      <vt:lpstr>PowerPoint Presentation</vt:lpstr>
      <vt:lpstr>DNA fragment sequencing </vt:lpstr>
      <vt:lpstr>Principle of the Sanger method: the sequencing reaction </vt:lpstr>
      <vt:lpstr>PowerPoint Presentation</vt:lpstr>
      <vt:lpstr>PowerPoint Presentation</vt:lpstr>
      <vt:lpstr>Reading of the sequencing reaction products </vt:lpstr>
      <vt:lpstr>PowerPoint Presentation</vt:lpstr>
      <vt:lpstr>Reading of a sequence with the labelled fragment emitting only one type of signal (radioactivity or cold labelling)</vt:lpstr>
      <vt:lpstr>PowerPoint Presentation</vt:lpstr>
      <vt:lpstr>PowerPoint Presentation</vt:lpstr>
      <vt:lpstr>PowerPoint Presentation</vt:lpstr>
      <vt:lpstr>PowerPoint Presentation</vt:lpstr>
      <vt:lpstr>PowerPoint Presentation</vt:lpstr>
      <vt:lpstr>PowerPoint Presentation</vt:lpstr>
      <vt:lpstr>Using the Polymerase Chain Reaction to Amplify DNA </vt:lpstr>
      <vt:lpstr>The polymerase chain reaction in outline </vt:lpstr>
      <vt:lpstr>The PCR reaction requires the following components: </vt:lpstr>
      <vt:lpstr>PowerPoint Presentation</vt:lpstr>
      <vt:lpstr>PowerPoint Presentation</vt:lpstr>
      <vt:lpstr>Procedure </vt:lpstr>
      <vt:lpstr>PowerPoint Presentation</vt:lpstr>
      <vt:lpstr>PowerPoint Presentation</vt:lpstr>
      <vt:lpstr>PCR-an exponential cycle</vt:lpstr>
      <vt:lpstr>Various PCR methods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sausan</dc:creator>
  <cp:lastModifiedBy>sausan</cp:lastModifiedBy>
  <cp:revision>10</cp:revision>
  <dcterms:created xsi:type="dcterms:W3CDTF">2016-04-19T19:11:50Z</dcterms:created>
  <dcterms:modified xsi:type="dcterms:W3CDTF">2016-04-19T21:59:26Z</dcterms:modified>
</cp:coreProperties>
</file>