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0" r:id="rId4"/>
    <p:sldId id="262" r:id="rId5"/>
    <p:sldId id="263" r:id="rId6"/>
    <p:sldId id="265" r:id="rId7"/>
    <p:sldId id="288" r:id="rId8"/>
    <p:sldId id="266" r:id="rId9"/>
    <p:sldId id="267" r:id="rId10"/>
    <p:sldId id="268" r:id="rId11"/>
    <p:sldId id="269" r:id="rId12"/>
    <p:sldId id="270" r:id="rId13"/>
    <p:sldId id="271" r:id="rId14"/>
    <p:sldId id="289" r:id="rId15"/>
    <p:sldId id="280" r:id="rId16"/>
    <p:sldId id="282" r:id="rId17"/>
    <p:sldId id="274" r:id="rId18"/>
    <p:sldId id="275" r:id="rId19"/>
    <p:sldId id="283" r:id="rId20"/>
    <p:sldId id="276" r:id="rId21"/>
    <p:sldId id="273" r:id="rId22"/>
    <p:sldId id="285" r:id="rId23"/>
    <p:sldId id="281" r:id="rId24"/>
    <p:sldId id="277" r:id="rId25"/>
    <p:sldId id="278"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64" autoAdjust="0"/>
    <p:restoredTop sz="94660"/>
  </p:normalViewPr>
  <p:slideViewPr>
    <p:cSldViewPr snapToGrid="0">
      <p:cViewPr varScale="1">
        <p:scale>
          <a:sx n="82" d="100"/>
          <a:sy n="82" d="100"/>
        </p:scale>
        <p:origin x="10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46506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59450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868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610705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8337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36413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4208061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810742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7615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536360-1548-494B-AA5F-A2A3D4C1623C}"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88430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3156147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536360-1548-494B-AA5F-A2A3D4C1623C}"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133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536360-1548-494B-AA5F-A2A3D4C1623C}"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143592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36360-1548-494B-AA5F-A2A3D4C1623C}"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79786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55295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536360-1548-494B-AA5F-A2A3D4C1623C}"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AC0570A-7DA2-42E4-8D74-E28B9F303573}" type="slidenum">
              <a:rPr lang="en-US" smtClean="0"/>
              <a:t>‹#›</a:t>
            </a:fld>
            <a:endParaRPr lang="en-US"/>
          </a:p>
        </p:txBody>
      </p:sp>
    </p:spTree>
    <p:extLst>
      <p:ext uri="{BB962C8B-B14F-4D97-AF65-F5344CB8AC3E}">
        <p14:creationId xmlns:p14="http://schemas.microsoft.com/office/powerpoint/2010/main" val="20058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8536360-1548-494B-AA5F-A2A3D4C1623C}" type="datetimeFigureOut">
              <a:rPr lang="en-US" smtClean="0"/>
              <a:t>12/18/2017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AC0570A-7DA2-42E4-8D74-E28B9F303573}" type="slidenum">
              <a:rPr lang="en-US" smtClean="0"/>
              <a:t>‹#›</a:t>
            </a:fld>
            <a:endParaRPr lang="en-US"/>
          </a:p>
        </p:txBody>
      </p:sp>
    </p:spTree>
    <p:extLst>
      <p:ext uri="{BB962C8B-B14F-4D97-AF65-F5344CB8AC3E}">
        <p14:creationId xmlns:p14="http://schemas.microsoft.com/office/powerpoint/2010/main" val="32332330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Cisgenic" TargetMode="External" /><Relationship Id="rId2" Type="http://schemas.openxmlformats.org/officeDocument/2006/relationships/hyperlink" Target="https://en.wikipedia.org/wiki/Transgenic" TargetMode="External" /><Relationship Id="rId1" Type="http://schemas.openxmlformats.org/officeDocument/2006/relationships/slideLayout" Target="../slideLayouts/slideLayout2.xml" /><Relationship Id="rId4" Type="http://schemas.openxmlformats.org/officeDocument/2006/relationships/hyperlink" Target="https://en.wikipedia.org/wiki/Gene_knockout" TargetMode="External" /></Relationships>
</file>

<file path=ppt/slides/_rels/slide12.xml.rels><?xml version="1.0" encoding="UTF-8" standalone="yes"?>
<Relationships xmlns="http://schemas.openxmlformats.org/package/2006/relationships"><Relationship Id="rId3" Type="http://schemas.openxmlformats.org/officeDocument/2006/relationships/hyperlink" Target="http://www.cgstatic.info/code/r.php?r=yahoo|necrosis%20factor&amp;t=37&amp;did=37&amp;uid=636400659_3232235627&amp;type=bl&amp;subid=gt_51001&amp;rkw=necrosis+factor&amp;rurl=http://www.infoplease.com/cig/biology/dna-technology-applications.html&amp;domain=infoplease.com&amp;lnktype=10&amp;v=0.116&amp;browser=Chrome_47&amp;country=IQ&amp;_=1455063835853" TargetMode="External" /><Relationship Id="rId2" Type="http://schemas.openxmlformats.org/officeDocument/2006/relationships/hyperlink" Target="http://www.cgstatic.info/code/r.php?r=yahoo|engineering%20has%20resulted%20in&amp;t=37&amp;did=37&amp;uid=636400659_3232235627&amp;type=bl&amp;subid=gt_51001&amp;rkw=engineering+has+resulted+in&amp;rurl=http://www.infoplease.com/cig/biology/dna-technology-applications.html&amp;domain=infoplease.com&amp;lnktype=10&amp;v=0.116&amp;browser=Chrome_47&amp;country=IQ&amp;_=1455063827419"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png" /><Relationship Id="rId1" Type="http://schemas.openxmlformats.org/officeDocument/2006/relationships/slideLayout" Target="../slideLayouts/slideLayout2.xml" /><Relationship Id="rId5" Type="http://schemas.openxmlformats.org/officeDocument/2006/relationships/image" Target="../media/image18.jpeg" /><Relationship Id="rId4" Type="http://schemas.openxmlformats.org/officeDocument/2006/relationships/image" Target="../media/image17.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8" Type="http://schemas.openxmlformats.org/officeDocument/2006/relationships/image" Target="../media/image3.png" /><Relationship Id="rId3" Type="http://schemas.openxmlformats.org/officeDocument/2006/relationships/hyperlink" Target="https://en.wikipedia.org/wiki/Biotechnology" TargetMode="External" /><Relationship Id="rId7" Type="http://schemas.openxmlformats.org/officeDocument/2006/relationships/image" Target="../media/image2.png" /><Relationship Id="rId2" Type="http://schemas.openxmlformats.org/officeDocument/2006/relationships/hyperlink" Target="https://en.wikipedia.org/wiki/Genome" TargetMode="External" /><Relationship Id="rId1" Type="http://schemas.openxmlformats.org/officeDocument/2006/relationships/slideLayout" Target="../slideLayouts/slideLayout2.xml" /><Relationship Id="rId6" Type="http://schemas.openxmlformats.org/officeDocument/2006/relationships/hyperlink" Target="https://en.wikipedia.org/wiki/Molecular_cloning" TargetMode="External" /><Relationship Id="rId5" Type="http://schemas.openxmlformats.org/officeDocument/2006/relationships/hyperlink" Target="https://en.wikipedia.org/wiki/DNA" TargetMode="External" /><Relationship Id="rId4" Type="http://schemas.openxmlformats.org/officeDocument/2006/relationships/hyperlink" Target="https://en.wikipedia.org/wiki/Organisms" TargetMode="Externa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0.gif"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GloFish" TargetMode="External" /><Relationship Id="rId3" Type="http://schemas.openxmlformats.org/officeDocument/2006/relationships/hyperlink" Target="https://en.wikipedia.org/wiki/Gene" TargetMode="External" /><Relationship Id="rId7" Type="http://schemas.openxmlformats.org/officeDocument/2006/relationships/hyperlink" Target="https://en.wikipedia.org/wiki/Insulin" TargetMode="External" /><Relationship Id="rId2" Type="http://schemas.openxmlformats.org/officeDocument/2006/relationships/image" Target="../media/image8.png" /><Relationship Id="rId1" Type="http://schemas.openxmlformats.org/officeDocument/2006/relationships/slideLayout" Target="../slideLayouts/slideLayout2.xml" /><Relationship Id="rId6" Type="http://schemas.openxmlformats.org/officeDocument/2006/relationships/hyperlink" Target="https://en.wikipedia.org/wiki/Bacteria" TargetMode="External" /><Relationship Id="rId5" Type="http://schemas.openxmlformats.org/officeDocument/2006/relationships/hyperlink" Target="https://en.wikipedia.org/wiki/Genetically_modified_food" TargetMode="External" /><Relationship Id="rId10" Type="http://schemas.openxmlformats.org/officeDocument/2006/relationships/image" Target="../media/image10.png" /><Relationship Id="rId4" Type="http://schemas.openxmlformats.org/officeDocument/2006/relationships/hyperlink" Target="https://en.wikipedia.org/wiki/Genetic_engineering" TargetMode="External" /><Relationship Id="rId9" Type="http://schemas.openxmlformats.org/officeDocument/2006/relationships/image" Target="../media/image9.png"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descr="http://www.nanotechetc.com/wp-content/uploads/2013/12/snipge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770" y="217170"/>
            <a:ext cx="10603229" cy="6412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1659" y="354330"/>
            <a:ext cx="6764803" cy="2008242"/>
          </a:xfrm>
          <a:prstGeom prst="rect">
            <a:avLst/>
          </a:prstGeom>
          <a:noFill/>
        </p:spPr>
        <p:txBody>
          <a:bodyPr wrap="square" rtlCol="0">
            <a:spAutoFit/>
          </a:bodyPr>
          <a:lstStyle/>
          <a:p>
            <a:r>
              <a:rPr lang="en-US" sz="2490" b="1" dirty="0">
                <a:solidFill>
                  <a:srgbClr val="FF0000"/>
                </a:solidFill>
              </a:rPr>
              <a:t>GENETIC ENGINEERING</a:t>
            </a:r>
          </a:p>
          <a:p>
            <a:r>
              <a:rPr lang="en-US" sz="2490" b="1" dirty="0">
                <a:solidFill>
                  <a:srgbClr val="FF0000"/>
                </a:solidFill>
              </a:rPr>
              <a:t>College of Science/ biology department</a:t>
            </a:r>
          </a:p>
          <a:p>
            <a:r>
              <a:rPr lang="en-US" sz="2490" b="1" dirty="0">
                <a:solidFill>
                  <a:srgbClr val="FF0000"/>
                </a:solidFill>
              </a:rPr>
              <a:t>fourth class</a:t>
            </a:r>
          </a:p>
          <a:p>
            <a:r>
              <a:rPr lang="en-US" sz="2490" b="1" dirty="0">
                <a:solidFill>
                  <a:srgbClr val="FF0000"/>
                </a:solidFill>
              </a:rPr>
              <a:t>Assistant professor Dr. </a:t>
            </a:r>
            <a:r>
              <a:rPr lang="en-US" sz="2490" b="1" dirty="0" err="1">
                <a:solidFill>
                  <a:srgbClr val="FF0000"/>
                </a:solidFill>
              </a:rPr>
              <a:t>Munim</a:t>
            </a:r>
            <a:r>
              <a:rPr lang="en-US" sz="2490" b="1" dirty="0">
                <a:solidFill>
                  <a:srgbClr val="FF0000"/>
                </a:solidFill>
              </a:rPr>
              <a:t> </a:t>
            </a:r>
            <a:r>
              <a:rPr lang="en-US" sz="2490" b="1" dirty="0" err="1">
                <a:solidFill>
                  <a:srgbClr val="FF0000"/>
                </a:solidFill>
              </a:rPr>
              <a:t>Radwan</a:t>
            </a:r>
            <a:r>
              <a:rPr lang="en-US" sz="2490" b="1" dirty="0">
                <a:solidFill>
                  <a:srgbClr val="FF0000"/>
                </a:solidFill>
              </a:rPr>
              <a:t> Ali</a:t>
            </a:r>
          </a:p>
          <a:p>
            <a:endParaRPr lang="en-US" sz="2490" b="1" dirty="0">
              <a:solidFill>
                <a:srgbClr val="FF0000"/>
              </a:solidFill>
            </a:endParaRPr>
          </a:p>
        </p:txBody>
      </p:sp>
    </p:spTree>
    <p:extLst>
      <p:ext uri="{BB962C8B-B14F-4D97-AF65-F5344CB8AC3E}">
        <p14:creationId xmlns:p14="http://schemas.microsoft.com/office/powerpoint/2010/main" val="113559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10209212" cy="3777622"/>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1990 deemed America to became the first country to allow new genes be introduced into human beings . A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gene drug </a:t>
            </a:r>
            <a:r>
              <a:rPr lang="en-US" sz="2400" dirty="0">
                <a:latin typeface="Times New Roman" panose="02020603050405020304" pitchFamily="18" charset="0"/>
                <a:ea typeface="Calibri" panose="020F0502020204030204" pitchFamily="34" charset="0"/>
                <a:cs typeface="Arial" panose="020B0604020202020204" pitchFamily="34" charset="0"/>
              </a:rPr>
              <a:t>was used to treat a 4 year-old girl with severe combined immune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deficiency (SCID). </a:t>
            </a:r>
            <a:r>
              <a:rPr lang="en-US" sz="2400" dirty="0">
                <a:latin typeface="Times New Roman" panose="02020603050405020304" pitchFamily="18" charset="0"/>
                <a:ea typeface="Calibri" panose="020F0502020204030204" pitchFamily="34" charset="0"/>
                <a:cs typeface="Arial" panose="020B0604020202020204" pitchFamily="34" charset="0"/>
              </a:rPr>
              <a:t>Victims of SCID the lack of gene that controls the production commands vital to immune functioning. SCID patients prior to gene treatment had to live inside sanitized plastic bubbles. In early 1991, a 9 year-old girl with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SCID deficiency </a:t>
            </a:r>
            <a:r>
              <a:rPr lang="en-US" sz="2400" dirty="0">
                <a:latin typeface="Times New Roman" panose="02020603050405020304" pitchFamily="18" charset="0"/>
                <a:ea typeface="Calibri" panose="020F0502020204030204" pitchFamily="34" charset="0"/>
                <a:cs typeface="Arial" panose="020B0604020202020204" pitchFamily="34" charset="0"/>
              </a:rPr>
              <a:t>was also treated with the same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gene therapy</a:t>
            </a:r>
            <a:r>
              <a:rPr lang="en-US" sz="2400" dirty="0">
                <a:latin typeface="Times New Roman" panose="02020603050405020304" pitchFamily="18" charset="0"/>
                <a:ea typeface="Calibri" panose="020F0502020204030204" pitchFamily="34" charset="0"/>
                <a:cs typeface="Arial" panose="020B0604020202020204" pitchFamily="34" charset="0"/>
              </a:rPr>
              <a:t>. In 2000 it was announced that three French infants born with SCID had been cured using a more refined version of this technique </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09201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731520"/>
            <a:ext cx="11001692" cy="5179702"/>
          </a:xfrm>
        </p:spPr>
        <p:txBody>
          <a:bodyPr>
            <a:norm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A </a:t>
            </a:r>
            <a:r>
              <a:rPr lang="en-US" sz="2400" b="1" dirty="0">
                <a:latin typeface="Times New Roman" panose="02020603050405020304" pitchFamily="18" charset="0"/>
                <a:ea typeface="Calibri" panose="020F0502020204030204" pitchFamily="34" charset="0"/>
                <a:cs typeface="Arial" panose="020B0604020202020204" pitchFamily="34" charset="0"/>
              </a:rPr>
              <a:t>genetically modified organism</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b="1" dirty="0">
                <a:latin typeface="Times New Roman" panose="02020603050405020304" pitchFamily="18" charset="0"/>
                <a:ea typeface="Calibri" panose="020F0502020204030204" pitchFamily="34" charset="0"/>
                <a:cs typeface="Arial" panose="020B0604020202020204" pitchFamily="34" charset="0"/>
              </a:rPr>
              <a:t>GMO</a:t>
            </a:r>
            <a:r>
              <a:rPr lang="en-US" sz="2400" dirty="0">
                <a:latin typeface="Times New Roman" panose="02020603050405020304" pitchFamily="18" charset="0"/>
                <a:ea typeface="Calibri" panose="020F0502020204030204" pitchFamily="34" charset="0"/>
                <a:cs typeface="Arial" panose="020B0604020202020204" pitchFamily="34" charset="0"/>
              </a:rPr>
              <a:t>) This is an organism whose genetic makeup has been altered by the addition of genetic material from another, unrelated organism. This should not be confused with the more general way in which "GMO" is used to classify genetically altered organisms, as typically GMOs are organisms whose genetic makeup has been altered without the addition of genetic material from an unrelated organism.</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if genetic material from another species is added to the host, the resulting organism is called </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hlinkClick r:id="rId2" tooltip="Transgenic"/>
              </a:rPr>
              <a:t>transgenic</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If genetic material from the same species or a species that can naturally breed with the host is used the resulting organism is called </a:t>
            </a:r>
            <a:r>
              <a:rPr lang="en-US" sz="2400" dirty="0" err="1">
                <a:solidFill>
                  <a:srgbClr val="92D050"/>
                </a:solidFill>
                <a:latin typeface="Times New Roman" panose="02020603050405020304" pitchFamily="18" charset="0"/>
                <a:ea typeface="Calibri" panose="020F0502020204030204" pitchFamily="34" charset="0"/>
                <a:cs typeface="Arial" panose="020B0604020202020204" pitchFamily="34" charset="0"/>
                <a:hlinkClick r:id="rId3" tooltip="Cisgenic"/>
              </a:rPr>
              <a:t>cisgenic</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Genetic engineering can also be used to remove genetic material from the target organism, creating a </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hlinkClick r:id="rId4" tooltip="Gene knockout"/>
              </a:rPr>
              <a:t>gene knockout</a:t>
            </a:r>
            <a:r>
              <a:rPr lang="en-US" sz="2400" dirty="0">
                <a:solidFill>
                  <a:srgbClr val="92D050"/>
                </a:solidFill>
                <a:latin typeface="Times New Roman" panose="02020603050405020304" pitchFamily="18" charset="0"/>
                <a:ea typeface="Calibri" panose="020F0502020204030204" pitchFamily="34" charset="0"/>
                <a:cs typeface="Arial" panose="020B0604020202020204" pitchFamily="34" charset="0"/>
              </a:rPr>
              <a:t> organism</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227746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0"/>
            <a:ext cx="8911687" cy="1280890"/>
          </a:xfrm>
        </p:spPr>
        <p:txBody>
          <a:bodyPr>
            <a:normAutofit fontScale="90000"/>
          </a:bodyPr>
          <a:lstStyle/>
          <a:p>
            <a:pPr>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Genetic Engineering  Applications</a:t>
            </a:r>
            <a:br>
              <a:rPr lang="en-US" sz="28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289560" y="533400"/>
            <a:ext cx="11902440" cy="5377822"/>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Medicine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Genetic </a:t>
            </a:r>
            <a:r>
              <a:rPr lang="en-US" sz="2400"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a:rPr>
              <a:t>engineering has resulted in</a:t>
            </a:r>
            <a:r>
              <a:rPr lang="en-US" sz="2400" dirty="0">
                <a:latin typeface="Times New Roman" panose="02020603050405020304" pitchFamily="18" charset="0"/>
                <a:ea typeface="Calibri" panose="020F0502020204030204" pitchFamily="34" charset="0"/>
                <a:cs typeface="Arial" panose="020B0604020202020204" pitchFamily="34" charset="0"/>
              </a:rPr>
              <a:t> a series of medical products. The first two commercially prepared products from recombinant DNA technology were insulin and human growth hormone, both of which were cultured in the E. coli bacteria. Since then a plethora of products have appeared on the market, including the following abbreviated list, all made in E. coli:</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err="1">
                <a:latin typeface="Times New Roman" panose="02020603050405020304" pitchFamily="18" charset="0"/>
                <a:ea typeface="Calibri" panose="020F0502020204030204" pitchFamily="34" charset="0"/>
                <a:cs typeface="Arial" panose="020B0604020202020204" pitchFamily="34" charset="0"/>
              </a:rPr>
              <a:t>BIOnate</a:t>
            </a:r>
            <a:r>
              <a:rPr lang="en-US" sz="2400" dirty="0">
                <a:latin typeface="Times New Roman" panose="02020603050405020304" pitchFamily="18" charset="0"/>
                <a:ea typeface="Calibri" panose="020F0502020204030204" pitchFamily="34" charset="0"/>
                <a:cs typeface="Arial" panose="020B0604020202020204" pitchFamily="34" charset="0"/>
              </a:rPr>
              <a:t> :A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vaccine</a:t>
            </a:r>
            <a:r>
              <a:rPr lang="en-US" sz="2400" dirty="0">
                <a:latin typeface="Times New Roman" panose="02020603050405020304" pitchFamily="18" charset="0"/>
                <a:ea typeface="Calibri" panose="020F0502020204030204" pitchFamily="34" charset="0"/>
                <a:cs typeface="Arial" panose="020B0604020202020204" pitchFamily="34" charset="0"/>
              </a:rPr>
              <a:t> is usually a harmless version of a bacterium or virus that is injected into an organism to activate the immune system to attack and destroy similar substances in the future.</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Tumor </a:t>
            </a:r>
            <a:r>
              <a:rPr lang="en-US" sz="2400" b="1"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a:rPr>
              <a:t>necrosis factor</a:t>
            </a:r>
            <a:r>
              <a:rPr lang="en-US" sz="2400" dirty="0">
                <a:latin typeface="Times New Roman" panose="02020603050405020304" pitchFamily="18" charset="0"/>
                <a:ea typeface="Calibri" panose="020F0502020204030204" pitchFamily="34" charset="0"/>
                <a:cs typeface="Arial" panose="020B0604020202020204" pitchFamily="34" charset="0"/>
              </a:rPr>
              <a:t>. Treatment for certain tumor cells</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Interleukin-2 (IL-2)</a:t>
            </a:r>
            <a:r>
              <a:rPr lang="en-US" sz="2400" dirty="0">
                <a:latin typeface="Times New Roman" panose="02020603050405020304" pitchFamily="18" charset="0"/>
                <a:ea typeface="Calibri" panose="020F0502020204030204" pitchFamily="34" charset="0"/>
                <a:cs typeface="Arial" panose="020B0604020202020204" pitchFamily="34" charset="0"/>
              </a:rPr>
              <a:t>. Cancer treatment, immune deficiency, and HIV infection treatment</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err="1">
                <a:latin typeface="Times New Roman" panose="02020603050405020304" pitchFamily="18" charset="0"/>
                <a:ea typeface="Calibri" panose="020F0502020204030204" pitchFamily="34" charset="0"/>
                <a:cs typeface="Arial" panose="020B0604020202020204" pitchFamily="34" charset="0"/>
              </a:rPr>
              <a:t>Prourokinase</a:t>
            </a:r>
            <a:r>
              <a:rPr lang="en-US" sz="2400" dirty="0">
                <a:latin typeface="Times New Roman" panose="02020603050405020304" pitchFamily="18" charset="0"/>
                <a:ea typeface="Calibri" panose="020F0502020204030204" pitchFamily="34" charset="0"/>
                <a:cs typeface="Arial" panose="020B0604020202020204" pitchFamily="34" charset="0"/>
              </a:rPr>
              <a:t>. Treatment for heart attacks</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Taxol</a:t>
            </a:r>
            <a:r>
              <a:rPr lang="en-US" sz="2400" dirty="0">
                <a:latin typeface="Times New Roman" panose="02020603050405020304" pitchFamily="18" charset="0"/>
                <a:ea typeface="Calibri" panose="020F0502020204030204" pitchFamily="34" charset="0"/>
                <a:cs typeface="Arial" panose="020B0604020202020204" pitchFamily="34" charset="0"/>
              </a:rPr>
              <a:t>. Treatment for ovarian cancer</a:t>
            </a:r>
            <a:endParaRPr lang="en-US" sz="2400"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buSzPts val="1000"/>
              <a:buFont typeface="Symbol" panose="05050102010706020507" pitchFamily="18" charset="2"/>
              <a:buChar char=""/>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Interferon</a:t>
            </a:r>
            <a:r>
              <a:rPr lang="en-US" sz="2400" dirty="0">
                <a:latin typeface="Times New Roman" panose="02020603050405020304" pitchFamily="18" charset="0"/>
                <a:ea typeface="Calibri" panose="020F0502020204030204" pitchFamily="34" charset="0"/>
                <a:cs typeface="Arial" panose="020B0604020202020204" pitchFamily="34" charset="0"/>
              </a:rPr>
              <a:t>. Treatment for cancer and viral infections</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9458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840" y="944880"/>
            <a:ext cx="10879772" cy="4966342"/>
          </a:xfrm>
        </p:spPr>
        <p:txBody>
          <a:bodyPr>
            <a:noAutofit/>
          </a:bodyPr>
          <a:lstStyle/>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In addition, a number of </a:t>
            </a:r>
            <a:r>
              <a:rPr lang="en-US" sz="2400" i="1" dirty="0">
                <a:latin typeface="Times New Roman" panose="02020603050405020304" pitchFamily="18" charset="0"/>
                <a:ea typeface="Calibri" panose="020F0502020204030204" pitchFamily="34" charset="0"/>
                <a:cs typeface="Arial" panose="020B0604020202020204" pitchFamily="34" charset="0"/>
              </a:rPr>
              <a:t>vaccines</a:t>
            </a:r>
            <a:r>
              <a:rPr lang="en-US" sz="2400" dirty="0">
                <a:latin typeface="Times New Roman" panose="02020603050405020304" pitchFamily="18" charset="0"/>
                <a:ea typeface="Calibri" panose="020F0502020204030204" pitchFamily="34" charset="0"/>
                <a:cs typeface="Arial" panose="020B0604020202020204" pitchFamily="34" charset="0"/>
              </a:rPr>
              <a:t> are now commercially prepared from recombinant hosts. At one time vaccines were made by denaturing the disease and then injecting it into humans with the hope that it would activate their immune system to fight future intrusions by that invader. Unfortunately, the patient sometimes still ended up with the disease.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dirty="0">
                <a:latin typeface="Times New Roman" panose="02020603050405020304" pitchFamily="18" charset="0"/>
                <a:ea typeface="Calibri" panose="020F0502020204030204" pitchFamily="34" charset="0"/>
                <a:cs typeface="Arial" panose="020B0604020202020204" pitchFamily="34" charset="0"/>
              </a:rPr>
              <a:t>With DNA technology, only the identifiable outside shell of the microorganism is needed, copied, and injected into a harmless host to create the vaccine. This method is likely to be much safer because the actual disease-causing microbe is not transferred to the host. The immune system is activated by specific proteins on the surface of the microorganism -e. DNA technology takes that into account and only utilizes identifying surface features for the vaccine. Currently vaccines for the hepatitis B virus, herpes type 2 viruses, and malaria are in development for trial use in the near future.</a:t>
            </a:r>
            <a:endParaRPr lang="en-US" sz="2400" dirty="0">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pic>
        <p:nvPicPr>
          <p:cNvPr id="2" name="Picture 1"/>
          <p:cNvPicPr>
            <a:picLocks noChangeAspect="1"/>
          </p:cNvPicPr>
          <p:nvPr/>
        </p:nvPicPr>
        <p:blipFill>
          <a:blip r:embed="rId2"/>
          <a:stretch>
            <a:fillRect/>
          </a:stretch>
        </p:blipFill>
        <p:spPr>
          <a:xfrm>
            <a:off x="4070106" y="2669931"/>
            <a:ext cx="3067050" cy="533400"/>
          </a:xfrm>
          <a:prstGeom prst="rect">
            <a:avLst/>
          </a:prstGeom>
        </p:spPr>
      </p:pic>
    </p:spTree>
    <p:extLst>
      <p:ext uri="{BB962C8B-B14F-4D97-AF65-F5344CB8AC3E}">
        <p14:creationId xmlns:p14="http://schemas.microsoft.com/office/powerpoint/2010/main" val="237232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56672" y="269631"/>
            <a:ext cx="9638865" cy="6589068"/>
          </a:xfrm>
          <a:prstGeom prst="rect">
            <a:avLst/>
          </a:prstGeom>
        </p:spPr>
      </p:pic>
    </p:spTree>
    <p:extLst>
      <p:ext uri="{BB962C8B-B14F-4D97-AF65-F5344CB8AC3E}">
        <p14:creationId xmlns:p14="http://schemas.microsoft.com/office/powerpoint/2010/main" val="5208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 y="0"/>
            <a:ext cx="11932920" cy="7071360"/>
          </a:xfrm>
        </p:spPr>
        <p:txBody>
          <a:bodyPr>
            <a:noAutofit/>
          </a:bodyPr>
          <a:lstStyle/>
          <a:p>
            <a:pPr marL="0">
              <a:lnSpc>
                <a:spcPct val="115000"/>
              </a:lnSpc>
              <a:spcBef>
                <a:spcPts val="0"/>
              </a:spcBef>
              <a:spcAft>
                <a:spcPts val="1000"/>
              </a:spcAft>
            </a:pPr>
            <a:r>
              <a:rPr lang="en-US" sz="3200" b="1" dirty="0">
                <a:latin typeface="Times New Roman" panose="02020603050405020304" pitchFamily="18" charset="0"/>
                <a:ea typeface="Calibri" panose="020F0502020204030204" pitchFamily="34" charset="0"/>
                <a:cs typeface="Arial" panose="020B0604020202020204" pitchFamily="34" charset="0"/>
              </a:rPr>
              <a:t>Agriculture :</a:t>
            </a:r>
            <a:r>
              <a:rPr lang="en-US" sz="2400" b="1" dirty="0">
                <a:latin typeface="Times New Roman" panose="02020603050405020304" pitchFamily="18" charset="0"/>
                <a:ea typeface="Calibri" panose="020F0502020204030204" pitchFamily="34" charset="0"/>
                <a:cs typeface="Arial" panose="020B0604020202020204" pitchFamily="34" charset="0"/>
              </a:rPr>
              <a:t>Crop plants have been and continue to be the focus of biotechnology as efforts are made to improve yield and profitability by improving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crop resistance to insects </a:t>
            </a:r>
            <a:r>
              <a:rPr lang="en-US" sz="2400" b="1" dirty="0">
                <a:latin typeface="Times New Roman" panose="02020603050405020304" pitchFamily="18" charset="0"/>
                <a:ea typeface="Calibri" panose="020F0502020204030204" pitchFamily="34" charset="0"/>
                <a:cs typeface="Arial" panose="020B0604020202020204" pitchFamily="34" charset="0"/>
              </a:rPr>
              <a:t>and certain herbicides and delaying ripening (for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better transport and spoilage resistance</a:t>
            </a:r>
            <a:r>
              <a:rPr lang="en-US" sz="2400" b="1" dirty="0">
                <a:latin typeface="Times New Roman" panose="02020603050405020304" pitchFamily="18" charset="0"/>
                <a:ea typeface="Calibri" panose="020F0502020204030204" pitchFamily="34" charset="0"/>
                <a:cs typeface="Arial" panose="020B0604020202020204" pitchFamily="34" charset="0"/>
              </a:rPr>
              <a:t>). The creation of a transgenic plant, one that has received genes from another organism, proved more difficult than animals. Unlike animals, finding a vector for plants proved to be difficult until the isolation of the </a:t>
            </a:r>
            <a:r>
              <a:rPr lang="en-US" sz="2400" b="1" i="1" dirty="0" err="1">
                <a:latin typeface="Times New Roman" panose="02020603050405020304" pitchFamily="18" charset="0"/>
                <a:ea typeface="Calibri" panose="020F0502020204030204" pitchFamily="34" charset="0"/>
                <a:cs typeface="Arial" panose="020B0604020202020204" pitchFamily="34" charset="0"/>
              </a:rPr>
              <a:t>Ti</a:t>
            </a:r>
            <a:r>
              <a:rPr lang="en-US" sz="2400" b="1" i="1" dirty="0">
                <a:latin typeface="Times New Roman" panose="02020603050405020304" pitchFamily="18" charset="0"/>
                <a:ea typeface="Calibri" panose="020F0502020204030204" pitchFamily="34" charset="0"/>
                <a:cs typeface="Arial" panose="020B0604020202020204" pitchFamily="34" charset="0"/>
              </a:rPr>
              <a:t> plasmid</a:t>
            </a:r>
            <a:r>
              <a:rPr lang="en-US" sz="2400" b="1" dirty="0">
                <a:latin typeface="Times New Roman" panose="02020603050405020304" pitchFamily="18" charset="0"/>
                <a:ea typeface="Calibri" panose="020F0502020204030204" pitchFamily="34" charset="0"/>
                <a:cs typeface="Arial" panose="020B0604020202020204" pitchFamily="34" charset="0"/>
              </a:rPr>
              <a:t>, harvested from a tumor-inducing (</a:t>
            </a:r>
            <a:r>
              <a:rPr lang="en-US" sz="2400" b="1" dirty="0" err="1">
                <a:latin typeface="Times New Roman" panose="02020603050405020304" pitchFamily="18" charset="0"/>
                <a:ea typeface="Calibri" panose="020F0502020204030204" pitchFamily="34" charset="0"/>
                <a:cs typeface="Arial" panose="020B0604020202020204" pitchFamily="34" charset="0"/>
              </a:rPr>
              <a:t>Ti</a:t>
            </a:r>
            <a:r>
              <a:rPr lang="en-US" sz="2400" b="1" dirty="0">
                <a:latin typeface="Times New Roman" panose="02020603050405020304" pitchFamily="18" charset="0"/>
                <a:ea typeface="Calibri" panose="020F0502020204030204" pitchFamily="34" charset="0"/>
                <a:cs typeface="Arial" panose="020B0604020202020204" pitchFamily="34" charset="0"/>
              </a:rPr>
              <a:t>) bacteria found in the soil. The plasmid is “shot” into a cell, where the plasmid readily attaches to the plant's DNA. Although successful in fruits and vegetables, the </a:t>
            </a:r>
            <a:r>
              <a:rPr lang="en-US" sz="2400" b="1"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Ti</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plasmid </a:t>
            </a:r>
            <a:r>
              <a:rPr lang="en-US" sz="2400" b="1" dirty="0">
                <a:latin typeface="Times New Roman" panose="02020603050405020304" pitchFamily="18" charset="0"/>
                <a:ea typeface="Calibri" panose="020F0502020204030204" pitchFamily="34" charset="0"/>
                <a:cs typeface="Arial" panose="020B0604020202020204" pitchFamily="34" charset="0"/>
              </a:rPr>
              <a:t>has generated limited success in grain crops.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Creating a crop that is resistant to a specific herbicide proved to be a success because the herbicide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eliminated weed competition from the crop plant</a:t>
            </a:r>
            <a:r>
              <a:rPr lang="en-US" sz="2400" b="1" dirty="0">
                <a:latin typeface="Times New Roman" panose="02020603050405020304" pitchFamily="18" charset="0"/>
                <a:ea typeface="Calibri" panose="020F0502020204030204" pitchFamily="34" charset="0"/>
                <a:cs typeface="Arial" panose="020B0604020202020204" pitchFamily="34" charset="0"/>
              </a:rPr>
              <a:t>. Researchers discovered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herbicide-resistant bacteria</a:t>
            </a:r>
            <a:r>
              <a:rPr lang="en-US" sz="2400" b="1" dirty="0">
                <a:latin typeface="Times New Roman" panose="02020603050405020304" pitchFamily="18" charset="0"/>
                <a:ea typeface="Calibri" panose="020F0502020204030204" pitchFamily="34" charset="0"/>
                <a:cs typeface="Arial" panose="020B0604020202020204" pitchFamily="34" charset="0"/>
              </a:rPr>
              <a:t>, isolated the genes responsible for the condition, and “shot” them into a crop plant, which then proved to be resistant to that herbicide. Similarly, insect-resistant plants are becoming available as researchers discover bacterial enzymes that destroy or immobilize unwanted herbivores, and others that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increase nitrogen fixation in the soil for use by plants.</a:t>
            </a:r>
            <a:endPar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6810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0140" y="-20466"/>
            <a:ext cx="3230791" cy="2104100"/>
          </a:xfrm>
          <a:prstGeom prst="rect">
            <a:avLst/>
          </a:prstGeom>
        </p:spPr>
      </p:pic>
      <p:pic>
        <p:nvPicPr>
          <p:cNvPr id="10242" name="Picture 2" descr="http://cdn.phys.org/newman/gfx/news/2012/cornisgene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7621" y="148598"/>
            <a:ext cx="8564380" cy="676721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نتيجة بحث الصور عن ‪picture of genome modifying organism co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085" y="2380512"/>
            <a:ext cx="2628900" cy="209736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2.gstatic.com/images?q=tbn:ANd9GcTK-WXStEup6uY3DXadlbsvF3mHYKv9eydi_5LUkt4X1jjh8F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10" y="4623115"/>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22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494675"/>
            <a:ext cx="11230292" cy="5416547"/>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Geneticists are on the threshold of a major agricultural breakthrough. All plants need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nitrogen to grow</a:t>
            </a:r>
            <a:r>
              <a:rPr lang="en-US" sz="2400" b="1" dirty="0">
                <a:latin typeface="Times New Roman" panose="02020603050405020304" pitchFamily="18" charset="0"/>
                <a:ea typeface="Calibri" panose="020F0502020204030204" pitchFamily="34" charset="0"/>
                <a:cs typeface="Arial" panose="020B0604020202020204" pitchFamily="34" charset="0"/>
              </a:rPr>
              <a:t>. In fact, nitrogen is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one of the three </a:t>
            </a:r>
            <a:r>
              <a:rPr lang="en-US" sz="2400" b="1" dirty="0">
                <a:latin typeface="Times New Roman" panose="02020603050405020304" pitchFamily="18" charset="0"/>
                <a:ea typeface="Calibri" panose="020F0502020204030204" pitchFamily="34" charset="0"/>
                <a:cs typeface="Arial" panose="020B0604020202020204" pitchFamily="34" charset="0"/>
              </a:rPr>
              <a:t>most important nutrients a plant requires. Although the atmosphere is approximately 78 percent nitrogen, it is in a form that is unusable to plants. However, a naturally occurring </a:t>
            </a:r>
            <a:r>
              <a:rPr lang="en-US" sz="2400" b="1" i="1" dirty="0">
                <a:solidFill>
                  <a:srgbClr val="FF0000"/>
                </a:solidFill>
                <a:latin typeface="Times New Roman" panose="02020603050405020304" pitchFamily="18" charset="0"/>
                <a:ea typeface="Calibri" panose="020F0502020204030204" pitchFamily="34" charset="0"/>
                <a:cs typeface="Arial" panose="020B0604020202020204" pitchFamily="34" charset="0"/>
              </a:rPr>
              <a:t>rhizobium</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bacterium </a:t>
            </a:r>
            <a:r>
              <a:rPr lang="en-US" sz="2400" b="1" dirty="0">
                <a:latin typeface="Times New Roman" panose="02020603050405020304" pitchFamily="18" charset="0"/>
                <a:ea typeface="Calibri" panose="020F0502020204030204" pitchFamily="34" charset="0"/>
                <a:cs typeface="Arial" panose="020B0604020202020204" pitchFamily="34" charset="0"/>
              </a:rPr>
              <a:t>is found in the soil and converts atmospheric nitrogen into a form usable by plants. These nitrogen-fixing bacteria are also found naturally occurring in the legumes of certain plants such as soybeans and peanuts. Because they contain these unusual bacteria, they can grow in nitrogen-deficient soil that prohibits the growth of other crop plants. Researchers hope that by isolating these bacteria, they can identify the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DNA segment that codes for nitrogen fixation</a:t>
            </a:r>
            <a:r>
              <a:rPr lang="en-US" sz="2400" b="1" dirty="0">
                <a:latin typeface="Times New Roman" panose="02020603050405020304" pitchFamily="18" charset="0"/>
                <a:ea typeface="Calibri" panose="020F0502020204030204" pitchFamily="34" charset="0"/>
                <a:cs typeface="Arial" panose="020B0604020202020204" pitchFamily="34" charset="0"/>
              </a:rPr>
              <a:t>, remove the segment, and insert it into the DNA of a profitable cash crop! In so doing, the new transgenic crop plants could live in new fringe territories, which are areas normally not suitable for their growth, and grow in current locations without the addition of costly fertilizers!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307611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 y="344774"/>
            <a:ext cx="10940732" cy="5566448"/>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Projects with genetically modified products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err="1">
                <a:latin typeface="Times New Roman" panose="02020603050405020304" pitchFamily="18" charset="0"/>
                <a:ea typeface="Calibri" panose="020F0502020204030204" pitchFamily="34" charset="0"/>
                <a:cs typeface="Arial" panose="020B0604020202020204" pitchFamily="34" charset="0"/>
              </a:rPr>
              <a:t>Bt</a:t>
            </a:r>
            <a:r>
              <a:rPr lang="en-US" sz="2400" b="1" dirty="0">
                <a:latin typeface="Times New Roman" panose="02020603050405020304" pitchFamily="18" charset="0"/>
                <a:ea typeface="Calibri" panose="020F0502020204030204" pitchFamily="34" charset="0"/>
                <a:cs typeface="Arial" panose="020B0604020202020204" pitchFamily="34" charset="0"/>
              </a:rPr>
              <a:t> cotton: Since we began developing cotton varieties in 1984, using GM technologies, enormous improvements have been made.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Australia</a:t>
            </a:r>
            <a:r>
              <a:rPr lang="en-US" sz="2400" b="1" dirty="0">
                <a:latin typeface="Times New Roman" panose="02020603050405020304" pitchFamily="18" charset="0"/>
                <a:ea typeface="Calibri" panose="020F0502020204030204" pitchFamily="34" charset="0"/>
                <a:cs typeface="Arial" panose="020B0604020202020204" pitchFamily="34" charset="0"/>
              </a:rPr>
              <a:t> now has the highest cotton yields in the world, exporting cotton worth $2.5 billion each year. We've reduced Australian growers’ reliance on insecticides and improved their water use efficiency. Currently, more than 95 per cent of the Australian cotton crop is grown from CSIRO bred varieties, which have reduced pesticide use by up to 85 per cent and herbicide use by about 52 per cent</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DHA canola: We have developed canola plants which produce high quality oils rich in omega-3 DHA (docosahexaenoic acid). This nutrient is currently only found in beneficial quantities in ocean-based algae, and the fish that eat it. This product could break the world's reliance on fish stocks while meeting the increasing demand for these healthy long-chain omega-3 oils</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31380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20" name="Picture 4" descr="http://images.slideplayer.com/16/4912953/slides/slide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331" y="239843"/>
            <a:ext cx="10777928" cy="661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420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87470"/>
          </a:xfrm>
        </p:spPr>
        <p:txBody>
          <a:bodyPr>
            <a:normAutofit fontScale="90000"/>
          </a:bodyPr>
          <a:lstStyle/>
          <a:p>
            <a:pPr lvl="0">
              <a:spcBef>
                <a:spcPts val="1000"/>
              </a:spcBef>
            </a:pPr>
            <a:r>
              <a:rPr lang="en-US" sz="4400" b="1" dirty="0">
                <a:solidFill>
                  <a:prstClr val="black">
                    <a:lumMod val="65000"/>
                    <a:lumOff val="35000"/>
                  </a:prstClr>
                </a:solidFill>
                <a:ea typeface="+mn-ea"/>
                <a:cs typeface="+mn-cs"/>
              </a:rPr>
              <a:t>Genetic Engineering</a:t>
            </a:r>
            <a:br>
              <a:rPr lang="en-US" sz="1800" dirty="0">
                <a:solidFill>
                  <a:prstClr val="black">
                    <a:lumMod val="65000"/>
                    <a:lumOff val="35000"/>
                  </a:prstClr>
                </a:solidFill>
                <a:ea typeface="+mn-ea"/>
                <a:cs typeface="+mn-cs"/>
              </a:rPr>
            </a:br>
            <a:endParaRPr lang="en-US" dirty="0"/>
          </a:p>
        </p:txBody>
      </p:sp>
      <p:sp>
        <p:nvSpPr>
          <p:cNvPr id="5" name="AutoShape 4" descr="نتيجة بحث الصور عن ‪PICTURES OF GENE manipulation‬‏"/>
          <p:cNvSpPr>
            <a:spLocks noGrp="1" noChangeAspect="1" noChangeArrowheads="1"/>
          </p:cNvSpPr>
          <p:nvPr>
            <p:ph idx="1"/>
          </p:nvPr>
        </p:nvSpPr>
        <p:spPr bwMode="auto">
          <a:xfrm>
            <a:off x="1154430" y="1451610"/>
            <a:ext cx="10350182" cy="44159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lvl="0" indent="0">
              <a:buClr>
                <a:srgbClr val="A53010"/>
              </a:buClr>
              <a:buNone/>
            </a:pPr>
            <a:r>
              <a:rPr lang="en-US" b="1" dirty="0">
                <a:solidFill>
                  <a:prstClr val="black">
                    <a:lumMod val="65000"/>
                    <a:lumOff val="35000"/>
                  </a:prstClr>
                </a:solidFill>
              </a:rPr>
              <a:t>The term </a:t>
            </a:r>
            <a:r>
              <a:rPr lang="en-US" b="1" dirty="0">
                <a:solidFill>
                  <a:srgbClr val="FF0000"/>
                </a:solidFill>
              </a:rPr>
              <a:t>genetic engineering </a:t>
            </a:r>
            <a:r>
              <a:rPr lang="en-US" b="1" dirty="0">
                <a:solidFill>
                  <a:prstClr val="black">
                    <a:lumMod val="65000"/>
                    <a:lumOff val="35000"/>
                  </a:prstClr>
                </a:solidFill>
              </a:rPr>
              <a:t>is probably the label that most people would Several terms may be used to describe the technologies involved in </a:t>
            </a:r>
            <a:r>
              <a:rPr lang="en-US" b="1" dirty="0">
                <a:solidFill>
                  <a:srgbClr val="FF0000"/>
                </a:solidFill>
              </a:rPr>
              <a:t>manipulating genes</a:t>
            </a:r>
            <a:r>
              <a:rPr lang="en-US" b="1" dirty="0">
                <a:solidFill>
                  <a:prstClr val="black">
                    <a:lumMod val="65000"/>
                    <a:lumOff val="35000"/>
                  </a:prstClr>
                </a:solidFill>
              </a:rPr>
              <a:t>. However, there are several other terms that can be used to describe the technology, including </a:t>
            </a:r>
            <a:r>
              <a:rPr lang="en-US" b="1" dirty="0">
                <a:solidFill>
                  <a:srgbClr val="FF0000"/>
                </a:solidFill>
              </a:rPr>
              <a:t>gene manipulation</a:t>
            </a:r>
            <a:r>
              <a:rPr lang="en-US" b="1" dirty="0">
                <a:solidFill>
                  <a:prstClr val="black">
                    <a:lumMod val="65000"/>
                    <a:lumOff val="35000"/>
                  </a:prstClr>
                </a:solidFill>
              </a:rPr>
              <a:t>, </a:t>
            </a:r>
            <a:r>
              <a:rPr lang="en-US" b="1" dirty="0">
                <a:solidFill>
                  <a:srgbClr val="FF0000"/>
                </a:solidFill>
              </a:rPr>
              <a:t>gene cloning</a:t>
            </a:r>
            <a:r>
              <a:rPr lang="en-US" b="1" dirty="0">
                <a:solidFill>
                  <a:prstClr val="black">
                    <a:lumMod val="65000"/>
                    <a:lumOff val="35000"/>
                  </a:prstClr>
                </a:solidFill>
              </a:rPr>
              <a:t>, </a:t>
            </a:r>
            <a:r>
              <a:rPr lang="en-US" b="1" dirty="0">
                <a:solidFill>
                  <a:srgbClr val="FF0000"/>
                </a:solidFill>
              </a:rPr>
              <a:t>recombinant DNA technology</a:t>
            </a:r>
            <a:r>
              <a:rPr lang="en-US" b="1" dirty="0">
                <a:solidFill>
                  <a:prstClr val="black">
                    <a:lumMod val="65000"/>
                    <a:lumOff val="35000"/>
                  </a:prstClr>
                </a:solidFill>
              </a:rPr>
              <a:t>, </a:t>
            </a:r>
            <a:r>
              <a:rPr lang="en-US" b="1" dirty="0">
                <a:solidFill>
                  <a:srgbClr val="FF0000"/>
                </a:solidFill>
              </a:rPr>
              <a:t>genetic modification</a:t>
            </a:r>
            <a:r>
              <a:rPr lang="en-US" b="1" dirty="0">
                <a:solidFill>
                  <a:prstClr val="black">
                    <a:lumMod val="65000"/>
                    <a:lumOff val="35000"/>
                  </a:prstClr>
                </a:solidFill>
              </a:rPr>
              <a:t>, and the </a:t>
            </a:r>
            <a:r>
              <a:rPr lang="en-US" b="1" dirty="0">
                <a:solidFill>
                  <a:srgbClr val="FF0000"/>
                </a:solidFill>
              </a:rPr>
              <a:t>new genetics</a:t>
            </a:r>
            <a:r>
              <a:rPr lang="en-US" b="1" dirty="0">
                <a:solidFill>
                  <a:prstClr val="black">
                    <a:lumMod val="65000"/>
                    <a:lumOff val="35000"/>
                  </a:prstClr>
                </a:solidFill>
              </a:rPr>
              <a:t>. There are also legal definitions used in administering regulatory mechanisms in countries where genetic engineering is practiced.</a:t>
            </a:r>
          </a:p>
          <a:p>
            <a:pPr marL="0" lvl="0" indent="0">
              <a:buClr>
                <a:srgbClr val="A53010"/>
              </a:buClr>
              <a:buNone/>
            </a:pPr>
            <a:endParaRPr lang="en-US" dirty="0">
              <a:solidFill>
                <a:prstClr val="black">
                  <a:lumMod val="65000"/>
                  <a:lumOff val="35000"/>
                </a:prstClr>
              </a:solidFill>
            </a:endParaRPr>
          </a:p>
          <a:p>
            <a:pPr marL="0" algn="just">
              <a:lnSpc>
                <a:spcPct val="115000"/>
              </a:lnSpc>
              <a:spcBef>
                <a:spcPts val="0"/>
              </a:spcBef>
              <a:spcAft>
                <a:spcPts val="1000"/>
              </a:spcAft>
            </a:pPr>
            <a:r>
              <a:rPr lang="en-US" b="1" dirty="0">
                <a:latin typeface="Times New Roman" panose="02020603050405020304" pitchFamily="18" charset="0"/>
                <a:ea typeface="Calibri" panose="020F0502020204030204" pitchFamily="34" charset="0"/>
                <a:cs typeface="Arial" panose="020B0604020202020204" pitchFamily="34" charset="0"/>
              </a:rPr>
              <a:t>Genetic engineering</a:t>
            </a:r>
            <a:r>
              <a:rPr lang="en-US" dirty="0">
                <a:latin typeface="Times New Roman" panose="02020603050405020304" pitchFamily="18" charset="0"/>
                <a:ea typeface="Calibri" panose="020F0502020204030204" pitchFamily="34" charset="0"/>
                <a:cs typeface="Arial" panose="020B0604020202020204" pitchFamily="34" charset="0"/>
              </a:rPr>
              <a:t> is the direct manipulation of an organism's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tooltip="Genome"/>
              </a:rPr>
              <a:t>genome</a:t>
            </a:r>
            <a:r>
              <a:rPr lang="en-US" dirty="0">
                <a:latin typeface="Times New Roman" panose="02020603050405020304" pitchFamily="18" charset="0"/>
                <a:ea typeface="Calibri" panose="020F0502020204030204" pitchFamily="34" charset="0"/>
                <a:cs typeface="Arial" panose="020B0604020202020204" pitchFamily="34" charset="0"/>
              </a:rPr>
              <a:t> using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tooltip="Biotechnology"/>
              </a:rPr>
              <a:t>biotechnology</a:t>
            </a:r>
            <a:r>
              <a:rPr lang="en-US" dirty="0">
                <a:latin typeface="Times New Roman" panose="02020603050405020304" pitchFamily="18" charset="0"/>
                <a:ea typeface="Calibri" panose="020F0502020204030204" pitchFamily="34" charset="0"/>
                <a:cs typeface="Arial" panose="020B0604020202020204" pitchFamily="34" charset="0"/>
              </a:rPr>
              <a:t>. It is a set of technologies used to change the genetic makeup of cells, including the transfer of genes within and across species boundaries to produce improved or novel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4" tooltip="Organisms"/>
              </a:rPr>
              <a:t>organisms</a:t>
            </a:r>
            <a:r>
              <a:rPr lang="en-US" dirty="0">
                <a:latin typeface="Times New Roman" panose="02020603050405020304" pitchFamily="18" charset="0"/>
                <a:ea typeface="Calibri" panose="020F0502020204030204" pitchFamily="34" charset="0"/>
                <a:cs typeface="Arial" panose="020B0604020202020204" pitchFamily="34" charset="0"/>
              </a:rPr>
              <a:t>. New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DNA"/>
              </a:rPr>
              <a:t>DNA</a:t>
            </a:r>
            <a:r>
              <a:rPr lang="en-US" dirty="0">
                <a:latin typeface="Times New Roman" panose="02020603050405020304" pitchFamily="18" charset="0"/>
                <a:ea typeface="Calibri" panose="020F0502020204030204" pitchFamily="34" charset="0"/>
                <a:cs typeface="Arial" panose="020B0604020202020204" pitchFamily="34" charset="0"/>
              </a:rPr>
              <a:t> may be inserted in the host genome by first isolating and copying the genetic material of interest using </a:t>
            </a:r>
            <a:r>
              <a:rPr lang="en-US"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tooltip="Molecular cloning"/>
              </a:rPr>
              <a:t>molecular cloning</a:t>
            </a:r>
            <a:r>
              <a:rPr lang="en-US" dirty="0">
                <a:latin typeface="Times New Roman" panose="02020603050405020304" pitchFamily="18" charset="0"/>
                <a:ea typeface="Calibri" panose="020F0502020204030204" pitchFamily="34" charset="0"/>
                <a:cs typeface="Arial" panose="020B0604020202020204" pitchFamily="34" charset="0"/>
              </a:rPr>
              <a:t> methods to generate a DNA sequence, or by synthesizing the DNA, and then inserting this construct into the host organism. </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p:cNvPicPr>
            <a:picLocks noChangeAspect="1"/>
          </p:cNvPicPr>
          <p:nvPr/>
        </p:nvPicPr>
        <p:blipFill>
          <a:blip r:embed="rId7"/>
          <a:stretch>
            <a:fillRect/>
          </a:stretch>
        </p:blipFill>
        <p:spPr>
          <a:xfrm>
            <a:off x="7429500" y="5161426"/>
            <a:ext cx="3920491" cy="1412307"/>
          </a:xfrm>
          <a:prstGeom prst="rect">
            <a:avLst/>
          </a:prstGeom>
        </p:spPr>
      </p:pic>
      <p:pic>
        <p:nvPicPr>
          <p:cNvPr id="8" name="Picture 7"/>
          <p:cNvPicPr>
            <a:picLocks noChangeAspect="1"/>
          </p:cNvPicPr>
          <p:nvPr/>
        </p:nvPicPr>
        <p:blipFill>
          <a:blip r:embed="rId8"/>
          <a:stretch>
            <a:fillRect/>
          </a:stretch>
        </p:blipFill>
        <p:spPr>
          <a:xfrm>
            <a:off x="1620202" y="5161426"/>
            <a:ext cx="2619375" cy="1743075"/>
          </a:xfrm>
          <a:prstGeom prst="rect">
            <a:avLst/>
          </a:prstGeom>
        </p:spPr>
      </p:pic>
    </p:spTree>
    <p:extLst>
      <p:ext uri="{BB962C8B-B14F-4D97-AF65-F5344CB8AC3E}">
        <p14:creationId xmlns:p14="http://schemas.microsoft.com/office/powerpoint/2010/main" val="113949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666" y="569626"/>
            <a:ext cx="10994946" cy="5341596"/>
          </a:xfrm>
        </p:spPr>
        <p:txBody>
          <a:bodyPr>
            <a:norm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SHO Safflower: By engineering safflower to contain 94 per cent oleic acid, we've produced the world’s highest source of oleic acid. This chemical can be used in lubricants, </a:t>
            </a:r>
            <a:r>
              <a:rPr lang="en-US" sz="2400" b="1" dirty="0" err="1">
                <a:latin typeface="Times New Roman" panose="02020603050405020304" pitchFamily="18" charset="0"/>
                <a:ea typeface="Calibri" panose="020F0502020204030204" pitchFamily="34" charset="0"/>
                <a:cs typeface="Arial" panose="020B0604020202020204" pitchFamily="34" charset="0"/>
              </a:rPr>
              <a:t>oleochemicals</a:t>
            </a:r>
            <a:r>
              <a:rPr lang="en-US" sz="2400" b="1" dirty="0">
                <a:latin typeface="Times New Roman" panose="02020603050405020304" pitchFamily="18" charset="0"/>
                <a:ea typeface="Calibri" panose="020F0502020204030204" pitchFamily="34" charset="0"/>
                <a:cs typeface="Arial" panose="020B0604020202020204" pitchFamily="34" charset="0"/>
              </a:rPr>
              <a:t> and transformer oil</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Leaf oil: We have engineered tobacco plants to have oilseed-like levels of oil in their leaves (around 35 per cent). This product could provide an economically competitive renewable alternative to petroleum diesel</a:t>
            </a:r>
            <a:r>
              <a:rPr lang="ar-IQ" sz="2400" b="1" dirty="0">
                <a:latin typeface="Times New Roman" panose="02020603050405020304" pitchFamily="18" charset="0"/>
                <a:ea typeface="Calibri" panose="020F0502020204030204" pitchFamily="34" charset="0"/>
                <a:cs typeface="Arial" panose="020B0604020202020204" pitchFamily="34"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BT cowpeas: We are part of a global project to improve cowpea production in Africa and are making progress towards incorporating ‘built-in’ insect pest protection that could help reduce food shortages in some African regions.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280857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058" y="0"/>
            <a:ext cx="8915400" cy="5911222"/>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Animal Husbandry</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Neither the use of animal vaccines nor adding bovine growth hormones to cows to dramatically increase milk production can match the real excitement in animal husbandry: transgenic animals and clones.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Transgenic animals model advancements in DNA technology in their development. The mechanism for creating one can be described in three steps:</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Healthy egg cells are removed from a female of the host animal and fertilized in the laboratory.</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desired gene from another species is identified, isolated, and cloned.</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cloned genes are injected directly into the eggs, which are then surgically implanted in the host female, where the embryo undergoes a normal development process.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48970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scq.ubc.ca/wp-content/uploads/2006/08/pharmin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8860" y="254258"/>
            <a:ext cx="9443803" cy="646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0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8194" name="Picture 2" descr="http://www.ib.bioninja.com.au/_Media/gene_modification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895" y="594360"/>
            <a:ext cx="10477500" cy="591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83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6892" y="419726"/>
            <a:ext cx="7180288" cy="5177344"/>
          </a:xfrm>
        </p:spPr>
        <p:txBody>
          <a:bodyPr>
            <a:noAutofit/>
          </a:bodyPr>
          <a:lstStyle/>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It is hoped that this process will provide a cheap and rapid means of generating desired enzymes, other proteins, and increased production of meat, wool, and other animal products through common, natural functions.</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400" b="1" dirty="0">
                <a:latin typeface="Times New Roman" panose="02020603050405020304" pitchFamily="18" charset="0"/>
                <a:ea typeface="Calibri" panose="020F0502020204030204" pitchFamily="34" charset="0"/>
                <a:cs typeface="Arial" panose="020B0604020202020204" pitchFamily="34" charset="0"/>
              </a:rPr>
              <a:t>Ever since 1997 when Dolly was cloned, research and experimentation to clone useful livestock has continued unceasingly. The attractiveness of cloning is the knowledge that the offspring will be genetically identical to the parent as in asexual reproduction. Four steps describe the general process:</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pic>
        <p:nvPicPr>
          <p:cNvPr id="4" name="Picture 3"/>
          <p:cNvPicPr>
            <a:picLocks noChangeAspect="1"/>
          </p:cNvPicPr>
          <p:nvPr/>
        </p:nvPicPr>
        <p:blipFill>
          <a:blip r:embed="rId2"/>
          <a:stretch>
            <a:fillRect/>
          </a:stretch>
        </p:blipFill>
        <p:spPr>
          <a:xfrm>
            <a:off x="812201" y="486536"/>
            <a:ext cx="3280114" cy="2521862"/>
          </a:xfrm>
          <a:prstGeom prst="rect">
            <a:avLst/>
          </a:prstGeom>
        </p:spPr>
      </p:pic>
      <p:pic>
        <p:nvPicPr>
          <p:cNvPr id="5" name="Picture 4"/>
          <p:cNvPicPr>
            <a:picLocks noChangeAspect="1"/>
          </p:cNvPicPr>
          <p:nvPr/>
        </p:nvPicPr>
        <p:blipFill>
          <a:blip r:embed="rId3"/>
          <a:stretch>
            <a:fillRect/>
          </a:stretch>
        </p:blipFill>
        <p:spPr>
          <a:xfrm>
            <a:off x="574622" y="3612630"/>
            <a:ext cx="3777986" cy="3212992"/>
          </a:xfrm>
          <a:prstGeom prst="rect">
            <a:avLst/>
          </a:prstGeom>
        </p:spPr>
      </p:pic>
    </p:spTree>
    <p:extLst>
      <p:ext uri="{BB962C8B-B14F-4D97-AF65-F5344CB8AC3E}">
        <p14:creationId xmlns:p14="http://schemas.microsoft.com/office/powerpoint/2010/main" val="425511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8839" y="344774"/>
            <a:ext cx="9735773" cy="5566448"/>
          </a:xfrm>
        </p:spPr>
        <p:txBody>
          <a:bodyPr>
            <a:noAutofit/>
          </a:bodyPr>
          <a:lstStyle/>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A differentiated cell, one that has become specialized during development, with its diploid nucleus is removed from an animal to provide the DNA source for the clone.</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An egg cell from a similar animal is recovered and the nucleus is removed, leaving only the cytoplasm and cytoplasm organelles.</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two egg cells are fused with an electric current to form a single diploid cell, which then begins normal cell division.</a:t>
            </a:r>
            <a:endParaRPr lang="en-US" sz="2400" b="1" dirty="0">
              <a:latin typeface="Calibri" panose="020F0502020204030204" pitchFamily="34" charset="0"/>
              <a:ea typeface="Calibri" panose="020F0502020204030204" pitchFamily="34" charset="0"/>
              <a:cs typeface="Arial" panose="020B0604020202020204" pitchFamily="34" charset="0"/>
            </a:endParaRPr>
          </a:p>
          <a:p>
            <a:pPr lvl="0" algn="just">
              <a:lnSpc>
                <a:spcPct val="115000"/>
              </a:lnSpc>
              <a:spcBef>
                <a:spcPts val="0"/>
              </a:spcBef>
              <a:spcAft>
                <a:spcPts val="1000"/>
              </a:spcAft>
              <a:tabLst>
                <a:tab pos="457200" algn="l"/>
              </a:tabLst>
            </a:pPr>
            <a:r>
              <a:rPr lang="en-US" sz="2400" b="1" dirty="0">
                <a:latin typeface="Times New Roman" panose="02020603050405020304" pitchFamily="18" charset="0"/>
                <a:ea typeface="Calibri" panose="020F0502020204030204" pitchFamily="34" charset="0"/>
                <a:cs typeface="Arial" panose="020B0604020202020204" pitchFamily="34" charset="0"/>
              </a:rPr>
              <a:t>The developing embryo is placed in a surrogate mother, who then undergoes a normal pregnancy.</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0"/>
              </a:spcBef>
              <a:spcAft>
                <a:spcPts val="1000"/>
              </a:spcAft>
              <a:buNone/>
            </a:pP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b="1" dirty="0">
              <a:latin typeface="Calibri" panose="020F0502020204030204" pitchFamily="34" charset="0"/>
              <a:ea typeface="Calibri" panose="020F0502020204030204" pitchFamily="34" charset="0"/>
              <a:cs typeface="Arial" panose="020B0604020202020204" pitchFamily="34" charset="0"/>
            </a:endParaRPr>
          </a:p>
          <a:p>
            <a:endParaRPr lang="en-US" sz="2400" b="1" dirty="0"/>
          </a:p>
        </p:txBody>
      </p:sp>
    </p:spTree>
    <p:extLst>
      <p:ext uri="{BB962C8B-B14F-4D97-AF65-F5344CB8AC3E}">
        <p14:creationId xmlns:p14="http://schemas.microsoft.com/office/powerpoint/2010/main" val="3808358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6369" y="666750"/>
            <a:ext cx="8932985" cy="6191250"/>
          </a:xfrm>
          <a:prstGeom prst="rect">
            <a:avLst/>
          </a:prstGeom>
        </p:spPr>
      </p:pic>
    </p:spTree>
    <p:extLst>
      <p:ext uri="{BB962C8B-B14F-4D97-AF65-F5344CB8AC3E}">
        <p14:creationId xmlns:p14="http://schemas.microsoft.com/office/powerpoint/2010/main" val="184608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29" y="971550"/>
            <a:ext cx="11574599" cy="4939672"/>
          </a:xfrm>
          <a:blipFill dpi="0" rotWithShape="1">
            <a:blip r:embed="rId2">
              <a:alphaModFix amt="0"/>
            </a:blip>
            <a:srcRect/>
            <a:tile tx="0" ty="0" sx="100000" sy="100000" flip="none" algn="tl"/>
          </a:blipFill>
          <a:effectLst>
            <a:outerShdw blurRad="50800" dist="50800" dir="5400000" algn="ctr" rotWithShape="0">
              <a:srgbClr val="000000">
                <a:alpha val="0"/>
              </a:srgbClr>
            </a:outerShdw>
          </a:effectLst>
        </p:spPr>
        <p:txBody>
          <a:bodyPr>
            <a:normAutofit/>
          </a:bodyPr>
          <a:lstStyle/>
          <a:p>
            <a:pPr lvl="0">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The science of genetic engineering originated in the late 1960s</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the enzyme DNA ligase was isolated. This enzyme can join two strands of DNA together, a prerequisite for the construction of recombinant molecules, and can be regarded as a sort of molecular glue. and early 1970s with the discovery of restriction enzymes .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1978 Nobel Prize for physiology went to the discoverer of restriction enzymes, Hamilton O. Smith, and the first people to use these tools to analyze the genetics of a virus, Daniel Nathans and Werner Arber.</a:t>
            </a:r>
          </a:p>
          <a:p>
            <a:pPr marL="0" lvl="0" algn="just">
              <a:lnSpc>
                <a:spcPct val="115000"/>
              </a:lnSpc>
              <a:spcBef>
                <a:spcPts val="0"/>
              </a:spcBef>
              <a:spcAft>
                <a:spcPts val="1000"/>
              </a:spcAft>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 The science of genetic engineering originated in the late 1960s</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the enzyme DNA ligase was isolated. This enzyme can join two strands of DNA together, a prerequisite for the construction of recombinant molecules, and can be regarded as a sort of molecular glue. and early 1970s with the discovery of restriction enzymes . </a:t>
            </a:r>
            <a:r>
              <a:rPr lang="en-US" sz="2000" dirty="0">
                <a:solidFill>
                  <a:srgbClr val="FF0000"/>
                </a:solidFill>
                <a:latin typeface="Times New Roman" panose="02020603050405020304" pitchFamily="18" charset="0"/>
                <a:ea typeface="Calibri" panose="020F0502020204030204" pitchFamily="34" charset="0"/>
                <a:cs typeface="Arial" panose="020B0604020202020204" pitchFamily="34" charset="0"/>
              </a:rPr>
              <a:t>The 1978 Nobel Prize for physiology went to the discoverer of restriction enzymes, Hamilton O. Smith, and the first people to use these tools to analyze the genetics of a virus, Daniel Nathans and Werner Arber.</a:t>
            </a:r>
            <a:endPar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algn="just">
              <a:lnSpc>
                <a:spcPct val="115000"/>
              </a:lnSpc>
              <a:spcBef>
                <a:spcPts val="0"/>
              </a:spcBef>
              <a:spcAft>
                <a:spcPts val="1000"/>
              </a:spcAft>
              <a:buClr>
                <a:srgbClr val="A53010"/>
              </a:buClr>
            </a:pPr>
            <a:r>
              <a:rPr lang="en-US" sz="2000" dirty="0">
                <a:solidFill>
                  <a:prstClr val="black">
                    <a:lumMod val="75000"/>
                    <a:lumOff val="25000"/>
                  </a:prstClr>
                </a:solidFill>
                <a:latin typeface="Times New Roman" panose="02020603050405020304" pitchFamily="18" charset="0"/>
                <a:ea typeface="Calibri" panose="020F0502020204030204" pitchFamily="34" charset="0"/>
                <a:cs typeface="Arial" panose="020B0604020202020204" pitchFamily="34" charset="0"/>
              </a:rPr>
              <a:t>Restriction enzymes make it possible to remove a bit of DNA from one organism's chromosome and to insert it into another organism's chromosome . This allows for the production of new combinations of genes that may not exist in nature.</a:t>
            </a:r>
            <a:r>
              <a:rPr lang="en-US" sz="20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t>
            </a:r>
            <a:endParaRPr lang="en-US" sz="2000" dirty="0">
              <a:solidFill>
                <a:prstClr val="black">
                  <a:lumMod val="75000"/>
                  <a:lumOff val="25000"/>
                </a:prstClr>
              </a:solidFill>
            </a:endParaRPr>
          </a:p>
          <a:p>
            <a:endParaRPr lang="en-US" dirty="0"/>
          </a:p>
        </p:txBody>
      </p:sp>
      <p:pic>
        <p:nvPicPr>
          <p:cNvPr id="4" name="Picture 3"/>
          <p:cNvPicPr>
            <a:picLocks noChangeAspect="1"/>
          </p:cNvPicPr>
          <p:nvPr/>
        </p:nvPicPr>
        <p:blipFill>
          <a:blip r:embed="rId3"/>
          <a:stretch>
            <a:fillRect/>
          </a:stretch>
        </p:blipFill>
        <p:spPr>
          <a:xfrm>
            <a:off x="8385515" y="5254171"/>
            <a:ext cx="3429113" cy="2209114"/>
          </a:xfrm>
          <a:prstGeom prst="rect">
            <a:avLst/>
          </a:prstGeom>
          <a:blipFill dpi="0" rotWithShape="1">
            <a:blip r:embed="rId2">
              <a:alphaModFix amt="0"/>
            </a:blip>
            <a:srcRect/>
            <a:stretch>
              <a:fillRect/>
            </a:stretch>
          </a:blipFill>
          <a:effectLst>
            <a:outerShdw blurRad="50800" dist="50800" dir="5400000" algn="ctr" rotWithShape="0">
              <a:srgbClr val="000000">
                <a:alpha val="64000"/>
              </a:srgbClr>
            </a:outerShdw>
          </a:effectLst>
        </p:spPr>
      </p:pic>
    </p:spTree>
    <p:extLst>
      <p:ext uri="{BB962C8B-B14F-4D97-AF65-F5344CB8AC3E}">
        <p14:creationId xmlns:p14="http://schemas.microsoft.com/office/powerpoint/2010/main" val="4167477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899" y="617517"/>
            <a:ext cx="10637713" cy="6032665"/>
          </a:xfrm>
        </p:spPr>
        <p:txBody>
          <a:bodyPr>
            <a:normAutofit/>
          </a:bodyPr>
          <a:lstStyle/>
          <a:p>
            <a:r>
              <a:rPr lang="en-US" sz="2020" b="1" dirty="0">
                <a:solidFill>
                  <a:schemeClr val="tx1"/>
                </a:solidFill>
              </a:rPr>
              <a:t>The first recombinant DNA molecules were generated at </a:t>
            </a:r>
            <a:r>
              <a:rPr lang="en-US" sz="2020" b="1" dirty="0">
                <a:solidFill>
                  <a:srgbClr val="FF0000"/>
                </a:solidFill>
              </a:rPr>
              <a:t>Stanford University </a:t>
            </a:r>
            <a:r>
              <a:rPr lang="en-US" sz="2020" b="1" dirty="0">
                <a:solidFill>
                  <a:schemeClr val="tx1"/>
                </a:solidFill>
              </a:rPr>
              <a:t>in 1972, utilizing the cleavage properties of </a:t>
            </a:r>
            <a:r>
              <a:rPr lang="en-US" sz="2020" b="1" dirty="0">
                <a:solidFill>
                  <a:srgbClr val="FF0000"/>
                </a:solidFill>
              </a:rPr>
              <a:t>restriction enzymes (scissors) </a:t>
            </a:r>
            <a:r>
              <a:rPr lang="en-US" sz="2020" b="1" dirty="0">
                <a:solidFill>
                  <a:schemeClr val="tx1"/>
                </a:solidFill>
              </a:rPr>
              <a:t>and the ability of </a:t>
            </a:r>
            <a:r>
              <a:rPr lang="en-US" sz="2020" b="1" dirty="0">
                <a:solidFill>
                  <a:srgbClr val="FF0000"/>
                </a:solidFill>
              </a:rPr>
              <a:t>DNA ligase </a:t>
            </a:r>
            <a:r>
              <a:rPr lang="en-US" sz="2020" b="1" dirty="0">
                <a:solidFill>
                  <a:schemeClr val="tx1"/>
                </a:solidFill>
              </a:rPr>
              <a:t>to join DNA strands together (</a:t>
            </a:r>
            <a:r>
              <a:rPr lang="en-US" sz="2020" b="1" dirty="0">
                <a:solidFill>
                  <a:srgbClr val="FF0000"/>
                </a:solidFill>
              </a:rPr>
              <a:t>glue</a:t>
            </a:r>
            <a:r>
              <a:rPr lang="en-US" sz="2020" b="1" dirty="0">
                <a:solidFill>
                  <a:schemeClr val="tx1"/>
                </a:solidFill>
              </a:rPr>
              <a:t>). The importance of these first tentative experiments cannot be overestimated. Scientists could now join different DNA molecules together and could link the DNA of one organism to that of a completely different organism. The methodology was tended in 1973 by joining DNA fragments to the </a:t>
            </a:r>
            <a:r>
              <a:rPr lang="en-US" sz="2020" b="1" dirty="0">
                <a:solidFill>
                  <a:srgbClr val="FF0000"/>
                </a:solidFill>
              </a:rPr>
              <a:t>plasmid pSC101</a:t>
            </a:r>
            <a:r>
              <a:rPr lang="en-US" sz="2020" b="1" dirty="0">
                <a:solidFill>
                  <a:schemeClr val="tx1"/>
                </a:solidFill>
              </a:rPr>
              <a:t>, ensure that the target sequence is replicated in a suitable host cell. which is an extrachromosomal element isolated from the bacterium Escherichia coli. These recombinant molecules behaved as replicons; that is, they could replicate when introduced into E. coli cells. Thus, by creating recombinant molecules </a:t>
            </a:r>
            <a:r>
              <a:rPr lang="en-US" sz="2020" b="1" dirty="0">
                <a:solidFill>
                  <a:srgbClr val="FF0000"/>
                </a:solidFill>
              </a:rPr>
              <a:t>in vitro</a:t>
            </a:r>
            <a:r>
              <a:rPr lang="en-US" sz="2020" b="1" dirty="0">
                <a:solidFill>
                  <a:schemeClr val="tx1"/>
                </a:solidFill>
              </a:rPr>
              <a:t>, and placing the construct in a bacterial cell where it could replicate </a:t>
            </a:r>
            <a:r>
              <a:rPr lang="en-US" sz="2020" b="1" dirty="0">
                <a:solidFill>
                  <a:srgbClr val="FF0000"/>
                </a:solidFill>
              </a:rPr>
              <a:t>in vivo</a:t>
            </a:r>
            <a:r>
              <a:rPr lang="en-US" sz="2020" b="1" dirty="0">
                <a:solidFill>
                  <a:schemeClr val="tx1"/>
                </a:solidFill>
              </a:rPr>
              <a:t>, specific fragments of DNA could be isolated from bacterial colonies that formed clones (colonies formed from a single cell, in which all cells are identical) when grown on agar plates. This development marked the emergence of the technology that became known as </a:t>
            </a:r>
            <a:r>
              <a:rPr lang="en-US" sz="2020" b="1" dirty="0">
                <a:solidFill>
                  <a:srgbClr val="FF0000"/>
                </a:solidFill>
              </a:rPr>
              <a:t>gene cloning</a:t>
            </a:r>
          </a:p>
          <a:p>
            <a:endParaRPr lang="en-US" sz="2020" b="1" dirty="0">
              <a:solidFill>
                <a:schemeClr val="tx1"/>
              </a:solidFill>
            </a:endParaRPr>
          </a:p>
        </p:txBody>
      </p:sp>
    </p:spTree>
    <p:extLst>
      <p:ext uri="{BB962C8B-B14F-4D97-AF65-F5344CB8AC3E}">
        <p14:creationId xmlns:p14="http://schemas.microsoft.com/office/powerpoint/2010/main" val="42669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نتيجة بحث الصور عن ‪PICTURES OF GENE manipul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1658" y="4062663"/>
            <a:ext cx="6469380" cy="259001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743446" y="2553195"/>
            <a:ext cx="2329790" cy="11875"/>
          </a:xfrm>
          <a:prstGeom prst="line">
            <a:avLst/>
          </a:prstGeom>
          <a:ln w="76200">
            <a:solidFill>
              <a:srgbClr val="C00000"/>
            </a:solidFill>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3609901" y="1988127"/>
            <a:ext cx="11875" cy="576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39439" y="1980450"/>
            <a:ext cx="0" cy="5846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15045" y="2778826"/>
            <a:ext cx="2992582" cy="646331"/>
          </a:xfrm>
          <a:prstGeom prst="rect">
            <a:avLst/>
          </a:prstGeom>
          <a:noFill/>
        </p:spPr>
        <p:txBody>
          <a:bodyPr wrap="square" rtlCol="0">
            <a:spAutoFit/>
          </a:bodyPr>
          <a:lstStyle/>
          <a:p>
            <a:r>
              <a:rPr lang="en-US" dirty="0"/>
              <a:t>DNA Strand cleavage by restriction enzyme</a:t>
            </a:r>
          </a:p>
        </p:txBody>
      </p:sp>
      <p:sp>
        <p:nvSpPr>
          <p:cNvPr id="13" name="Right Arrow 12"/>
          <p:cNvSpPr/>
          <p:nvPr/>
        </p:nvSpPr>
        <p:spPr>
          <a:xfrm>
            <a:off x="4476997" y="2220686"/>
            <a:ext cx="629393" cy="344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688281" y="2565070"/>
            <a:ext cx="1021277" cy="0"/>
          </a:xfrm>
          <a:prstGeom prst="line">
            <a:avLst/>
          </a:prstGeom>
          <a:ln w="76200">
            <a:solidFill>
              <a:srgbClr val="C00000"/>
            </a:solidFill>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a:off x="5462649" y="2778826"/>
            <a:ext cx="1413164" cy="646331"/>
          </a:xfrm>
          <a:prstGeom prst="rect">
            <a:avLst/>
          </a:prstGeom>
          <a:noFill/>
        </p:spPr>
        <p:txBody>
          <a:bodyPr wrap="square" rtlCol="0">
            <a:spAutoFit/>
          </a:bodyPr>
          <a:lstStyle/>
          <a:p>
            <a:r>
              <a:rPr lang="en-US" dirty="0"/>
              <a:t>DNA fragment </a:t>
            </a:r>
          </a:p>
        </p:txBody>
      </p:sp>
      <p:sp>
        <p:nvSpPr>
          <p:cNvPr id="17" name="Right Arrow 16"/>
          <p:cNvSpPr/>
          <p:nvPr/>
        </p:nvSpPr>
        <p:spPr>
          <a:xfrm>
            <a:off x="6982691" y="2220686"/>
            <a:ext cx="534390" cy="34438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907504" y="5904368"/>
            <a:ext cx="914400" cy="917983"/>
          </a:xfrm>
          <a:prstGeom prst="ellipse">
            <a:avLst/>
          </a:prstGeom>
          <a:ln w="7620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3"/>
          <a:stretch>
            <a:fillRect/>
          </a:stretch>
        </p:blipFill>
        <p:spPr>
          <a:xfrm>
            <a:off x="7730835" y="2195147"/>
            <a:ext cx="3267739" cy="1402202"/>
          </a:xfrm>
          <a:prstGeom prst="rect">
            <a:avLst/>
          </a:prstGeom>
        </p:spPr>
      </p:pic>
      <p:cxnSp>
        <p:nvCxnSpPr>
          <p:cNvPr id="24" name="Straight Arrow Connector 23"/>
          <p:cNvCxnSpPr/>
          <p:nvPr/>
        </p:nvCxnSpPr>
        <p:spPr>
          <a:xfrm flipH="1">
            <a:off x="9920688" y="5476183"/>
            <a:ext cx="670560" cy="6400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420376" y="5476183"/>
            <a:ext cx="388344" cy="5452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30835" y="3597349"/>
            <a:ext cx="3135285" cy="646331"/>
          </a:xfrm>
          <a:prstGeom prst="rect">
            <a:avLst/>
          </a:prstGeom>
          <a:noFill/>
        </p:spPr>
        <p:txBody>
          <a:bodyPr wrap="square" rtlCol="0">
            <a:spAutoFit/>
          </a:bodyPr>
          <a:lstStyle/>
          <a:p>
            <a:r>
              <a:rPr lang="en-US" dirty="0"/>
              <a:t>Ligation the fragment with plasmid</a:t>
            </a:r>
          </a:p>
        </p:txBody>
      </p:sp>
      <p:sp>
        <p:nvSpPr>
          <p:cNvPr id="32" name="TextBox 31"/>
          <p:cNvSpPr txBox="1"/>
          <p:nvPr/>
        </p:nvSpPr>
        <p:spPr>
          <a:xfrm>
            <a:off x="8549640" y="4999551"/>
            <a:ext cx="2448934" cy="646331"/>
          </a:xfrm>
          <a:prstGeom prst="rect">
            <a:avLst/>
          </a:prstGeom>
          <a:noFill/>
        </p:spPr>
        <p:txBody>
          <a:bodyPr wrap="square" rtlCol="0">
            <a:spAutoFit/>
          </a:bodyPr>
          <a:lstStyle/>
          <a:p>
            <a:r>
              <a:rPr lang="en-US" dirty="0"/>
              <a:t>Cleavage the plasmid with RE</a:t>
            </a:r>
          </a:p>
        </p:txBody>
      </p:sp>
      <p:sp>
        <p:nvSpPr>
          <p:cNvPr id="33" name="Up Arrow 32"/>
          <p:cNvSpPr/>
          <p:nvPr/>
        </p:nvSpPr>
        <p:spPr>
          <a:xfrm>
            <a:off x="8907504" y="4243680"/>
            <a:ext cx="419376" cy="45024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H="1">
            <a:off x="6875813" y="3764280"/>
            <a:ext cx="641268" cy="29838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760" y="0"/>
            <a:ext cx="5318760" cy="2659380"/>
          </a:xfrm>
          <a:prstGeom prst="rect">
            <a:avLst/>
          </a:prstGeom>
        </p:spPr>
      </p:pic>
      <p:sp>
        <p:nvSpPr>
          <p:cNvPr id="3" name="Content Placeholder 2"/>
          <p:cNvSpPr>
            <a:spLocks noGrp="1"/>
          </p:cNvSpPr>
          <p:nvPr>
            <p:ph idx="1"/>
          </p:nvPr>
        </p:nvSpPr>
        <p:spPr>
          <a:xfrm>
            <a:off x="487680" y="2133600"/>
            <a:ext cx="11016932" cy="4724400"/>
          </a:xfrm>
        </p:spPr>
        <p:txBody>
          <a:bodyPr>
            <a:normAutofit fontScale="85000" lnSpcReduction="10000"/>
          </a:bodyPr>
          <a:lstStyle/>
          <a:p>
            <a:pPr marL="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rPr>
              <a:t>is any organism whose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3" tooltip="Gene"/>
              </a:rPr>
              <a:t>genetic</a:t>
            </a:r>
            <a:r>
              <a:rPr lang="en-US" sz="2800" dirty="0">
                <a:latin typeface="Times New Roman" panose="02020603050405020304" pitchFamily="18" charset="0"/>
                <a:ea typeface="Calibri" panose="020F0502020204030204" pitchFamily="34" charset="0"/>
              </a:rPr>
              <a:t> material has been altered using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4" tooltip="Genetic engineering"/>
              </a:rPr>
              <a:t>genetic engineering</a:t>
            </a:r>
            <a:r>
              <a:rPr lang="en-US" sz="2800" dirty="0">
                <a:latin typeface="Times New Roman" panose="02020603050405020304" pitchFamily="18" charset="0"/>
                <a:ea typeface="Calibri" panose="020F0502020204030204" pitchFamily="34" charset="0"/>
              </a:rPr>
              <a:t> techniques (i.e. genetically </a:t>
            </a:r>
            <a:r>
              <a:rPr lang="en-US" sz="2800" i="1" dirty="0">
                <a:latin typeface="Times New Roman" panose="02020603050405020304" pitchFamily="18" charset="0"/>
                <a:ea typeface="Calibri" panose="020F0502020204030204" pitchFamily="34" charset="0"/>
              </a:rPr>
              <a:t>engineered</a:t>
            </a:r>
            <a:r>
              <a:rPr lang="en-US" sz="2800" dirty="0">
                <a:latin typeface="Times New Roman" panose="02020603050405020304" pitchFamily="18" charset="0"/>
                <a:ea typeface="Calibri" panose="020F0502020204030204" pitchFamily="34" charset="0"/>
              </a:rPr>
              <a:t> organism). GMOs are the source of medicines and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Genetically modified food"/>
              </a:rPr>
              <a:t>genetically modified foods</a:t>
            </a:r>
            <a:r>
              <a:rPr lang="en-US" sz="2800" dirty="0">
                <a:latin typeface="Times New Roman" panose="02020603050405020304" pitchFamily="18" charset="0"/>
                <a:ea typeface="Calibri" panose="020F0502020204030204" pitchFamily="34" charset="0"/>
              </a:rPr>
              <a:t> and are also widely used in scientific research and to produce other goods. The term more specifically defined type of GMO is a "Transgenic Organism". </a:t>
            </a:r>
            <a:endParaRPr lang="en-US" sz="2800" dirty="0">
              <a:latin typeface="Times New Roman" panose="02020603050405020304" pitchFamily="18" charset="0"/>
              <a:ea typeface="Calibri" panose="020F0502020204030204" pitchFamily="34" charset="0"/>
              <a:cs typeface="Arial" panose="020B0604020202020204" pitchFamily="34" charset="0"/>
            </a:endParaRPr>
          </a:p>
          <a:p>
            <a:pPr marL="0" algn="just">
              <a:lnSpc>
                <a:spcPct val="115000"/>
              </a:lnSpc>
              <a:spcBef>
                <a:spcPts val="0"/>
              </a:spcBef>
              <a:spcAft>
                <a:spcPts val="1000"/>
              </a:spcAft>
            </a:pPr>
            <a:r>
              <a:rPr lang="en-US" sz="2800" dirty="0">
                <a:latin typeface="Times New Roman" panose="02020603050405020304" pitchFamily="18" charset="0"/>
                <a:ea typeface="Calibri" panose="020F0502020204030204" pitchFamily="34" charset="0"/>
                <a:cs typeface="Arial" panose="020B0604020202020204" pitchFamily="34" charset="0"/>
              </a:rPr>
              <a:t> The first GMOs were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6" tooltip="Bacteria"/>
              </a:rPr>
              <a:t>bacteria</a:t>
            </a:r>
            <a:r>
              <a:rPr lang="en-US" sz="2800" dirty="0">
                <a:latin typeface="Times New Roman" panose="02020603050405020304" pitchFamily="18" charset="0"/>
                <a:ea typeface="Calibri" panose="020F0502020204030204" pitchFamily="34" charset="0"/>
                <a:cs typeface="Arial" panose="020B0604020202020204" pitchFamily="34" charset="0"/>
              </a:rPr>
              <a:t> generated in 1973 and GM mice in 1974.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7" tooltip="Insulin"/>
              </a:rPr>
              <a:t>Insulin</a:t>
            </a:r>
            <a:r>
              <a:rPr lang="en-US" sz="2800" dirty="0">
                <a:latin typeface="Times New Roman" panose="02020603050405020304" pitchFamily="18" charset="0"/>
                <a:ea typeface="Calibri" panose="020F0502020204030204" pitchFamily="34" charset="0"/>
                <a:cs typeface="Arial" panose="020B0604020202020204" pitchFamily="34" charset="0"/>
              </a:rPr>
              <a:t>-producing bacteria were commercialized and the first diabetic patient in the world was injected with human insulin made in bacteria in December 1980, making this the first genetically engineered product to enter medical practice , and </a:t>
            </a:r>
            <a:r>
              <a:rPr lang="en-US" sz="2800"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5" tooltip="Genetically modified food"/>
              </a:rPr>
              <a:t>genetically modified food</a:t>
            </a:r>
            <a:r>
              <a:rPr lang="en-US" sz="2800" dirty="0">
                <a:latin typeface="Times New Roman" panose="02020603050405020304" pitchFamily="18" charset="0"/>
                <a:ea typeface="Calibri" panose="020F0502020204030204" pitchFamily="34" charset="0"/>
                <a:cs typeface="Arial" panose="020B0604020202020204" pitchFamily="34" charset="0"/>
              </a:rPr>
              <a:t> has been sold since 1994.  </a:t>
            </a:r>
            <a:r>
              <a:rPr lang="en-US" sz="2800" dirty="0" err="1">
                <a:solidFill>
                  <a:srgbClr val="0000FF"/>
                </a:solidFill>
                <a:latin typeface="Times New Roman" panose="02020603050405020304" pitchFamily="18" charset="0"/>
                <a:ea typeface="Calibri" panose="020F0502020204030204" pitchFamily="34" charset="0"/>
                <a:cs typeface="Arial" panose="020B0604020202020204" pitchFamily="34" charset="0"/>
                <a:hlinkClick r:id="rId8" tooltip="GloFish"/>
              </a:rPr>
              <a:t>GloFish</a:t>
            </a:r>
            <a:r>
              <a:rPr lang="en-US" sz="2800" dirty="0">
                <a:latin typeface="Times New Roman" panose="02020603050405020304" pitchFamily="18" charset="0"/>
                <a:ea typeface="Calibri" panose="020F0502020204030204" pitchFamily="34" charset="0"/>
                <a:cs typeface="Arial" panose="020B0604020202020204" pitchFamily="34" charset="0"/>
              </a:rPr>
              <a:t>, the first GMO designed as a pet, was first sold in the United States in December 2003.</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pic>
        <p:nvPicPr>
          <p:cNvPr id="5" name="Picture 4"/>
          <p:cNvPicPr>
            <a:picLocks noChangeAspect="1"/>
          </p:cNvPicPr>
          <p:nvPr/>
        </p:nvPicPr>
        <p:blipFill>
          <a:blip r:embed="rId9"/>
          <a:stretch>
            <a:fillRect/>
          </a:stretch>
        </p:blipFill>
        <p:spPr>
          <a:xfrm>
            <a:off x="5684520" y="466725"/>
            <a:ext cx="2743200" cy="1666875"/>
          </a:xfrm>
          <a:prstGeom prst="rect">
            <a:avLst/>
          </a:prstGeom>
        </p:spPr>
      </p:pic>
      <p:pic>
        <p:nvPicPr>
          <p:cNvPr id="6" name="Picture 5"/>
          <p:cNvPicPr>
            <a:picLocks noChangeAspect="1"/>
          </p:cNvPicPr>
          <p:nvPr/>
        </p:nvPicPr>
        <p:blipFill>
          <a:blip r:embed="rId10"/>
          <a:stretch>
            <a:fillRect/>
          </a:stretch>
        </p:blipFill>
        <p:spPr>
          <a:xfrm>
            <a:off x="8427720" y="528638"/>
            <a:ext cx="3343275" cy="1371600"/>
          </a:xfrm>
          <a:prstGeom prst="rect">
            <a:avLst/>
          </a:prstGeom>
        </p:spPr>
      </p:pic>
    </p:spTree>
    <p:extLst>
      <p:ext uri="{BB962C8B-B14F-4D97-AF65-F5344CB8AC3E}">
        <p14:creationId xmlns:p14="http://schemas.microsoft.com/office/powerpoint/2010/main" val="428864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ages.slideplayer.com/24/7097121/slides/slid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8780" y="419725"/>
            <a:ext cx="9563725" cy="62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09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7680" y="0"/>
            <a:ext cx="11549422" cy="5911222"/>
          </a:xfrm>
        </p:spPr>
        <p:txBody>
          <a:bodyPr>
            <a:noAutofit/>
          </a:bodyPr>
          <a:lstStyle/>
          <a:p>
            <a:pPr marL="0" algn="just">
              <a:lnSpc>
                <a:spcPct val="115000"/>
              </a:lnSpc>
              <a:spcBef>
                <a:spcPts val="0"/>
              </a:spcBef>
              <a:spcAft>
                <a:spcPts val="1000"/>
              </a:spcAft>
            </a:pPr>
            <a:r>
              <a:rPr lang="en-US" sz="2800" b="1" dirty="0">
                <a:latin typeface="Times New Roman" panose="02020603050405020304" pitchFamily="18" charset="0"/>
                <a:ea typeface="Calibri" panose="020F0502020204030204" pitchFamily="34" charset="0"/>
                <a:cs typeface="Arial" panose="020B0604020202020204" pitchFamily="34" charset="0"/>
              </a:rPr>
              <a:t>The interferons are another medically important group of peptides that became available in abundance only after the development of genetic engineering techniques. </a:t>
            </a:r>
            <a:r>
              <a:rPr lang="en-US" sz="28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Interferon was useful for treating viral infections, and there were strong indications that it might be effective against some cancers. Before the advent of genetic engineering techniques, it took laborious processing of thousands of units of human blood to obtain enough interferon to treat a few patients. </a:t>
            </a:r>
            <a:r>
              <a:rPr lang="en-US" sz="2800" b="1" dirty="0">
                <a:latin typeface="Times New Roman" panose="02020603050405020304" pitchFamily="18" charset="0"/>
                <a:ea typeface="Calibri" panose="020F0502020204030204" pitchFamily="34" charset="0"/>
                <a:cs typeface="Arial" panose="020B0604020202020204" pitchFamily="34" charset="0"/>
              </a:rPr>
              <a:t>Other medically useful human peptides that have been made widely available because of genetic engineering are human growth hormone, which is used to treat persons with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congenital</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dwarfism</a:t>
            </a:r>
            <a:r>
              <a:rPr lang="en-US" sz="2800" b="1" dirty="0">
                <a:latin typeface="Times New Roman" panose="02020603050405020304" pitchFamily="18" charset="0"/>
                <a:ea typeface="Calibri" panose="020F0502020204030204" pitchFamily="34" charset="0"/>
                <a:cs typeface="Arial" panose="020B0604020202020204" pitchFamily="34" charset="0"/>
              </a:rPr>
              <a:t> and tissue-type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plasminogen activator (t-PA), </a:t>
            </a:r>
            <a:r>
              <a:rPr lang="en-US" sz="2800" b="1" dirty="0">
                <a:latin typeface="Times New Roman" panose="02020603050405020304" pitchFamily="18" charset="0"/>
                <a:ea typeface="Calibri" panose="020F0502020204030204" pitchFamily="34" charset="0"/>
                <a:cs typeface="Arial" panose="020B0604020202020204" pitchFamily="34" charset="0"/>
              </a:rPr>
              <a:t>which is a promising new treatment for persons who suffer a heart attack. With the development of </a:t>
            </a:r>
            <a:r>
              <a:rPr lang="en-US" sz="28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retroviral vectors </a:t>
            </a:r>
            <a:r>
              <a:rPr lang="en-US" sz="2800" b="1" dirty="0">
                <a:latin typeface="Times New Roman" panose="02020603050405020304" pitchFamily="18" charset="0"/>
                <a:ea typeface="Calibri" panose="020F0502020204030204" pitchFamily="34" charset="0"/>
                <a:cs typeface="Arial" panose="020B0604020202020204" pitchFamily="34" charset="0"/>
              </a:rPr>
              <a:t>in the early 1980s, the possibility of efficient gene transfer into mammalian cells for the purpose of gene therapy became widely accepted.</a:t>
            </a:r>
            <a:endParaRPr lang="en-US" sz="2800" b="1" dirty="0">
              <a:latin typeface="Calibri" panose="020F0502020204030204" pitchFamily="34" charset="0"/>
              <a:ea typeface="Calibri" panose="020F0502020204030204" pitchFamily="34" charset="0"/>
              <a:cs typeface="Arial" panose="020B0604020202020204" pitchFamily="34" charset="0"/>
            </a:endParaRPr>
          </a:p>
          <a:p>
            <a:endParaRPr lang="en-US" sz="2800" b="1" dirty="0"/>
          </a:p>
        </p:txBody>
      </p:sp>
    </p:spTree>
    <p:extLst>
      <p:ext uri="{BB962C8B-B14F-4D97-AF65-F5344CB8AC3E}">
        <p14:creationId xmlns:p14="http://schemas.microsoft.com/office/powerpoint/2010/main" val="4170898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17321" y="624840"/>
            <a:ext cx="9890760" cy="5287010"/>
          </a:xfrm>
          <a:prstGeom prst="rect">
            <a:avLst/>
          </a:prstGeom>
        </p:spPr>
      </p:pic>
    </p:spTree>
    <p:extLst>
      <p:ext uri="{BB962C8B-B14F-4D97-AF65-F5344CB8AC3E}">
        <p14:creationId xmlns:p14="http://schemas.microsoft.com/office/powerpoint/2010/main" val="89457357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483</TotalTime>
  <Words>1444</Words>
  <Application>Microsoft Office PowerPoint</Application>
  <PresentationFormat>شاشة عريضة</PresentationFormat>
  <Paragraphs>56</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Wisp</vt:lpstr>
      <vt:lpstr>عرض تقديمي في PowerPoint</vt:lpstr>
      <vt:lpstr>Genetic Engineering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Genetic Engineering  Applications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ENGINEERING</dc:title>
  <dc:creator>sausan</dc:creator>
  <cp:lastModifiedBy>sausan</cp:lastModifiedBy>
  <cp:revision>29</cp:revision>
  <dcterms:created xsi:type="dcterms:W3CDTF">2016-02-23T13:49:31Z</dcterms:created>
  <dcterms:modified xsi:type="dcterms:W3CDTF">2017-12-18T15:30:05Z</dcterms:modified>
</cp:coreProperties>
</file>