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handoutMasterIdLst>
    <p:handoutMasterId r:id="rId38"/>
  </p:handoutMasterIdLst>
  <p:sldIdLst>
    <p:sldId id="361" r:id="rId2"/>
    <p:sldId id="305" r:id="rId3"/>
    <p:sldId id="267" r:id="rId4"/>
    <p:sldId id="317" r:id="rId5"/>
    <p:sldId id="304" r:id="rId6"/>
    <p:sldId id="269" r:id="rId7"/>
    <p:sldId id="268" r:id="rId8"/>
    <p:sldId id="321" r:id="rId9"/>
    <p:sldId id="309" r:id="rId10"/>
    <p:sldId id="260" r:id="rId11"/>
    <p:sldId id="310" r:id="rId12"/>
    <p:sldId id="360" r:id="rId13"/>
    <p:sldId id="313" r:id="rId14"/>
    <p:sldId id="316" r:id="rId15"/>
    <p:sldId id="329" r:id="rId16"/>
    <p:sldId id="326" r:id="rId17"/>
    <p:sldId id="324" r:id="rId18"/>
    <p:sldId id="328" r:id="rId19"/>
    <p:sldId id="330" r:id="rId20"/>
    <p:sldId id="341" r:id="rId21"/>
    <p:sldId id="342" r:id="rId22"/>
    <p:sldId id="343" r:id="rId23"/>
    <p:sldId id="344" r:id="rId24"/>
    <p:sldId id="345" r:id="rId25"/>
    <p:sldId id="346" r:id="rId26"/>
    <p:sldId id="352" r:id="rId27"/>
    <p:sldId id="347" r:id="rId28"/>
    <p:sldId id="348" r:id="rId29"/>
    <p:sldId id="349" r:id="rId30"/>
    <p:sldId id="350" r:id="rId31"/>
    <p:sldId id="331" r:id="rId32"/>
    <p:sldId id="351" r:id="rId33"/>
    <p:sldId id="354" r:id="rId34"/>
    <p:sldId id="355" r:id="rId35"/>
    <p:sldId id="356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00"/>
    <a:srgbClr val="CCECFF"/>
    <a:srgbClr val="3399FF"/>
    <a:srgbClr val="33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8" autoAdjust="0"/>
    <p:restoredTop sz="88099" autoAdjust="0"/>
  </p:normalViewPr>
  <p:slideViewPr>
    <p:cSldViewPr>
      <p:cViewPr>
        <p:scale>
          <a:sx n="60" d="100"/>
          <a:sy n="60" d="100"/>
        </p:scale>
        <p:origin x="-61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7D1A7-E6AB-4FDB-899C-D8A04267667E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6C479DB6-15C9-4F94-BEAA-11DFF70310D7}">
      <dgm:prSet phldrT="[Text]"/>
      <dgm:spPr/>
      <dgm:t>
        <a:bodyPr/>
        <a:lstStyle/>
        <a:p>
          <a:r>
            <a:rPr lang="en-US" altLang="en-US" dirty="0" smtClean="0">
              <a:latin typeface="Times New Roman" pitchFamily="18" charset="0"/>
            </a:rPr>
            <a:t>Active remote sensing</a:t>
          </a:r>
          <a:endParaRPr lang="en-GB" dirty="0"/>
        </a:p>
      </dgm:t>
    </dgm:pt>
    <dgm:pt modelId="{89B6DFB3-F68B-40E4-9EA2-633B982AF38B}" type="parTrans" cxnId="{A7EE02A4-CF6F-41A4-AC09-AD47819DB61D}">
      <dgm:prSet/>
      <dgm:spPr/>
      <dgm:t>
        <a:bodyPr/>
        <a:lstStyle/>
        <a:p>
          <a:endParaRPr lang="en-GB"/>
        </a:p>
      </dgm:t>
    </dgm:pt>
    <dgm:pt modelId="{84EBABDA-6800-4A28-9A4A-2EE16104773E}" type="sibTrans" cxnId="{A7EE02A4-CF6F-41A4-AC09-AD47819DB61D}">
      <dgm:prSet/>
      <dgm:spPr/>
      <dgm:t>
        <a:bodyPr/>
        <a:lstStyle/>
        <a:p>
          <a:endParaRPr lang="en-GB"/>
        </a:p>
      </dgm:t>
    </dgm:pt>
    <dgm:pt modelId="{D470C82A-ABB1-421F-8EDB-7969BD0442FB}">
      <dgm:prSet phldrT="[Text]"/>
      <dgm:spPr/>
      <dgm:t>
        <a:bodyPr/>
        <a:lstStyle/>
        <a:p>
          <a:r>
            <a:rPr lang="en-US" altLang="en-US" dirty="0" smtClean="0">
              <a:latin typeface="Times New Roman" pitchFamily="18" charset="0"/>
            </a:rPr>
            <a:t>Passive remote sensing</a:t>
          </a:r>
          <a:endParaRPr lang="en-GB" dirty="0"/>
        </a:p>
      </dgm:t>
    </dgm:pt>
    <dgm:pt modelId="{3F1762B7-E047-493F-86B8-226A29F193A1}" type="parTrans" cxnId="{9F20C621-B011-4682-AB84-DA6F073BE4E2}">
      <dgm:prSet/>
      <dgm:spPr/>
      <dgm:t>
        <a:bodyPr/>
        <a:lstStyle/>
        <a:p>
          <a:endParaRPr lang="en-GB"/>
        </a:p>
      </dgm:t>
    </dgm:pt>
    <dgm:pt modelId="{A7F26B4C-DC2D-44C6-8C33-E22E973FBD5F}" type="sibTrans" cxnId="{9F20C621-B011-4682-AB84-DA6F073BE4E2}">
      <dgm:prSet/>
      <dgm:spPr/>
      <dgm:t>
        <a:bodyPr/>
        <a:lstStyle/>
        <a:p>
          <a:endParaRPr lang="en-GB"/>
        </a:p>
      </dgm:t>
    </dgm:pt>
    <dgm:pt modelId="{94AF0ECB-59DE-4C7B-BFE3-2F899791D777}" type="pres">
      <dgm:prSet presAssocID="{3947D1A7-E6AB-4FDB-899C-D8A04267667E}" presName="compositeShape" presStyleCnt="0">
        <dgm:presLayoutVars>
          <dgm:dir/>
          <dgm:resizeHandles/>
        </dgm:presLayoutVars>
      </dgm:prSet>
      <dgm:spPr/>
    </dgm:pt>
    <dgm:pt modelId="{4AB4CF17-F42F-49B2-BFEC-88B42AEA5908}" type="pres">
      <dgm:prSet presAssocID="{3947D1A7-E6AB-4FDB-899C-D8A04267667E}" presName="pyramid" presStyleLbl="node1" presStyleIdx="0" presStyleCnt="1" custFlipVert="1" custScaleX="14489" custScaleY="15044" custLinFactNeighborX="-40869"/>
      <dgm:spPr>
        <a:prstGeom prst="round2DiagRect">
          <a:avLst/>
        </a:prstGeom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972E8C45-3507-4BE3-898C-C8E99B91760C}" type="pres">
      <dgm:prSet presAssocID="{3947D1A7-E6AB-4FDB-899C-D8A04267667E}" presName="theList" presStyleCnt="0"/>
      <dgm:spPr/>
    </dgm:pt>
    <dgm:pt modelId="{4AB8EE9B-1E01-4A33-B9FF-CEE9A9C41E39}" type="pres">
      <dgm:prSet presAssocID="{6C479DB6-15C9-4F94-BEAA-11DFF70310D7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D9B011-3B9D-47CC-A3AD-A38E3901C445}" type="pres">
      <dgm:prSet presAssocID="{6C479DB6-15C9-4F94-BEAA-11DFF70310D7}" presName="aSpace" presStyleCnt="0"/>
      <dgm:spPr/>
    </dgm:pt>
    <dgm:pt modelId="{3410BD30-2822-484E-9750-50C0FB8D26EF}" type="pres">
      <dgm:prSet presAssocID="{D470C82A-ABB1-421F-8EDB-7969BD0442FB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AD75B-A549-44BE-A672-CFE2FB444540}" type="pres">
      <dgm:prSet presAssocID="{D470C82A-ABB1-421F-8EDB-7969BD0442FB}" presName="aSpace" presStyleCnt="0"/>
      <dgm:spPr/>
    </dgm:pt>
  </dgm:ptLst>
  <dgm:cxnLst>
    <dgm:cxn modelId="{CEEAA99D-3383-48E2-8C2A-3321EB347050}" type="presOf" srcId="{D470C82A-ABB1-421F-8EDB-7969BD0442FB}" destId="{3410BD30-2822-484E-9750-50C0FB8D26EF}" srcOrd="0" destOrd="0" presId="urn:microsoft.com/office/officeart/2005/8/layout/pyramid2"/>
    <dgm:cxn modelId="{54CF28F8-85DF-403C-92B0-E3AB5A93454F}" type="presOf" srcId="{6C479DB6-15C9-4F94-BEAA-11DFF70310D7}" destId="{4AB8EE9B-1E01-4A33-B9FF-CEE9A9C41E39}" srcOrd="0" destOrd="0" presId="urn:microsoft.com/office/officeart/2005/8/layout/pyramid2"/>
    <dgm:cxn modelId="{A7EE02A4-CF6F-41A4-AC09-AD47819DB61D}" srcId="{3947D1A7-E6AB-4FDB-899C-D8A04267667E}" destId="{6C479DB6-15C9-4F94-BEAA-11DFF70310D7}" srcOrd="0" destOrd="0" parTransId="{89B6DFB3-F68B-40E4-9EA2-633B982AF38B}" sibTransId="{84EBABDA-6800-4A28-9A4A-2EE16104773E}"/>
    <dgm:cxn modelId="{521EB2A5-24D5-4D5C-AC76-8F2C2FB4A181}" type="presOf" srcId="{3947D1A7-E6AB-4FDB-899C-D8A04267667E}" destId="{94AF0ECB-59DE-4C7B-BFE3-2F899791D777}" srcOrd="0" destOrd="0" presId="urn:microsoft.com/office/officeart/2005/8/layout/pyramid2"/>
    <dgm:cxn modelId="{9F20C621-B011-4682-AB84-DA6F073BE4E2}" srcId="{3947D1A7-E6AB-4FDB-899C-D8A04267667E}" destId="{D470C82A-ABB1-421F-8EDB-7969BD0442FB}" srcOrd="1" destOrd="0" parTransId="{3F1762B7-E047-493F-86B8-226A29F193A1}" sibTransId="{A7F26B4C-DC2D-44C6-8C33-E22E973FBD5F}"/>
    <dgm:cxn modelId="{D4BD4910-8585-41B2-9D51-8E202B247A0A}" type="presParOf" srcId="{94AF0ECB-59DE-4C7B-BFE3-2F899791D777}" destId="{4AB4CF17-F42F-49B2-BFEC-88B42AEA5908}" srcOrd="0" destOrd="0" presId="urn:microsoft.com/office/officeart/2005/8/layout/pyramid2"/>
    <dgm:cxn modelId="{C057A4D5-74B2-4195-976D-059E7C6D873D}" type="presParOf" srcId="{94AF0ECB-59DE-4C7B-BFE3-2F899791D777}" destId="{972E8C45-3507-4BE3-898C-C8E99B91760C}" srcOrd="1" destOrd="0" presId="urn:microsoft.com/office/officeart/2005/8/layout/pyramid2"/>
    <dgm:cxn modelId="{55FBB694-4FEF-40B4-A759-6E16E3AAE676}" type="presParOf" srcId="{972E8C45-3507-4BE3-898C-C8E99B91760C}" destId="{4AB8EE9B-1E01-4A33-B9FF-CEE9A9C41E39}" srcOrd="0" destOrd="0" presId="urn:microsoft.com/office/officeart/2005/8/layout/pyramid2"/>
    <dgm:cxn modelId="{B33CE70D-B955-4489-BF18-28E8437001C8}" type="presParOf" srcId="{972E8C45-3507-4BE3-898C-C8E99B91760C}" destId="{BED9B011-3B9D-47CC-A3AD-A38E3901C445}" srcOrd="1" destOrd="0" presId="urn:microsoft.com/office/officeart/2005/8/layout/pyramid2"/>
    <dgm:cxn modelId="{65D0D5BF-F36D-49CD-A821-CF1A58B9D5BD}" type="presParOf" srcId="{972E8C45-3507-4BE3-898C-C8E99B91760C}" destId="{3410BD30-2822-484E-9750-50C0FB8D26EF}" srcOrd="2" destOrd="0" presId="urn:microsoft.com/office/officeart/2005/8/layout/pyramid2"/>
    <dgm:cxn modelId="{AA6BC90C-04C7-4BB8-B746-3DB4CC03C4BF}" type="presParOf" srcId="{972E8C45-3507-4BE3-898C-C8E99B91760C}" destId="{5A6AD75B-A549-44BE-A672-CFE2FB44454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F92AE-F148-4DBF-B597-CBADB0F80056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9362660-69D9-4EA7-B714-F16E6DAE1DC2}">
      <dgm:prSet phldrT="[Text]"/>
      <dgm:spPr/>
      <dgm:t>
        <a:bodyPr/>
        <a:lstStyle/>
        <a:p>
          <a:r>
            <a:rPr lang="en-US" altLang="en-US" dirty="0" smtClean="0">
              <a:latin typeface="Times New Roman" pitchFamily="18" charset="0"/>
            </a:rPr>
            <a:t>In situ measurement</a:t>
          </a:r>
          <a:endParaRPr lang="en-GB" dirty="0"/>
        </a:p>
      </dgm:t>
    </dgm:pt>
    <dgm:pt modelId="{DBFE7DCC-5130-4310-851F-0B98F2F5222F}" type="parTrans" cxnId="{80B2EF4C-F6FC-4FEB-9714-071512B67450}">
      <dgm:prSet/>
      <dgm:spPr/>
      <dgm:t>
        <a:bodyPr/>
        <a:lstStyle/>
        <a:p>
          <a:endParaRPr lang="en-GB"/>
        </a:p>
      </dgm:t>
    </dgm:pt>
    <dgm:pt modelId="{EDB37712-0034-481A-B9C3-530BC9575FB6}" type="sibTrans" cxnId="{80B2EF4C-F6FC-4FEB-9714-071512B67450}">
      <dgm:prSet/>
      <dgm:spPr/>
      <dgm:t>
        <a:bodyPr/>
        <a:lstStyle/>
        <a:p>
          <a:endParaRPr lang="en-GB"/>
        </a:p>
      </dgm:t>
    </dgm:pt>
    <dgm:pt modelId="{F316C7D1-6A52-4F41-9485-93C4C3FC86B9}">
      <dgm:prSet phldrT="[Text]"/>
      <dgm:spPr/>
      <dgm:t>
        <a:bodyPr/>
        <a:lstStyle/>
        <a:p>
          <a:r>
            <a:rPr lang="en-US" altLang="en-US" dirty="0" smtClean="0">
              <a:latin typeface="Times New Roman" pitchFamily="18" charset="0"/>
            </a:rPr>
            <a:t>Remote sensing measurement</a:t>
          </a:r>
          <a:endParaRPr lang="en-GB" dirty="0"/>
        </a:p>
      </dgm:t>
    </dgm:pt>
    <dgm:pt modelId="{162F0E11-B003-4CF5-A446-090A034D5BA9}" type="parTrans" cxnId="{C2CBB6AB-F225-4C91-8098-BD8210791F1B}">
      <dgm:prSet/>
      <dgm:spPr/>
      <dgm:t>
        <a:bodyPr/>
        <a:lstStyle/>
        <a:p>
          <a:endParaRPr lang="en-GB"/>
        </a:p>
      </dgm:t>
    </dgm:pt>
    <dgm:pt modelId="{109B02A5-438C-4E33-ACF7-531DC504FE12}" type="sibTrans" cxnId="{C2CBB6AB-F225-4C91-8098-BD8210791F1B}">
      <dgm:prSet/>
      <dgm:spPr/>
      <dgm:t>
        <a:bodyPr/>
        <a:lstStyle/>
        <a:p>
          <a:endParaRPr lang="en-GB"/>
        </a:p>
      </dgm:t>
    </dgm:pt>
    <dgm:pt modelId="{0A71B7A3-2CAF-4362-A32C-85717CD04CE6}">
      <dgm:prSet phldrT="[Text]" custT="1"/>
      <dgm:spPr/>
      <dgm:t>
        <a:bodyPr/>
        <a:lstStyle/>
        <a:p>
          <a:pPr algn="just"/>
          <a:r>
            <a:rPr lang="en-US" altLang="en-US" sz="1600" dirty="0" smtClean="0">
              <a:latin typeface="Times New Roman" pitchFamily="18" charset="0"/>
              <a:cs typeface="Times New Roman" pitchFamily="18" charset="0"/>
            </a:rPr>
            <a:t>acquisition of information of an  object or phenomenon, by the use of either recording or </a:t>
          </a:r>
        </a:p>
        <a:p>
          <a:pPr algn="just"/>
          <a:r>
            <a:rPr lang="en-US" altLang="en-US" sz="1600" dirty="0" smtClean="0">
              <a:latin typeface="Times New Roman" pitchFamily="18" charset="0"/>
              <a:cs typeface="Times New Roman" pitchFamily="18" charset="0"/>
            </a:rPr>
            <a:t>real-time sensing devices that are wireless, not in physical or </a:t>
          </a:r>
        </a:p>
        <a:p>
          <a:pPr algn="just"/>
          <a:r>
            <a:rPr lang="en-US" altLang="en-US" sz="1600" dirty="0" smtClean="0">
              <a:latin typeface="Times New Roman" pitchFamily="18" charset="0"/>
              <a:cs typeface="Times New Roman" pitchFamily="18" charset="0"/>
            </a:rPr>
            <a:t>intimate contact with the object. </a:t>
          </a:r>
          <a:endParaRPr lang="en-GB" sz="1600" dirty="0">
            <a:latin typeface="Times New Roman" pitchFamily="18" charset="0"/>
            <a:cs typeface="Times New Roman" pitchFamily="18" charset="0"/>
          </a:endParaRPr>
        </a:p>
      </dgm:t>
    </dgm:pt>
    <dgm:pt modelId="{D31C8006-CDBC-4485-AFF5-F2B8C3F4349B}" type="parTrans" cxnId="{D25BF45B-1368-439B-AB51-72B81C16B7DB}">
      <dgm:prSet/>
      <dgm:spPr/>
      <dgm:t>
        <a:bodyPr/>
        <a:lstStyle/>
        <a:p>
          <a:endParaRPr lang="en-GB"/>
        </a:p>
      </dgm:t>
    </dgm:pt>
    <dgm:pt modelId="{90477DC4-919E-4CF3-AE10-E6E63AF961ED}" type="sibTrans" cxnId="{D25BF45B-1368-439B-AB51-72B81C16B7DB}">
      <dgm:prSet/>
      <dgm:spPr/>
      <dgm:t>
        <a:bodyPr/>
        <a:lstStyle/>
        <a:p>
          <a:endParaRPr lang="en-GB"/>
        </a:p>
      </dgm:t>
    </dgm:pt>
    <dgm:pt modelId="{A85F26B8-7584-4251-BA34-856DCFC3F78E}">
      <dgm:prSet/>
      <dgm:spPr/>
      <dgm:t>
        <a:bodyPr/>
        <a:lstStyle/>
        <a:p>
          <a:pPr algn="l"/>
          <a:endParaRPr lang="en-GB" sz="1400" dirty="0"/>
        </a:p>
      </dgm:t>
    </dgm:pt>
    <dgm:pt modelId="{EA3CF51B-09B2-48C2-A2DA-9EB126F54721}" type="parTrans" cxnId="{E5826A3F-F48F-472D-AC85-FD58E313E8F7}">
      <dgm:prSet/>
      <dgm:spPr/>
      <dgm:t>
        <a:bodyPr/>
        <a:lstStyle/>
        <a:p>
          <a:endParaRPr lang="en-GB"/>
        </a:p>
      </dgm:t>
    </dgm:pt>
    <dgm:pt modelId="{07E7A816-6CF3-4FC9-9BEE-29A4D1016843}" type="sibTrans" cxnId="{E5826A3F-F48F-472D-AC85-FD58E313E8F7}">
      <dgm:prSet/>
      <dgm:spPr/>
      <dgm:t>
        <a:bodyPr/>
        <a:lstStyle/>
        <a:p>
          <a:endParaRPr lang="en-GB"/>
        </a:p>
      </dgm:t>
    </dgm:pt>
    <dgm:pt modelId="{A47ED8A9-7B66-4C7E-90B9-DCB1AF0D6103}">
      <dgm:prSet phldrT="[Text]" custT="1"/>
      <dgm:spPr/>
      <dgm:t>
        <a:bodyPr/>
        <a:lstStyle/>
        <a:p>
          <a:r>
            <a:rPr lang="en-US" altLang="en-US" sz="1600" b="0" dirty="0" smtClean="0">
              <a:latin typeface="Times New Roman" pitchFamily="18" charset="0"/>
              <a:cs typeface="Times New Roman" pitchFamily="18" charset="0"/>
            </a:rPr>
            <a:t>measurements obtained through direct contact with the respective object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(basically you take measurements of the parameters right were you are)</a:t>
          </a:r>
          <a:endParaRPr lang="en-GB" sz="1600" b="0" dirty="0">
            <a:latin typeface="Times New Roman" pitchFamily="18" charset="0"/>
            <a:cs typeface="Times New Roman" pitchFamily="18" charset="0"/>
          </a:endParaRPr>
        </a:p>
      </dgm:t>
    </dgm:pt>
    <dgm:pt modelId="{9838B6E9-3A40-4D96-B6D6-71AB72B61248}" type="parTrans" cxnId="{446D0F8F-B243-40F9-AAB4-E0500F69EEB9}">
      <dgm:prSet/>
      <dgm:spPr/>
      <dgm:t>
        <a:bodyPr/>
        <a:lstStyle/>
        <a:p>
          <a:endParaRPr lang="en-GB"/>
        </a:p>
      </dgm:t>
    </dgm:pt>
    <dgm:pt modelId="{14D88AD5-DACB-4FC7-B5CE-D7E81BA31751}" type="sibTrans" cxnId="{446D0F8F-B243-40F9-AAB4-E0500F69EEB9}">
      <dgm:prSet/>
      <dgm:spPr/>
      <dgm:t>
        <a:bodyPr/>
        <a:lstStyle/>
        <a:p>
          <a:endParaRPr lang="en-GB"/>
        </a:p>
      </dgm:t>
    </dgm:pt>
    <dgm:pt modelId="{32940EC7-8F96-4364-90A9-ED4AC59C72A1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they measure the parameters from where they are located at that moment, 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Surface(</a:t>
          </a:r>
          <a:r>
            <a:rPr lang="en-US" sz="1600" b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stations, ships, or, buoys)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, or upper-air(</a:t>
          </a:r>
          <a:r>
            <a:rPr lang="en-US" sz="1600" b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rockets; balloons, and aircrafts)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GB" sz="1600" b="0" dirty="0">
            <a:latin typeface="Times New Roman" pitchFamily="18" charset="0"/>
            <a:cs typeface="Times New Roman" pitchFamily="18" charset="0"/>
          </a:endParaRPr>
        </a:p>
      </dgm:t>
    </dgm:pt>
    <dgm:pt modelId="{3C442167-3C57-4153-930A-E166A4F6396D}" type="parTrans" cxnId="{1F8C5891-406A-46AC-98AD-788204E8BB12}">
      <dgm:prSet/>
      <dgm:spPr/>
      <dgm:t>
        <a:bodyPr/>
        <a:lstStyle/>
        <a:p>
          <a:endParaRPr lang="en-GB"/>
        </a:p>
      </dgm:t>
    </dgm:pt>
    <dgm:pt modelId="{D2366506-5109-4F9C-9B73-7A384D364047}" type="sibTrans" cxnId="{1F8C5891-406A-46AC-98AD-788204E8BB12}">
      <dgm:prSet/>
      <dgm:spPr/>
      <dgm:t>
        <a:bodyPr/>
        <a:lstStyle/>
        <a:p>
          <a:endParaRPr lang="en-GB"/>
        </a:p>
      </dgm:t>
    </dgm:pt>
    <dgm:pt modelId="{CF0216AD-A87D-4F04-977E-AAD1B906B2C1}" type="pres">
      <dgm:prSet presAssocID="{490F92AE-F148-4DBF-B597-CBADB0F8005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106EF9F-F191-47DC-9C76-393D2CE58FD7}" type="pres">
      <dgm:prSet presAssocID="{69362660-69D9-4EA7-B714-F16E6DAE1DC2}" presName="linNode" presStyleCnt="0"/>
      <dgm:spPr/>
    </dgm:pt>
    <dgm:pt modelId="{E673F4D2-9AD1-42BE-90B4-237A84FAB329}" type="pres">
      <dgm:prSet presAssocID="{69362660-69D9-4EA7-B714-F16E6DAE1D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1F84DE-8F76-4853-BF86-5FB4D89B8058}" type="pres">
      <dgm:prSet presAssocID="{69362660-69D9-4EA7-B714-F16E6DAE1DC2}" presName="childShp" presStyleLbl="bgAccFollowNode1" presStyleIdx="0" presStyleCnt="2" custScaleX="139127" custScaleY="233767" custLinFactNeighborX="10629" custLinFactNeighborY="8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BF3435-297D-4B1E-921C-9245DC05DA92}" type="pres">
      <dgm:prSet presAssocID="{EDB37712-0034-481A-B9C3-530BC9575FB6}" presName="spacing" presStyleCnt="0"/>
      <dgm:spPr/>
    </dgm:pt>
    <dgm:pt modelId="{DD964185-3FA9-47DB-94F2-119991E86517}" type="pres">
      <dgm:prSet presAssocID="{F316C7D1-6A52-4F41-9485-93C4C3FC86B9}" presName="linNode" presStyleCnt="0"/>
      <dgm:spPr/>
    </dgm:pt>
    <dgm:pt modelId="{0977DF26-69A4-4078-9EA4-7774E83674A2}" type="pres">
      <dgm:prSet presAssocID="{F316C7D1-6A52-4F41-9485-93C4C3FC86B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773723-B17A-49A3-B029-765B18FE6AA0}" type="pres">
      <dgm:prSet presAssocID="{F316C7D1-6A52-4F41-9485-93C4C3FC86B9}" presName="childShp" presStyleLbl="bgAccFollowNode1" presStyleIdx="1" presStyleCnt="2" custScaleX="140050" custScaleY="247247" custLinFactNeighborX="-127" custLinFactNeighborY="89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5826A3F-F48F-472D-AC85-FD58E313E8F7}" srcId="{F316C7D1-6A52-4F41-9485-93C4C3FC86B9}" destId="{A85F26B8-7584-4251-BA34-856DCFC3F78E}" srcOrd="1" destOrd="0" parTransId="{EA3CF51B-09B2-48C2-A2DA-9EB126F54721}" sibTransId="{07E7A816-6CF3-4FC9-9BEE-29A4D1016843}"/>
    <dgm:cxn modelId="{8A56F053-20F7-4B80-930A-FB2C8AEAA727}" type="presOf" srcId="{69362660-69D9-4EA7-B714-F16E6DAE1DC2}" destId="{E673F4D2-9AD1-42BE-90B4-237A84FAB329}" srcOrd="0" destOrd="0" presId="urn:microsoft.com/office/officeart/2005/8/layout/vList6"/>
    <dgm:cxn modelId="{446D0F8F-B243-40F9-AAB4-E0500F69EEB9}" srcId="{69362660-69D9-4EA7-B714-F16E6DAE1DC2}" destId="{A47ED8A9-7B66-4C7E-90B9-DCB1AF0D6103}" srcOrd="0" destOrd="0" parTransId="{9838B6E9-3A40-4D96-B6D6-71AB72B61248}" sibTransId="{14D88AD5-DACB-4FC7-B5CE-D7E81BA31751}"/>
    <dgm:cxn modelId="{D25BF45B-1368-439B-AB51-72B81C16B7DB}" srcId="{F316C7D1-6A52-4F41-9485-93C4C3FC86B9}" destId="{0A71B7A3-2CAF-4362-A32C-85717CD04CE6}" srcOrd="0" destOrd="0" parTransId="{D31C8006-CDBC-4485-AFF5-F2B8C3F4349B}" sibTransId="{90477DC4-919E-4CF3-AE10-E6E63AF961ED}"/>
    <dgm:cxn modelId="{9AA81664-7123-4D0D-A8A2-E681BF574123}" type="presOf" srcId="{0A71B7A3-2CAF-4362-A32C-85717CD04CE6}" destId="{75773723-B17A-49A3-B029-765B18FE6AA0}" srcOrd="0" destOrd="0" presId="urn:microsoft.com/office/officeart/2005/8/layout/vList6"/>
    <dgm:cxn modelId="{C2CBB6AB-F225-4C91-8098-BD8210791F1B}" srcId="{490F92AE-F148-4DBF-B597-CBADB0F80056}" destId="{F316C7D1-6A52-4F41-9485-93C4C3FC86B9}" srcOrd="1" destOrd="0" parTransId="{162F0E11-B003-4CF5-A446-090A034D5BA9}" sibTransId="{109B02A5-438C-4E33-ACF7-531DC504FE12}"/>
    <dgm:cxn modelId="{80B2EF4C-F6FC-4FEB-9714-071512B67450}" srcId="{490F92AE-F148-4DBF-B597-CBADB0F80056}" destId="{69362660-69D9-4EA7-B714-F16E6DAE1DC2}" srcOrd="0" destOrd="0" parTransId="{DBFE7DCC-5130-4310-851F-0B98F2F5222F}" sibTransId="{EDB37712-0034-481A-B9C3-530BC9575FB6}"/>
    <dgm:cxn modelId="{5E2027CC-A8F8-427C-88E3-17BF963A9257}" type="presOf" srcId="{490F92AE-F148-4DBF-B597-CBADB0F80056}" destId="{CF0216AD-A87D-4F04-977E-AAD1B906B2C1}" srcOrd="0" destOrd="0" presId="urn:microsoft.com/office/officeart/2005/8/layout/vList6"/>
    <dgm:cxn modelId="{DB18C5DD-943E-4FC7-A888-59D0CD6EC904}" type="presOf" srcId="{A85F26B8-7584-4251-BA34-856DCFC3F78E}" destId="{75773723-B17A-49A3-B029-765B18FE6AA0}" srcOrd="0" destOrd="1" presId="urn:microsoft.com/office/officeart/2005/8/layout/vList6"/>
    <dgm:cxn modelId="{3DC8A220-D40E-4552-AB87-28A2A5712673}" type="presOf" srcId="{A47ED8A9-7B66-4C7E-90B9-DCB1AF0D6103}" destId="{B01F84DE-8F76-4853-BF86-5FB4D89B8058}" srcOrd="0" destOrd="0" presId="urn:microsoft.com/office/officeart/2005/8/layout/vList6"/>
    <dgm:cxn modelId="{24EE24F6-A9CE-4B84-AC3E-FFE792D01BD1}" type="presOf" srcId="{F316C7D1-6A52-4F41-9485-93C4C3FC86B9}" destId="{0977DF26-69A4-4078-9EA4-7774E83674A2}" srcOrd="0" destOrd="0" presId="urn:microsoft.com/office/officeart/2005/8/layout/vList6"/>
    <dgm:cxn modelId="{1F8C5891-406A-46AC-98AD-788204E8BB12}" srcId="{69362660-69D9-4EA7-B714-F16E6DAE1DC2}" destId="{32940EC7-8F96-4364-90A9-ED4AC59C72A1}" srcOrd="1" destOrd="0" parTransId="{3C442167-3C57-4153-930A-E166A4F6396D}" sibTransId="{D2366506-5109-4F9C-9B73-7A384D364047}"/>
    <dgm:cxn modelId="{DEFC68E5-1979-490A-9FB3-E0D4038F7B5C}" type="presOf" srcId="{32940EC7-8F96-4364-90A9-ED4AC59C72A1}" destId="{B01F84DE-8F76-4853-BF86-5FB4D89B8058}" srcOrd="0" destOrd="1" presId="urn:microsoft.com/office/officeart/2005/8/layout/vList6"/>
    <dgm:cxn modelId="{2ADA3093-2D08-4F95-9B05-3084693DE8A7}" type="presParOf" srcId="{CF0216AD-A87D-4F04-977E-AAD1B906B2C1}" destId="{3106EF9F-F191-47DC-9C76-393D2CE58FD7}" srcOrd="0" destOrd="0" presId="urn:microsoft.com/office/officeart/2005/8/layout/vList6"/>
    <dgm:cxn modelId="{8EDA7DE0-19C7-4504-BB22-4DD0F2374EAE}" type="presParOf" srcId="{3106EF9F-F191-47DC-9C76-393D2CE58FD7}" destId="{E673F4D2-9AD1-42BE-90B4-237A84FAB329}" srcOrd="0" destOrd="0" presId="urn:microsoft.com/office/officeart/2005/8/layout/vList6"/>
    <dgm:cxn modelId="{3559B23A-57C0-42AF-9A61-B1AF9BBC5384}" type="presParOf" srcId="{3106EF9F-F191-47DC-9C76-393D2CE58FD7}" destId="{B01F84DE-8F76-4853-BF86-5FB4D89B8058}" srcOrd="1" destOrd="0" presId="urn:microsoft.com/office/officeart/2005/8/layout/vList6"/>
    <dgm:cxn modelId="{CBC14817-A768-4103-A14D-E146193C2F52}" type="presParOf" srcId="{CF0216AD-A87D-4F04-977E-AAD1B906B2C1}" destId="{91BF3435-297D-4B1E-921C-9245DC05DA92}" srcOrd="1" destOrd="0" presId="urn:microsoft.com/office/officeart/2005/8/layout/vList6"/>
    <dgm:cxn modelId="{C3E85CDF-39BA-4862-9EE8-F1BD3804A0DB}" type="presParOf" srcId="{CF0216AD-A87D-4F04-977E-AAD1B906B2C1}" destId="{DD964185-3FA9-47DB-94F2-119991E86517}" srcOrd="2" destOrd="0" presId="urn:microsoft.com/office/officeart/2005/8/layout/vList6"/>
    <dgm:cxn modelId="{3A8C3AB1-741E-49C0-9121-6FB7E877A456}" type="presParOf" srcId="{DD964185-3FA9-47DB-94F2-119991E86517}" destId="{0977DF26-69A4-4078-9EA4-7774E83674A2}" srcOrd="0" destOrd="0" presId="urn:microsoft.com/office/officeart/2005/8/layout/vList6"/>
    <dgm:cxn modelId="{2ECB02DE-86B2-4382-A601-4DA8DF46CDF7}" type="presParOf" srcId="{DD964185-3FA9-47DB-94F2-119991E86517}" destId="{75773723-B17A-49A3-B029-765B18FE6A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EB74DE-75D3-43C0-8761-072F35FCAD5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708B40B-1BF8-4F91-B95A-6705654F462D}">
      <dgm:prSet phldrT="[Text]" custT="1"/>
      <dgm:spPr/>
      <dgm:t>
        <a:bodyPr/>
        <a:lstStyle/>
        <a:p>
          <a:r>
            <a:rPr lang="en-US" sz="3200" dirty="0" err="1" smtClean="0"/>
            <a:t>Accurcy</a:t>
          </a:r>
          <a:endParaRPr lang="en-US" sz="3200" dirty="0"/>
        </a:p>
      </dgm:t>
    </dgm:pt>
    <dgm:pt modelId="{82C77667-2746-4072-A354-08C65D4047D3}" type="parTrans" cxnId="{B2F63564-7EB5-40BC-8553-855DC3639A44}">
      <dgm:prSet/>
      <dgm:spPr/>
      <dgm:t>
        <a:bodyPr/>
        <a:lstStyle/>
        <a:p>
          <a:endParaRPr lang="en-US"/>
        </a:p>
      </dgm:t>
    </dgm:pt>
    <dgm:pt modelId="{52C1C48C-0F96-4B39-9B06-B21CAC903B10}" type="sibTrans" cxnId="{B2F63564-7EB5-40BC-8553-855DC3639A44}">
      <dgm:prSet/>
      <dgm:spPr/>
      <dgm:t>
        <a:bodyPr/>
        <a:lstStyle/>
        <a:p>
          <a:endParaRPr lang="en-US"/>
        </a:p>
      </dgm:t>
    </dgm:pt>
    <dgm:pt modelId="{3F91B15E-C3D7-416E-80D8-6B4CD6BE70D7}">
      <dgm:prSet phldrT="[Text]" custT="1"/>
      <dgm:spPr/>
      <dgm:t>
        <a:bodyPr/>
        <a:lstStyle/>
        <a:p>
          <a:r>
            <a:rPr lang="en-US" sz="1600" dirty="0" smtClean="0"/>
            <a:t>The ability of the instrument to measure a quantity with little or no deviation among measurements (</a:t>
          </a:r>
          <a:r>
            <a:rPr lang="en-US" altLang="en-US" sz="1600" dirty="0" smtClean="0">
              <a:solidFill>
                <a:srgbClr val="333300"/>
              </a:solidFill>
              <a:latin typeface="Times New Roman" pitchFamily="18" charset="0"/>
            </a:rPr>
            <a:t>describes the degree to which measurements show the same or similar results)</a:t>
          </a:r>
          <a:endParaRPr lang="en-US" sz="1600" dirty="0"/>
        </a:p>
      </dgm:t>
    </dgm:pt>
    <dgm:pt modelId="{DBF07262-6946-48C3-8AB5-E00D28672BBA}" type="parTrans" cxnId="{5DD62892-D5ED-4215-9503-2A6AA1AD1344}">
      <dgm:prSet/>
      <dgm:spPr/>
      <dgm:t>
        <a:bodyPr/>
        <a:lstStyle/>
        <a:p>
          <a:endParaRPr lang="en-US"/>
        </a:p>
      </dgm:t>
    </dgm:pt>
    <dgm:pt modelId="{EB011394-9639-450D-8BCE-72BC9AF1E6DF}" type="sibTrans" cxnId="{5DD62892-D5ED-4215-9503-2A6AA1AD1344}">
      <dgm:prSet/>
      <dgm:spPr/>
      <dgm:t>
        <a:bodyPr/>
        <a:lstStyle/>
        <a:p>
          <a:endParaRPr lang="en-US"/>
        </a:p>
      </dgm:t>
    </dgm:pt>
    <dgm:pt modelId="{E7454504-70A6-4B42-9CCA-01365040FF33}">
      <dgm:prSet phldrT="[Text]" custT="1"/>
      <dgm:spPr/>
      <dgm:t>
        <a:bodyPr/>
        <a:lstStyle/>
        <a:p>
          <a:r>
            <a:rPr lang="en-US" sz="2800" dirty="0" smtClean="0"/>
            <a:t>Precision  </a:t>
          </a:r>
          <a:endParaRPr lang="en-US" sz="2800" dirty="0"/>
        </a:p>
      </dgm:t>
    </dgm:pt>
    <dgm:pt modelId="{CF59596D-4C74-4A60-9294-639299533291}" type="parTrans" cxnId="{CF2760C1-8027-41CD-AA49-6DCD1B3D99A1}">
      <dgm:prSet/>
      <dgm:spPr/>
      <dgm:t>
        <a:bodyPr/>
        <a:lstStyle/>
        <a:p>
          <a:endParaRPr lang="en-US"/>
        </a:p>
      </dgm:t>
    </dgm:pt>
    <dgm:pt modelId="{CB811FF1-F1D5-4406-BB42-990F55E42867}" type="sibTrans" cxnId="{CF2760C1-8027-41CD-AA49-6DCD1B3D99A1}">
      <dgm:prSet/>
      <dgm:spPr/>
      <dgm:t>
        <a:bodyPr/>
        <a:lstStyle/>
        <a:p>
          <a:endParaRPr lang="en-US"/>
        </a:p>
      </dgm:t>
    </dgm:pt>
    <dgm:pt modelId="{74B91A52-7675-4663-AA4A-4139CBEBFC9A}">
      <dgm:prSet phldrT="[Text]" custT="1"/>
      <dgm:spPr/>
      <dgm:t>
        <a:bodyPr/>
        <a:lstStyle/>
        <a:p>
          <a:r>
            <a:rPr lang="en-US" sz="1600" dirty="0" smtClean="0"/>
            <a:t>How close the measurement made is to the actual value(</a:t>
          </a:r>
          <a:r>
            <a:rPr lang="en-US" altLang="en-US" sz="1600" dirty="0" smtClean="0"/>
            <a:t>is the difference between what we measured and the true (yet unknown) value).</a:t>
          </a:r>
          <a:endParaRPr lang="en-US" sz="1600" dirty="0"/>
        </a:p>
      </dgm:t>
    </dgm:pt>
    <dgm:pt modelId="{F258FDB9-60A7-4E63-9F00-A2BE34DD23C8}" type="parTrans" cxnId="{115CB477-C303-4C8B-AB8A-01776ADA4F3E}">
      <dgm:prSet/>
      <dgm:spPr/>
      <dgm:t>
        <a:bodyPr/>
        <a:lstStyle/>
        <a:p>
          <a:endParaRPr lang="en-US"/>
        </a:p>
      </dgm:t>
    </dgm:pt>
    <dgm:pt modelId="{A5B96ECB-EA17-4863-96D2-1D3AF20D92D8}" type="sibTrans" cxnId="{115CB477-C303-4C8B-AB8A-01776ADA4F3E}">
      <dgm:prSet/>
      <dgm:spPr/>
      <dgm:t>
        <a:bodyPr/>
        <a:lstStyle/>
        <a:p>
          <a:endParaRPr lang="en-US"/>
        </a:p>
      </dgm:t>
    </dgm:pt>
    <dgm:pt modelId="{88DB6B7C-838E-476E-9649-DE01A0794E2C}">
      <dgm:prSet phldrT="[Text]" custT="1"/>
      <dgm:spPr/>
      <dgm:t>
        <a:bodyPr/>
        <a:lstStyle/>
        <a:p>
          <a:r>
            <a:rPr lang="en-US" sz="2800" dirty="0" smtClean="0"/>
            <a:t>Sensitivity </a:t>
          </a:r>
          <a:endParaRPr lang="en-US" sz="2800" dirty="0"/>
        </a:p>
      </dgm:t>
    </dgm:pt>
    <dgm:pt modelId="{4D96199F-CB71-49FE-AAA7-9C31B8D42BC5}" type="parTrans" cxnId="{AA1D3BBA-50F5-406A-9969-59F089A26917}">
      <dgm:prSet/>
      <dgm:spPr/>
      <dgm:t>
        <a:bodyPr/>
        <a:lstStyle/>
        <a:p>
          <a:endParaRPr lang="en-US"/>
        </a:p>
      </dgm:t>
    </dgm:pt>
    <dgm:pt modelId="{9099572A-CEF5-4E81-A2F4-70375F03AD8C}" type="sibTrans" cxnId="{AA1D3BBA-50F5-406A-9969-59F089A26917}">
      <dgm:prSet/>
      <dgm:spPr/>
      <dgm:t>
        <a:bodyPr/>
        <a:lstStyle/>
        <a:p>
          <a:endParaRPr lang="en-US"/>
        </a:p>
      </dgm:t>
    </dgm:pt>
    <dgm:pt modelId="{6FF487C7-1CA5-4CED-B4B9-1833B7587E2C}">
      <dgm:prSet phldrT="[Text]" custT="1"/>
      <dgm:spPr/>
      <dgm:t>
        <a:bodyPr/>
        <a:lstStyle/>
        <a:p>
          <a:r>
            <a:rPr lang="en-US" sz="1600" dirty="0" smtClean="0"/>
            <a:t>Ability of instrument to detect change.</a:t>
          </a:r>
          <a:endParaRPr lang="en-US" sz="1600" dirty="0"/>
        </a:p>
      </dgm:t>
    </dgm:pt>
    <dgm:pt modelId="{33DB8FF1-88A8-4D9B-B3BC-4D4D13D27279}" type="parTrans" cxnId="{F92066AB-7E1F-42E5-8922-65BE296FB714}">
      <dgm:prSet/>
      <dgm:spPr/>
      <dgm:t>
        <a:bodyPr/>
        <a:lstStyle/>
        <a:p>
          <a:endParaRPr lang="en-US"/>
        </a:p>
      </dgm:t>
    </dgm:pt>
    <dgm:pt modelId="{C8955500-82CE-4432-AABC-AF3F7F88AF07}" type="sibTrans" cxnId="{F92066AB-7E1F-42E5-8922-65BE296FB714}">
      <dgm:prSet/>
      <dgm:spPr/>
      <dgm:t>
        <a:bodyPr/>
        <a:lstStyle/>
        <a:p>
          <a:endParaRPr lang="en-US"/>
        </a:p>
      </dgm:t>
    </dgm:pt>
    <dgm:pt modelId="{3EA90FF5-C022-4A02-A7D7-1BA8973D621E}">
      <dgm:prSet phldrT="[Text]" custT="1"/>
      <dgm:spPr/>
      <dgm:t>
        <a:bodyPr/>
        <a:lstStyle/>
        <a:p>
          <a:r>
            <a:rPr lang="en-US" altLang="en-US" sz="1600" dirty="0" smtClean="0">
              <a:solidFill>
                <a:srgbClr val="333300"/>
              </a:solidFill>
              <a:latin typeface="Times New Roman" pitchFamily="18" charset="0"/>
            </a:rPr>
            <a:t>also called reproducibility or repeatability</a:t>
          </a:r>
          <a:endParaRPr lang="en-GB" sz="1600" dirty="0"/>
        </a:p>
      </dgm:t>
    </dgm:pt>
    <dgm:pt modelId="{ECDF66E7-D837-42DD-9D85-DB0248F0978A}" type="parTrans" cxnId="{3BB11DEB-045A-41C9-B746-6246A929657C}">
      <dgm:prSet/>
      <dgm:spPr/>
      <dgm:t>
        <a:bodyPr/>
        <a:lstStyle/>
        <a:p>
          <a:endParaRPr lang="en-GB"/>
        </a:p>
      </dgm:t>
    </dgm:pt>
    <dgm:pt modelId="{99F0E9C2-AE2D-490D-9AD8-1379E90627DC}" type="sibTrans" cxnId="{3BB11DEB-045A-41C9-B746-6246A929657C}">
      <dgm:prSet/>
      <dgm:spPr/>
      <dgm:t>
        <a:bodyPr/>
        <a:lstStyle/>
        <a:p>
          <a:endParaRPr lang="en-GB"/>
        </a:p>
      </dgm:t>
    </dgm:pt>
    <dgm:pt modelId="{F5B2F8F9-5E43-490D-A544-38D4BF59B2DE}" type="pres">
      <dgm:prSet presAssocID="{7AEB74DE-75D3-43C0-8761-072F35FCAD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12D67-3798-4EED-8C26-B3E74FBDD602}" type="pres">
      <dgm:prSet presAssocID="{9708B40B-1BF8-4F91-B95A-6705654F462D}" presName="linNode" presStyleCnt="0"/>
      <dgm:spPr/>
      <dgm:t>
        <a:bodyPr/>
        <a:lstStyle/>
        <a:p>
          <a:endParaRPr lang="en-GB"/>
        </a:p>
      </dgm:t>
    </dgm:pt>
    <dgm:pt modelId="{2C31A7D7-0515-4757-B124-1E9FD959E691}" type="pres">
      <dgm:prSet presAssocID="{9708B40B-1BF8-4F91-B95A-6705654F46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AA4DC-E87A-43B2-B2E2-0715A9194902}" type="pres">
      <dgm:prSet presAssocID="{9708B40B-1BF8-4F91-B95A-6705654F462D}" presName="descendantText" presStyleLbl="alignAccFollowNode1" presStyleIdx="0" presStyleCnt="3" custScaleY="115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F02EE-1ADE-421F-B6E0-ED86127DDBE2}" type="pres">
      <dgm:prSet presAssocID="{52C1C48C-0F96-4B39-9B06-B21CAC903B10}" presName="sp" presStyleCnt="0"/>
      <dgm:spPr/>
      <dgm:t>
        <a:bodyPr/>
        <a:lstStyle/>
        <a:p>
          <a:endParaRPr lang="en-GB"/>
        </a:p>
      </dgm:t>
    </dgm:pt>
    <dgm:pt modelId="{E88FED75-F11F-4B1F-AC17-012281416804}" type="pres">
      <dgm:prSet presAssocID="{E7454504-70A6-4B42-9CCA-01365040FF33}" presName="linNode" presStyleCnt="0"/>
      <dgm:spPr/>
      <dgm:t>
        <a:bodyPr/>
        <a:lstStyle/>
        <a:p>
          <a:endParaRPr lang="en-GB"/>
        </a:p>
      </dgm:t>
    </dgm:pt>
    <dgm:pt modelId="{F3117750-9886-4FFE-9AEA-B4CB6AC43839}" type="pres">
      <dgm:prSet presAssocID="{E7454504-70A6-4B42-9CCA-01365040FF3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D00CA-6285-43AA-A282-9EE9948B21B0}" type="pres">
      <dgm:prSet presAssocID="{E7454504-70A6-4B42-9CCA-01365040FF3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4991C-BEA0-40BB-AF4E-A52C95EC9A7D}" type="pres">
      <dgm:prSet presAssocID="{CB811FF1-F1D5-4406-BB42-990F55E42867}" presName="sp" presStyleCnt="0"/>
      <dgm:spPr/>
      <dgm:t>
        <a:bodyPr/>
        <a:lstStyle/>
        <a:p>
          <a:endParaRPr lang="en-GB"/>
        </a:p>
      </dgm:t>
    </dgm:pt>
    <dgm:pt modelId="{4E408ABE-FDB7-416D-BC3D-DAE38501FE80}" type="pres">
      <dgm:prSet presAssocID="{88DB6B7C-838E-476E-9649-DE01A0794E2C}" presName="linNode" presStyleCnt="0"/>
      <dgm:spPr/>
      <dgm:t>
        <a:bodyPr/>
        <a:lstStyle/>
        <a:p>
          <a:endParaRPr lang="en-GB"/>
        </a:p>
      </dgm:t>
    </dgm:pt>
    <dgm:pt modelId="{268556FB-D4CB-489F-9356-D46D9CE1FC34}" type="pres">
      <dgm:prSet presAssocID="{88DB6B7C-838E-476E-9649-DE01A0794E2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A7090-626F-4FBC-870B-D22291F90673}" type="pres">
      <dgm:prSet presAssocID="{88DB6B7C-838E-476E-9649-DE01A0794E2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8368E-4FF5-431C-BAC7-1721D4DE74A3}" type="presOf" srcId="{88DB6B7C-838E-476E-9649-DE01A0794E2C}" destId="{268556FB-D4CB-489F-9356-D46D9CE1FC34}" srcOrd="0" destOrd="0" presId="urn:microsoft.com/office/officeart/2005/8/layout/vList5"/>
    <dgm:cxn modelId="{CBA38E80-43C6-447A-AA72-6161092B5385}" type="presOf" srcId="{6FF487C7-1CA5-4CED-B4B9-1833B7587E2C}" destId="{748A7090-626F-4FBC-870B-D22291F90673}" srcOrd="0" destOrd="0" presId="urn:microsoft.com/office/officeart/2005/8/layout/vList5"/>
    <dgm:cxn modelId="{4BF44096-3D5B-4400-8B18-E5E17B93E759}" type="presOf" srcId="{74B91A52-7675-4663-AA4A-4139CBEBFC9A}" destId="{472D00CA-6285-43AA-A282-9EE9948B21B0}" srcOrd="0" destOrd="0" presId="urn:microsoft.com/office/officeart/2005/8/layout/vList5"/>
    <dgm:cxn modelId="{115CB477-C303-4C8B-AB8A-01776ADA4F3E}" srcId="{E7454504-70A6-4B42-9CCA-01365040FF33}" destId="{74B91A52-7675-4663-AA4A-4139CBEBFC9A}" srcOrd="0" destOrd="0" parTransId="{F258FDB9-60A7-4E63-9F00-A2BE34DD23C8}" sibTransId="{A5B96ECB-EA17-4863-96D2-1D3AF20D92D8}"/>
    <dgm:cxn modelId="{170D06D2-3D93-41D4-B15E-8C43BF6C10E9}" type="presOf" srcId="{3F91B15E-C3D7-416E-80D8-6B4CD6BE70D7}" destId="{ECCAA4DC-E87A-43B2-B2E2-0715A9194902}" srcOrd="0" destOrd="0" presId="urn:microsoft.com/office/officeart/2005/8/layout/vList5"/>
    <dgm:cxn modelId="{3BB11DEB-045A-41C9-B746-6246A929657C}" srcId="{9708B40B-1BF8-4F91-B95A-6705654F462D}" destId="{3EA90FF5-C022-4A02-A7D7-1BA8973D621E}" srcOrd="1" destOrd="0" parTransId="{ECDF66E7-D837-42DD-9D85-DB0248F0978A}" sibTransId="{99F0E9C2-AE2D-490D-9AD8-1379E90627DC}"/>
    <dgm:cxn modelId="{B2F63564-7EB5-40BC-8553-855DC3639A44}" srcId="{7AEB74DE-75D3-43C0-8761-072F35FCAD5B}" destId="{9708B40B-1BF8-4F91-B95A-6705654F462D}" srcOrd="0" destOrd="0" parTransId="{82C77667-2746-4072-A354-08C65D4047D3}" sibTransId="{52C1C48C-0F96-4B39-9B06-B21CAC903B10}"/>
    <dgm:cxn modelId="{AA1D3BBA-50F5-406A-9969-59F089A26917}" srcId="{7AEB74DE-75D3-43C0-8761-072F35FCAD5B}" destId="{88DB6B7C-838E-476E-9649-DE01A0794E2C}" srcOrd="2" destOrd="0" parTransId="{4D96199F-CB71-49FE-AAA7-9C31B8D42BC5}" sibTransId="{9099572A-CEF5-4E81-A2F4-70375F03AD8C}"/>
    <dgm:cxn modelId="{520B320D-BA1C-4394-A039-57E05F4384B9}" type="presOf" srcId="{7AEB74DE-75D3-43C0-8761-072F35FCAD5B}" destId="{F5B2F8F9-5E43-490D-A544-38D4BF59B2DE}" srcOrd="0" destOrd="0" presId="urn:microsoft.com/office/officeart/2005/8/layout/vList5"/>
    <dgm:cxn modelId="{CF2760C1-8027-41CD-AA49-6DCD1B3D99A1}" srcId="{7AEB74DE-75D3-43C0-8761-072F35FCAD5B}" destId="{E7454504-70A6-4B42-9CCA-01365040FF33}" srcOrd="1" destOrd="0" parTransId="{CF59596D-4C74-4A60-9294-639299533291}" sibTransId="{CB811FF1-F1D5-4406-BB42-990F55E42867}"/>
    <dgm:cxn modelId="{5DD62892-D5ED-4215-9503-2A6AA1AD1344}" srcId="{9708B40B-1BF8-4F91-B95A-6705654F462D}" destId="{3F91B15E-C3D7-416E-80D8-6B4CD6BE70D7}" srcOrd="0" destOrd="0" parTransId="{DBF07262-6946-48C3-8AB5-E00D28672BBA}" sibTransId="{EB011394-9639-450D-8BCE-72BC9AF1E6DF}"/>
    <dgm:cxn modelId="{D5AF0850-0F4C-4C8D-AEAA-EDE8571476D5}" type="presOf" srcId="{9708B40B-1BF8-4F91-B95A-6705654F462D}" destId="{2C31A7D7-0515-4757-B124-1E9FD959E691}" srcOrd="0" destOrd="0" presId="urn:microsoft.com/office/officeart/2005/8/layout/vList5"/>
    <dgm:cxn modelId="{BB0ED031-4E16-4489-A84A-EE80A1D93F46}" type="presOf" srcId="{E7454504-70A6-4B42-9CCA-01365040FF33}" destId="{F3117750-9886-4FFE-9AEA-B4CB6AC43839}" srcOrd="0" destOrd="0" presId="urn:microsoft.com/office/officeart/2005/8/layout/vList5"/>
    <dgm:cxn modelId="{F92066AB-7E1F-42E5-8922-65BE296FB714}" srcId="{88DB6B7C-838E-476E-9649-DE01A0794E2C}" destId="{6FF487C7-1CA5-4CED-B4B9-1833B7587E2C}" srcOrd="0" destOrd="0" parTransId="{33DB8FF1-88A8-4D9B-B3BC-4D4D13D27279}" sibTransId="{C8955500-82CE-4432-AABC-AF3F7F88AF07}"/>
    <dgm:cxn modelId="{C3ADCEC2-6D7E-4BAB-B3A2-718489FDB7BF}" type="presOf" srcId="{3EA90FF5-C022-4A02-A7D7-1BA8973D621E}" destId="{ECCAA4DC-E87A-43B2-B2E2-0715A9194902}" srcOrd="0" destOrd="1" presId="urn:microsoft.com/office/officeart/2005/8/layout/vList5"/>
    <dgm:cxn modelId="{292E0837-E83B-47BA-ACF3-F557C3C20912}" type="presParOf" srcId="{F5B2F8F9-5E43-490D-A544-38D4BF59B2DE}" destId="{55012D67-3798-4EED-8C26-B3E74FBDD602}" srcOrd="0" destOrd="0" presId="urn:microsoft.com/office/officeart/2005/8/layout/vList5"/>
    <dgm:cxn modelId="{B9921376-318D-4C94-8EBA-E8A0C06BF235}" type="presParOf" srcId="{55012D67-3798-4EED-8C26-B3E74FBDD602}" destId="{2C31A7D7-0515-4757-B124-1E9FD959E691}" srcOrd="0" destOrd="0" presId="urn:microsoft.com/office/officeart/2005/8/layout/vList5"/>
    <dgm:cxn modelId="{3F9B97C2-1318-4FFB-9337-CC1B082AC701}" type="presParOf" srcId="{55012D67-3798-4EED-8C26-B3E74FBDD602}" destId="{ECCAA4DC-E87A-43B2-B2E2-0715A9194902}" srcOrd="1" destOrd="0" presId="urn:microsoft.com/office/officeart/2005/8/layout/vList5"/>
    <dgm:cxn modelId="{D1980925-17CC-4339-8079-9F6C1C7504FA}" type="presParOf" srcId="{F5B2F8F9-5E43-490D-A544-38D4BF59B2DE}" destId="{546F02EE-1ADE-421F-B6E0-ED86127DDBE2}" srcOrd="1" destOrd="0" presId="urn:microsoft.com/office/officeart/2005/8/layout/vList5"/>
    <dgm:cxn modelId="{0C516B44-40E2-4A66-ABFD-D4DCC0B4036A}" type="presParOf" srcId="{F5B2F8F9-5E43-490D-A544-38D4BF59B2DE}" destId="{E88FED75-F11F-4B1F-AC17-012281416804}" srcOrd="2" destOrd="0" presId="urn:microsoft.com/office/officeart/2005/8/layout/vList5"/>
    <dgm:cxn modelId="{A4AB86FD-3003-45E4-BC84-DA3FC44214DD}" type="presParOf" srcId="{E88FED75-F11F-4B1F-AC17-012281416804}" destId="{F3117750-9886-4FFE-9AEA-B4CB6AC43839}" srcOrd="0" destOrd="0" presId="urn:microsoft.com/office/officeart/2005/8/layout/vList5"/>
    <dgm:cxn modelId="{4157E090-069B-43FC-91E3-68D98B211A02}" type="presParOf" srcId="{E88FED75-F11F-4B1F-AC17-012281416804}" destId="{472D00CA-6285-43AA-A282-9EE9948B21B0}" srcOrd="1" destOrd="0" presId="urn:microsoft.com/office/officeart/2005/8/layout/vList5"/>
    <dgm:cxn modelId="{AA7245C8-112E-4719-AE31-A79A77B619B0}" type="presParOf" srcId="{F5B2F8F9-5E43-490D-A544-38D4BF59B2DE}" destId="{DEC4991C-BEA0-40BB-AF4E-A52C95EC9A7D}" srcOrd="3" destOrd="0" presId="urn:microsoft.com/office/officeart/2005/8/layout/vList5"/>
    <dgm:cxn modelId="{EEA587F5-E19C-4B5A-A8F6-AAED89F87F36}" type="presParOf" srcId="{F5B2F8F9-5E43-490D-A544-38D4BF59B2DE}" destId="{4E408ABE-FDB7-416D-BC3D-DAE38501FE80}" srcOrd="4" destOrd="0" presId="urn:microsoft.com/office/officeart/2005/8/layout/vList5"/>
    <dgm:cxn modelId="{7983FBCE-1BFB-4FBF-8C95-4A23F8AE24D8}" type="presParOf" srcId="{4E408ABE-FDB7-416D-BC3D-DAE38501FE80}" destId="{268556FB-D4CB-489F-9356-D46D9CE1FC34}" srcOrd="0" destOrd="0" presId="urn:microsoft.com/office/officeart/2005/8/layout/vList5"/>
    <dgm:cxn modelId="{E32FEB2A-F5FE-42C9-91EE-95CBDA3CB5ED}" type="presParOf" srcId="{4E408ABE-FDB7-416D-BC3D-DAE38501FE80}" destId="{748A7090-626F-4FBC-870B-D22291F906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A7337-6157-4288-B91C-408978E5119C}" type="doc">
      <dgm:prSet loTypeId="urn:microsoft.com/office/officeart/2005/8/layout/equation2" loCatId="relationship" qsTypeId="urn:microsoft.com/office/officeart/2005/8/quickstyle/3d1" qsCatId="3D" csTypeId="urn:microsoft.com/office/officeart/2005/8/colors/colorful2" csCatId="colorful" phldr="1"/>
      <dgm:spPr/>
    </dgm:pt>
    <dgm:pt modelId="{DF904158-306B-4C2A-8F24-70FB908F5F2E}">
      <dgm:prSet phldrT="[Text]"/>
      <dgm:spPr/>
      <dgm:t>
        <a:bodyPr/>
        <a:lstStyle/>
        <a:p>
          <a:r>
            <a:rPr lang="en-US" dirty="0" smtClean="0"/>
            <a:t>SYSTEMATICS ERRORS </a:t>
          </a:r>
          <a:endParaRPr lang="en-US" dirty="0"/>
        </a:p>
      </dgm:t>
    </dgm:pt>
    <dgm:pt modelId="{AB152319-8BF9-4EB9-B837-2D9461880521}" type="parTrans" cxnId="{8BE2F53B-4555-4673-9AE7-D0FBD096FAE3}">
      <dgm:prSet/>
      <dgm:spPr/>
      <dgm:t>
        <a:bodyPr/>
        <a:lstStyle/>
        <a:p>
          <a:endParaRPr lang="en-US"/>
        </a:p>
      </dgm:t>
    </dgm:pt>
    <dgm:pt modelId="{6D9358AF-B673-461B-80C9-2C6C9BF94C2F}" type="sibTrans" cxnId="{8BE2F53B-4555-4673-9AE7-D0FBD096FAE3}">
      <dgm:prSet/>
      <dgm:spPr/>
      <dgm:t>
        <a:bodyPr/>
        <a:lstStyle/>
        <a:p>
          <a:endParaRPr lang="en-US"/>
        </a:p>
      </dgm:t>
    </dgm:pt>
    <dgm:pt modelId="{58F78252-F7F2-4E90-BE14-C10D3B7AB815}">
      <dgm:prSet phldrT="[Text]"/>
      <dgm:spPr/>
      <dgm:t>
        <a:bodyPr/>
        <a:lstStyle/>
        <a:p>
          <a:r>
            <a:rPr lang="en-US" dirty="0" smtClean="0"/>
            <a:t>Random Errors</a:t>
          </a:r>
          <a:endParaRPr lang="en-US" dirty="0"/>
        </a:p>
      </dgm:t>
    </dgm:pt>
    <dgm:pt modelId="{47375BA7-36FF-4EBE-9336-64E14B4069D6}" type="parTrans" cxnId="{60A86AD7-A95A-4836-8563-5E4220637549}">
      <dgm:prSet/>
      <dgm:spPr/>
      <dgm:t>
        <a:bodyPr/>
        <a:lstStyle/>
        <a:p>
          <a:endParaRPr lang="en-US"/>
        </a:p>
      </dgm:t>
    </dgm:pt>
    <dgm:pt modelId="{BA93516E-3504-480A-A281-A475BEF8AD05}" type="sibTrans" cxnId="{60A86AD7-A95A-4836-8563-5E4220637549}">
      <dgm:prSet/>
      <dgm:spPr/>
      <dgm:t>
        <a:bodyPr/>
        <a:lstStyle/>
        <a:p>
          <a:endParaRPr lang="en-US"/>
        </a:p>
      </dgm:t>
    </dgm:pt>
    <dgm:pt modelId="{7B0AA069-6074-4D52-B020-1912D861DDB7}">
      <dgm:prSet phldrT="[Text]"/>
      <dgm:spPr/>
      <dgm:t>
        <a:bodyPr/>
        <a:lstStyle/>
        <a:p>
          <a:r>
            <a:rPr lang="en-US" dirty="0" smtClean="0"/>
            <a:t>ERROR IN MEASUREMENT</a:t>
          </a:r>
          <a:endParaRPr lang="en-US" dirty="0"/>
        </a:p>
      </dgm:t>
    </dgm:pt>
    <dgm:pt modelId="{C69C827F-0A32-470B-A2F2-5223A09713CF}" type="parTrans" cxnId="{1A8F624C-F46A-4A6B-A5C4-4EB6E8403C2C}">
      <dgm:prSet/>
      <dgm:spPr/>
      <dgm:t>
        <a:bodyPr/>
        <a:lstStyle/>
        <a:p>
          <a:endParaRPr lang="en-US"/>
        </a:p>
      </dgm:t>
    </dgm:pt>
    <dgm:pt modelId="{9890B4CD-718C-4D93-B5F1-D79F53D976D3}" type="sibTrans" cxnId="{1A8F624C-F46A-4A6B-A5C4-4EB6E8403C2C}">
      <dgm:prSet/>
      <dgm:spPr/>
      <dgm:t>
        <a:bodyPr/>
        <a:lstStyle/>
        <a:p>
          <a:endParaRPr lang="en-US"/>
        </a:p>
      </dgm:t>
    </dgm:pt>
    <dgm:pt modelId="{793E4B43-78AF-4A08-BF0D-F31DBE05BEE0}" type="pres">
      <dgm:prSet presAssocID="{14DA7337-6157-4288-B91C-408978E5119C}" presName="Name0" presStyleCnt="0">
        <dgm:presLayoutVars>
          <dgm:dir/>
          <dgm:resizeHandles val="exact"/>
        </dgm:presLayoutVars>
      </dgm:prSet>
      <dgm:spPr/>
    </dgm:pt>
    <dgm:pt modelId="{46F37619-3A20-4820-8739-2089054443A3}" type="pres">
      <dgm:prSet presAssocID="{14DA7337-6157-4288-B91C-408978E5119C}" presName="vNodes" presStyleCnt="0"/>
      <dgm:spPr/>
    </dgm:pt>
    <dgm:pt modelId="{BC4C2AE3-1F24-47E2-B5D6-1AB76D6F94F1}" type="pres">
      <dgm:prSet presAssocID="{DF904158-306B-4C2A-8F24-70FB908F5F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3F511-D5A4-4B44-BA30-64B7B36815F4}" type="pres">
      <dgm:prSet presAssocID="{6D9358AF-B673-461B-80C9-2C6C9BF94C2F}" presName="spacerT" presStyleCnt="0"/>
      <dgm:spPr/>
    </dgm:pt>
    <dgm:pt modelId="{46BDCD98-1E8B-4BD4-8ACB-F0D1774C884F}" type="pres">
      <dgm:prSet presAssocID="{6D9358AF-B673-461B-80C9-2C6C9BF94C2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4DEBB30-63AA-4AEB-9BEF-934DA63EE917}" type="pres">
      <dgm:prSet presAssocID="{6D9358AF-B673-461B-80C9-2C6C9BF94C2F}" presName="spacerB" presStyleCnt="0"/>
      <dgm:spPr/>
    </dgm:pt>
    <dgm:pt modelId="{E4E351A5-AD4D-4B39-B798-D05CB3B45A84}" type="pres">
      <dgm:prSet presAssocID="{58F78252-F7F2-4E90-BE14-C10D3B7AB8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7E251-A521-42C2-B3F1-019D57EFA569}" type="pres">
      <dgm:prSet presAssocID="{14DA7337-6157-4288-B91C-408978E5119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51AE940-6E59-4C96-9C91-87B8AE261F1A}" type="pres">
      <dgm:prSet presAssocID="{14DA7337-6157-4288-B91C-408978E5119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06AB7E-75D3-4765-846D-85CD378F67DE}" type="pres">
      <dgm:prSet presAssocID="{14DA7337-6157-4288-B91C-408978E5119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2F53B-4555-4673-9AE7-D0FBD096FAE3}" srcId="{14DA7337-6157-4288-B91C-408978E5119C}" destId="{DF904158-306B-4C2A-8F24-70FB908F5F2E}" srcOrd="0" destOrd="0" parTransId="{AB152319-8BF9-4EB9-B837-2D9461880521}" sibTransId="{6D9358AF-B673-461B-80C9-2C6C9BF94C2F}"/>
    <dgm:cxn modelId="{1CB17464-1BB2-4C65-AC96-289CD62D0589}" type="presOf" srcId="{7B0AA069-6074-4D52-B020-1912D861DDB7}" destId="{2806AB7E-75D3-4765-846D-85CD378F67DE}" srcOrd="0" destOrd="0" presId="urn:microsoft.com/office/officeart/2005/8/layout/equation2"/>
    <dgm:cxn modelId="{62C142F4-7E6E-4051-81FD-525737DA8833}" type="presOf" srcId="{6D9358AF-B673-461B-80C9-2C6C9BF94C2F}" destId="{46BDCD98-1E8B-4BD4-8ACB-F0D1774C884F}" srcOrd="0" destOrd="0" presId="urn:microsoft.com/office/officeart/2005/8/layout/equation2"/>
    <dgm:cxn modelId="{7155EA64-07CD-404C-86CE-9F5D884DDFD2}" type="presOf" srcId="{DF904158-306B-4C2A-8F24-70FB908F5F2E}" destId="{BC4C2AE3-1F24-47E2-B5D6-1AB76D6F94F1}" srcOrd="0" destOrd="0" presId="urn:microsoft.com/office/officeart/2005/8/layout/equation2"/>
    <dgm:cxn modelId="{AC88A261-DF4F-43AF-B2F4-76C0E75FD071}" type="presOf" srcId="{BA93516E-3504-480A-A281-A475BEF8AD05}" destId="{A51AE940-6E59-4C96-9C91-87B8AE261F1A}" srcOrd="1" destOrd="0" presId="urn:microsoft.com/office/officeart/2005/8/layout/equation2"/>
    <dgm:cxn modelId="{319CAD30-7DE7-4578-AF76-8DF4BCDBB97B}" type="presOf" srcId="{58F78252-F7F2-4E90-BE14-C10D3B7AB815}" destId="{E4E351A5-AD4D-4B39-B798-D05CB3B45A84}" srcOrd="0" destOrd="0" presId="urn:microsoft.com/office/officeart/2005/8/layout/equation2"/>
    <dgm:cxn modelId="{4F2658A8-668C-44B0-ACD4-6B375D0FD0AF}" type="presOf" srcId="{BA93516E-3504-480A-A281-A475BEF8AD05}" destId="{A5C7E251-A521-42C2-B3F1-019D57EFA569}" srcOrd="0" destOrd="0" presId="urn:microsoft.com/office/officeart/2005/8/layout/equation2"/>
    <dgm:cxn modelId="{1A8F624C-F46A-4A6B-A5C4-4EB6E8403C2C}" srcId="{14DA7337-6157-4288-B91C-408978E5119C}" destId="{7B0AA069-6074-4D52-B020-1912D861DDB7}" srcOrd="2" destOrd="0" parTransId="{C69C827F-0A32-470B-A2F2-5223A09713CF}" sibTransId="{9890B4CD-718C-4D93-B5F1-D79F53D976D3}"/>
    <dgm:cxn modelId="{54FBEE58-53F5-42D7-A9E2-72C7AF1534A8}" type="presOf" srcId="{14DA7337-6157-4288-B91C-408978E5119C}" destId="{793E4B43-78AF-4A08-BF0D-F31DBE05BEE0}" srcOrd="0" destOrd="0" presId="urn:microsoft.com/office/officeart/2005/8/layout/equation2"/>
    <dgm:cxn modelId="{60A86AD7-A95A-4836-8563-5E4220637549}" srcId="{14DA7337-6157-4288-B91C-408978E5119C}" destId="{58F78252-F7F2-4E90-BE14-C10D3B7AB815}" srcOrd="1" destOrd="0" parTransId="{47375BA7-36FF-4EBE-9336-64E14B4069D6}" sibTransId="{BA93516E-3504-480A-A281-A475BEF8AD05}"/>
    <dgm:cxn modelId="{510FDA29-B20A-4C4B-A720-B0F434D3EAFB}" type="presParOf" srcId="{793E4B43-78AF-4A08-BF0D-F31DBE05BEE0}" destId="{46F37619-3A20-4820-8739-2089054443A3}" srcOrd="0" destOrd="0" presId="urn:microsoft.com/office/officeart/2005/8/layout/equation2"/>
    <dgm:cxn modelId="{02E6397A-2960-4A6E-B1D7-E91F9C122EAC}" type="presParOf" srcId="{46F37619-3A20-4820-8739-2089054443A3}" destId="{BC4C2AE3-1F24-47E2-B5D6-1AB76D6F94F1}" srcOrd="0" destOrd="0" presId="urn:microsoft.com/office/officeart/2005/8/layout/equation2"/>
    <dgm:cxn modelId="{C5AB3458-A485-4E74-AC9A-C69CF3A27132}" type="presParOf" srcId="{46F37619-3A20-4820-8739-2089054443A3}" destId="{17B3F511-D5A4-4B44-BA30-64B7B36815F4}" srcOrd="1" destOrd="0" presId="urn:microsoft.com/office/officeart/2005/8/layout/equation2"/>
    <dgm:cxn modelId="{D0F0C4AA-7608-4365-927C-0E9077CD94AF}" type="presParOf" srcId="{46F37619-3A20-4820-8739-2089054443A3}" destId="{46BDCD98-1E8B-4BD4-8ACB-F0D1774C884F}" srcOrd="2" destOrd="0" presId="urn:microsoft.com/office/officeart/2005/8/layout/equation2"/>
    <dgm:cxn modelId="{2BCE054B-32C7-4772-9B14-A0AA428A846C}" type="presParOf" srcId="{46F37619-3A20-4820-8739-2089054443A3}" destId="{B4DEBB30-63AA-4AEB-9BEF-934DA63EE917}" srcOrd="3" destOrd="0" presId="urn:microsoft.com/office/officeart/2005/8/layout/equation2"/>
    <dgm:cxn modelId="{FAE86125-7491-47E2-856C-49D22B9313A2}" type="presParOf" srcId="{46F37619-3A20-4820-8739-2089054443A3}" destId="{E4E351A5-AD4D-4B39-B798-D05CB3B45A84}" srcOrd="4" destOrd="0" presId="urn:microsoft.com/office/officeart/2005/8/layout/equation2"/>
    <dgm:cxn modelId="{5FEAFB41-563E-4B6C-B75D-9BF4AE0AD228}" type="presParOf" srcId="{793E4B43-78AF-4A08-BF0D-F31DBE05BEE0}" destId="{A5C7E251-A521-42C2-B3F1-019D57EFA569}" srcOrd="1" destOrd="0" presId="urn:microsoft.com/office/officeart/2005/8/layout/equation2"/>
    <dgm:cxn modelId="{8BD36C80-F403-4732-97BB-4939A850AC33}" type="presParOf" srcId="{A5C7E251-A521-42C2-B3F1-019D57EFA569}" destId="{A51AE940-6E59-4C96-9C91-87B8AE261F1A}" srcOrd="0" destOrd="0" presId="urn:microsoft.com/office/officeart/2005/8/layout/equation2"/>
    <dgm:cxn modelId="{E619CC0E-34C3-4ED5-B5F8-1BA735288760}" type="presParOf" srcId="{793E4B43-78AF-4A08-BF0D-F31DBE05BEE0}" destId="{2806AB7E-75D3-4765-846D-85CD378F67D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CF17-F42F-49B2-BFEC-88B42AEA5908}">
      <dsp:nvSpPr>
        <dsp:cNvPr id="0" name=""/>
        <dsp:cNvSpPr/>
      </dsp:nvSpPr>
      <dsp:spPr>
        <a:xfrm flipV="1">
          <a:off x="0" y="1103124"/>
          <a:ext cx="376269" cy="390682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8EE9B-1E01-4A33-B9FF-CEE9A9C41E39}">
      <dsp:nvSpPr>
        <dsp:cNvPr id="0" name=""/>
        <dsp:cNvSpPr/>
      </dsp:nvSpPr>
      <dsp:spPr>
        <a:xfrm>
          <a:off x="1002664" y="259946"/>
          <a:ext cx="1688005" cy="9231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>
              <a:latin typeface="Times New Roman" pitchFamily="18" charset="0"/>
            </a:rPr>
            <a:t>Active remote sensing</a:t>
          </a:r>
          <a:endParaRPr lang="en-GB" sz="1800" kern="1200" dirty="0"/>
        </a:p>
      </dsp:txBody>
      <dsp:txXfrm>
        <a:off x="1047727" y="305009"/>
        <a:ext cx="1597879" cy="833002"/>
      </dsp:txXfrm>
    </dsp:sp>
    <dsp:sp modelId="{3410BD30-2822-484E-9750-50C0FB8D26EF}">
      <dsp:nvSpPr>
        <dsp:cNvPr id="0" name=""/>
        <dsp:cNvSpPr/>
      </dsp:nvSpPr>
      <dsp:spPr>
        <a:xfrm>
          <a:off x="1002664" y="1298466"/>
          <a:ext cx="1688005" cy="9231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>
              <a:latin typeface="Times New Roman" pitchFamily="18" charset="0"/>
            </a:rPr>
            <a:t>Passive remote sensing</a:t>
          </a:r>
          <a:endParaRPr lang="en-GB" sz="1800" kern="1200" dirty="0"/>
        </a:p>
      </dsp:txBody>
      <dsp:txXfrm>
        <a:off x="1047727" y="1343529"/>
        <a:ext cx="1597879" cy="833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F84DE-8F76-4853-BF86-5FB4D89B8058}">
      <dsp:nvSpPr>
        <dsp:cNvPr id="0" name=""/>
        <dsp:cNvSpPr/>
      </dsp:nvSpPr>
      <dsp:spPr>
        <a:xfrm>
          <a:off x="2223373" y="85211"/>
          <a:ext cx="4634626" cy="24663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0" kern="1200" dirty="0" smtClean="0">
              <a:latin typeface="Times New Roman" pitchFamily="18" charset="0"/>
              <a:cs typeface="Times New Roman" pitchFamily="18" charset="0"/>
            </a:rPr>
            <a:t>measurements obtained through direct contact with the respective object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(basically you take measurements of the parameters right were you are)</a:t>
          </a:r>
          <a:endParaRPr lang="en-GB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they measure the parameters from where they are located at that moment, 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Surface(</a:t>
          </a:r>
          <a:r>
            <a:rPr lang="en-US" sz="16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stations, ships, or, buoys)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, or upper-air(</a:t>
          </a:r>
          <a:r>
            <a:rPr lang="en-US" sz="16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rockets; balloons, and aircrafts)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GB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3373" y="393504"/>
        <a:ext cx="3709748" cy="1849755"/>
      </dsp:txXfrm>
    </dsp:sp>
    <dsp:sp modelId="{E673F4D2-9AD1-42BE-90B4-237A84FAB329}">
      <dsp:nvSpPr>
        <dsp:cNvPr id="0" name=""/>
        <dsp:cNvSpPr/>
      </dsp:nvSpPr>
      <dsp:spPr>
        <a:xfrm>
          <a:off x="1280" y="706246"/>
          <a:ext cx="2220813" cy="10550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300" kern="1200" dirty="0" smtClean="0">
              <a:latin typeface="Times New Roman" pitchFamily="18" charset="0"/>
            </a:rPr>
            <a:t>In situ measurement</a:t>
          </a:r>
          <a:endParaRPr lang="en-GB" sz="2300" kern="1200" dirty="0"/>
        </a:p>
      </dsp:txBody>
      <dsp:txXfrm>
        <a:off x="52783" y="757749"/>
        <a:ext cx="2117807" cy="952036"/>
      </dsp:txXfrm>
    </dsp:sp>
    <dsp:sp modelId="{75773723-B17A-49A3-B029-765B18FE6AA0}">
      <dsp:nvSpPr>
        <dsp:cNvPr id="0" name=""/>
        <dsp:cNvSpPr/>
      </dsp:nvSpPr>
      <dsp:spPr>
        <a:xfrm>
          <a:off x="2209810" y="2573038"/>
          <a:ext cx="4642862" cy="2608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7247436"/>
            <a:satOff val="-39554"/>
            <a:lumOff val="-303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247436"/>
              <a:satOff val="-39554"/>
              <a:lumOff val="-3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latin typeface="Times New Roman" pitchFamily="18" charset="0"/>
              <a:cs typeface="Times New Roman" pitchFamily="18" charset="0"/>
            </a:rPr>
            <a:t>acquisition of information of an  object or phenomenon, by the use of either recording or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latin typeface="Times New Roman" pitchFamily="18" charset="0"/>
              <a:cs typeface="Times New Roman" pitchFamily="18" charset="0"/>
            </a:rPr>
            <a:t>real-time sensing devices that are wireless, not in physical or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latin typeface="Times New Roman" pitchFamily="18" charset="0"/>
              <a:cs typeface="Times New Roman" pitchFamily="18" charset="0"/>
            </a:rPr>
            <a:t>intimate contact with the object. 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2209810" y="2899108"/>
        <a:ext cx="3664652" cy="1956421"/>
      </dsp:txXfrm>
    </dsp:sp>
    <dsp:sp modelId="{0977DF26-69A4-4078-9EA4-7774E83674A2}">
      <dsp:nvSpPr>
        <dsp:cNvPr id="0" name=""/>
        <dsp:cNvSpPr/>
      </dsp:nvSpPr>
      <dsp:spPr>
        <a:xfrm>
          <a:off x="2519" y="3349201"/>
          <a:ext cx="2210097" cy="1055042"/>
        </a:xfrm>
        <a:prstGeom prst="round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300" kern="1200" dirty="0" smtClean="0">
              <a:latin typeface="Times New Roman" pitchFamily="18" charset="0"/>
            </a:rPr>
            <a:t>Remote sensing measurement</a:t>
          </a:r>
          <a:endParaRPr lang="en-GB" sz="2300" kern="1200" dirty="0"/>
        </a:p>
      </dsp:txBody>
      <dsp:txXfrm>
        <a:off x="54022" y="3400704"/>
        <a:ext cx="2107091" cy="952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AA4DC-E87A-43B2-B2E2-0715A9194902}">
      <dsp:nvSpPr>
        <dsp:cNvPr id="0" name=""/>
        <dsp:cNvSpPr/>
      </dsp:nvSpPr>
      <dsp:spPr>
        <a:xfrm rot="5400000">
          <a:off x="3986925" y="-1393556"/>
          <a:ext cx="1560292" cy="448665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ability of the instrument to measure a quantity with little or no deviation among measurements (</a:t>
          </a:r>
          <a:r>
            <a:rPr lang="en-US" altLang="en-US" sz="1600" kern="1200" dirty="0" smtClean="0">
              <a:solidFill>
                <a:srgbClr val="333300"/>
              </a:solidFill>
              <a:latin typeface="Times New Roman" pitchFamily="18" charset="0"/>
            </a:rPr>
            <a:t>describes the degree to which measurements show the same or similar results)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>
              <a:solidFill>
                <a:srgbClr val="333300"/>
              </a:solidFill>
              <a:latin typeface="Times New Roman" pitchFamily="18" charset="0"/>
            </a:rPr>
            <a:t>also called reproducibility or repeatability</a:t>
          </a:r>
          <a:endParaRPr lang="en-GB" sz="1600" kern="1200" dirty="0"/>
        </a:p>
      </dsp:txBody>
      <dsp:txXfrm rot="-5400000">
        <a:off x="2523744" y="145792"/>
        <a:ext cx="4410489" cy="1407958"/>
      </dsp:txXfrm>
    </dsp:sp>
    <dsp:sp modelId="{2C31A7D7-0515-4757-B124-1E9FD959E691}">
      <dsp:nvSpPr>
        <dsp:cNvPr id="0" name=""/>
        <dsp:cNvSpPr/>
      </dsp:nvSpPr>
      <dsp:spPr>
        <a:xfrm>
          <a:off x="0" y="2567"/>
          <a:ext cx="2523744" cy="16944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Accurcy</a:t>
          </a:r>
          <a:endParaRPr lang="en-US" sz="3200" kern="1200" dirty="0"/>
        </a:p>
      </dsp:txBody>
      <dsp:txXfrm>
        <a:off x="82714" y="85281"/>
        <a:ext cx="2358316" cy="1528980"/>
      </dsp:txXfrm>
    </dsp:sp>
    <dsp:sp modelId="{472D00CA-6285-43AA-A282-9EE9948B21B0}">
      <dsp:nvSpPr>
        <dsp:cNvPr id="0" name=""/>
        <dsp:cNvSpPr/>
      </dsp:nvSpPr>
      <dsp:spPr>
        <a:xfrm rot="5400000">
          <a:off x="4089308" y="385571"/>
          <a:ext cx="1355526" cy="4486656"/>
        </a:xfrm>
        <a:prstGeom prst="round2SameRect">
          <a:avLst/>
        </a:prstGeom>
        <a:solidFill>
          <a:schemeClr val="accent3">
            <a:tint val="40000"/>
            <a:alpha val="90000"/>
            <a:hueOff val="-3623718"/>
            <a:satOff val="-19777"/>
            <a:lumOff val="-15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623718"/>
              <a:satOff val="-19777"/>
              <a:lumOff val="-1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How close the measurement made is to the actual value(</a:t>
          </a:r>
          <a:r>
            <a:rPr lang="en-US" altLang="en-US" sz="1600" kern="1200" dirty="0" smtClean="0"/>
            <a:t>is the difference between what we measured and the true (yet unknown) value).</a:t>
          </a:r>
          <a:endParaRPr lang="en-US" sz="1600" kern="1200" dirty="0"/>
        </a:p>
      </dsp:txBody>
      <dsp:txXfrm rot="-5400000">
        <a:off x="2523744" y="2017307"/>
        <a:ext cx="4420485" cy="1223184"/>
      </dsp:txXfrm>
    </dsp:sp>
    <dsp:sp modelId="{F3117750-9886-4FFE-9AEA-B4CB6AC43839}">
      <dsp:nvSpPr>
        <dsp:cNvPr id="0" name=""/>
        <dsp:cNvSpPr/>
      </dsp:nvSpPr>
      <dsp:spPr>
        <a:xfrm>
          <a:off x="0" y="1781695"/>
          <a:ext cx="2523744" cy="1694408"/>
        </a:xfrm>
        <a:prstGeom prst="roundRect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Precision  </a:t>
          </a:r>
          <a:endParaRPr lang="en-US" sz="2800" kern="1200" dirty="0"/>
        </a:p>
      </dsp:txBody>
      <dsp:txXfrm>
        <a:off x="82714" y="1864409"/>
        <a:ext cx="2358316" cy="1528980"/>
      </dsp:txXfrm>
    </dsp:sp>
    <dsp:sp modelId="{748A7090-626F-4FBC-870B-D22291F90673}">
      <dsp:nvSpPr>
        <dsp:cNvPr id="0" name=""/>
        <dsp:cNvSpPr/>
      </dsp:nvSpPr>
      <dsp:spPr>
        <a:xfrm rot="5400000">
          <a:off x="4089308" y="2164700"/>
          <a:ext cx="1355526" cy="4486656"/>
        </a:xfrm>
        <a:prstGeom prst="round2SameRect">
          <a:avLst/>
        </a:prstGeom>
        <a:solidFill>
          <a:schemeClr val="accent3">
            <a:tint val="40000"/>
            <a:alpha val="90000"/>
            <a:hueOff val="-7247436"/>
            <a:satOff val="-39554"/>
            <a:lumOff val="-303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247436"/>
              <a:satOff val="-39554"/>
              <a:lumOff val="-3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Ability of instrument to detect change.</a:t>
          </a:r>
          <a:endParaRPr lang="en-US" sz="1600" kern="1200" dirty="0"/>
        </a:p>
      </dsp:txBody>
      <dsp:txXfrm rot="-5400000">
        <a:off x="2523744" y="3796436"/>
        <a:ext cx="4420485" cy="1223184"/>
      </dsp:txXfrm>
    </dsp:sp>
    <dsp:sp modelId="{268556FB-D4CB-489F-9356-D46D9CE1FC34}">
      <dsp:nvSpPr>
        <dsp:cNvPr id="0" name=""/>
        <dsp:cNvSpPr/>
      </dsp:nvSpPr>
      <dsp:spPr>
        <a:xfrm>
          <a:off x="0" y="3560824"/>
          <a:ext cx="2523744" cy="1694408"/>
        </a:xfrm>
        <a:prstGeom prst="round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Sensitivity </a:t>
          </a:r>
          <a:endParaRPr lang="en-US" sz="2800" kern="1200" dirty="0"/>
        </a:p>
      </dsp:txBody>
      <dsp:txXfrm>
        <a:off x="82714" y="3643538"/>
        <a:ext cx="2358316" cy="1528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C2AE3-1F24-47E2-B5D6-1AB76D6F94F1}">
      <dsp:nvSpPr>
        <dsp:cNvPr id="0" name=""/>
        <dsp:cNvSpPr/>
      </dsp:nvSpPr>
      <dsp:spPr>
        <a:xfrm>
          <a:off x="261386" y="1140"/>
          <a:ext cx="1780951" cy="17809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SYSTEMATICS ERRORS </a:t>
          </a:r>
          <a:endParaRPr lang="en-US" sz="1600" kern="1200" dirty="0"/>
        </a:p>
      </dsp:txBody>
      <dsp:txXfrm>
        <a:off x="522200" y="261954"/>
        <a:ext cx="1259323" cy="1259323"/>
      </dsp:txXfrm>
    </dsp:sp>
    <dsp:sp modelId="{46BDCD98-1E8B-4BD4-8ACB-F0D1774C884F}">
      <dsp:nvSpPr>
        <dsp:cNvPr id="0" name=""/>
        <dsp:cNvSpPr/>
      </dsp:nvSpPr>
      <dsp:spPr>
        <a:xfrm>
          <a:off x="635386" y="1926705"/>
          <a:ext cx="1032952" cy="1032952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72304" y="2321706"/>
        <a:ext cx="759116" cy="242950"/>
      </dsp:txXfrm>
    </dsp:sp>
    <dsp:sp modelId="{E4E351A5-AD4D-4B39-B798-D05CB3B45A84}">
      <dsp:nvSpPr>
        <dsp:cNvPr id="0" name=""/>
        <dsp:cNvSpPr/>
      </dsp:nvSpPr>
      <dsp:spPr>
        <a:xfrm>
          <a:off x="261386" y="3104271"/>
          <a:ext cx="1780951" cy="1780951"/>
        </a:xfrm>
        <a:prstGeom prst="ellipse">
          <a:avLst/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shade val="51000"/>
                <a:satMod val="130000"/>
              </a:schemeClr>
            </a:gs>
            <a:gs pos="80000">
              <a:schemeClr val="accent2">
                <a:hueOff val="5241764"/>
                <a:satOff val="-994"/>
                <a:lumOff val="-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Random Errors</a:t>
          </a:r>
          <a:endParaRPr lang="en-US" sz="1600" kern="1200" dirty="0"/>
        </a:p>
      </dsp:txBody>
      <dsp:txXfrm>
        <a:off x="522200" y="3365085"/>
        <a:ext cx="1259323" cy="1259323"/>
      </dsp:txXfrm>
    </dsp:sp>
    <dsp:sp modelId="{A5C7E251-A521-42C2-B3F1-019D57EFA569}">
      <dsp:nvSpPr>
        <dsp:cNvPr id="0" name=""/>
        <dsp:cNvSpPr/>
      </dsp:nvSpPr>
      <dsp:spPr>
        <a:xfrm>
          <a:off x="2309481" y="2111924"/>
          <a:ext cx="566342" cy="6625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309481" y="2244427"/>
        <a:ext cx="396439" cy="397508"/>
      </dsp:txXfrm>
    </dsp:sp>
    <dsp:sp modelId="{2806AB7E-75D3-4765-846D-85CD378F67DE}">
      <dsp:nvSpPr>
        <dsp:cNvPr id="0" name=""/>
        <dsp:cNvSpPr/>
      </dsp:nvSpPr>
      <dsp:spPr>
        <a:xfrm>
          <a:off x="3110909" y="662230"/>
          <a:ext cx="3561903" cy="3561903"/>
        </a:xfrm>
        <a:prstGeom prst="ellipse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ERROR IN MEASUREMENT</a:t>
          </a:r>
          <a:endParaRPr lang="en-US" sz="2800" kern="1200" dirty="0"/>
        </a:p>
      </dsp:txBody>
      <dsp:txXfrm>
        <a:off x="3632538" y="1183859"/>
        <a:ext cx="2518645" cy="251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7904FE0-8F6B-4B45-B2FE-D4E09B390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2CCFF823-21B5-490B-898A-B16FD27CC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8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Now-casting is weather forecasting on a very short term </a:t>
            </a:r>
            <a:r>
              <a:rPr lang="en-US" altLang="en-US" sz="1200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mesoscale</a:t>
            </a:r>
            <a:r>
              <a:rPr lang="en-US" altLang="en-US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period of up to 2 hours according to the World Meteorological Organization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Forecasting is the process of making predictions of the future based on past and present data and most commonly by analysis of trends.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FF823-21B5-490B-898A-B16FD27CC0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in-situ observations can be surface based measurements, such as, those collected by surface meteorological stations, ships, or, buoys, but may also include those collected by rockets; balloons, and even aircrafts because they measure the parameters from where they are located at that moment.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FF823-21B5-490B-898A-B16FD27CC0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6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591BFFD-3F67-4911-A4C6-D943140BFC86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78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</a:rPr>
              <a:t>Three differently calibrated meter sticks are used to measure the length of a board. a) A meter stick calibrated in a 1-m interval. b) A meter stick calibrated in 0.1-m intervals. c) A meter stick calibrated in 0.01-m intervals. </a:t>
            </a:r>
            <a:r>
              <a:rPr lang="en-US" altLang="en-US" b="1" smtClean="0">
                <a:solidFill>
                  <a:srgbClr val="000000"/>
                </a:solidFill>
              </a:rPr>
              <a:t>Measuring </a:t>
            </a:r>
            <a:r>
              <a:rPr lang="en-US" altLang="en-US" b="1" i="1" smtClean="0">
                <a:solidFill>
                  <a:srgbClr val="000000"/>
                </a:solidFill>
              </a:rPr>
              <a:t>How many significant figures are reported in each measurement?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A6B5D4C-1592-4E28-941F-C0719879A5DB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78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4F4869A-4829-44C3-91E9-4C0ED2E0109F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79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CFE6011-8669-4A64-BF4C-783FE2BA94B7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79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33D5362-8D2A-4F37-A686-B909279850D8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79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8B3EF-57B6-44CB-806B-138A6C0D6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C88E9-2455-47E5-9A25-416BC0C59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26FC9-B3BE-4B9A-8926-5D0F9663A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A8599-E61F-44BA-A9AF-C696390A1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ACB53-BD57-4BEE-9425-26E126618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C8519-0940-4212-B432-6219F937C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7EA83-2F04-47EB-92D5-68C01446F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F485E-7034-4569-B5F9-501D9538B2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992D6-BC41-41D7-BB6B-5368C75ED6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1374EC-02FB-4276-AAF0-516291B4E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5AB7A-55E1-41BF-BDD8-A5FFD71416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3A39FD-C4C6-49DE-8E58-1A91A03C4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4.bp.blogspot.com/_PyvjcvYfRLk/SWHiqK1cW-I/AAAAAAAAAWk/-JD0bXAqWa0/s1600-h/parallax+error-03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34670"/>
            <a:ext cx="8305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</a:p>
          <a:p>
            <a:pPr algn="ctr"/>
            <a:r>
              <a:rPr lang="en-US" sz="2000" b="1" dirty="0"/>
              <a:t>Dr.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Khalid Mohammed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99" y="2050766"/>
            <a:ext cx="5694701" cy="396903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36366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AL-MUSTANSIRIYAH UNIVERSITY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COLLEGE OF SCIENCES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ATMOSPHERIC SCIENCES DEPARTMENT /second class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4357" y="1096659"/>
            <a:ext cx="7867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</a:t>
            </a:r>
          </a:p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Meteorological </a:t>
            </a:r>
            <a:r>
              <a:rPr lang="en-US" altLang="en-US" sz="2800" b="1" dirty="0">
                <a:latin typeface="Times New Roman" pitchFamily="18" charset="0"/>
              </a:rPr>
              <a:t>Instrumentation and Observations</a:t>
            </a:r>
          </a:p>
        </p:txBody>
      </p:sp>
    </p:spTree>
    <p:extLst>
      <p:ext uri="{BB962C8B-B14F-4D97-AF65-F5344CB8AC3E}">
        <p14:creationId xmlns:p14="http://schemas.microsoft.com/office/powerpoint/2010/main" val="25990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1371600"/>
            <a:ext cx="8529638" cy="4451350"/>
            <a:chOff x="228600" y="1371600"/>
            <a:chExt cx="8529638" cy="4451350"/>
          </a:xfrm>
        </p:grpSpPr>
        <p:pic>
          <p:nvPicPr>
            <p:cNvPr id="21" name="Picture 19" descr="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371600"/>
              <a:ext cx="2814638" cy="444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71600"/>
              <a:ext cx="2568575" cy="445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 descr="0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371600"/>
              <a:ext cx="2543175" cy="444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09600" y="2286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Accuracy</a:t>
            </a:r>
            <a:r>
              <a:rPr lang="en-US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closest to TRUE Value</a:t>
            </a:r>
          </a:p>
          <a:p>
            <a:pPr>
              <a:defRPr/>
            </a:pPr>
            <a:r>
              <a:rPr lang="en-US" sz="3200" b="1" u="sng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Precision</a:t>
            </a:r>
            <a:r>
              <a:rPr lang="en-US" sz="32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repeated Same Value</a:t>
            </a:r>
            <a:endParaRPr lang="en-US" sz="4800" b="1" u="sng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4973321"/>
              </p:ext>
            </p:extLst>
          </p:nvPr>
        </p:nvGraphicFramePr>
        <p:xfrm>
          <a:off x="1066800" y="1743036"/>
          <a:ext cx="6934200" cy="4886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228600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Error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Error</a:t>
            </a:r>
            <a:r>
              <a:rPr lang="en-US" dirty="0"/>
              <a:t> </a:t>
            </a:r>
            <a:r>
              <a:rPr lang="en-US" dirty="0" smtClean="0"/>
              <a:t>-is </a:t>
            </a:r>
            <a:r>
              <a:rPr lang="en-US" dirty="0"/>
              <a:t>the difference between the actual value of a quantity and the value obtained in measurement</a:t>
            </a:r>
            <a:r>
              <a:rPr lang="en-US" dirty="0" smtClean="0"/>
              <a:t>.</a:t>
            </a:r>
          </a:p>
          <a:p>
            <a:r>
              <a:rPr lang="en-US" dirty="0" err="1"/>
              <a:t>Acutal</a:t>
            </a:r>
            <a:r>
              <a:rPr lang="en-US" dirty="0"/>
              <a:t> value– standard or reference of known value or a theoretical </a:t>
            </a:r>
            <a:r>
              <a:rPr lang="en-US" dirty="0" smtClean="0"/>
              <a:t>value.</a:t>
            </a:r>
          </a:p>
          <a:p>
            <a:r>
              <a:rPr lang="en-US" dirty="0"/>
              <a:t>There are 2 main types of </a:t>
            </a:r>
            <a:r>
              <a:rPr lang="en-US" dirty="0" smtClean="0"/>
              <a:t>error: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3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4800" y="381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b="1" i="1" dirty="0">
                <a:latin typeface="Times New Roman" pitchFamily="18" charset="0"/>
              </a:rPr>
              <a:t>Systematic errors </a:t>
            </a:r>
            <a:r>
              <a:rPr lang="en-US" altLang="en-US" sz="2400" dirty="0">
                <a:latin typeface="Times New Roman" pitchFamily="18" charset="0"/>
              </a:rPr>
              <a:t>are biases in measurement which lead to the </a:t>
            </a:r>
          </a:p>
          <a:p>
            <a:r>
              <a:rPr lang="en-US" altLang="en-US" sz="2400" dirty="0">
                <a:latin typeface="Times New Roman" pitchFamily="18" charset="0"/>
              </a:rPr>
              <a:t>situation where the mean of many separate measurements differs </a:t>
            </a:r>
          </a:p>
          <a:p>
            <a:r>
              <a:rPr lang="en-US" altLang="en-US" sz="2400" dirty="0">
                <a:latin typeface="Times New Roman" pitchFamily="18" charset="0"/>
              </a:rPr>
              <a:t>from the actual value of the measured attribute.</a:t>
            </a:r>
            <a:endParaRPr lang="en-US" altLang="en-US" sz="2400" u="sng" dirty="0">
              <a:latin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1676400"/>
            <a:ext cx="8066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latin typeface="Times New Roman" pitchFamily="18" charset="0"/>
              </a:rPr>
              <a:t>Systematic errors: (a) constant, or (b) varying depending on the </a:t>
            </a:r>
          </a:p>
          <a:p>
            <a:r>
              <a:rPr lang="en-US" altLang="en-US" sz="2400" dirty="0">
                <a:latin typeface="Times New Roman" pitchFamily="18" charset="0"/>
              </a:rPr>
              <a:t>actual value of the </a:t>
            </a:r>
            <a:r>
              <a:rPr lang="en-US" altLang="en-US" sz="2400" dirty="0" smtClean="0">
                <a:latin typeface="Times New Roman" pitchFamily="18" charset="0"/>
              </a:rPr>
              <a:t>measured quantity.</a:t>
            </a:r>
            <a:endParaRPr lang="en-US" altLang="en-US" sz="2400" u="sng" dirty="0">
              <a:latin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259080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400" dirty="0">
                <a:latin typeface="Times New Roman" pitchFamily="18" charset="0"/>
              </a:rPr>
              <a:t>When they are constant, they are simply due to incorrect zeroing of the </a:t>
            </a:r>
            <a:r>
              <a:rPr lang="en-US" altLang="en-US" sz="2400" dirty="0" smtClean="0">
                <a:latin typeface="Times New Roman" pitchFamily="18" charset="0"/>
              </a:rPr>
              <a:t>instrument</a:t>
            </a:r>
            <a:r>
              <a:rPr lang="en-US" sz="2400" dirty="0" smtClean="0"/>
              <a:t> </a:t>
            </a:r>
            <a:r>
              <a:rPr lang="en-US" sz="2400" dirty="0">
                <a:latin typeface="Times New Roman" pitchFamily="18" charset="0"/>
              </a:rPr>
              <a:t>(when the measuring instrument does not start from exactly zero</a:t>
            </a:r>
            <a:r>
              <a:rPr lang="en-US" sz="2400" dirty="0" smtClean="0">
                <a:latin typeface="Times New Roman" pitchFamily="18" charset="0"/>
              </a:rPr>
              <a:t>)</a:t>
            </a:r>
            <a:r>
              <a:rPr lang="en-US" altLang="en-US" sz="2400" dirty="0" smtClean="0">
                <a:latin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400" dirty="0" smtClean="0">
                <a:latin typeface="Times New Roman" pitchFamily="18" charset="0"/>
              </a:rPr>
              <a:t>When they are not constant, they can change sign.</a:t>
            </a:r>
            <a:r>
              <a:rPr lang="en-US" altLang="en-US" sz="2400" u="sng" dirty="0" smtClean="0">
                <a:latin typeface="Times New Roman" pitchFamily="18" charset="0"/>
              </a:rPr>
              <a:t> </a:t>
            </a:r>
            <a:endParaRPr lang="en-US" altLang="en-US" sz="2400" u="sng" dirty="0"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90600" y="4049712"/>
            <a:ext cx="62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u="sng" dirty="0">
                <a:latin typeface="Times New Roman" pitchFamily="18" charset="0"/>
              </a:rPr>
              <a:t>e.g.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28800" y="4049712"/>
            <a:ext cx="566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latin typeface="Times New Roman" pitchFamily="18" charset="0"/>
              </a:rPr>
              <a:t>the systematic error is 2% of the actual value</a:t>
            </a:r>
            <a:endParaRPr lang="en-US" altLang="en-US" sz="2400" u="sng" dirty="0">
              <a:latin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76400" y="4583112"/>
            <a:ext cx="488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latin typeface="Times New Roman" pitchFamily="18" charset="0"/>
              </a:rPr>
              <a:t>actual value: 100°,    0°,    or     −100°</a:t>
            </a:r>
            <a:endParaRPr lang="en-US" altLang="en-US" sz="2400" u="sng" dirty="0">
              <a:latin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352800" y="5114925"/>
            <a:ext cx="63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latin typeface="Times New Roman" pitchFamily="18" charset="0"/>
              </a:rPr>
              <a:t>+2°</a:t>
            </a:r>
            <a:endParaRPr lang="en-US" altLang="en-US" sz="2400" u="sng" dirty="0">
              <a:latin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65613" y="5114925"/>
            <a:ext cx="461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0°</a:t>
            </a:r>
            <a:endParaRPr lang="en-US" altLang="en-US" sz="2400" u="sng">
              <a:latin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715000" y="5114925"/>
            <a:ext cx="63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−2°</a:t>
            </a:r>
            <a:endParaRPr lang="en-US" altLang="en-US" sz="2400" u="sng">
              <a:latin typeface="Times New Roman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57201" y="5810071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400" dirty="0">
                <a:latin typeface="Times New Roman" pitchFamily="18" charset="0"/>
              </a:rPr>
              <a:t>A common method to remove systematic error is through </a:t>
            </a:r>
          </a:p>
          <a:p>
            <a:r>
              <a:rPr lang="en-US" altLang="en-US" sz="2400" dirty="0">
                <a:latin typeface="Times New Roman" pitchFamily="18" charset="0"/>
              </a:rPr>
              <a:t>calibration of the measurement </a:t>
            </a:r>
            <a:r>
              <a:rPr lang="en-US" altLang="en-US" sz="2400" dirty="0" smtClean="0">
                <a:latin typeface="Times New Roman" pitchFamily="18" charset="0"/>
              </a:rPr>
              <a:t>instrument.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Random errors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1. Random errors arise from unknown and unpredictable variations in condition.</a:t>
            </a:r>
            <a:br>
              <a:rPr lang="en-US" sz="2000" dirty="0" smtClean="0"/>
            </a:br>
            <a:r>
              <a:rPr lang="en-US" sz="2000" dirty="0" smtClean="0"/>
              <a:t>2. It fluctuates from one measurement to the next.</a:t>
            </a:r>
            <a:br>
              <a:rPr lang="en-US" sz="2000" dirty="0" smtClean="0"/>
            </a:br>
            <a:r>
              <a:rPr lang="en-US" sz="2000" dirty="0" smtClean="0"/>
              <a:t>3. Random errors are caused by factors that are beyond the control of the observers.</a:t>
            </a:r>
            <a:br>
              <a:rPr lang="en-US" sz="2000" dirty="0" smtClean="0"/>
            </a:br>
            <a:r>
              <a:rPr lang="en-US" sz="2000" dirty="0" smtClean="0"/>
              <a:t>4. Random error can cause by personal errors such as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human limitations of sight and touch.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lack of sensitivity of the instrument: the instrument fail to respond to the small change.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natural errors such as changes in temperature or wind, while the experiment is in progress.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wrong technique of measurement.</a:t>
            </a:r>
          </a:p>
          <a:p>
            <a:r>
              <a:rPr lang="en-US" sz="2000" dirty="0" smtClean="0"/>
              <a:t>5. One example of random error is the parallax error. </a:t>
            </a:r>
          </a:p>
          <a:p>
            <a:endParaRPr lang="en-US" sz="2000" dirty="0" smtClean="0"/>
          </a:p>
          <a:p>
            <a:r>
              <a:rPr lang="en-US" sz="2000" dirty="0" smtClean="0"/>
              <a:t>Random error can be reduced by</a:t>
            </a:r>
            <a:br>
              <a:rPr lang="en-US" sz="2000" dirty="0" smtClean="0"/>
            </a:br>
            <a:r>
              <a:rPr lang="en-US" sz="2000" dirty="0" smtClean="0"/>
              <a:t>- taking repeat readings</a:t>
            </a:r>
          </a:p>
          <a:p>
            <a:r>
              <a:rPr lang="en-US" sz="2000" dirty="0" smtClean="0"/>
              <a:t>- find the average value of the reading.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5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928670"/>
            <a:ext cx="77867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Parallax error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parallax error is an error in reading an instrument due to the eye of the observer and pointer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are not in a line perpendicular to the plane of the scale.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626" name="Picture 2" descr="http://4.bp.blogspot.com/_PyvjcvYfRLk/SWHiqK1cW-I/AAAAAAAAAWk/-JD0bXAqWa0/s400/parallax+error-0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71744"/>
            <a:ext cx="3810000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4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10" y="228600"/>
            <a:ext cx="8534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How to express errors</a:t>
            </a:r>
            <a:r>
              <a:rPr lang="en-US" sz="3200" b="1" u="sng" dirty="0" smtClean="0"/>
              <a:t>:</a:t>
            </a: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Absolute Error = |Measured Value- Actual Value |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Relative </a:t>
            </a:r>
            <a:r>
              <a:rPr lang="en-US" sz="2400" dirty="0"/>
              <a:t>Error = Absolute Error / Actual Value </a:t>
            </a:r>
            <a:endParaRPr lang="en-GB" sz="2400" dirty="0"/>
          </a:p>
          <a:p>
            <a:pPr lvl="0"/>
            <a:r>
              <a:rPr lang="en-US" sz="24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Percentage </a:t>
            </a:r>
            <a:r>
              <a:rPr lang="en-US" sz="2400" dirty="0"/>
              <a:t>Errors = Relative Error x100</a:t>
            </a:r>
            <a:r>
              <a:rPr lang="en-US" sz="2400" dirty="0" smtClean="0"/>
              <a:t>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90625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14033"/>
            <a:ext cx="8381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Fundamentals </a:t>
            </a:r>
            <a:r>
              <a:rPr lang="en-US" sz="3200" b="1" u="sng" dirty="0"/>
              <a:t>Data processing concepts</a:t>
            </a:r>
            <a:endParaRPr lang="en-GB" sz="3200" b="1" u="sng" dirty="0"/>
          </a:p>
          <a:p>
            <a:pPr marL="514350" indent="-514350">
              <a:buFont typeface="+mj-lt"/>
              <a:buAutoNum type="alphaUcPeriod"/>
            </a:pPr>
            <a:endParaRPr lang="en-US" sz="2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Simple </a:t>
            </a:r>
            <a:r>
              <a:rPr lang="en-US" sz="2400" dirty="0"/>
              <a:t>statistics </a:t>
            </a:r>
            <a:endParaRPr lang="en-US" sz="2400" dirty="0" smtClean="0"/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/>
              <a:t>Significant figures</a:t>
            </a:r>
          </a:p>
        </p:txBody>
      </p:sp>
    </p:spTree>
    <p:extLst>
      <p:ext uri="{BB962C8B-B14F-4D97-AF65-F5344CB8AC3E}">
        <p14:creationId xmlns:p14="http://schemas.microsoft.com/office/powerpoint/2010/main" val="34673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ChangeArrowheads="1"/>
          </p:cNvSpPr>
          <p:nvPr/>
        </p:nvSpPr>
        <p:spPr bwMode="auto">
          <a:xfrm>
            <a:off x="700088" y="685800"/>
            <a:ext cx="154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charset="0"/>
              </a:rPr>
              <a:t>Averaging </a:t>
            </a:r>
          </a:p>
        </p:txBody>
      </p:sp>
      <p:graphicFrame>
        <p:nvGraphicFramePr>
          <p:cNvPr id="4099" name="Object 19"/>
          <p:cNvGraphicFramePr>
            <a:graphicFrameLocks noChangeAspect="1"/>
          </p:cNvGraphicFramePr>
          <p:nvPr/>
        </p:nvGraphicFramePr>
        <p:xfrm>
          <a:off x="2355850" y="609600"/>
          <a:ext cx="4781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3" imgW="4771957" imgH="742950" progId="Equation.3">
                  <p:embed/>
                </p:oleObj>
              </mc:Choice>
              <mc:Fallback>
                <p:oleObj name="Equation" r:id="rId3" imgW="4771957" imgH="7429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609600"/>
                        <a:ext cx="47815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685800" y="1581150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charset="0"/>
              </a:rPr>
              <a:t>Variance </a:t>
            </a:r>
          </a:p>
        </p:txBody>
      </p:sp>
      <p:graphicFrame>
        <p:nvGraphicFramePr>
          <p:cNvPr id="4101" name="Object 22"/>
          <p:cNvGraphicFramePr>
            <a:graphicFrameLocks noChangeAspect="1"/>
          </p:cNvGraphicFramePr>
          <p:nvPr/>
        </p:nvGraphicFramePr>
        <p:xfrm>
          <a:off x="2590800" y="1625600"/>
          <a:ext cx="109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5" imgW="1076257" imgH="485775" progId="Equation.3">
                  <p:embed/>
                </p:oleObj>
              </mc:Choice>
              <mc:Fallback>
                <p:oleObj name="Equation" r:id="rId5" imgW="1076257" imgH="4857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25600"/>
                        <a:ext cx="1092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23"/>
          <p:cNvSpPr>
            <a:spLocks noChangeArrowheads="1"/>
          </p:cNvSpPr>
          <p:nvPr/>
        </p:nvSpPr>
        <p:spPr bwMode="auto">
          <a:xfrm>
            <a:off x="685800" y="2362200"/>
            <a:ext cx="247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charset="0"/>
              </a:rPr>
              <a:t>Standard deviation</a:t>
            </a:r>
          </a:p>
        </p:txBody>
      </p:sp>
      <p:graphicFrame>
        <p:nvGraphicFramePr>
          <p:cNvPr id="4103" name="Object 24"/>
          <p:cNvGraphicFramePr>
            <a:graphicFrameLocks noChangeAspect="1"/>
          </p:cNvGraphicFramePr>
          <p:nvPr/>
        </p:nvGraphicFramePr>
        <p:xfrm>
          <a:off x="3429000" y="23622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7" imgW="1276485" imgH="514350" progId="Equation.3">
                  <p:embed/>
                </p:oleObj>
              </mc:Choice>
              <mc:Fallback>
                <p:oleObj name="Equation" r:id="rId7" imgW="1276485" imgH="5143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25" descr="Standard_deviation_illustr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8"/>
          <p:cNvSpPr>
            <a:spLocks noChangeArrowheads="1"/>
          </p:cNvSpPr>
          <p:nvPr/>
        </p:nvSpPr>
        <p:spPr bwMode="auto">
          <a:xfrm>
            <a:off x="838200" y="12414"/>
            <a:ext cx="3102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00"/>
                </a:solidFill>
                <a:latin typeface="Times New Roman" charset="0"/>
              </a:rPr>
              <a:t>Simple statistics </a:t>
            </a:r>
          </a:p>
        </p:txBody>
      </p:sp>
      <p:graphicFrame>
        <p:nvGraphicFramePr>
          <p:cNvPr id="4106" name="Object 17"/>
          <p:cNvGraphicFramePr>
            <a:graphicFrameLocks noChangeAspect="1"/>
          </p:cNvGraphicFramePr>
          <p:nvPr/>
        </p:nvGraphicFramePr>
        <p:xfrm>
          <a:off x="2514600" y="3538538"/>
          <a:ext cx="236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10" imgW="2343285" imgH="742950" progId="Equation.3">
                  <p:embed/>
                </p:oleObj>
              </mc:Choice>
              <mc:Fallback>
                <p:oleObj name="Equation" r:id="rId10" imgW="2343285" imgH="7429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38538"/>
                        <a:ext cx="236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8"/>
          <p:cNvSpPr>
            <a:spLocks noChangeArrowheads="1"/>
          </p:cNvSpPr>
          <p:nvPr/>
        </p:nvSpPr>
        <p:spPr bwMode="auto">
          <a:xfrm>
            <a:off x="685800" y="3690938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charset="0"/>
              </a:rPr>
              <a:t>covariance</a:t>
            </a:r>
            <a:r>
              <a:rPr lang="en-US" altLang="en-US" sz="1800"/>
              <a:t> </a:t>
            </a:r>
          </a:p>
        </p:txBody>
      </p:sp>
      <p:graphicFrame>
        <p:nvGraphicFramePr>
          <p:cNvPr id="4108" name="Object 19"/>
          <p:cNvGraphicFramePr>
            <a:graphicFrameLocks noChangeAspect="1"/>
          </p:cNvGraphicFramePr>
          <p:nvPr/>
        </p:nvGraphicFramePr>
        <p:xfrm>
          <a:off x="3429000" y="4648200"/>
          <a:ext cx="1358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12" imgW="1342957" imgH="666660" progId="Equation.3">
                  <p:embed/>
                </p:oleObj>
              </mc:Choice>
              <mc:Fallback>
                <p:oleObj name="Equation" r:id="rId12" imgW="1342957" imgH="6666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48200"/>
                        <a:ext cx="1358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20"/>
          <p:cNvSpPr txBox="1">
            <a:spLocks noChangeArrowheads="1"/>
          </p:cNvSpPr>
          <p:nvPr/>
        </p:nvSpPr>
        <p:spPr bwMode="auto">
          <a:xfrm>
            <a:off x="685800" y="4800600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1764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rPr>
              <a:t>Expressing accuracy and precision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Comic Sans MS" pitchFamily="66" charset="0"/>
              </a:rPr>
              <a:t>Mean (average)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Comic Sans MS" pitchFamily="66" charset="0"/>
              </a:rPr>
              <a:t>Percent error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Comic Sans MS" pitchFamily="66" charset="0"/>
              </a:rPr>
              <a:t>Range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Comic Sans MS" pitchFamily="66" charset="0"/>
              </a:rPr>
              <a:t>Deviation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Comic Sans MS" pitchFamily="66" charset="0"/>
              </a:rPr>
              <a:t>Standard deviation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Comic Sans MS" pitchFamily="66" charset="0"/>
              </a:rPr>
              <a:t>Percent coefficient of variation</a:t>
            </a: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6934200" y="2895600"/>
            <a:ext cx="381000" cy="2133600"/>
          </a:xfrm>
          <a:prstGeom prst="rightBrace">
            <a:avLst>
              <a:gd name="adj1" fmla="val 46667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61225" y="3657600"/>
            <a:ext cx="1882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precision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0" y="1828800"/>
            <a:ext cx="184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accuracy</a:t>
            </a: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4114800" y="1600200"/>
            <a:ext cx="152400" cy="808038"/>
          </a:xfrm>
          <a:prstGeom prst="righ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52400" y="134938"/>
            <a:ext cx="8839200" cy="5222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 dirty="0"/>
              <a:t>Significant Figures</a:t>
            </a:r>
            <a:r>
              <a:rPr lang="en-US" altLang="en-US" sz="2800" dirty="0"/>
              <a:t> (Sig Figs) =</a:t>
            </a:r>
            <a:r>
              <a:rPr lang="en-US" altLang="en-US" sz="2800" dirty="0">
                <a:solidFill>
                  <a:srgbClr val="33CC33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Known</a:t>
            </a:r>
            <a:r>
              <a:rPr lang="en-US" altLang="en-US" sz="2800" dirty="0">
                <a:solidFill>
                  <a:srgbClr val="33CC33"/>
                </a:solidFill>
              </a:rPr>
              <a:t> </a:t>
            </a:r>
            <a:r>
              <a:rPr lang="en-US" altLang="en-US" sz="2800" dirty="0"/>
              <a:t>+</a:t>
            </a:r>
            <a:r>
              <a:rPr lang="en-US" altLang="en-US" sz="2800" dirty="0">
                <a:solidFill>
                  <a:srgbClr val="33CC33"/>
                </a:solidFill>
              </a:rPr>
              <a:t> </a:t>
            </a:r>
            <a:r>
              <a:rPr lang="en-US" altLang="en-US" sz="2800" b="1" u="sng" dirty="0">
                <a:solidFill>
                  <a:srgbClr val="0000FF"/>
                </a:solidFill>
              </a:rPr>
              <a:t>ESTIMATE</a:t>
            </a:r>
            <a:endParaRPr lang="en-US" altLang="en-US" sz="2800" u="sng" dirty="0">
              <a:solidFill>
                <a:srgbClr val="33CC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380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sz="2400" dirty="0"/>
              <a:t>The </a:t>
            </a:r>
            <a:r>
              <a:rPr lang="en-US" altLang="en-US" sz="2400" b="1" dirty="0"/>
              <a:t>significant figures</a:t>
            </a:r>
            <a:r>
              <a:rPr lang="en-US" altLang="en-US" sz="2400" dirty="0"/>
              <a:t> in a measurement include all of the digits that are </a:t>
            </a:r>
            <a:r>
              <a:rPr lang="en-US" altLang="en-US" sz="2400" b="1" dirty="0">
                <a:solidFill>
                  <a:srgbClr val="FF0000"/>
                </a:solidFill>
              </a:rPr>
              <a:t>known</a:t>
            </a:r>
            <a:r>
              <a:rPr lang="en-US" altLang="en-US" sz="2400" dirty="0"/>
              <a:t>, plus a last digit that is </a:t>
            </a:r>
            <a:r>
              <a:rPr lang="en-US" altLang="en-US" sz="2400" b="1" u="sng" dirty="0">
                <a:solidFill>
                  <a:srgbClr val="0000FF"/>
                </a:solidFill>
              </a:rPr>
              <a:t>estimated</a:t>
            </a:r>
            <a:r>
              <a:rPr lang="en-US" altLang="en-US" sz="2400" dirty="0"/>
              <a:t>.</a:t>
            </a:r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660809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en-US" sz="4000" dirty="0"/>
              <a:t>Significant Figures relate to the  </a:t>
            </a:r>
            <a:r>
              <a:rPr lang="en-US" altLang="en-US" sz="4000" b="1" u="sng" dirty="0"/>
              <a:t>certainty</a:t>
            </a:r>
            <a:r>
              <a:rPr lang="en-US" altLang="en-US" sz="4000" dirty="0"/>
              <a:t> of a measurement – The </a:t>
            </a:r>
            <a:r>
              <a:rPr lang="en-US" altLang="en-US" sz="4000" b="1" u="sng" dirty="0">
                <a:solidFill>
                  <a:srgbClr val="0000FF"/>
                </a:solidFill>
              </a:rPr>
              <a:t>PRECISION</a:t>
            </a:r>
            <a:r>
              <a:rPr lang="en-US" altLang="en-US" sz="4000" dirty="0"/>
              <a:t> of the measurement </a:t>
            </a:r>
            <a:endParaRPr lang="en-US" altLang="en-US" sz="4000" b="1" u="sng" dirty="0">
              <a:solidFill>
                <a:srgbClr val="0000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4" name="Picture 10" descr="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4850"/>
            <a:ext cx="68627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0835" name="Picture 11" descr="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0600"/>
            <a:ext cx="68564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6" name="Picture 12" descr="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44775"/>
            <a:ext cx="6858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9144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43200" y="25908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78125" y="44196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US" altLang="en-US"/>
          </a:p>
        </p:txBody>
      </p:sp>
      <p:sp>
        <p:nvSpPr>
          <p:cNvPr id="760840" name="TextBox 12"/>
          <p:cNvSpPr txBox="1">
            <a:spLocks noChangeArrowheads="1"/>
          </p:cNvSpPr>
          <p:nvPr/>
        </p:nvSpPr>
        <p:spPr bwMode="auto">
          <a:xfrm>
            <a:off x="142875" y="14288"/>
            <a:ext cx="8915400" cy="8921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 u="sng"/>
              <a:t>Precision</a:t>
            </a:r>
            <a:r>
              <a:rPr lang="en-US" altLang="en-US" sz="2800" b="1"/>
              <a:t>  =   Same REPEATABLE  Value (Certainty)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More Sig Figs = more certainty = greater </a:t>
            </a:r>
            <a:r>
              <a:rPr lang="en-US" altLang="en-US" b="1" u="sng">
                <a:solidFill>
                  <a:srgbClr val="0000FF"/>
                </a:solidFill>
              </a:rPr>
              <a:t>precision</a:t>
            </a:r>
            <a:endParaRPr lang="en-US" altLang="en-US" u="sng">
              <a:solidFill>
                <a:srgbClr val="0000FF"/>
              </a:solidFill>
            </a:endParaRPr>
          </a:p>
        </p:txBody>
      </p:sp>
      <p:sp>
        <p:nvSpPr>
          <p:cNvPr id="14" name="Rectangle 11"/>
          <p:cNvSpPr txBox="1">
            <a:spLocks noChangeArrowheads="1"/>
          </p:cNvSpPr>
          <p:nvPr/>
        </p:nvSpPr>
        <p:spPr bwMode="auto">
          <a:xfrm>
            <a:off x="0" y="6051550"/>
            <a:ext cx="89804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lvl="2" indent="-171450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  <a:ea typeface="+mn-ea"/>
              </a:rPr>
              <a:t>Which measurement has the most </a:t>
            </a:r>
            <a:r>
              <a:rPr lang="en-US" sz="2000" b="1" u="sng" kern="0" dirty="0">
                <a:solidFill>
                  <a:srgbClr val="0000FF"/>
                </a:solidFill>
                <a:latin typeface="+mn-lt"/>
                <a:ea typeface="+mn-ea"/>
              </a:rPr>
              <a:t>certainty</a:t>
            </a:r>
            <a:r>
              <a:rPr lang="en-US" sz="2000" b="1" kern="0" dirty="0">
                <a:solidFill>
                  <a:srgbClr val="0000FF"/>
                </a:solidFill>
                <a:latin typeface="+mn-lt"/>
                <a:ea typeface="+mn-ea"/>
              </a:rPr>
              <a:t> and greatest PRECISION?</a:t>
            </a:r>
          </a:p>
        </p:txBody>
      </p:sp>
      <p:sp>
        <p:nvSpPr>
          <p:cNvPr id="15" name="Rectangle 11"/>
          <p:cNvSpPr txBox="1">
            <a:spLocks noChangeArrowheads="1"/>
          </p:cNvSpPr>
          <p:nvPr/>
        </p:nvSpPr>
        <p:spPr bwMode="auto">
          <a:xfrm>
            <a:off x="2500313" y="879475"/>
            <a:ext cx="6110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lvl="2" indent="-171450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b="1" kern="0" dirty="0">
                <a:solidFill>
                  <a:srgbClr val="0000FF"/>
                </a:solidFill>
                <a:latin typeface="+mn-lt"/>
                <a:ea typeface="+mn-ea"/>
              </a:rPr>
              <a:t>_</a:t>
            </a:r>
            <a:r>
              <a:rPr 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      1 sig fig (.</a:t>
            </a:r>
            <a:r>
              <a:rPr lang="en-US" sz="2800" b="1" u="sng" kern="0" dirty="0">
                <a:solidFill>
                  <a:srgbClr val="0000FF"/>
                </a:solidFill>
                <a:latin typeface="+mn-lt"/>
                <a:ea typeface="+mn-ea"/>
              </a:rPr>
              <a:t>6</a:t>
            </a:r>
            <a:r>
              <a:rPr 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 is the estimate)</a:t>
            </a:r>
          </a:p>
        </p:txBody>
      </p:sp>
      <p:sp>
        <p:nvSpPr>
          <p:cNvPr id="16" name="Rectangle 11"/>
          <p:cNvSpPr txBox="1">
            <a:spLocks noChangeArrowheads="1"/>
          </p:cNvSpPr>
          <p:nvPr/>
        </p:nvSpPr>
        <p:spPr bwMode="auto">
          <a:xfrm>
            <a:off x="2649538" y="2555875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lvl="2" indent="-171450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b="1" kern="0" dirty="0">
                <a:solidFill>
                  <a:srgbClr val="0000FF"/>
                </a:solidFill>
                <a:latin typeface="+mn-lt"/>
                <a:ea typeface="+mn-ea"/>
              </a:rPr>
              <a:t>_</a:t>
            </a:r>
            <a:r>
              <a:rPr 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      2 sig figs  (.0</a:t>
            </a:r>
            <a:r>
              <a:rPr lang="en-US" sz="2800" b="1" u="sng" kern="0" dirty="0">
                <a:solidFill>
                  <a:srgbClr val="0000FF"/>
                </a:solidFill>
                <a:latin typeface="+mn-lt"/>
                <a:ea typeface="+mn-ea"/>
              </a:rPr>
              <a:t>1</a:t>
            </a:r>
            <a:r>
              <a:rPr 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 is the estimate)</a:t>
            </a: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2778125" y="4367213"/>
            <a:ext cx="30051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lvl="2" indent="-171450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b="1" kern="0" dirty="0">
                <a:solidFill>
                  <a:srgbClr val="0000FF"/>
                </a:solidFill>
                <a:latin typeface="+mn-lt"/>
                <a:ea typeface="+mn-ea"/>
              </a:rPr>
              <a:t>_</a:t>
            </a:r>
            <a:r>
              <a:rPr 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      3 sig figs</a:t>
            </a:r>
          </a:p>
        </p:txBody>
      </p:sp>
      <p:sp>
        <p:nvSpPr>
          <p:cNvPr id="18" name="Rectangle 11"/>
          <p:cNvSpPr txBox="1">
            <a:spLocks noChangeArrowheads="1"/>
          </p:cNvSpPr>
          <p:nvPr/>
        </p:nvSpPr>
        <p:spPr bwMode="auto">
          <a:xfrm>
            <a:off x="5486400" y="4267200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lvl="2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b="1" kern="0" dirty="0">
                <a:solidFill>
                  <a:srgbClr val="FF0000"/>
                </a:solidFill>
                <a:latin typeface="+mn-lt"/>
                <a:ea typeface="+mn-ea"/>
              </a:rPr>
              <a:t>Most </a:t>
            </a:r>
            <a:r>
              <a:rPr lang="en-US" b="1" u="sng" kern="0" dirty="0">
                <a:solidFill>
                  <a:srgbClr val="FF0000"/>
                </a:solidFill>
                <a:latin typeface="+mn-lt"/>
                <a:ea typeface="+mn-ea"/>
              </a:rPr>
              <a:t>certainty</a:t>
            </a:r>
            <a:r>
              <a:rPr lang="en-US" b="1" kern="0" dirty="0">
                <a:solidFill>
                  <a:srgbClr val="FF0000"/>
                </a:solidFill>
                <a:latin typeface="+mn-lt"/>
                <a:ea typeface="+mn-ea"/>
              </a:rPr>
              <a:t> and greatest PRECISION</a:t>
            </a:r>
          </a:p>
        </p:txBody>
      </p:sp>
    </p:spTree>
    <p:extLst>
      <p:ext uri="{BB962C8B-B14F-4D97-AF65-F5344CB8AC3E}">
        <p14:creationId xmlns:p14="http://schemas.microsoft.com/office/powerpoint/2010/main" val="20217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Welcome Students! 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00137"/>
            <a:ext cx="4267199" cy="472115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5360" y="60045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LECTURE 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6"/>
          <a:lstStyle/>
          <a:p>
            <a:r>
              <a:rPr lang="en-US" altLang="en-US">
                <a:solidFill>
                  <a:srgbClr val="47474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 for Counting Significant Figures - Details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0176"/>
          <a:lstStyle/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66CC"/>
                </a:solidFill>
              </a:rPr>
              <a:t>	</a:t>
            </a:r>
            <a:r>
              <a:rPr lang="en-US" alt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Nonzero integers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always count as significant figures.</a:t>
            </a:r>
          </a:p>
          <a:p>
            <a:pPr algn="ctr">
              <a:spcBef>
                <a:spcPts val="5600"/>
              </a:spcBef>
            </a:pPr>
            <a:r>
              <a:rPr lang="en-US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3456</a:t>
            </a:r>
            <a:r>
              <a:rPr lang="en-US" altLang="en-US" sz="4000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 </a:t>
            </a:r>
          </a:p>
          <a:p>
            <a:pPr algn="ctr"/>
            <a:r>
              <a:rPr lang="en-US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4000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sig figs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6682752" presetClass="entr" presetSubtype="1428664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6682752" presetClass="entr" presetSubtype="1428664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6682752" presetClass="entr" presetSubtype="1428664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6"/>
          <a:lstStyle/>
          <a:p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 for Counting Significant Figures - Details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5143500"/>
          </a:xfrm>
          <a:ln/>
        </p:spPr>
        <p:txBody>
          <a:bodyPr rIns="130176"/>
          <a:lstStyle/>
          <a:p>
            <a:pPr marL="604838" indent="-565150">
              <a:spcBef>
                <a:spcPct val="0"/>
              </a:spcBef>
            </a:pPr>
            <a:r>
              <a:rPr lang="en-US" alt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Zeros</a:t>
            </a:r>
          </a:p>
          <a:p>
            <a:pPr marL="604838" indent="-565150">
              <a:spcBef>
                <a:spcPct val="0"/>
              </a:spcBef>
            </a:pP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	Leading zeros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 count as significant figures.</a:t>
            </a:r>
          </a:p>
          <a:p>
            <a:pPr marL="604838" indent="-565150" algn="ctr">
              <a:spcBef>
                <a:spcPts val="5000"/>
              </a:spcBef>
            </a:pP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0.0486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</a:p>
          <a:p>
            <a:pPr marL="604838" indent="-565150" algn="ctr"/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 figs.</a:t>
            </a:r>
          </a:p>
        </p:txBody>
      </p:sp>
    </p:spTree>
    <p:extLst>
      <p:ext uri="{BB962C8B-B14F-4D97-AF65-F5344CB8AC3E}">
        <p14:creationId xmlns:p14="http://schemas.microsoft.com/office/powerpoint/2010/main" val="25246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6"/>
          <a:lstStyle/>
          <a:p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 for Counting Significant Figures - Details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486400"/>
          </a:xfrm>
          <a:ln/>
        </p:spPr>
        <p:txBody>
          <a:bodyPr rIns="130176"/>
          <a:lstStyle/>
          <a:p>
            <a:pPr marL="604838" indent="-565150">
              <a:spcBef>
                <a:spcPct val="0"/>
              </a:spcBef>
            </a:pPr>
            <a:r>
              <a:rPr lang="en-US" alt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Zeros</a:t>
            </a:r>
          </a:p>
          <a:p>
            <a:pPr marL="604838" indent="-565150">
              <a:spcBef>
                <a:spcPct val="0"/>
              </a:spcBef>
            </a:pP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-			Captive zeros</a:t>
            </a:r>
            <a:r>
              <a:rPr lang="en-US" altLang="en-US" sz="3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always count as significant figures.</a:t>
            </a:r>
          </a:p>
          <a:p>
            <a:pPr marL="604838" indent="-565150" algn="ctr">
              <a:spcBef>
                <a:spcPts val="5000"/>
              </a:spcBef>
            </a:pP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16.07</a:t>
            </a:r>
            <a:r>
              <a:rPr lang="en-US" altLang="en-US" sz="3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</a:p>
          <a:p>
            <a:pPr marL="604838" indent="-565150" algn="ctr"/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 figs.</a:t>
            </a:r>
          </a:p>
        </p:txBody>
      </p:sp>
    </p:spTree>
    <p:extLst>
      <p:ext uri="{BB962C8B-B14F-4D97-AF65-F5344CB8AC3E}">
        <p14:creationId xmlns:p14="http://schemas.microsoft.com/office/powerpoint/2010/main" val="32196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6"/>
          <a:lstStyle/>
          <a:p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 for Counting Significant Figures - Details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410200"/>
          </a:xfrm>
          <a:ln/>
        </p:spPr>
        <p:txBody>
          <a:bodyPr rIns="130176"/>
          <a:lstStyle/>
          <a:p>
            <a:pPr marL="604838" indent="-565150">
              <a:spcBef>
                <a:spcPct val="0"/>
              </a:spcBef>
            </a:pPr>
            <a:r>
              <a:rPr lang="en-US" alt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Zeros</a:t>
            </a:r>
          </a:p>
          <a:p>
            <a:pPr marL="604838" indent="-565150">
              <a:spcBef>
                <a:spcPct val="0"/>
              </a:spcBef>
            </a:pP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Trailing zeros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significant only if the number contains a decimal point.</a:t>
            </a:r>
          </a:p>
          <a:p>
            <a:pPr marL="604838" indent="-565150" algn="ctr">
              <a:spcBef>
                <a:spcPts val="3500"/>
              </a:spcBef>
            </a:pP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9.300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</a:p>
          <a:p>
            <a:pPr marL="604838" indent="-565150" algn="ctr"/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 figs.</a:t>
            </a:r>
          </a:p>
        </p:txBody>
      </p:sp>
    </p:spTree>
    <p:extLst>
      <p:ext uri="{BB962C8B-B14F-4D97-AF65-F5344CB8AC3E}">
        <p14:creationId xmlns:p14="http://schemas.microsoft.com/office/powerpoint/2010/main" val="2566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6"/>
          <a:lstStyle/>
          <a:p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 for Counting Significant Figures - Details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533900"/>
          </a:xfrm>
          <a:ln/>
        </p:spPr>
        <p:txBody>
          <a:bodyPr rIns="130176"/>
          <a:lstStyle/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	</a:t>
            </a:r>
            <a:r>
              <a:rPr lang="en-US" alt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Exact numbers</a:t>
            </a:r>
            <a:r>
              <a:rPr lang="en-US" altLang="en-US" sz="3600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an infinite number of significant figures.</a:t>
            </a:r>
          </a:p>
          <a:p>
            <a:pPr algn="ctr">
              <a:spcBef>
                <a:spcPts val="5000"/>
              </a:spcBef>
            </a:pP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inch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2.54</a:t>
            </a:r>
            <a:r>
              <a:rPr lang="en-US" altLang="en-US" sz="3600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cm, exactly</a:t>
            </a:r>
          </a:p>
        </p:txBody>
      </p:sp>
    </p:spTree>
    <p:extLst>
      <p:ext uri="{BB962C8B-B14F-4D97-AF65-F5344CB8AC3E}">
        <p14:creationId xmlns:p14="http://schemas.microsoft.com/office/powerpoint/2010/main" val="35051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96200" cy="914400"/>
          </a:xfrm>
          <a:ln/>
        </p:spPr>
        <p:txBody>
          <a:bodyPr rIns="130176"/>
          <a:lstStyle/>
          <a:p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 Fig Practice #1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533400" y="990600"/>
            <a:ext cx="8394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400" u="sng">
                <a:solidFill>
                  <a:srgbClr val="232323"/>
                </a:solidFill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How many significant figures in each of the following?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057400" y="1600200"/>
            <a:ext cx="2527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1.0070 m 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 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724400" y="1600200"/>
            <a:ext cx="2463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5 sig figs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193925" y="2286000"/>
            <a:ext cx="2387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17.10 kg 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4724400" y="2286000"/>
            <a:ext cx="1930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4 sig figs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905000" y="3048000"/>
            <a:ext cx="2755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100,890 L 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4757738" y="3048000"/>
            <a:ext cx="17827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5 sig figs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1473200" y="3810000"/>
            <a:ext cx="28876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3.29 x 10</a:t>
            </a:r>
            <a:r>
              <a:rPr lang="en-US" altLang="en-US" sz="2800" baseline="300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3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 s 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4724400" y="3824288"/>
            <a:ext cx="17827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3 sig figs</a:t>
            </a: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>
            <a:off x="1854200" y="4495800"/>
            <a:ext cx="2509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0.0054 cm 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4724400" y="4495800"/>
            <a:ext cx="17827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2 sig figs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1878013" y="5178425"/>
            <a:ext cx="24844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3,200,000 </a:t>
            </a:r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4722813" y="5181600"/>
            <a:ext cx="17827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2 sig figs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rot="10800000" flipH="1">
            <a:off x="2209800" y="2124075"/>
            <a:ext cx="1104900" cy="9525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2133600" y="2133600"/>
            <a:ext cx="1295400" cy="1588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286000" y="2819400"/>
            <a:ext cx="990600" cy="1588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057400" y="3579813"/>
            <a:ext cx="1143000" cy="1587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1600200" y="4343400"/>
            <a:ext cx="762000" cy="1588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rot="10800000" flipH="1">
            <a:off x="2743200" y="5019675"/>
            <a:ext cx="393700" cy="1588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1981200" y="5715000"/>
            <a:ext cx="609600" cy="1588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autoUpdateAnimBg="0"/>
      <p:bldP spid="24588" grpId="0" autoUpdateAnimBg="0"/>
      <p:bldP spid="24589" grpId="0" autoUpdateAnimBg="0"/>
      <p:bldP spid="24590" grpId="0" autoUpdateAnimBg="0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Box 5"/>
          <p:cNvSpPr txBox="1">
            <a:spLocks noChangeArrowheads="1"/>
          </p:cNvSpPr>
          <p:nvPr/>
        </p:nvSpPr>
        <p:spPr bwMode="auto">
          <a:xfrm>
            <a:off x="304800" y="106363"/>
            <a:ext cx="84582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b="1" u="sng">
                <a:solidFill>
                  <a:srgbClr val="0000FF"/>
                </a:solidFill>
              </a:rPr>
              <a:t>RULE-2</a:t>
            </a:r>
            <a:r>
              <a:rPr lang="en-US" altLang="en-US" b="1">
                <a:solidFill>
                  <a:srgbClr val="0000FF"/>
                </a:solidFill>
              </a:rPr>
              <a:t>: Every digit in scientific notation is Significant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14400" y="838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47.3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343400" y="79375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 dirty="0">
                <a:solidFill>
                  <a:srgbClr val="008000"/>
                </a:solidFill>
              </a:rPr>
              <a:t>= 3 S.F</a:t>
            </a:r>
            <a:endParaRPr lang="en-US" altLang="en-US" sz="2800" dirty="0">
              <a:solidFill>
                <a:srgbClr val="00800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5800" y="1423988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0.0021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84675" y="1371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= 2 S.F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62013" y="203993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1.200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19600" y="20669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= 4 S.F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08063" y="2660650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36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37063" y="26670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= 2 S.F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08063" y="3311525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2400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437063" y="3276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= 2 S.F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12788" y="3979863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0.0600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454525" y="393065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= 3 S.F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68338" y="4641850"/>
            <a:ext cx="147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104,000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478338" y="4548188"/>
            <a:ext cx="152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8000"/>
                </a:solidFill>
              </a:rPr>
              <a:t>= 3 S.F</a:t>
            </a:r>
            <a:endParaRPr lang="en-US" altLang="en-US" sz="2800">
              <a:solidFill>
                <a:srgbClr val="008000"/>
              </a:solidFill>
            </a:endParaRPr>
          </a:p>
        </p:txBody>
      </p:sp>
      <p:sp>
        <p:nvSpPr>
          <p:cNvPr id="764945" name="TextBox 5"/>
          <p:cNvSpPr txBox="1">
            <a:spLocks noChangeArrowheads="1"/>
          </p:cNvSpPr>
          <p:nvPr/>
        </p:nvSpPr>
        <p:spPr bwMode="auto">
          <a:xfrm>
            <a:off x="2403475" y="814388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4.73 x 10</a:t>
            </a:r>
            <a:r>
              <a:rPr lang="en-US" altLang="en-US" sz="2800" b="1" baseline="30000" dirty="0">
                <a:solidFill>
                  <a:srgbClr val="0000FF"/>
                </a:solidFill>
              </a:rPr>
              <a:t>1</a:t>
            </a:r>
            <a:endParaRPr lang="en-US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2403475" y="143033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2.1 x 10</a:t>
            </a:r>
            <a:r>
              <a:rPr lang="en-US" altLang="en-US" sz="2800" b="1" baseline="30000">
                <a:solidFill>
                  <a:srgbClr val="0000FF"/>
                </a:solidFill>
              </a:rPr>
              <a:t>-3</a:t>
            </a:r>
            <a:endParaRPr lang="en-US" altLang="en-US" sz="2800" baseline="30000">
              <a:solidFill>
                <a:srgbClr val="0000FF"/>
              </a:solidFill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403475" y="20669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1.200 x 10</a:t>
            </a:r>
            <a:r>
              <a:rPr lang="en-US" altLang="en-US" sz="2800" b="1" baseline="30000">
                <a:solidFill>
                  <a:srgbClr val="0000FF"/>
                </a:solidFill>
              </a:rPr>
              <a:t>0</a:t>
            </a:r>
            <a:endParaRPr lang="en-US" altLang="en-US" sz="2800" baseline="30000">
              <a:solidFill>
                <a:srgbClr val="0000FF"/>
              </a:solidFill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430463" y="264953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3.6 x 10</a:t>
            </a:r>
            <a:r>
              <a:rPr lang="en-US" altLang="en-US" sz="2800" b="1" baseline="30000">
                <a:solidFill>
                  <a:srgbClr val="0000FF"/>
                </a:solidFill>
              </a:rPr>
              <a:t>1</a:t>
            </a:r>
            <a:endParaRPr lang="en-US" altLang="en-US" sz="2800" baseline="30000">
              <a:solidFill>
                <a:srgbClr val="0000FF"/>
              </a:solidFill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414588" y="331787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2.4 x 10</a:t>
            </a:r>
            <a:r>
              <a:rPr lang="en-US" altLang="en-US" sz="2800" b="1" baseline="30000">
                <a:solidFill>
                  <a:srgbClr val="0000FF"/>
                </a:solidFill>
              </a:rPr>
              <a:t>3</a:t>
            </a:r>
            <a:endParaRPr lang="en-US" altLang="en-US" sz="2800" baseline="30000">
              <a:solidFill>
                <a:srgbClr val="0000FF"/>
              </a:solidFill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403475" y="3956050"/>
            <a:ext cx="2362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</a:rPr>
              <a:t>6.00 x 10</a:t>
            </a:r>
            <a:r>
              <a:rPr lang="en-US" altLang="en-US" sz="2800" b="1" baseline="30000" dirty="0">
                <a:solidFill>
                  <a:srgbClr val="0000FF"/>
                </a:solidFill>
              </a:rPr>
              <a:t>-2</a:t>
            </a:r>
            <a:endParaRPr lang="en-US" alt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2438400" y="4592638"/>
            <a:ext cx="2362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1.04 x 10</a:t>
            </a:r>
            <a:r>
              <a:rPr lang="en-US" altLang="en-US" sz="2800" b="1" baseline="30000">
                <a:solidFill>
                  <a:srgbClr val="0000FF"/>
                </a:solidFill>
              </a:rPr>
              <a:t>5</a:t>
            </a:r>
            <a:endParaRPr lang="en-US" altLang="en-US" sz="2800" baseline="30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  <a:ln/>
        </p:spPr>
        <p:txBody>
          <a:bodyPr rIns="130176"/>
          <a:lstStyle/>
          <a:p>
            <a:r>
              <a:rPr lang="en-US" altLang="en-US" sz="3200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 for Significant Figures in Mathematical Operations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410200"/>
          </a:xfrm>
          <a:ln/>
        </p:spPr>
        <p:txBody>
          <a:bodyPr rIns="130176"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FF66"/>
                </a:solidFill>
              </a:rPr>
              <a:t>	</a:t>
            </a:r>
            <a:r>
              <a:rPr lang="en-US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Multiplication and Division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altLang="en-US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dirty="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 sig figs in the result equals the number in the least precise measurement used in the calculation.</a:t>
            </a:r>
          </a:p>
          <a:p>
            <a:pPr algn="ctr">
              <a:spcBef>
                <a:spcPts val="3500"/>
              </a:spcBef>
            </a:pPr>
            <a:r>
              <a:rPr lang="en-US" altLang="en-US" sz="3600" dirty="0">
                <a:solidFill>
                  <a:srgbClr val="306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6.38 x 2.0  =</a:t>
            </a:r>
          </a:p>
          <a:p>
            <a:pPr algn="ctr"/>
            <a:r>
              <a:rPr lang="en-US" altLang="en-US" sz="3600" dirty="0">
                <a:solidFill>
                  <a:srgbClr val="30623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12.76 </a:t>
            </a:r>
            <a:r>
              <a:rPr lang="en-US" altLang="en-US" sz="3600" dirty="0">
                <a:solidFill>
                  <a:srgbClr val="3062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(2 sig figs)</a:t>
            </a:r>
          </a:p>
        </p:txBody>
      </p:sp>
    </p:spTree>
    <p:extLst>
      <p:ext uri="{BB962C8B-B14F-4D97-AF65-F5344CB8AC3E}">
        <p14:creationId xmlns:p14="http://schemas.microsoft.com/office/powerpoint/2010/main" val="40766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990600"/>
          </a:xfrm>
          <a:ln/>
        </p:spPr>
        <p:txBody>
          <a:bodyPr rIns="130176"/>
          <a:lstStyle/>
          <a:p>
            <a:r>
              <a:rPr lang="en-US" altLang="en-US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 Fig Practice #2</a:t>
            </a: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76200" y="1752600"/>
            <a:ext cx="2603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3.24 m x 7.0 m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609600" y="11430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u="sng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Calculation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3352800" y="1143000"/>
            <a:ext cx="29051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u="sng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Calculator says: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7467600" y="1143000"/>
            <a:ext cx="13858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u="sng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Answer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3641725" y="1749425"/>
            <a:ext cx="163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22.68 m</a:t>
            </a:r>
            <a:r>
              <a:rPr lang="en-US" altLang="en-US" sz="2800" baseline="300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</a:t>
            </a:r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7543800" y="1752600"/>
            <a:ext cx="11160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23 m</a:t>
            </a:r>
            <a:r>
              <a:rPr lang="en-US" altLang="en-US" sz="2800" baseline="300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</a:t>
            </a: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74613" y="2435225"/>
            <a:ext cx="31829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100.0 g ÷ 23.7 cm</a:t>
            </a:r>
            <a:r>
              <a:rPr lang="en-US" altLang="en-US" sz="2800" baseline="30000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</a:t>
            </a: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3581400" y="2452688"/>
            <a:ext cx="34369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4.219409283 g/cm</a:t>
            </a:r>
            <a:r>
              <a:rPr lang="en-US" altLang="en-US" sz="2800" baseline="300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7134225" y="2438400"/>
            <a:ext cx="1974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4.22 g/cm</a:t>
            </a:r>
            <a:r>
              <a:rPr lang="en-US" altLang="en-US" sz="2800" baseline="300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</a:t>
            </a:r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76200" y="3121025"/>
            <a:ext cx="33464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dirty="0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0.02 cm x 2.371 cm</a:t>
            </a:r>
          </a:p>
        </p:txBody>
      </p:sp>
      <p:sp>
        <p:nvSpPr>
          <p:cNvPr id="26636" name="Rectangle 12"/>
          <p:cNvSpPr>
            <a:spLocks/>
          </p:cNvSpPr>
          <p:nvPr/>
        </p:nvSpPr>
        <p:spPr bwMode="auto">
          <a:xfrm>
            <a:off x="3581400" y="3138488"/>
            <a:ext cx="22542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0.04742 cm</a:t>
            </a:r>
            <a:r>
              <a:rPr lang="en-US" altLang="en-US" sz="2800" baseline="300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</a:t>
            </a:r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>
            <a:off x="7353300" y="3124200"/>
            <a:ext cx="16033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0.05 cm</a:t>
            </a:r>
            <a:r>
              <a:rPr lang="en-US" altLang="en-US" sz="2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</a:t>
            </a:r>
          </a:p>
        </p:txBody>
      </p:sp>
      <p:sp>
        <p:nvSpPr>
          <p:cNvPr id="26638" name="Rectangle 14"/>
          <p:cNvSpPr>
            <a:spLocks/>
          </p:cNvSpPr>
          <p:nvPr/>
        </p:nvSpPr>
        <p:spPr bwMode="auto">
          <a:xfrm>
            <a:off x="76200" y="3810000"/>
            <a:ext cx="23161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710 m ÷ 3.0 s</a:t>
            </a:r>
          </a:p>
        </p:txBody>
      </p:sp>
      <p:sp>
        <p:nvSpPr>
          <p:cNvPr id="26639" name="Rectangle 15"/>
          <p:cNvSpPr>
            <a:spLocks/>
          </p:cNvSpPr>
          <p:nvPr/>
        </p:nvSpPr>
        <p:spPr bwMode="auto">
          <a:xfrm>
            <a:off x="3565525" y="3824288"/>
            <a:ext cx="31511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062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236.6666667 m/s</a:t>
            </a:r>
          </a:p>
        </p:txBody>
      </p:sp>
      <p:sp>
        <p:nvSpPr>
          <p:cNvPr id="26640" name="Rectangle 16"/>
          <p:cNvSpPr>
            <a:spLocks/>
          </p:cNvSpPr>
          <p:nvPr/>
        </p:nvSpPr>
        <p:spPr bwMode="auto">
          <a:xfrm>
            <a:off x="7340600" y="3824288"/>
            <a:ext cx="1543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240 m/s</a:t>
            </a:r>
          </a:p>
        </p:txBody>
      </p:sp>
      <p:sp>
        <p:nvSpPr>
          <p:cNvPr id="26641" name="Rectangle 17"/>
          <p:cNvSpPr>
            <a:spLocks/>
          </p:cNvSpPr>
          <p:nvPr/>
        </p:nvSpPr>
        <p:spPr bwMode="auto">
          <a:xfrm>
            <a:off x="76200" y="4510088"/>
            <a:ext cx="3244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1818.2 lb x 3.23 ft</a:t>
            </a:r>
          </a:p>
        </p:txBody>
      </p:sp>
      <p:sp>
        <p:nvSpPr>
          <p:cNvPr id="26642" name="Rectangle 18"/>
          <p:cNvSpPr>
            <a:spLocks/>
          </p:cNvSpPr>
          <p:nvPr/>
        </p:nvSpPr>
        <p:spPr bwMode="auto">
          <a:xfrm>
            <a:off x="3581400" y="4510088"/>
            <a:ext cx="26130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062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5872.786 lb·ft</a:t>
            </a:r>
          </a:p>
        </p:txBody>
      </p:sp>
      <p:sp>
        <p:nvSpPr>
          <p:cNvPr id="26643" name="Rectangle 19"/>
          <p:cNvSpPr>
            <a:spLocks/>
          </p:cNvSpPr>
          <p:nvPr/>
        </p:nvSpPr>
        <p:spPr bwMode="auto">
          <a:xfrm>
            <a:off x="7237413" y="4495800"/>
            <a:ext cx="1917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5870 lb·ft</a:t>
            </a:r>
          </a:p>
          <a:p>
            <a:r>
              <a:rPr lang="en-US" altLang="en-US" sz="28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</a:t>
            </a:r>
          </a:p>
        </p:txBody>
      </p:sp>
      <p:sp>
        <p:nvSpPr>
          <p:cNvPr id="26644" name="Rectangle 20"/>
          <p:cNvSpPr>
            <a:spLocks/>
          </p:cNvSpPr>
          <p:nvPr/>
        </p:nvSpPr>
        <p:spPr bwMode="auto">
          <a:xfrm>
            <a:off x="76200" y="5195888"/>
            <a:ext cx="304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C13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1.030 g ÷ 2.87 mL</a:t>
            </a:r>
          </a:p>
        </p:txBody>
      </p:sp>
      <p:sp>
        <p:nvSpPr>
          <p:cNvPr id="26645" name="Rectangle 21"/>
          <p:cNvSpPr>
            <a:spLocks/>
          </p:cNvSpPr>
          <p:nvPr/>
        </p:nvSpPr>
        <p:spPr bwMode="auto">
          <a:xfrm>
            <a:off x="3565525" y="5178425"/>
            <a:ext cx="22193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3062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2.9561 g/mL</a:t>
            </a: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7223125" y="5178425"/>
            <a:ext cx="1843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2.96 g/mL</a:t>
            </a:r>
          </a:p>
        </p:txBody>
      </p:sp>
    </p:spTree>
    <p:extLst>
      <p:ext uri="{BB962C8B-B14F-4D97-AF65-F5344CB8AC3E}">
        <p14:creationId xmlns:p14="http://schemas.microsoft.com/office/powerpoint/2010/main" val="519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0" grpId="0" autoUpdateAnimBg="0"/>
      <p:bldP spid="26631" grpId="0" autoUpdateAnimBg="0"/>
      <p:bldP spid="26632" grpId="0" autoUpdateAnimBg="0"/>
      <p:bldP spid="26633" grpId="0" autoUpdateAnimBg="0"/>
      <p:bldP spid="26634" grpId="0" autoUpdateAnimBg="0"/>
      <p:bldP spid="26635" grpId="0" autoUpdateAnimBg="0"/>
      <p:bldP spid="26636" grpId="0" autoUpdateAnimBg="0"/>
      <p:bldP spid="26637" grpId="0" autoUpdateAnimBg="0"/>
      <p:bldP spid="26638" grpId="0" autoUpdateAnimBg="0"/>
      <p:bldP spid="26639" grpId="0" autoUpdateAnimBg="0"/>
      <p:bldP spid="26640" grpId="0" autoUpdateAnimBg="0"/>
      <p:bldP spid="26641" grpId="0" autoUpdateAnimBg="0"/>
      <p:bldP spid="26642" grpId="0" autoUpdateAnimBg="0"/>
      <p:bldP spid="26643" grpId="0" autoUpdateAnimBg="0"/>
      <p:bldP spid="26644" grpId="0" autoUpdateAnimBg="0"/>
      <p:bldP spid="26645" grpId="0" autoUpdateAnimBg="0"/>
      <p:bldP spid="2664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0176"/>
          <a:lstStyle/>
          <a:p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Rules for Significant Figures in Mathematical Operations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848600" cy="5334000"/>
          </a:xfrm>
          <a:ln/>
        </p:spPr>
        <p:txBody>
          <a:bodyPr rIns="130176"/>
          <a:lstStyle/>
          <a:p>
            <a:pPr>
              <a:spcBef>
                <a:spcPct val="0"/>
              </a:spcBef>
            </a:pPr>
            <a:r>
              <a:rPr lang="en-US" altLang="en-US" sz="2800">
                <a:solidFill>
                  <a:srgbClr val="00FF66"/>
                </a:solidFill>
              </a:rPr>
              <a:t>	</a:t>
            </a:r>
            <a:r>
              <a:rPr lang="en-US" altLang="en-US" u="sng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Addition and Subtraction</a:t>
            </a:r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The number of decimal places in the result equals the number of decimal places in the least precise measurement.</a:t>
            </a:r>
          </a:p>
          <a:p>
            <a:pPr algn="ctr">
              <a:spcBef>
                <a:spcPts val="3500"/>
              </a:spcBef>
            </a:pPr>
            <a:r>
              <a:rPr lang="en-US" altLang="en-US" sz="360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6.8 + 11.934 =</a:t>
            </a:r>
          </a:p>
          <a:p>
            <a:pPr algn="ctr"/>
            <a:r>
              <a:rPr lang="en-US" altLang="en-US" sz="360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18.734 </a:t>
            </a:r>
            <a:r>
              <a:rPr lang="en-US" altLang="en-US" sz="360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altLang="en-US" sz="360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18.7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sig figs</a:t>
            </a:r>
            <a:r>
              <a:rPr lang="en-US" altLang="en-US" sz="3600">
                <a:solidFill>
                  <a:srgbClr val="232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84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302568"/>
            <a:ext cx="4204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What are covered in this </a:t>
            </a: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course?</a:t>
            </a:r>
            <a:endParaRPr lang="en-US" altLang="en-US" sz="2400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838200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1. Data Processing</a:t>
            </a:r>
            <a:endParaRPr lang="en-US" altLang="en-US" sz="2400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295400"/>
            <a:ext cx="3749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2. Temperature measurement</a:t>
            </a:r>
          </a:p>
          <a:p>
            <a:pPr lvl="1"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Basic principles</a:t>
            </a:r>
          </a:p>
          <a:p>
            <a:pPr lvl="1"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Sensor types</a:t>
            </a:r>
          </a:p>
          <a:p>
            <a:pPr lvl="1"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Response time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2895600"/>
            <a:ext cx="325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3. Pressure measurement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Basic principles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Sensors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73100" y="4114800"/>
            <a:ext cx="33178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4. Moisture measurement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Moisture Variables 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Basic Principles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Sensors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72000" y="838200"/>
            <a:ext cx="3308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6. Wind measurement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Mechanical method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Electrical method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572000" y="2133600"/>
            <a:ext cx="284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7. Radiation 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Basic principles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	Sensors</a:t>
            </a:r>
          </a:p>
        </p:txBody>
      </p:sp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685800" y="5715000"/>
            <a:ext cx="377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5. Precipitation measurement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      Rain gauges</a:t>
            </a:r>
          </a:p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      Radars for precipitation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6762" y="4559300"/>
            <a:ext cx="236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10. Weather radar</a:t>
            </a:r>
            <a:endParaRPr lang="en-US" altLang="en-US" sz="2400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0" y="3352800"/>
            <a:ext cx="307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8. Clouds measurement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0" y="3873500"/>
            <a:ext cx="4548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9. Upper atmosphere measurement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6762" y="5168900"/>
            <a:ext cx="3271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11. Satellite observations</a:t>
            </a:r>
            <a:endParaRPr lang="en-US" altLang="en-US" sz="2400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0" y="5842337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12. </a:t>
            </a:r>
            <a:r>
              <a:rPr lang="en-US" sz="2400" dirty="0">
                <a:solidFill>
                  <a:srgbClr val="333300"/>
                </a:solidFill>
                <a:latin typeface="Times New Roman" pitchFamily="18" charset="0"/>
              </a:rPr>
              <a:t>Weather Maps and how to represent Weather </a:t>
            </a:r>
            <a:r>
              <a:rPr lang="en-US" sz="2400" dirty="0" smtClean="0">
                <a:solidFill>
                  <a:srgbClr val="333300"/>
                </a:solidFill>
                <a:latin typeface="Times New Roman" pitchFamily="18" charset="0"/>
              </a:rPr>
              <a:t>Phenomena</a:t>
            </a:r>
            <a:endParaRPr lang="en-US" altLang="en-US" sz="2400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990600"/>
          </a:xfrm>
          <a:ln/>
        </p:spPr>
        <p:txBody>
          <a:bodyPr rIns="130176"/>
          <a:lstStyle/>
          <a:p>
            <a:r>
              <a:rPr lang="en-US" altLang="en-US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 Fig Practice #3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76200" y="1752600"/>
            <a:ext cx="2565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3.24 m + 7.0 m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609600" y="1143000"/>
            <a:ext cx="1971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u="sng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Calculation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3352800" y="1143000"/>
            <a:ext cx="29051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u="sng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Calculator says: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7162800" y="1143000"/>
            <a:ext cx="13858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 u="sng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 Bold" charset="0"/>
                <a:ea typeface="Comic Sans MS Bold" charset="0"/>
                <a:cs typeface="Comic Sans MS Bold" charset="0"/>
                <a:sym typeface="Comic Sans MS Bold" charset="0"/>
              </a:rPr>
              <a:t>Answer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4017963" y="1749425"/>
            <a:ext cx="14366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10.24 m</a:t>
            </a:r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7162800" y="1752600"/>
            <a:ext cx="121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10.2 m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76200" y="2435225"/>
            <a:ext cx="2960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100.0 g - 23.73 g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4048125" y="2452688"/>
            <a:ext cx="14065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76.27 g</a:t>
            </a: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7162800" y="2438400"/>
            <a:ext cx="11890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76.3 g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76200" y="3121025"/>
            <a:ext cx="33067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0.02 cm + 2.371 cm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4064000" y="3138488"/>
            <a:ext cx="16192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2.391 cm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7162800" y="3124200"/>
            <a:ext cx="14589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2.39 cm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76200" y="3810000"/>
            <a:ext cx="29178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713.1 L - 3.872 L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4064000" y="3824288"/>
            <a:ext cx="1847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709.228 L</a:t>
            </a:r>
          </a:p>
        </p:txBody>
      </p:sp>
      <p:sp>
        <p:nvSpPr>
          <p:cNvPr id="28688" name="Rectangle 16"/>
          <p:cNvSpPr>
            <a:spLocks/>
          </p:cNvSpPr>
          <p:nvPr/>
        </p:nvSpPr>
        <p:spPr bwMode="auto">
          <a:xfrm>
            <a:off x="7162800" y="3824288"/>
            <a:ext cx="1412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709.2 L</a:t>
            </a:r>
          </a:p>
        </p:txBody>
      </p:sp>
      <p:sp>
        <p:nvSpPr>
          <p:cNvPr id="28689" name="Rectangle 17"/>
          <p:cNvSpPr>
            <a:spLocks/>
          </p:cNvSpPr>
          <p:nvPr/>
        </p:nvSpPr>
        <p:spPr bwMode="auto">
          <a:xfrm>
            <a:off x="76200" y="4510088"/>
            <a:ext cx="31670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1818.2 lb + 3.37 lb</a:t>
            </a:r>
          </a:p>
        </p:txBody>
      </p:sp>
      <p:sp>
        <p:nvSpPr>
          <p:cNvPr id="28690" name="Rectangle 18"/>
          <p:cNvSpPr>
            <a:spLocks/>
          </p:cNvSpPr>
          <p:nvPr/>
        </p:nvSpPr>
        <p:spPr bwMode="auto">
          <a:xfrm>
            <a:off x="4065588" y="4510088"/>
            <a:ext cx="18462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1821.57 lb</a:t>
            </a:r>
          </a:p>
        </p:txBody>
      </p:sp>
      <p:sp>
        <p:nvSpPr>
          <p:cNvPr id="28691" name="Rectangle 19"/>
          <p:cNvSpPr>
            <a:spLocks/>
          </p:cNvSpPr>
          <p:nvPr/>
        </p:nvSpPr>
        <p:spPr bwMode="auto">
          <a:xfrm>
            <a:off x="7161213" y="4495800"/>
            <a:ext cx="1689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1821.6 lb</a:t>
            </a:r>
          </a:p>
        </p:txBody>
      </p:sp>
      <p:sp>
        <p:nvSpPr>
          <p:cNvPr id="28692" name="Rectangle 20"/>
          <p:cNvSpPr>
            <a:spLocks/>
          </p:cNvSpPr>
          <p:nvPr/>
        </p:nvSpPr>
        <p:spPr bwMode="auto">
          <a:xfrm>
            <a:off x="76200" y="5195888"/>
            <a:ext cx="35274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23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2.030 mL - 1.870 mL</a:t>
            </a:r>
          </a:p>
        </p:txBody>
      </p:sp>
      <p:sp>
        <p:nvSpPr>
          <p:cNvPr id="28693" name="Rectangle 21"/>
          <p:cNvSpPr>
            <a:spLocks/>
          </p:cNvSpPr>
          <p:nvPr/>
        </p:nvSpPr>
        <p:spPr bwMode="auto">
          <a:xfrm>
            <a:off x="4116388" y="5181600"/>
            <a:ext cx="14144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4E754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0.16 mL</a:t>
            </a:r>
          </a:p>
        </p:txBody>
      </p:sp>
      <p:sp>
        <p:nvSpPr>
          <p:cNvPr id="28694" name="Rectangle 22"/>
          <p:cNvSpPr>
            <a:spLocks/>
          </p:cNvSpPr>
          <p:nvPr/>
        </p:nvSpPr>
        <p:spPr bwMode="auto">
          <a:xfrm>
            <a:off x="7162800" y="5178425"/>
            <a:ext cx="16319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Arial Bold" charset="0"/>
              </a:defRPr>
            </a:lvl1pPr>
            <a:lvl2pPr>
              <a:defRPr sz="1200">
                <a:solidFill>
                  <a:schemeClr val="tx1"/>
                </a:solidFill>
                <a:latin typeface="Arial Bold" charset="0"/>
              </a:defRPr>
            </a:lvl2pPr>
            <a:lvl3pPr>
              <a:defRPr sz="1200">
                <a:solidFill>
                  <a:schemeClr val="tx1"/>
                </a:solidFill>
                <a:latin typeface="Arial Bold" charset="0"/>
              </a:defRPr>
            </a:lvl3pPr>
            <a:lvl4pPr>
              <a:defRPr sz="1200">
                <a:solidFill>
                  <a:schemeClr val="tx1"/>
                </a:solidFill>
                <a:latin typeface="Arial Bold" charset="0"/>
              </a:defRPr>
            </a:lvl4pPr>
            <a:lvl5pPr>
              <a:defRPr sz="1200">
                <a:solidFill>
                  <a:schemeClr val="tx1"/>
                </a:solidFill>
                <a:latin typeface="Arial Bold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Bold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0.160 mL</a:t>
            </a:r>
          </a:p>
        </p:txBody>
      </p:sp>
    </p:spTree>
    <p:extLst>
      <p:ext uri="{BB962C8B-B14F-4D97-AF65-F5344CB8AC3E}">
        <p14:creationId xmlns:p14="http://schemas.microsoft.com/office/powerpoint/2010/main" val="1672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8" grpId="0" autoUpdateAnimBg="0"/>
      <p:bldP spid="28679" grpId="0" autoUpdateAnimBg="0"/>
      <p:bldP spid="28680" grpId="0" autoUpdateAnimBg="0"/>
      <p:bldP spid="28681" grpId="0" autoUpdateAnimBg="0"/>
      <p:bldP spid="28682" grpId="0" autoUpdateAnimBg="0"/>
      <p:bldP spid="28683" grpId="0" autoUpdateAnimBg="0"/>
      <p:bldP spid="28684" grpId="0" autoUpdateAnimBg="0"/>
      <p:bldP spid="28685" grpId="0" autoUpdateAnimBg="0"/>
      <p:bldP spid="28686" grpId="0" autoUpdateAnimBg="0"/>
      <p:bldP spid="28687" grpId="0" autoUpdateAnimBg="0"/>
      <p:bldP spid="28688" grpId="0" autoUpdateAnimBg="0"/>
      <p:bldP spid="28689" grpId="0" autoUpdateAnimBg="0"/>
      <p:bldP spid="28690" grpId="0" autoUpdateAnimBg="0"/>
      <p:bldP spid="28691" grpId="0" autoUpdateAnimBg="0"/>
      <p:bldP spid="28692" grpId="0" autoUpdateAnimBg="0"/>
      <p:bldP spid="28693" grpId="0" autoUpdateAnimBg="0"/>
      <p:bldP spid="2869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858" name="Picture 5" descr="068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14400"/>
            <a:ext cx="9007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1859" name="Rectangle 6"/>
          <p:cNvSpPr>
            <a:spLocks noGrp="1" noChangeArrowheads="1"/>
          </p:cNvSpPr>
          <p:nvPr>
            <p:ph type="title"/>
          </p:nvPr>
        </p:nvSpPr>
        <p:spPr>
          <a:xfrm>
            <a:off x="3581400" y="293688"/>
            <a:ext cx="5334000" cy="4572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61860" name="Picture 8" descr="068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0" y="3505200"/>
            <a:ext cx="8980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lvl="2" indent="-171450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Guesses only, don’t write any of this down YET.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0" y="4030663"/>
            <a:ext cx="8980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lvl="2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sz="3600" b="1" kern="0" dirty="0">
                <a:solidFill>
                  <a:srgbClr val="FF0000"/>
                </a:solidFill>
                <a:latin typeface="+mn-lt"/>
                <a:ea typeface="+mn-ea"/>
              </a:rPr>
              <a:t>There are rules (hints) to help you in determining the number of significant figures there are in a measurement.</a:t>
            </a:r>
          </a:p>
        </p:txBody>
      </p:sp>
    </p:spTree>
    <p:extLst>
      <p:ext uri="{BB962C8B-B14F-4D97-AF65-F5344CB8AC3E}">
        <p14:creationId xmlns:p14="http://schemas.microsoft.com/office/powerpoint/2010/main" val="42023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5" descr="068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14400"/>
            <a:ext cx="9007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9027" name="Rectangle 6"/>
          <p:cNvSpPr>
            <a:spLocks noGrp="1" noChangeArrowheads="1"/>
          </p:cNvSpPr>
          <p:nvPr>
            <p:ph type="title"/>
          </p:nvPr>
        </p:nvSpPr>
        <p:spPr>
          <a:xfrm>
            <a:off x="3581400" y="293688"/>
            <a:ext cx="5334000" cy="4572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69028" name="Picture 8" descr="068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0" y="3505200"/>
            <a:ext cx="8980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lvl="2" indent="-171450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Guesses only, don’t write any of this down YET.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0" y="4030663"/>
            <a:ext cx="8980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3688" lvl="2" defTabSz="628650" eaLnBrk="1" hangingPunct="1">
              <a:spcAft>
                <a:spcPct val="75000"/>
              </a:spcAft>
              <a:buSzPct val="125000"/>
              <a:tabLst>
                <a:tab pos="974725" algn="l"/>
                <a:tab pos="1198563" algn="l"/>
              </a:tabLst>
              <a:defRPr/>
            </a:pPr>
            <a:r>
              <a:rPr lang="en-US" sz="3600" b="1" kern="0" dirty="0">
                <a:solidFill>
                  <a:srgbClr val="FF0000"/>
                </a:solidFill>
                <a:latin typeface="+mn-lt"/>
                <a:ea typeface="+mn-ea"/>
              </a:rPr>
              <a:t>There are rules (hints) to help you in determining the number of significant figures there are in a measurement.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717675" y="1912938"/>
            <a:ext cx="1787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= __ S.F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913063" y="2420938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= 5 S.F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86000" y="2895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= 4 S.F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553200" y="1912938"/>
            <a:ext cx="152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= 5 S.F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781800" y="242093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= Unlimited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96000" y="286067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= 2 S.F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109788" y="1897063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3 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3.1 Section Quiz</a:t>
            </a:r>
          </a:p>
        </p:txBody>
      </p:sp>
      <p:sp>
        <p:nvSpPr>
          <p:cNvPr id="7772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en-US" sz="2400" dirty="0" smtClean="0"/>
              <a:t>1.  Which set of measurements of a 2.00-g standard is the most precise?</a:t>
            </a:r>
          </a:p>
          <a:p>
            <a:pPr lvl="2" eaLnBrk="1" hangingPunct="1"/>
            <a:r>
              <a:rPr lang="en-US" altLang="en-US" sz="2400" dirty="0" smtClean="0"/>
              <a:t>2.00 g, 2.01 g, 1.98 g	</a:t>
            </a:r>
          </a:p>
          <a:p>
            <a:pPr lvl="2" eaLnBrk="1" hangingPunct="1"/>
            <a:r>
              <a:rPr lang="en-US" altLang="en-US" sz="2400" dirty="0" smtClean="0"/>
              <a:t>2.10 g, 2.00 g, 2.20 g	</a:t>
            </a:r>
          </a:p>
          <a:p>
            <a:pPr lvl="2" eaLnBrk="1" hangingPunct="1"/>
            <a:r>
              <a:rPr lang="en-US" altLang="en-US" sz="2400" dirty="0" smtClean="0"/>
              <a:t>2.02 g, 2.03 g, 2.04 g	</a:t>
            </a:r>
          </a:p>
          <a:p>
            <a:pPr lvl="2" eaLnBrk="1" hangingPunct="1"/>
            <a:r>
              <a:rPr lang="en-US" altLang="en-US" sz="2400" dirty="0" smtClean="0"/>
              <a:t>1.50 g, 2.00 g, 2.50 g	</a:t>
            </a:r>
          </a:p>
          <a:p>
            <a:pPr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124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altLang="en-US" sz="2400" dirty="0" smtClean="0"/>
              <a:t>2.  </a:t>
            </a:r>
            <a:r>
              <a:rPr lang="en-US" altLang="en-US" sz="2400" dirty="0"/>
              <a:t>A student reports the volume of a liquid as 0.0130 L. How many significant figures are in this measurement?</a:t>
            </a:r>
          </a:p>
          <a:p>
            <a:pPr lvl="2"/>
            <a:r>
              <a:rPr lang="en-US" altLang="en-US" sz="2400" dirty="0"/>
              <a:t>2	</a:t>
            </a:r>
          </a:p>
          <a:p>
            <a:pPr lvl="2"/>
            <a:r>
              <a:rPr lang="en-US" altLang="en-US" sz="2400" dirty="0"/>
              <a:t>3	</a:t>
            </a:r>
          </a:p>
          <a:p>
            <a:pPr lvl="2"/>
            <a:r>
              <a:rPr lang="en-US" altLang="en-US" sz="2400" dirty="0"/>
              <a:t>4	</a:t>
            </a:r>
          </a:p>
          <a:p>
            <a:pPr lvl="2"/>
            <a:r>
              <a:rPr lang="en-US" altLang="en-US" sz="2400" dirty="0"/>
              <a:t>5	</a:t>
            </a:r>
          </a:p>
        </p:txBody>
      </p:sp>
      <p:sp>
        <p:nvSpPr>
          <p:cNvPr id="77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3.1 Section Quiz</a:t>
            </a:r>
          </a:p>
        </p:txBody>
      </p:sp>
    </p:spTree>
    <p:extLst>
      <p:ext uri="{BB962C8B-B14F-4D97-AF65-F5344CB8AC3E}">
        <p14:creationId xmlns:p14="http://schemas.microsoft.com/office/powerpoint/2010/main" val="37137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8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8417" y="788181"/>
            <a:ext cx="6042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Why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do we make atmospheric observations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19511" y="3060680"/>
            <a:ext cx="747352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The Basic parameters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that describe the surface &amp; upper air 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Properties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include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:  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 pressure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 temperature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 humidity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 winds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 clouds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 precipitation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 </a:t>
            </a:r>
            <a:r>
              <a:rPr lang="en-US" alt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etc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….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2895600" y="71438"/>
            <a:ext cx="3355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1: Introduction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7875" y="1981200"/>
            <a:ext cx="8534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For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climatologically purposes, and to measure climate variability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2182" y="1371600"/>
            <a:ext cx="8166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For current weather observation, now-casting, and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forecasting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8600" y="2514600"/>
            <a:ext cx="677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Vital for atmospheric research, and process studies</a:t>
            </a:r>
          </a:p>
        </p:txBody>
      </p:sp>
    </p:spTree>
    <p:extLst>
      <p:ext uri="{BB962C8B-B14F-4D97-AF65-F5344CB8AC3E}">
        <p14:creationId xmlns:p14="http://schemas.microsoft.com/office/powerpoint/2010/main" val="28190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8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3250" y="681335"/>
            <a:ext cx="5821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00"/>
                </a:solidFill>
                <a:latin typeface="Times New Roman" pitchFamily="18" charset="0"/>
              </a:rPr>
              <a:t>We can make these observations in two </a:t>
            </a:r>
            <a:r>
              <a:rPr lang="en-US" sz="2400" dirty="0" smtClean="0">
                <a:solidFill>
                  <a:srgbClr val="333300"/>
                </a:solidFill>
                <a:latin typeface="Times New Roman" pitchFamily="18" charset="0"/>
              </a:rPr>
              <a:t>ways:</a:t>
            </a:r>
            <a:endParaRPr lang="en-US" altLang="en-US" sz="2400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graphicFrame>
        <p:nvGraphicFramePr>
          <p:cNvPr id="6" name="Diagram 5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2050191554"/>
              </p:ext>
            </p:extLst>
          </p:nvPr>
        </p:nvGraphicFramePr>
        <p:xfrm>
          <a:off x="6400800" y="4184868"/>
          <a:ext cx="3505200" cy="2596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02847687"/>
              </p:ext>
            </p:extLst>
          </p:nvPr>
        </p:nvGraphicFramePr>
        <p:xfrm>
          <a:off x="152400" y="1447800"/>
          <a:ext cx="6858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696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Graphic spid="6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82012"/>
            <a:ext cx="403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Active remote Sensing: Makes </a:t>
            </a:r>
          </a:p>
          <a:p>
            <a:pPr algn="just"/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use of sensors that detect </a:t>
            </a:r>
          </a:p>
          <a:p>
            <a:pPr algn="just"/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reflected responses from </a:t>
            </a:r>
          </a:p>
          <a:p>
            <a:pPr algn="just"/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objects that are irradiated from </a:t>
            </a:r>
          </a:p>
          <a:p>
            <a:pPr algn="just"/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artificially-generated energy </a:t>
            </a:r>
          </a:p>
          <a:p>
            <a:pPr algn="just"/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sources, such as </a:t>
            </a: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radar(</a:t>
            </a:r>
            <a:r>
              <a:rPr lang="en-US" sz="2400" dirty="0" smtClean="0">
                <a:solidFill>
                  <a:srgbClr val="333300"/>
                </a:solidFill>
                <a:latin typeface="Times New Roman" pitchFamily="18" charset="0"/>
              </a:rPr>
              <a:t>send </a:t>
            </a:r>
            <a:r>
              <a:rPr lang="en-US" sz="2400" dirty="0">
                <a:solidFill>
                  <a:srgbClr val="333300"/>
                </a:solidFill>
                <a:latin typeface="Times New Roman" pitchFamily="18" charset="0"/>
              </a:rPr>
              <a:t>out radiation, hoping to get it back to analyze it </a:t>
            </a:r>
            <a:r>
              <a:rPr lang="en-US" sz="2400" dirty="0" smtClean="0">
                <a:solidFill>
                  <a:srgbClr val="333300"/>
                </a:solidFill>
                <a:latin typeface="Times New Roman" pitchFamily="18" charset="0"/>
              </a:rPr>
              <a:t>).</a:t>
            </a:r>
            <a:endParaRPr lang="en-US" altLang="en-US" sz="2400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4300" y="3733800"/>
            <a:ext cx="42291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Passive Remote Sensing: </a:t>
            </a:r>
          </a:p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Makes use of sensors that </a:t>
            </a:r>
          </a:p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detect the reflected or emitted </a:t>
            </a:r>
          </a:p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electro-magnetic radiation </a:t>
            </a:r>
          </a:p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from natural sources (</a:t>
            </a:r>
            <a:r>
              <a:rPr lang="en-US" sz="2400" dirty="0">
                <a:solidFill>
                  <a:srgbClr val="333300"/>
                </a:solidFill>
                <a:latin typeface="Times New Roman" pitchFamily="18" charset="0"/>
              </a:rPr>
              <a:t>wait for radiation to come to them so that they can analyze the data) </a:t>
            </a:r>
            <a:endParaRPr lang="en-US" altLang="en-US" sz="2400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pic>
        <p:nvPicPr>
          <p:cNvPr id="4100" name="Picture 4" descr="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ass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938" y="533400"/>
            <a:ext cx="782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Steps needed to make measurements for a specific application:</a:t>
            </a:r>
            <a:endParaRPr lang="en-US" altLang="en-US" sz="2400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4025" y="1208683"/>
            <a:ext cx="842730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1. Define and research the </a:t>
            </a: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problem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333300"/>
                </a:solidFill>
                <a:latin typeface="Times New Roman" pitchFamily="18" charset="0"/>
              </a:rPr>
              <a:t>literature </a:t>
            </a:r>
            <a:r>
              <a:rPr lang="en-US" sz="2400" dirty="0">
                <a:solidFill>
                  <a:srgbClr val="333300"/>
                </a:solidFill>
                <a:latin typeface="Times New Roman" pitchFamily="18" charset="0"/>
              </a:rPr>
              <a:t>review </a:t>
            </a:r>
            <a:r>
              <a:rPr lang="en-US" sz="2400" dirty="0" smtClean="0">
                <a:solidFill>
                  <a:srgbClr val="333300"/>
                </a:solidFill>
                <a:latin typeface="Times New Roman" pitchFamily="18" charset="0"/>
              </a:rPr>
              <a:t>is advised)</a:t>
            </a: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.  </a:t>
            </a:r>
            <a:endParaRPr lang="en-US" altLang="en-US" sz="2400" dirty="0">
              <a:solidFill>
                <a:srgbClr val="333300"/>
              </a:solidFill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What </a:t>
            </a: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parameters are required and what must be measured.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What </a:t>
            </a: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is the frequency of the observations that will be required?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How </a:t>
            </a: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long will the observations be made?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What </a:t>
            </a:r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level of error is acceptable?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5138" y="3380343"/>
            <a:ext cx="72571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2. Know and understand the instruments that will be used</a:t>
            </a:r>
          </a:p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(consider cost, durability, and availability).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74663" y="4430713"/>
            <a:ext cx="5510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3. Apply instruments and data processing </a:t>
            </a:r>
          </a:p>
          <a:p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(consider deployment, and data collection).</a:t>
            </a:r>
            <a:endParaRPr lang="en-US" altLang="en-US" sz="2400" u="sng" dirty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1904" y="5728772"/>
            <a:ext cx="7890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algn="ctr"/>
            <a:r>
              <a:rPr lang="en-US" altLang="en-US" sz="2400" dirty="0">
                <a:solidFill>
                  <a:srgbClr val="333300"/>
                </a:solidFill>
                <a:latin typeface="Times New Roman" pitchFamily="18" charset="0"/>
              </a:rPr>
              <a:t>4. Analyze the data (apply computational tools, statistics, </a:t>
            </a:r>
            <a:r>
              <a:rPr lang="en-US" altLang="en-US" sz="2400" dirty="0" smtClean="0">
                <a:solidFill>
                  <a:srgbClr val="333300"/>
                </a:solidFill>
                <a:latin typeface="Times New Roman" pitchFamily="18" charset="0"/>
              </a:rPr>
              <a:t>etc..).</a:t>
            </a:r>
            <a:endParaRPr lang="en-US" altLang="en-US" sz="2400" dirty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/>
          <p:cNvSpPr txBox="1">
            <a:spLocks noChangeArrowheads="1"/>
          </p:cNvSpPr>
          <p:nvPr/>
        </p:nvSpPr>
        <p:spPr>
          <a:xfrm>
            <a:off x="457200" y="2362200"/>
            <a:ext cx="8153400" cy="2363788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lvl="3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are </a:t>
            </a:r>
            <a:r>
              <a:rPr lang="en-US" sz="2400" b="1" u="sng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experimental sciences. For that reason, it is important to be able to </a:t>
            </a:r>
            <a:r>
              <a:rPr lang="en-US" sz="2400" b="1" u="sng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measurements</a:t>
            </a:r>
            <a:r>
              <a:rPr 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to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whether a measurement is </a:t>
            </a:r>
            <a:r>
              <a:rPr lang="en-US" sz="2400" b="1" u="sng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120650" lvl="3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Are you “certain” that your measurement is correct?   HOW “certain” are you???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fontAlgn="auto">
              <a:spcAft>
                <a:spcPts val="0"/>
              </a:spcAft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5800" y="12954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2.3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57200" y="228600"/>
            <a:ext cx="81534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lvl="2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quantity that has both a 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971800" y="12954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36.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10200" y="1295400"/>
            <a:ext cx="347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16.5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Years Old</a:t>
            </a:r>
          </a:p>
        </p:txBody>
      </p:sp>
    </p:spTree>
    <p:extLst>
      <p:ext uri="{BB962C8B-B14F-4D97-AF65-F5344CB8AC3E}">
        <p14:creationId xmlns:p14="http://schemas.microsoft.com/office/powerpoint/2010/main" val="27677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8282598"/>
              </p:ext>
            </p:extLst>
          </p:nvPr>
        </p:nvGraphicFramePr>
        <p:xfrm>
          <a:off x="1524000" y="1219200"/>
          <a:ext cx="7010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609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00"/>
                </a:solidFill>
                <a:latin typeface="Times New Roman" pitchFamily="18" charset="0"/>
              </a:rPr>
              <a:t>Understanding </a:t>
            </a:r>
            <a:r>
              <a:rPr lang="en-US" sz="2400" dirty="0" smtClean="0">
                <a:solidFill>
                  <a:srgbClr val="333300"/>
                </a:solidFill>
                <a:latin typeface="Times New Roman" pitchFamily="18" charset="0"/>
              </a:rPr>
              <a:t>measurement: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74097"/>
            <a:ext cx="2350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en-US" sz="2400" b="1" dirty="0">
                <a:solidFill>
                  <a:srgbClr val="333300"/>
                </a:solidFill>
                <a:latin typeface="Times New Roman" pitchFamily="18" charset="0"/>
              </a:rPr>
              <a:t>General Concepts</a:t>
            </a:r>
            <a:endParaRPr lang="en-US" altLang="en-US" sz="2400" dirty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17224</TotalTime>
  <Words>1484</Words>
  <Application>Microsoft Office PowerPoint</Application>
  <PresentationFormat>On-screen Show (4:3)</PresentationFormat>
  <Paragraphs>311</Paragraphs>
  <Slides>35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Angles</vt:lpstr>
      <vt:lpstr>Equation</vt:lpstr>
      <vt:lpstr>AL-MUSTANSIRIYAH UNIVERSITY  COLLEGE OF SCIENCES ATMOSPHERIC SCIENCES DEPARTMENT /second class </vt:lpstr>
      <vt:lpstr>Welcome Students!  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for Counting Significant Figures - Details</vt:lpstr>
      <vt:lpstr>Rules for Counting Significant Figures - Details</vt:lpstr>
      <vt:lpstr>Rules for Counting Significant Figures - Details</vt:lpstr>
      <vt:lpstr>Rules for Counting Significant Figures - Details</vt:lpstr>
      <vt:lpstr>Rules for Counting Significant Figures - Details</vt:lpstr>
      <vt:lpstr>Sig Fig Practice #1</vt:lpstr>
      <vt:lpstr>PowerPoint Presentation</vt:lpstr>
      <vt:lpstr>Rules for Significant Figures in Mathematical Operations</vt:lpstr>
      <vt:lpstr>Sig Fig Practice #2</vt:lpstr>
      <vt:lpstr>Rules for Significant Figures in Mathematical Operations</vt:lpstr>
      <vt:lpstr>Sig Fig Practice #3</vt:lpstr>
      <vt:lpstr>PowerPoint Presentation</vt:lpstr>
      <vt:lpstr>PowerPoint Presentation</vt:lpstr>
      <vt:lpstr>3.1 Section Quiz</vt:lpstr>
      <vt:lpstr>3.1 Section Quiz</vt:lpstr>
      <vt:lpstr>PowerPoint Presentation</vt:lpstr>
    </vt:vector>
  </TitlesOfParts>
  <Company> 7009 SW 66 Avenue, Miami, FL 33143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Hugh Willoughby</dc:creator>
  <cp:lastModifiedBy>sama</cp:lastModifiedBy>
  <cp:revision>124</cp:revision>
  <dcterms:created xsi:type="dcterms:W3CDTF">2007-01-03T15:16:13Z</dcterms:created>
  <dcterms:modified xsi:type="dcterms:W3CDTF">2017-12-17T08:23:07Z</dcterms:modified>
</cp:coreProperties>
</file>