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57" r:id="rId3"/>
    <p:sldId id="258" r:id="rId4"/>
    <p:sldId id="260" r:id="rId5"/>
    <p:sldId id="261" r:id="rId6"/>
    <p:sldId id="278" r:id="rId7"/>
    <p:sldId id="262" r:id="rId8"/>
    <p:sldId id="263" r:id="rId9"/>
    <p:sldId id="280" r:id="rId10"/>
    <p:sldId id="282" r:id="rId11"/>
    <p:sldId id="264" r:id="rId12"/>
    <p:sldId id="266" r:id="rId13"/>
    <p:sldId id="267" r:id="rId14"/>
    <p:sldId id="268" r:id="rId15"/>
    <p:sldId id="269" r:id="rId16"/>
    <p:sldId id="283" r:id="rId17"/>
    <p:sldId id="271" r:id="rId18"/>
    <p:sldId id="284" r:id="rId19"/>
    <p:sldId id="285" r:id="rId20"/>
    <p:sldId id="273" r:id="rId21"/>
    <p:sldId id="276" r:id="rId22"/>
    <p:sldId id="277" r:id="rId23"/>
    <p:sldId id="28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3" autoAdjust="0"/>
    <p:restoredTop sz="94660"/>
  </p:normalViewPr>
  <p:slideViewPr>
    <p:cSldViewPr>
      <p:cViewPr>
        <p:scale>
          <a:sx n="70" d="100"/>
          <a:sy n="70" d="100"/>
        </p:scale>
        <p:origin x="-44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A9BA48-AC17-4E54-93A8-518FC01BB7A2}" type="datetimeFigureOut">
              <a:rPr lang="en-US" smtClean="0"/>
              <a:t>12/11/2017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466A38-1832-496D-98BD-A20CEC51B385}" type="slidenum">
              <a:rPr lang="en-US" smtClean="0"/>
              <a:t>‹#›</a:t>
            </a:fld>
            <a:endParaRPr lang="en-US"/>
          </a:p>
        </p:txBody>
      </p:sp>
    </p:spTree>
    <p:extLst>
      <p:ext uri="{BB962C8B-B14F-4D97-AF65-F5344CB8AC3E}">
        <p14:creationId xmlns:p14="http://schemas.microsoft.com/office/powerpoint/2010/main" val="97057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66A38-1832-496D-98BD-A20CEC51B385}" type="slidenum">
              <a:rPr lang="en-US" smtClean="0"/>
              <a:t>6</a:t>
            </a:fld>
            <a:endParaRPr lang="en-US"/>
          </a:p>
        </p:txBody>
      </p:sp>
    </p:spTree>
    <p:extLst>
      <p:ext uri="{BB962C8B-B14F-4D97-AF65-F5344CB8AC3E}">
        <p14:creationId xmlns:p14="http://schemas.microsoft.com/office/powerpoint/2010/main" val="134520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66A38-1832-496D-98BD-A20CEC51B385}" type="slidenum">
              <a:rPr lang="en-US" smtClean="0"/>
              <a:t>9</a:t>
            </a:fld>
            <a:endParaRPr lang="en-US"/>
          </a:p>
        </p:txBody>
      </p:sp>
    </p:spTree>
    <p:extLst>
      <p:ext uri="{BB962C8B-B14F-4D97-AF65-F5344CB8AC3E}">
        <p14:creationId xmlns:p14="http://schemas.microsoft.com/office/powerpoint/2010/main" val="2550521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5" name="Freeform 4"/>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5EC5C14-D268-4439-BB30-90DE4E929F81}" type="slidenum">
              <a:rPr lang="en-US"/>
              <a:pPr>
                <a:defRPr/>
              </a:pPr>
              <a:t>‹#›</a:t>
            </a:fld>
            <a:endParaRPr lang="en-US"/>
          </a:p>
        </p:txBody>
      </p:sp>
    </p:spTree>
    <p:extLst>
      <p:ext uri="{BB962C8B-B14F-4D97-AF65-F5344CB8AC3E}">
        <p14:creationId xmlns:p14="http://schemas.microsoft.com/office/powerpoint/2010/main" val="1757961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C8794937-BD48-4921-AA71-99930BB8B430}" type="slidenum">
              <a:rPr lang="en-US"/>
              <a:pPr>
                <a:defRPr/>
              </a:pPr>
              <a:t>‹#›</a:t>
            </a:fld>
            <a:endParaRPr lang="en-US"/>
          </a:p>
        </p:txBody>
      </p:sp>
    </p:spTree>
    <p:extLst>
      <p:ext uri="{BB962C8B-B14F-4D97-AF65-F5344CB8AC3E}">
        <p14:creationId xmlns:p14="http://schemas.microsoft.com/office/powerpoint/2010/main" val="634569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058FECA0-ED07-482D-8167-10B77F2FC04A}" type="slidenum">
              <a:rPr lang="en-US"/>
              <a:pPr>
                <a:defRPr/>
              </a:pPr>
              <a:t>‹#›</a:t>
            </a:fld>
            <a:endParaRPr lang="en-US"/>
          </a:p>
        </p:txBody>
      </p:sp>
    </p:spTree>
    <p:extLst>
      <p:ext uri="{BB962C8B-B14F-4D97-AF65-F5344CB8AC3E}">
        <p14:creationId xmlns:p14="http://schemas.microsoft.com/office/powerpoint/2010/main" val="1635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5EC5C14-D268-4439-BB30-90DE4E929F81}" type="slidenum">
              <a:rPr lang="en-US" smtClean="0"/>
              <a:pPr>
                <a:defRPr/>
              </a:pPr>
              <a:t>‹#›</a:t>
            </a:fld>
            <a:endParaRPr lang="en-US"/>
          </a:p>
        </p:txBody>
      </p:sp>
    </p:spTree>
    <p:extLst>
      <p:ext uri="{BB962C8B-B14F-4D97-AF65-F5344CB8AC3E}">
        <p14:creationId xmlns:p14="http://schemas.microsoft.com/office/powerpoint/2010/main" val="1131384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E5D1A02-AD03-4B99-AC65-C2F132D3C6A0}" type="slidenum">
              <a:rPr lang="en-US" smtClean="0"/>
              <a:pPr>
                <a:defRPr/>
              </a:pPr>
              <a:t>‹#›</a:t>
            </a:fld>
            <a:endParaRPr lang="en-US"/>
          </a:p>
        </p:txBody>
      </p:sp>
    </p:spTree>
    <p:extLst>
      <p:ext uri="{BB962C8B-B14F-4D97-AF65-F5344CB8AC3E}">
        <p14:creationId xmlns:p14="http://schemas.microsoft.com/office/powerpoint/2010/main" val="422117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1522C9-10A6-4355-B84A-7DEA84EBAF7E}" type="slidenum">
              <a:rPr lang="en-US" smtClean="0"/>
              <a:pPr>
                <a:defRPr/>
              </a:pPr>
              <a:t>‹#›</a:t>
            </a:fld>
            <a:endParaRPr lang="en-US"/>
          </a:p>
        </p:txBody>
      </p:sp>
    </p:spTree>
    <p:extLst>
      <p:ext uri="{BB962C8B-B14F-4D97-AF65-F5344CB8AC3E}">
        <p14:creationId xmlns:p14="http://schemas.microsoft.com/office/powerpoint/2010/main" val="724062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9AFD28-3211-4F4D-BA34-5B89BE74E282}" type="slidenum">
              <a:rPr lang="en-US" smtClean="0"/>
              <a:pPr>
                <a:defRPr/>
              </a:pPr>
              <a:t>‹#›</a:t>
            </a:fld>
            <a:endParaRPr lang="en-US"/>
          </a:p>
        </p:txBody>
      </p:sp>
    </p:spTree>
    <p:extLst>
      <p:ext uri="{BB962C8B-B14F-4D97-AF65-F5344CB8AC3E}">
        <p14:creationId xmlns:p14="http://schemas.microsoft.com/office/powerpoint/2010/main" val="1418799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7646E08-9120-4599-836D-43F7A4C2842F}" type="slidenum">
              <a:rPr lang="en-US" smtClean="0"/>
              <a:pPr>
                <a:defRPr/>
              </a:pPr>
              <a:t>‹#›</a:t>
            </a:fld>
            <a:endParaRPr lang="en-US"/>
          </a:p>
        </p:txBody>
      </p:sp>
    </p:spTree>
    <p:extLst>
      <p:ext uri="{BB962C8B-B14F-4D97-AF65-F5344CB8AC3E}">
        <p14:creationId xmlns:p14="http://schemas.microsoft.com/office/powerpoint/2010/main" val="2732019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699F9D8-545D-42E6-B2DC-CCC89666A363}" type="slidenum">
              <a:rPr lang="en-US" smtClean="0"/>
              <a:pPr>
                <a:defRPr/>
              </a:pPr>
              <a:t>‹#›</a:t>
            </a:fld>
            <a:endParaRPr lang="en-US"/>
          </a:p>
        </p:txBody>
      </p:sp>
    </p:spTree>
    <p:extLst>
      <p:ext uri="{BB962C8B-B14F-4D97-AF65-F5344CB8AC3E}">
        <p14:creationId xmlns:p14="http://schemas.microsoft.com/office/powerpoint/2010/main" val="3515860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01828DF-9994-4017-9AF7-06989C5D4869}" type="slidenum">
              <a:rPr lang="en-US" smtClean="0"/>
              <a:pPr>
                <a:defRPr/>
              </a:pPr>
              <a:t>‹#›</a:t>
            </a:fld>
            <a:endParaRPr lang="en-US"/>
          </a:p>
        </p:txBody>
      </p:sp>
    </p:spTree>
    <p:extLst>
      <p:ext uri="{BB962C8B-B14F-4D97-AF65-F5344CB8AC3E}">
        <p14:creationId xmlns:p14="http://schemas.microsoft.com/office/powerpoint/2010/main" val="1203299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solidFill>
                <a:srgbClr val="434342"/>
              </a:solidFill>
            </a:endParaRPr>
          </a:p>
        </p:txBody>
      </p:sp>
      <p:sp>
        <p:nvSpPr>
          <p:cNvPr id="7" name="Slide Number Placeholder 6"/>
          <p:cNvSpPr>
            <a:spLocks noGrp="1"/>
          </p:cNvSpPr>
          <p:nvPr>
            <p:ph type="sldNum" sz="quarter" idx="12"/>
          </p:nvPr>
        </p:nvSpPr>
        <p:spPr/>
        <p:txBody>
          <a:bodyPr/>
          <a:lstStyle/>
          <a:p>
            <a:pPr>
              <a:defRPr/>
            </a:pPr>
            <a:fld id="{89C31AD0-6879-4451-BAEF-3D4113E21AEA}" type="slidenum">
              <a:rPr lang="en-US" smtClean="0">
                <a:solidFill>
                  <a:srgbClr val="434342"/>
                </a:solidFill>
              </a:rPr>
              <a:pPr>
                <a:defRPr/>
              </a:pPr>
              <a:t>‹#›</a:t>
            </a:fld>
            <a:endParaRPr lang="en-US">
              <a:solidFill>
                <a:srgbClr val="434342"/>
              </a:solidFill>
            </a:endParaRPr>
          </a:p>
        </p:txBody>
      </p:sp>
    </p:spTree>
    <p:extLst>
      <p:ext uri="{BB962C8B-B14F-4D97-AF65-F5344CB8AC3E}">
        <p14:creationId xmlns:p14="http://schemas.microsoft.com/office/powerpoint/2010/main" val="17902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8E5D1A02-AD03-4B99-AC65-C2F132D3C6A0}" type="slidenum">
              <a:rPr lang="en-US"/>
              <a:pPr>
                <a:defRPr/>
              </a:pPr>
              <a:t>‹#›</a:t>
            </a:fld>
            <a:endParaRPr lang="en-US"/>
          </a:p>
        </p:txBody>
      </p:sp>
    </p:spTree>
    <p:extLst>
      <p:ext uri="{BB962C8B-B14F-4D97-AF65-F5344CB8AC3E}">
        <p14:creationId xmlns:p14="http://schemas.microsoft.com/office/powerpoint/2010/main" val="3573771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F3021F0-341A-4A40-A56E-16E5EFA33E22}" type="slidenum">
              <a:rPr lang="en-US" smtClean="0"/>
              <a:pPr>
                <a:defRPr/>
              </a:pPr>
              <a:t>‹#›</a:t>
            </a:fld>
            <a:endParaRPr lang="en-US"/>
          </a:p>
        </p:txBody>
      </p:sp>
    </p:spTree>
    <p:extLst>
      <p:ext uri="{BB962C8B-B14F-4D97-AF65-F5344CB8AC3E}">
        <p14:creationId xmlns:p14="http://schemas.microsoft.com/office/powerpoint/2010/main" val="4214025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8794937-BD48-4921-AA71-99930BB8B430}" type="slidenum">
              <a:rPr lang="en-US" smtClean="0"/>
              <a:pPr>
                <a:defRPr/>
              </a:pPr>
              <a:t>‹#›</a:t>
            </a:fld>
            <a:endParaRPr lang="en-US"/>
          </a:p>
        </p:txBody>
      </p:sp>
    </p:spTree>
    <p:extLst>
      <p:ext uri="{BB962C8B-B14F-4D97-AF65-F5344CB8AC3E}">
        <p14:creationId xmlns:p14="http://schemas.microsoft.com/office/powerpoint/2010/main" val="1961167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58FECA0-ED07-482D-8167-10B77F2FC04A}" type="slidenum">
              <a:rPr lang="en-US" smtClean="0"/>
              <a:pPr>
                <a:defRPr/>
              </a:pPr>
              <a:t>‹#›</a:t>
            </a:fld>
            <a:endParaRPr lang="en-US"/>
          </a:p>
        </p:txBody>
      </p:sp>
    </p:spTree>
    <p:extLst>
      <p:ext uri="{BB962C8B-B14F-4D97-AF65-F5344CB8AC3E}">
        <p14:creationId xmlns:p14="http://schemas.microsoft.com/office/powerpoint/2010/main" val="532943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5" name="Right Triangle 4"/>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B91522C9-10A6-4355-B84A-7DEA84EBAF7E}" type="slidenum">
              <a:rPr lang="en-US"/>
              <a:pPr>
                <a:defRPr/>
              </a:pPr>
              <a:t>‹#›</a:t>
            </a:fld>
            <a:endParaRPr lang="en-US"/>
          </a:p>
        </p:txBody>
      </p:sp>
    </p:spTree>
    <p:extLst>
      <p:ext uri="{BB962C8B-B14F-4D97-AF65-F5344CB8AC3E}">
        <p14:creationId xmlns:p14="http://schemas.microsoft.com/office/powerpoint/2010/main" val="2280137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969AFD28-3211-4F4D-BA34-5B89BE74E282}" type="slidenum">
              <a:rPr lang="en-US"/>
              <a:pPr>
                <a:defRPr/>
              </a:pPr>
              <a:t>‹#›</a:t>
            </a:fld>
            <a:endParaRPr lang="en-US"/>
          </a:p>
        </p:txBody>
      </p:sp>
    </p:spTree>
    <p:extLst>
      <p:ext uri="{BB962C8B-B14F-4D97-AF65-F5344CB8AC3E}">
        <p14:creationId xmlns:p14="http://schemas.microsoft.com/office/powerpoint/2010/main" val="3128266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57646E08-9120-4599-836D-43F7A4C2842F}" type="slidenum">
              <a:rPr lang="en-US"/>
              <a:pPr>
                <a:defRPr/>
              </a:pPr>
              <a:t>‹#›</a:t>
            </a:fld>
            <a:endParaRPr lang="en-US"/>
          </a:p>
        </p:txBody>
      </p:sp>
    </p:spTree>
    <p:extLst>
      <p:ext uri="{BB962C8B-B14F-4D97-AF65-F5344CB8AC3E}">
        <p14:creationId xmlns:p14="http://schemas.microsoft.com/office/powerpoint/2010/main" val="236106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9699F9D8-545D-42E6-B2DC-CCC89666A363}" type="slidenum">
              <a:rPr lang="en-US"/>
              <a:pPr>
                <a:defRPr/>
              </a:pPr>
              <a:t>‹#›</a:t>
            </a:fld>
            <a:endParaRPr lang="en-US"/>
          </a:p>
        </p:txBody>
      </p:sp>
    </p:spTree>
    <p:extLst>
      <p:ext uri="{BB962C8B-B14F-4D97-AF65-F5344CB8AC3E}">
        <p14:creationId xmlns:p14="http://schemas.microsoft.com/office/powerpoint/2010/main" val="2011889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701828DF-9994-4017-9AF7-06989C5D4869}" type="slidenum">
              <a:rPr lang="en-US"/>
              <a:pPr>
                <a:defRPr/>
              </a:pPr>
              <a:t>‹#›</a:t>
            </a:fld>
            <a:endParaRPr lang="en-US"/>
          </a:p>
        </p:txBody>
      </p:sp>
    </p:spTree>
    <p:extLst>
      <p:ext uri="{BB962C8B-B14F-4D97-AF65-F5344CB8AC3E}">
        <p14:creationId xmlns:p14="http://schemas.microsoft.com/office/powerpoint/2010/main" val="199448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6" name="Right Triangle 5"/>
          <p:cNvSpPr/>
          <p:nvPr/>
        </p:nvSpPr>
        <p:spPr>
          <a:xfrm rot="5400000">
            <a:off x="433388" y="-433388"/>
            <a:ext cx="6858000" cy="77247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solidFill>
                  <a:schemeClr val="tx2"/>
                </a:solidFill>
              </a:defRPr>
            </a:lvl1pPr>
          </a:lstStyle>
          <a:p>
            <a:pPr>
              <a:defRPr/>
            </a:pPr>
            <a:endParaRPr lang="en-US">
              <a:solidFill>
                <a:srgbClr val="434342"/>
              </a:solidFill>
            </a:endParaRPr>
          </a:p>
        </p:txBody>
      </p:sp>
      <p:sp>
        <p:nvSpPr>
          <p:cNvPr id="9" name="Slide Number Placeholder 6"/>
          <p:cNvSpPr>
            <a:spLocks noGrp="1"/>
          </p:cNvSpPr>
          <p:nvPr>
            <p:ph type="sldNum" sz="quarter" idx="12"/>
          </p:nvPr>
        </p:nvSpPr>
        <p:spPr>
          <a:ln>
            <a:solidFill>
              <a:schemeClr val="tx2"/>
            </a:solidFill>
          </a:ln>
        </p:spPr>
        <p:txBody>
          <a:bodyPr/>
          <a:lstStyle>
            <a:lvl1pPr>
              <a:defRPr smtClean="0">
                <a:solidFill>
                  <a:schemeClr val="tx2"/>
                </a:solidFill>
              </a:defRPr>
            </a:lvl1pPr>
          </a:lstStyle>
          <a:p>
            <a:pPr>
              <a:defRPr/>
            </a:pPr>
            <a:fld id="{89C31AD0-6879-4451-BAEF-3D4113E21AEA}" type="slidenum">
              <a:rPr lang="en-US">
                <a:solidFill>
                  <a:srgbClr val="434342"/>
                </a:solidFill>
              </a:rPr>
              <a:pPr>
                <a:defRPr/>
              </a:pPr>
              <a:t>‹#›</a:t>
            </a:fld>
            <a:endParaRPr lang="en-US">
              <a:solidFill>
                <a:srgbClr val="434342"/>
              </a:solidFill>
            </a:endParaRPr>
          </a:p>
        </p:txBody>
      </p:sp>
    </p:spTree>
    <p:extLst>
      <p:ext uri="{BB962C8B-B14F-4D97-AF65-F5344CB8AC3E}">
        <p14:creationId xmlns:p14="http://schemas.microsoft.com/office/powerpoint/2010/main" val="393172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6" name="Freeform 5"/>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en-US" noProof="0" smtClean="0"/>
              <a:t>Click icon to add picture</a:t>
            </a:r>
            <a:endParaRPr lang="en-US" noProof="0"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5"/>
          </p:nvPr>
        </p:nvSpPr>
        <p:spPr/>
        <p:txBody>
          <a:bodyPr/>
          <a:lstStyle>
            <a:lvl1pPr>
              <a:defRPr/>
            </a:lvl1pPr>
          </a:lstStyle>
          <a:p>
            <a:pPr>
              <a:defRPr/>
            </a:pPr>
            <a:endParaRPr lang="en-US"/>
          </a:p>
        </p:txBody>
      </p:sp>
      <p:sp>
        <p:nvSpPr>
          <p:cNvPr id="8" name="Footer Placeholder 5"/>
          <p:cNvSpPr>
            <a:spLocks noGrp="1"/>
          </p:cNvSpPr>
          <p:nvPr>
            <p:ph type="ftr" sz="quarter" idx="16"/>
          </p:nvPr>
        </p:nvSpPr>
        <p:spPr/>
        <p:txBody>
          <a:bodyPr/>
          <a:lstStyle>
            <a:lvl1pPr>
              <a:defRPr/>
            </a:lvl1pPr>
          </a:lstStyle>
          <a:p>
            <a:pPr>
              <a:defRPr/>
            </a:pPr>
            <a:endParaRPr lang="en-US"/>
          </a:p>
        </p:txBody>
      </p:sp>
      <p:sp>
        <p:nvSpPr>
          <p:cNvPr id="9" name="Slide Number Placeholder 6"/>
          <p:cNvSpPr>
            <a:spLocks noGrp="1"/>
          </p:cNvSpPr>
          <p:nvPr>
            <p:ph type="sldNum" sz="quarter" idx="17"/>
          </p:nvPr>
        </p:nvSpPr>
        <p:spPr/>
        <p:txBody>
          <a:bodyPr/>
          <a:lstStyle>
            <a:lvl1pPr>
              <a:defRPr/>
            </a:lvl1pPr>
          </a:lstStyle>
          <a:p>
            <a:pPr>
              <a:defRPr/>
            </a:pPr>
            <a:fld id="{7F3021F0-341A-4A40-A56E-16E5EFA33E22}" type="slidenum">
              <a:rPr lang="en-US"/>
              <a:pPr>
                <a:defRPr/>
              </a:pPr>
              <a:t>‹#›</a:t>
            </a:fld>
            <a:endParaRPr lang="en-US"/>
          </a:p>
        </p:txBody>
      </p:sp>
    </p:spTree>
    <p:extLst>
      <p:ext uri="{BB962C8B-B14F-4D97-AF65-F5344CB8AC3E}">
        <p14:creationId xmlns:p14="http://schemas.microsoft.com/office/powerpoint/2010/main" val="1014104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1425"/>
            <a:ext cx="3575050" cy="180657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8" name="Freeform 7"/>
          <p:cNvSpPr/>
          <p:nvPr/>
        </p:nvSpPr>
        <p:spPr>
          <a:xfrm>
            <a:off x="-1588" y="5051425"/>
            <a:ext cx="9145588" cy="180657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2" name="Title Placeholder 1"/>
          <p:cNvSpPr>
            <a:spLocks noGrp="1"/>
          </p:cNvSpPr>
          <p:nvPr>
            <p:ph type="title"/>
          </p:nvPr>
        </p:nvSpPr>
        <p:spPr>
          <a:xfrm>
            <a:off x="822325" y="365125"/>
            <a:ext cx="7521575" cy="5492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822325" y="1100138"/>
            <a:ext cx="75215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rot="19140000">
            <a:off x="201613" y="5870575"/>
            <a:ext cx="2176462" cy="201613"/>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en-US">
              <a:latin typeface="Arial" charset="0"/>
            </a:endParaRPr>
          </a:p>
        </p:txBody>
      </p:sp>
      <p:sp>
        <p:nvSpPr>
          <p:cNvPr id="5" name="Footer Placeholder 4"/>
          <p:cNvSpPr>
            <a:spLocks noGrp="1"/>
          </p:cNvSpPr>
          <p:nvPr>
            <p:ph type="ftr" sz="quarter" idx="3"/>
          </p:nvPr>
        </p:nvSpPr>
        <p:spPr>
          <a:xfrm>
            <a:off x="3517900" y="6284913"/>
            <a:ext cx="4724400" cy="274637"/>
          </a:xfrm>
          <a:prstGeom prst="rect">
            <a:avLst/>
          </a:prstGeom>
        </p:spPr>
        <p:txBody>
          <a:bodyPr vert="horz" lIns="91440" tIns="45720" rIns="91440" bIns="45720" rtlCol="0" anchor="ctr"/>
          <a:lstStyle>
            <a:lvl1pPr algn="r">
              <a:defRPr sz="1000" cap="all" spc="200" baseline="0">
                <a:solidFill>
                  <a:srgbClr val="FFFFFF"/>
                </a:solidFill>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4"/>
          </p:nvPr>
        </p:nvSpPr>
        <p:spPr>
          <a:xfrm>
            <a:off x="8401050" y="6170613"/>
            <a:ext cx="503238" cy="503237"/>
          </a:xfrm>
          <a:prstGeom prst="ellipse">
            <a:avLst/>
          </a:prstGeom>
          <a:ln w="19050">
            <a:solidFill>
              <a:srgbClr val="FFFFFF"/>
            </a:solidFill>
          </a:ln>
        </p:spPr>
        <p:txBody>
          <a:bodyPr vert="horz" lIns="9144" tIns="9144" rIns="9144" bIns="9144" rtlCol="0" anchor="ctr">
            <a:normAutofit/>
          </a:bodyPr>
          <a:lstStyle>
            <a:lvl1pPr algn="ctr">
              <a:defRPr sz="1650" smtClean="0">
                <a:solidFill>
                  <a:srgbClr val="FFFFFF"/>
                </a:solidFill>
              </a:defRPr>
            </a:lvl1pPr>
          </a:lstStyle>
          <a:p>
            <a:pPr fontAlgn="base">
              <a:spcBef>
                <a:spcPct val="0"/>
              </a:spcBef>
              <a:spcAft>
                <a:spcPct val="0"/>
              </a:spcAft>
              <a:defRPr/>
            </a:pPr>
            <a:fld id="{F58930B3-0993-4DE3-9E65-452B9BD676A5}"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3928243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2800" kern="1200" cap="all">
          <a:solidFill>
            <a:schemeClr val="tx1"/>
          </a:solidFill>
          <a:latin typeface="+mj-lt"/>
          <a:ea typeface="+mj-ea"/>
          <a:cs typeface="+mj-cs"/>
        </a:defRPr>
      </a:lvl1pPr>
      <a:lvl2pPr algn="l" rtl="0" fontAlgn="base">
        <a:spcBef>
          <a:spcPct val="0"/>
        </a:spcBef>
        <a:spcAft>
          <a:spcPct val="0"/>
        </a:spcAft>
        <a:defRPr sz="2800">
          <a:solidFill>
            <a:schemeClr val="tx1"/>
          </a:solidFill>
          <a:latin typeface="Franklin Gothic Medium" pitchFamily="34" charset="0"/>
        </a:defRPr>
      </a:lvl2pPr>
      <a:lvl3pPr algn="l" rtl="0" fontAlgn="base">
        <a:spcBef>
          <a:spcPct val="0"/>
        </a:spcBef>
        <a:spcAft>
          <a:spcPct val="0"/>
        </a:spcAft>
        <a:defRPr sz="2800">
          <a:solidFill>
            <a:schemeClr val="tx1"/>
          </a:solidFill>
          <a:latin typeface="Franklin Gothic Medium" pitchFamily="34" charset="0"/>
        </a:defRPr>
      </a:lvl3pPr>
      <a:lvl4pPr algn="l" rtl="0" fontAlgn="base">
        <a:spcBef>
          <a:spcPct val="0"/>
        </a:spcBef>
        <a:spcAft>
          <a:spcPct val="0"/>
        </a:spcAft>
        <a:defRPr sz="2800">
          <a:solidFill>
            <a:schemeClr val="tx1"/>
          </a:solidFill>
          <a:latin typeface="Franklin Gothic Medium" pitchFamily="34" charset="0"/>
        </a:defRPr>
      </a:lvl4pPr>
      <a:lvl5pPr algn="l" rtl="0" fontAlgn="base">
        <a:spcBef>
          <a:spcPct val="0"/>
        </a:spcBef>
        <a:spcAft>
          <a:spcPct val="0"/>
        </a:spcAft>
        <a:defRPr sz="2800">
          <a:solidFill>
            <a:schemeClr val="tx1"/>
          </a:solidFill>
          <a:latin typeface="Franklin Gothic Medium" pitchFamily="34" charset="0"/>
        </a:defRPr>
      </a:lvl5pPr>
      <a:lvl6pPr marL="457200" algn="l" rtl="0" fontAlgn="base">
        <a:spcBef>
          <a:spcPct val="0"/>
        </a:spcBef>
        <a:spcAft>
          <a:spcPct val="0"/>
        </a:spcAft>
        <a:defRPr sz="2800">
          <a:solidFill>
            <a:schemeClr val="tx1"/>
          </a:solidFill>
          <a:latin typeface="Franklin Gothic Medium" pitchFamily="34" charset="0"/>
        </a:defRPr>
      </a:lvl6pPr>
      <a:lvl7pPr marL="914400" algn="l" rtl="0" fontAlgn="base">
        <a:spcBef>
          <a:spcPct val="0"/>
        </a:spcBef>
        <a:spcAft>
          <a:spcPct val="0"/>
        </a:spcAft>
        <a:defRPr sz="2800">
          <a:solidFill>
            <a:schemeClr val="tx1"/>
          </a:solidFill>
          <a:latin typeface="Franklin Gothic Medium" pitchFamily="34" charset="0"/>
        </a:defRPr>
      </a:lvl7pPr>
      <a:lvl8pPr marL="1371600" algn="l" rtl="0" fontAlgn="base">
        <a:spcBef>
          <a:spcPct val="0"/>
        </a:spcBef>
        <a:spcAft>
          <a:spcPct val="0"/>
        </a:spcAft>
        <a:defRPr sz="2800">
          <a:solidFill>
            <a:schemeClr val="tx1"/>
          </a:solidFill>
          <a:latin typeface="Franklin Gothic Medium" pitchFamily="34" charset="0"/>
        </a:defRPr>
      </a:lvl8pPr>
      <a:lvl9pPr marL="1828800" algn="l" rtl="0" fontAlgn="base">
        <a:spcBef>
          <a:spcPct val="0"/>
        </a:spcBef>
        <a:spcAft>
          <a:spcPct val="0"/>
        </a:spcAft>
        <a:defRPr sz="2800">
          <a:solidFill>
            <a:schemeClr val="tx1"/>
          </a:solidFill>
          <a:latin typeface="Franklin Gothic Medium" pitchFamily="34" charset="0"/>
        </a:defRPr>
      </a:lvl9pPr>
    </p:titleStyle>
    <p:bodyStyle>
      <a:lvl1pPr marL="342900" indent="-342900" algn="l" rtl="0" fontAlgn="base">
        <a:spcBef>
          <a:spcPts val="800"/>
        </a:spcBef>
        <a:spcAft>
          <a:spcPct val="0"/>
        </a:spcAft>
        <a:buFont typeface="Arial" charset="0"/>
        <a:defRPr sz="1600" b="1" kern="1200">
          <a:solidFill>
            <a:schemeClr val="tx1"/>
          </a:solidFill>
          <a:latin typeface="+mn-lt"/>
          <a:ea typeface="+mn-ea"/>
          <a:cs typeface="+mn-cs"/>
        </a:defRPr>
      </a:lvl1pPr>
      <a:lvl2pPr marL="173038" indent="-173038" algn="l" rtl="0" fontAlgn="base">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2pPr>
      <a:lvl3pPr marL="401638" indent="-163513" algn="l" rtl="0" fontAlgn="base">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3pPr>
      <a:lvl4pPr marL="630238" indent="-163513" algn="l" rtl="0" fontAlgn="base">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4pPr>
      <a:lvl5pPr marL="858838" indent="-173038" algn="l" rtl="0" fontAlgn="base">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F58930B3-0993-4DE3-9E65-452B9BD676A5}" type="slidenum">
              <a:rPr lang="en-US" smtClean="0">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1055503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amsglossary.allenpress.com/glossary/search?id=frequency1" TargetMode="External"/><Relationship Id="rId2" Type="http://schemas.openxmlformats.org/officeDocument/2006/relationships/hyperlink" Target="http://amsglossary.allenpress.com/glossary/search?id=energy1" TargetMode="Externa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amsglossary.allenpress.com/glossary/search?id=intensity1"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hyperlink" Target="http://en.wikipedia.org/wiki/Velocity" TargetMode="Externa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2.bin"/><Relationship Id="rId4" Type="http://schemas.openxmlformats.org/officeDocument/2006/relationships/hyperlink" Target="http://en.wikipedia.org/wiki/Precipitation_(meteorology)" TargetMode="Externa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17.jpeg"/><Relationship Id="rId4" Type="http://schemas.openxmlformats.org/officeDocument/2006/relationships/image" Target="../media/image16.wm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8.xml"/><Relationship Id="rId1" Type="http://schemas.openxmlformats.org/officeDocument/2006/relationships/vmlDrawing" Target="../drawings/vmlDrawing5.vml"/><Relationship Id="rId5" Type="http://schemas.openxmlformats.org/officeDocument/2006/relationships/image" Target="../media/image25.png"/><Relationship Id="rId4" Type="http://schemas.openxmlformats.org/officeDocument/2006/relationships/image" Target="../media/image24.wmf"/></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8.xml"/><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5934670"/>
            <a:ext cx="8305800" cy="677108"/>
          </a:xfrm>
          <a:prstGeom prst="rect">
            <a:avLst/>
          </a:prstGeom>
        </p:spPr>
        <p:txBody>
          <a:bodyPr wrap="square">
            <a:spAutoFit/>
          </a:bodyPr>
          <a:lstStyle/>
          <a:p>
            <a:pPr fontAlgn="base">
              <a:spcBef>
                <a:spcPct val="0"/>
              </a:spcBef>
              <a:spcAft>
                <a:spcPct val="0"/>
              </a:spcAft>
            </a:pPr>
            <a:r>
              <a:rPr lang="en-US" sz="2400" b="1" dirty="0">
                <a:solidFill>
                  <a:srgbClr val="000000"/>
                </a:solidFill>
                <a:latin typeface="Arial" charset="0"/>
              </a:rPr>
              <a:t> </a:t>
            </a:r>
          </a:p>
          <a:p>
            <a:pPr algn="ctr" fontAlgn="base">
              <a:spcBef>
                <a:spcPct val="0"/>
              </a:spcBef>
              <a:spcAft>
                <a:spcPct val="0"/>
              </a:spcAft>
            </a:pPr>
            <a:r>
              <a:rPr lang="en-US" sz="2000" b="1" dirty="0">
                <a:solidFill>
                  <a:srgbClr val="000000"/>
                </a:solidFill>
                <a:latin typeface="Arial" charset="0"/>
              </a:rPr>
              <a:t>Dr. </a:t>
            </a:r>
            <a:r>
              <a:rPr lang="en-US" sz="2000" b="1" dirty="0" err="1">
                <a:solidFill>
                  <a:srgbClr val="000000"/>
                </a:solidFill>
                <a:latin typeface="Arial" charset="0"/>
              </a:rPr>
              <a:t>Sama</a:t>
            </a:r>
            <a:r>
              <a:rPr lang="en-US" sz="2000" b="1" dirty="0">
                <a:solidFill>
                  <a:srgbClr val="000000"/>
                </a:solidFill>
                <a:latin typeface="Arial" charset="0"/>
              </a:rPr>
              <a:t> Khalid Mohammed</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899" y="2050766"/>
            <a:ext cx="5694701" cy="3969034"/>
          </a:xfrm>
          <a:prstGeom prst="rect">
            <a:avLst/>
          </a:prstGeom>
        </p:spPr>
      </p:pic>
      <p:sp>
        <p:nvSpPr>
          <p:cNvPr id="8" name="Title 7"/>
          <p:cNvSpPr>
            <a:spLocks noGrp="1"/>
          </p:cNvSpPr>
          <p:nvPr>
            <p:ph type="title"/>
          </p:nvPr>
        </p:nvSpPr>
        <p:spPr>
          <a:xfrm>
            <a:off x="0" y="76200"/>
            <a:ext cx="9144000" cy="1136366"/>
          </a:xfrm>
        </p:spPr>
        <p:txBody>
          <a:bodyPr>
            <a:normAutofit fontScale="90000"/>
          </a:bodyPr>
          <a:lstStyle/>
          <a:p>
            <a:r>
              <a:rPr lang="en-US" sz="2000" dirty="0" smtClean="0">
                <a:latin typeface="Times New Roman" pitchFamily="18" charset="0"/>
                <a:cs typeface="Times New Roman" pitchFamily="18" charset="0"/>
              </a:rPr>
              <a:t>AL-MUSTANSIRIYAH UNIVERSITY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COLLEGE OF SCIENCES</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ATMOSPHERIC SCIENCES DEPARTMENT /SECOND CLASS</a:t>
            </a:r>
            <a:br>
              <a:rPr lang="en-US" sz="2000" dirty="0" smtClean="0">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p:sp>
        <p:nvSpPr>
          <p:cNvPr id="13" name="Rectangle 10"/>
          <p:cNvSpPr>
            <a:spLocks noChangeArrowheads="1"/>
          </p:cNvSpPr>
          <p:nvPr/>
        </p:nvSpPr>
        <p:spPr bwMode="auto">
          <a:xfrm>
            <a:off x="666605" y="1096659"/>
            <a:ext cx="7867795" cy="954107"/>
          </a:xfrm>
          <a:prstGeom prst="rect">
            <a:avLst/>
          </a:prstGeom>
          <a:noFill/>
          <a:ln w="9525">
            <a:noFill/>
            <a:miter lim="800000"/>
            <a:headEnd/>
            <a:tailEnd/>
          </a:ln>
        </p:spPr>
        <p:txBody>
          <a:bodyPr wrap="none">
            <a:spAutoFit/>
          </a:bodyPr>
          <a:lstStyle/>
          <a:p>
            <a:pPr algn="ctr" fontAlgn="base">
              <a:spcBef>
                <a:spcPct val="0"/>
              </a:spcBef>
              <a:spcAft>
                <a:spcPct val="0"/>
              </a:spcAft>
            </a:pPr>
            <a:r>
              <a:rPr lang="en-US" altLang="en-US" sz="2800" b="1" dirty="0">
                <a:solidFill>
                  <a:srgbClr val="000000"/>
                </a:solidFill>
                <a:latin typeface="Times New Roman" pitchFamily="18" charset="0"/>
              </a:rPr>
              <a:t>The Course of </a:t>
            </a:r>
          </a:p>
          <a:p>
            <a:pPr algn="ctr" fontAlgn="base">
              <a:spcBef>
                <a:spcPct val="0"/>
              </a:spcBef>
              <a:spcAft>
                <a:spcPct val="0"/>
              </a:spcAft>
            </a:pPr>
            <a:r>
              <a:rPr lang="en-US" altLang="en-US" sz="2800" b="1" dirty="0">
                <a:solidFill>
                  <a:srgbClr val="000000"/>
                </a:solidFill>
                <a:latin typeface="Times New Roman" pitchFamily="18" charset="0"/>
              </a:rPr>
              <a:t>Meteorological Instrumentation and Observations</a:t>
            </a:r>
          </a:p>
        </p:txBody>
      </p:sp>
    </p:spTree>
    <p:extLst>
      <p:ext uri="{BB962C8B-B14F-4D97-AF65-F5344CB8AC3E}">
        <p14:creationId xmlns:p14="http://schemas.microsoft.com/office/powerpoint/2010/main" val="2834266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1"/>
          <p:cNvSpPr>
            <a:spLocks noChangeArrowheads="1"/>
          </p:cNvSpPr>
          <p:nvPr/>
        </p:nvSpPr>
        <p:spPr bwMode="auto">
          <a:xfrm>
            <a:off x="0" y="-17621"/>
            <a:ext cx="38988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en-US" sz="2600" b="1" dirty="0">
                <a:latin typeface="Times New Roman" pitchFamily="18" charset="0"/>
              </a:rPr>
              <a:t>Optical rain gauge (ORG)</a:t>
            </a:r>
          </a:p>
        </p:txBody>
      </p:sp>
      <p:sp>
        <p:nvSpPr>
          <p:cNvPr id="40964" name="Rectangle 13"/>
          <p:cNvSpPr>
            <a:spLocks noChangeArrowheads="1"/>
          </p:cNvSpPr>
          <p:nvPr/>
        </p:nvSpPr>
        <p:spPr bwMode="auto">
          <a:xfrm>
            <a:off x="0" y="457200"/>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342900" indent="-342900" algn="just">
              <a:buFont typeface="Wingdings" pitchFamily="2" charset="2"/>
              <a:buChar char="Ø"/>
            </a:pPr>
            <a:r>
              <a:rPr lang="en-US" altLang="en-US" sz="2400" dirty="0">
                <a:latin typeface="Times New Roman" pitchFamily="18" charset="0"/>
              </a:rPr>
              <a:t>A ORG measures the </a:t>
            </a:r>
            <a:r>
              <a:rPr lang="en-US" altLang="en-US" sz="2400" dirty="0" smtClean="0">
                <a:latin typeface="Times New Roman" pitchFamily="18" charset="0"/>
              </a:rPr>
              <a:t>scintillation </a:t>
            </a:r>
            <a:r>
              <a:rPr lang="en-US" altLang="en-US" sz="2400" dirty="0">
                <a:latin typeface="Times New Roman" pitchFamily="18" charset="0"/>
              </a:rPr>
              <a:t>in an optical </a:t>
            </a:r>
            <a:r>
              <a:rPr lang="en-US" altLang="en-US" sz="2400" dirty="0" smtClean="0">
                <a:latin typeface="Times New Roman" pitchFamily="18" charset="0"/>
              </a:rPr>
              <a:t>beam </a:t>
            </a:r>
            <a:r>
              <a:rPr lang="en-US" altLang="en-US" sz="2400" dirty="0">
                <a:latin typeface="Times New Roman" pitchFamily="18" charset="0"/>
              </a:rPr>
              <a:t>produced by raindrops </a:t>
            </a:r>
            <a:r>
              <a:rPr lang="en-US" altLang="en-US" sz="2400" dirty="0" smtClean="0">
                <a:latin typeface="Times New Roman" pitchFamily="18" charset="0"/>
              </a:rPr>
              <a:t>falling </a:t>
            </a:r>
            <a:r>
              <a:rPr lang="en-US" altLang="en-US" sz="2400" dirty="0">
                <a:latin typeface="Times New Roman" pitchFamily="18" charset="0"/>
              </a:rPr>
              <a:t>between a </a:t>
            </a:r>
            <a:r>
              <a:rPr lang="en-US" altLang="en-US" sz="2400" b="1" dirty="0">
                <a:latin typeface="Times New Roman" pitchFamily="18" charset="0"/>
              </a:rPr>
              <a:t>light source </a:t>
            </a:r>
            <a:r>
              <a:rPr lang="en-US" altLang="en-US" sz="2400" dirty="0" smtClean="0">
                <a:latin typeface="Times New Roman" pitchFamily="18" charset="0"/>
              </a:rPr>
              <a:t>and </a:t>
            </a:r>
            <a:r>
              <a:rPr lang="en-US" altLang="en-US" sz="2400" dirty="0">
                <a:latin typeface="Times New Roman" pitchFamily="18" charset="0"/>
              </a:rPr>
              <a:t>an </a:t>
            </a:r>
            <a:r>
              <a:rPr lang="en-US" altLang="en-US" sz="2400" b="1" dirty="0">
                <a:latin typeface="Times New Roman" pitchFamily="18" charset="0"/>
              </a:rPr>
              <a:t>optical </a:t>
            </a:r>
            <a:r>
              <a:rPr lang="en-US" altLang="en-US" sz="2400" b="1" dirty="0" smtClean="0">
                <a:latin typeface="Times New Roman" pitchFamily="18" charset="0"/>
              </a:rPr>
              <a:t>receiver</a:t>
            </a:r>
            <a:r>
              <a:rPr lang="en-US" altLang="en-US" sz="2400" dirty="0">
                <a:latin typeface="Times New Roman" pitchFamily="18" charset="0"/>
              </a:rPr>
              <a:t>. </a:t>
            </a:r>
            <a:endParaRPr lang="en-US" altLang="en-US" sz="2400" dirty="0" smtClean="0">
              <a:latin typeface="Times New Roman" pitchFamily="18" charset="0"/>
            </a:endParaRPr>
          </a:p>
          <a:p>
            <a:pPr marL="342900" indent="-342900" algn="just">
              <a:buFont typeface="Wingdings" pitchFamily="2" charset="2"/>
              <a:buChar char="Ø"/>
            </a:pPr>
            <a:r>
              <a:rPr lang="en-US" sz="2400" dirty="0" smtClean="0">
                <a:latin typeface="Times New Roman" pitchFamily="18" charset="0"/>
              </a:rPr>
              <a:t>It provides accurate measurement of rain rate, which makes the instrument more reliable than traditional tipping buckets or collection gauges which have problems with very light and heavy events. </a:t>
            </a:r>
          </a:p>
          <a:p>
            <a:pPr marL="342900" indent="-342900" algn="just">
              <a:buFont typeface="Wingdings" pitchFamily="2" charset="2"/>
              <a:buChar char="Ø"/>
            </a:pPr>
            <a:r>
              <a:rPr lang="en-US" sz="2400" dirty="0" smtClean="0">
                <a:latin typeface="Times New Roman" pitchFamily="18" charset="0"/>
              </a:rPr>
              <a:t>The ORG is not affected by overcapacity and not greatly influenced by wind effects as are mechanical methods. </a:t>
            </a:r>
          </a:p>
          <a:p>
            <a:pPr marL="342900" indent="-342900" algn="just">
              <a:buFont typeface="Wingdings" pitchFamily="2" charset="2"/>
              <a:buChar char="Ø"/>
            </a:pPr>
            <a:r>
              <a:rPr lang="en-US" sz="2400" dirty="0" smtClean="0">
                <a:latin typeface="Times New Roman" pitchFamily="18" charset="0"/>
                <a:cs typeface="Times New Roman" pitchFamily="18" charset="0"/>
              </a:rPr>
              <a:t>Falling rain droplets cause intensity variations in the light (or infrared). By measuring the </a:t>
            </a:r>
            <a:r>
              <a:rPr lang="en-US" sz="2400" u="sng" dirty="0" smtClean="0">
                <a:latin typeface="Times New Roman" pitchFamily="18" charset="0"/>
                <a:cs typeface="Times New Roman" pitchFamily="18" charset="0"/>
                <a:hlinkClick r:id="rId2"/>
              </a:rPr>
              <a:t>energy</a:t>
            </a:r>
            <a:r>
              <a:rPr lang="en-US" sz="2400" dirty="0" smtClean="0">
                <a:latin typeface="Times New Roman" pitchFamily="18" charset="0"/>
                <a:cs typeface="Times New Roman" pitchFamily="18" charset="0"/>
              </a:rPr>
              <a:t> in selected </a:t>
            </a:r>
            <a:r>
              <a:rPr lang="en-US" sz="2400" u="sng" dirty="0" smtClean="0">
                <a:latin typeface="Times New Roman" pitchFamily="18" charset="0"/>
                <a:cs typeface="Times New Roman" pitchFamily="18" charset="0"/>
                <a:hlinkClick r:id="rId3"/>
              </a:rPr>
              <a:t>frequency</a:t>
            </a:r>
            <a:r>
              <a:rPr lang="en-US" sz="2400" dirty="0" smtClean="0">
                <a:latin typeface="Times New Roman" pitchFamily="18" charset="0"/>
                <a:cs typeface="Times New Roman" pitchFamily="18" charset="0"/>
              </a:rPr>
              <a:t> bands of the scintillation spectrum and comparing their ratios, the occurrence of precipitation, type of precipitation, and </a:t>
            </a:r>
            <a:r>
              <a:rPr lang="en-US" sz="2400" u="sng" dirty="0" smtClean="0">
                <a:latin typeface="Times New Roman" pitchFamily="18" charset="0"/>
                <a:cs typeface="Times New Roman" pitchFamily="18" charset="0"/>
                <a:hlinkClick r:id="rId4"/>
              </a:rPr>
              <a:t>intensity</a:t>
            </a:r>
            <a:r>
              <a:rPr lang="en-US" sz="2400" dirty="0" smtClean="0">
                <a:latin typeface="Times New Roman" pitchFamily="18" charset="0"/>
                <a:cs typeface="Times New Roman" pitchFamily="18" charset="0"/>
              </a:rPr>
              <a:t> of precipitation can be estimated as illustrated by the figure below.</a:t>
            </a:r>
            <a:endParaRPr lang="en-US" altLang="en-US" sz="2400" dirty="0">
              <a:latin typeface="Times New Roman" pitchFamily="18" charset="0"/>
            </a:endParaRPr>
          </a:p>
        </p:txBody>
      </p:sp>
      <p:pic>
        <p:nvPicPr>
          <p:cNvPr id="8" name="Picture 7" descr="UryoW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981514"/>
            <a:ext cx="3200400" cy="187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57800"/>
            <a:ext cx="5181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804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588" y="-14962"/>
            <a:ext cx="914558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altLang="en-US" sz="2600" b="1" dirty="0" err="1">
                <a:latin typeface="Times New Roman" pitchFamily="18" charset="0"/>
                <a:cs typeface="Times New Roman" pitchFamily="18" charset="0"/>
              </a:rPr>
              <a:t>Disdrometer</a:t>
            </a:r>
            <a:r>
              <a:rPr lang="en-US" altLang="en-US" sz="2400" b="1" dirty="0">
                <a:latin typeface="Times New Roman" pitchFamily="18" charset="0"/>
                <a:cs typeface="Times New Roman" pitchFamily="18" charset="0"/>
              </a:rPr>
              <a:t>: </a:t>
            </a:r>
            <a:r>
              <a:rPr lang="en-GB" sz="2400" dirty="0">
                <a:latin typeface="Times New Roman" pitchFamily="18" charset="0"/>
                <a:cs typeface="Times New Roman" pitchFamily="18" charset="0"/>
              </a:rPr>
              <a:t>used to measure the drop size distribution and </a:t>
            </a:r>
            <a:r>
              <a:rPr lang="en-GB" sz="2400" u="sng" dirty="0">
                <a:latin typeface="Times New Roman" pitchFamily="18" charset="0"/>
                <a:cs typeface="Times New Roman" pitchFamily="18" charset="0"/>
                <a:hlinkClick r:id="rId3" tooltip="Velocity"/>
              </a:rPr>
              <a:t>velocity</a:t>
            </a:r>
            <a:r>
              <a:rPr lang="en-GB" sz="2400" dirty="0">
                <a:latin typeface="Times New Roman" pitchFamily="18" charset="0"/>
                <a:cs typeface="Times New Roman" pitchFamily="18" charset="0"/>
              </a:rPr>
              <a:t> of falling </a:t>
            </a:r>
            <a:r>
              <a:rPr lang="en-GB" sz="2400" u="sng" dirty="0">
                <a:latin typeface="Times New Roman" pitchFamily="18" charset="0"/>
                <a:cs typeface="Times New Roman" pitchFamily="18" charset="0"/>
                <a:hlinkClick r:id="rId4" tooltip="Precipitation (meteorology)"/>
              </a:rPr>
              <a:t>hydrometeors</a:t>
            </a:r>
            <a:r>
              <a:rPr lang="en-GB" sz="2400" dirty="0">
                <a:latin typeface="Times New Roman" pitchFamily="18" charset="0"/>
                <a:cs typeface="Times New Roman" pitchFamily="18" charset="0"/>
              </a:rPr>
              <a:t>. </a:t>
            </a:r>
            <a:endParaRPr lang="en-US" altLang="en-US" sz="2400" b="1" dirty="0">
              <a:latin typeface="Times New Roman" pitchFamily="18" charset="0"/>
              <a:cs typeface="Times New Roman" pitchFamily="18" charset="0"/>
            </a:endParaRPr>
          </a:p>
        </p:txBody>
      </p:sp>
      <p:graphicFrame>
        <p:nvGraphicFramePr>
          <p:cNvPr id="43011" name="Object 4"/>
          <p:cNvGraphicFramePr>
            <a:graphicFrameLocks noChangeAspect="1"/>
          </p:cNvGraphicFramePr>
          <p:nvPr>
            <p:extLst>
              <p:ext uri="{D42A27DB-BD31-4B8C-83A1-F6EECF244321}">
                <p14:modId xmlns:p14="http://schemas.microsoft.com/office/powerpoint/2010/main" val="1546109630"/>
              </p:ext>
            </p:extLst>
          </p:nvPr>
        </p:nvGraphicFramePr>
        <p:xfrm>
          <a:off x="3835092" y="1752600"/>
          <a:ext cx="3232150" cy="506412"/>
        </p:xfrm>
        <a:graphic>
          <a:graphicData uri="http://schemas.openxmlformats.org/presentationml/2006/ole">
            <mc:AlternateContent xmlns:mc="http://schemas.openxmlformats.org/markup-compatibility/2006">
              <mc:Choice xmlns:v="urn:schemas-microsoft-com:vml" Requires="v">
                <p:oleObj spid="_x0000_s1033" name="Equation" r:id="rId5" imgW="1638000" imgH="253800" progId="Equation.3">
                  <p:embed/>
                </p:oleObj>
              </mc:Choice>
              <mc:Fallback>
                <p:oleObj name="Equation" r:id="rId5" imgW="1638000" imgH="253800" progId="Equation.3">
                  <p:embed/>
                  <p:pic>
                    <p:nvPicPr>
                      <p:cNvPr id="0" name=""/>
                      <p:cNvPicPr>
                        <a:picLocks noChangeAspect="1" noChangeArrowheads="1"/>
                      </p:cNvPicPr>
                      <p:nvPr/>
                    </p:nvPicPr>
                    <p:blipFill>
                      <a:blip r:embed="rId6"/>
                      <a:srcRect/>
                      <a:stretch>
                        <a:fillRect/>
                      </a:stretch>
                    </p:blipFill>
                    <p:spPr bwMode="auto">
                      <a:xfrm>
                        <a:off x="3835092" y="1752600"/>
                        <a:ext cx="32321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012" name="Text Box 5"/>
          <p:cNvSpPr txBox="1">
            <a:spLocks noChangeArrowheads="1"/>
          </p:cNvSpPr>
          <p:nvPr/>
        </p:nvSpPr>
        <p:spPr bwMode="auto">
          <a:xfrm>
            <a:off x="0" y="1752600"/>
            <a:ext cx="3633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dirty="0">
                <a:latin typeface="Times New Roman" pitchFamily="18" charset="0"/>
                <a:cs typeface="Times New Roman" pitchFamily="18" charset="0"/>
              </a:rPr>
              <a:t>Falling speed of rain droplet</a:t>
            </a:r>
          </a:p>
        </p:txBody>
      </p:sp>
      <p:sp>
        <p:nvSpPr>
          <p:cNvPr id="43106" name="Rectangle 1"/>
          <p:cNvSpPr>
            <a:spLocks noChangeArrowheads="1"/>
          </p:cNvSpPr>
          <p:nvPr/>
        </p:nvSpPr>
        <p:spPr bwMode="auto">
          <a:xfrm>
            <a:off x="0" y="8382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a:latin typeface="Times New Roman" pitchFamily="18" charset="0"/>
                <a:cs typeface="Times New Roman" pitchFamily="18" charset="0"/>
              </a:rPr>
              <a:t>Rain intensity may be determined by measuring the falling speeds of rain droplets</a:t>
            </a:r>
            <a:endParaRPr lang="en-GB" sz="2400" dirty="0">
              <a:latin typeface="Times New Roman" pitchFamily="18" charset="0"/>
              <a:cs typeface="Times New Roman" pitchFamily="18" charset="0"/>
            </a:endParaRPr>
          </a:p>
        </p:txBody>
      </p:sp>
      <p:sp>
        <p:nvSpPr>
          <p:cNvPr id="43107" name="Rectangle 9"/>
          <p:cNvSpPr>
            <a:spLocks noChangeArrowheads="1"/>
          </p:cNvSpPr>
          <p:nvPr/>
        </p:nvSpPr>
        <p:spPr bwMode="auto">
          <a:xfrm>
            <a:off x="35706" y="2362200"/>
            <a:ext cx="62888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a:latin typeface="Times New Roman" pitchFamily="18" charset="0"/>
                <a:cs typeface="Times New Roman" pitchFamily="18" charset="0"/>
              </a:rPr>
              <a:t>The mass flux of rain fall can be computed as, </a:t>
            </a:r>
            <a:endParaRPr lang="en-GB" sz="2400" dirty="0">
              <a:latin typeface="Times New Roman" pitchFamily="18" charset="0"/>
              <a:cs typeface="Times New Roman" pitchFamily="18" charset="0"/>
            </a:endParaRPr>
          </a:p>
        </p:txBody>
      </p:sp>
      <p:sp>
        <p:nvSpPr>
          <p:cNvPr id="43108" name="Rectangle 12"/>
          <p:cNvSpPr>
            <a:spLocks noChangeArrowheads="1"/>
          </p:cNvSpPr>
          <p:nvPr/>
        </p:nvSpPr>
        <p:spPr bwMode="auto">
          <a:xfrm>
            <a:off x="0" y="-230188"/>
            <a:ext cx="184150" cy="46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latin typeface="Times New Roman" pitchFamily="18" charset="0"/>
              <a:cs typeface="Times New Roman" pitchFamily="18" charset="0"/>
            </a:endParaRPr>
          </a:p>
        </p:txBody>
      </p:sp>
      <p:graphicFrame>
        <p:nvGraphicFramePr>
          <p:cNvPr id="43109" name="Object 11"/>
          <p:cNvGraphicFramePr>
            <a:graphicFrameLocks noChangeAspect="1"/>
          </p:cNvGraphicFramePr>
          <p:nvPr>
            <p:extLst>
              <p:ext uri="{D42A27DB-BD31-4B8C-83A1-F6EECF244321}">
                <p14:modId xmlns:p14="http://schemas.microsoft.com/office/powerpoint/2010/main" val="3329349398"/>
              </p:ext>
            </p:extLst>
          </p:nvPr>
        </p:nvGraphicFramePr>
        <p:xfrm>
          <a:off x="6048896" y="2378122"/>
          <a:ext cx="3030538" cy="457200"/>
        </p:xfrm>
        <a:graphic>
          <a:graphicData uri="http://schemas.openxmlformats.org/presentationml/2006/ole">
            <mc:AlternateContent xmlns:mc="http://schemas.openxmlformats.org/markup-compatibility/2006">
              <mc:Choice xmlns:v="urn:schemas-microsoft-com:vml" Requires="v">
                <p:oleObj spid="_x0000_s1034" name="Equation" r:id="rId7" imgW="1701800" imgH="254000" progId="Equation.3">
                  <p:embed/>
                </p:oleObj>
              </mc:Choice>
              <mc:Fallback>
                <p:oleObj name="Equation" r:id="rId7" imgW="17018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8896" y="2378122"/>
                        <a:ext cx="3030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110" name="Rectangle 12"/>
          <p:cNvSpPr>
            <a:spLocks noChangeArrowheads="1"/>
          </p:cNvSpPr>
          <p:nvPr/>
        </p:nvSpPr>
        <p:spPr bwMode="auto">
          <a:xfrm>
            <a:off x="-1588" y="2854572"/>
            <a:ext cx="91455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latin typeface="Times New Roman" pitchFamily="18" charset="0"/>
                <a:cs typeface="Times New Roman" pitchFamily="18" charset="0"/>
              </a:rPr>
              <a:t>where V(Di) is the fall velocity of droplets, which depends on the size of the drop.  </a:t>
            </a:r>
            <a:endParaRPr lang="en-GB"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3666" y="3309680"/>
            <a:ext cx="3260334" cy="354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432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9"/>
          <p:cNvSpPr>
            <a:spLocks noChangeArrowheads="1"/>
          </p:cNvSpPr>
          <p:nvPr/>
        </p:nvSpPr>
        <p:spPr bwMode="auto">
          <a:xfrm>
            <a:off x="0" y="0"/>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n-US" altLang="en-US" sz="2400" dirty="0">
                <a:latin typeface="Times New Roman" pitchFamily="18" charset="0"/>
              </a:rPr>
              <a:t>Vertical momentum of an impacting raindrop can be transformed </a:t>
            </a:r>
            <a:r>
              <a:rPr lang="en-US" altLang="en-US" sz="2400" dirty="0" smtClean="0">
                <a:latin typeface="Times New Roman" pitchFamily="18" charset="0"/>
              </a:rPr>
              <a:t>into </a:t>
            </a:r>
            <a:r>
              <a:rPr lang="en-US" altLang="en-US" sz="2400" dirty="0">
                <a:latin typeface="Times New Roman" pitchFamily="18" charset="0"/>
              </a:rPr>
              <a:t>an electric pulse whose amplitude is a function of drop diameter </a:t>
            </a:r>
          </a:p>
        </p:txBody>
      </p:sp>
      <p:graphicFrame>
        <p:nvGraphicFramePr>
          <p:cNvPr id="44035" name="Object 10"/>
          <p:cNvGraphicFramePr>
            <a:graphicFrameLocks noChangeAspect="1"/>
          </p:cNvGraphicFramePr>
          <p:nvPr>
            <p:extLst>
              <p:ext uri="{D42A27DB-BD31-4B8C-83A1-F6EECF244321}">
                <p14:modId xmlns:p14="http://schemas.microsoft.com/office/powerpoint/2010/main" val="1791912414"/>
              </p:ext>
            </p:extLst>
          </p:nvPr>
        </p:nvGraphicFramePr>
        <p:xfrm>
          <a:off x="3200400" y="914400"/>
          <a:ext cx="2063750" cy="639763"/>
        </p:xfrm>
        <a:graphic>
          <a:graphicData uri="http://schemas.openxmlformats.org/presentationml/2006/ole">
            <mc:AlternateContent xmlns:mc="http://schemas.openxmlformats.org/markup-compatibility/2006">
              <mc:Choice xmlns:v="urn:schemas-microsoft-com:vml" Requires="v">
                <p:oleObj spid="_x0000_s5125" name="Equation" r:id="rId3" imgW="1079280" imgH="330120" progId="Equation.3">
                  <p:embed/>
                </p:oleObj>
              </mc:Choice>
              <mc:Fallback>
                <p:oleObj name="Equation" r:id="rId3" imgW="1079280" imgH="330120" progId="Equation.3">
                  <p:embed/>
                  <p:pic>
                    <p:nvPicPr>
                      <p:cNvPr id="0" name=""/>
                      <p:cNvPicPr>
                        <a:picLocks noChangeAspect="1" noChangeArrowheads="1"/>
                      </p:cNvPicPr>
                      <p:nvPr/>
                    </p:nvPicPr>
                    <p:blipFill>
                      <a:blip r:embed="rId4"/>
                      <a:srcRect/>
                      <a:stretch>
                        <a:fillRect/>
                      </a:stretch>
                    </p:blipFill>
                    <p:spPr bwMode="auto">
                      <a:xfrm>
                        <a:off x="3200400" y="914400"/>
                        <a:ext cx="20637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4036" name="Picture 12" descr="distromete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362200"/>
            <a:ext cx="5791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2"/>
          <p:cNvSpPr>
            <a:spLocks noChangeArrowheads="1"/>
          </p:cNvSpPr>
          <p:nvPr/>
        </p:nvSpPr>
        <p:spPr bwMode="auto">
          <a:xfrm>
            <a:off x="0" y="1608138"/>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latin typeface="Times New Roman" pitchFamily="18" charset="0"/>
              </a:rPr>
              <a:t>The pulse height analysis will yield the size distribution of raindrops. </a:t>
            </a:r>
            <a:endParaRPr lang="en-GB" sz="2400" dirty="0">
              <a:latin typeface="Times New Roman" pitchFamily="18" charset="0"/>
            </a:endParaRPr>
          </a:p>
        </p:txBody>
      </p:sp>
    </p:spTree>
    <p:extLst>
      <p:ext uri="{BB962C8B-B14F-4D97-AF65-F5344CB8AC3E}">
        <p14:creationId xmlns:p14="http://schemas.microsoft.com/office/powerpoint/2010/main" val="3769451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9"/>
          <p:cNvSpPr>
            <a:spLocks noChangeArrowheads="1"/>
          </p:cNvSpPr>
          <p:nvPr/>
        </p:nvSpPr>
        <p:spPr bwMode="auto">
          <a:xfrm>
            <a:off x="19334" y="18871"/>
            <a:ext cx="912466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n-US" altLang="en-US" sz="2400" dirty="0">
                <a:latin typeface="Times New Roman" pitchFamily="18" charset="0"/>
                <a:cs typeface="Times New Roman" pitchFamily="18" charset="0"/>
              </a:rPr>
              <a:t>Another type of </a:t>
            </a:r>
            <a:r>
              <a:rPr lang="en-US" altLang="en-US" sz="2400" dirty="0" err="1">
                <a:latin typeface="Times New Roman" pitchFamily="18" charset="0"/>
                <a:cs typeface="Times New Roman" pitchFamily="18" charset="0"/>
              </a:rPr>
              <a:t>disdrometers</a:t>
            </a:r>
            <a:r>
              <a:rPr lang="en-US" altLang="en-US" sz="2400" dirty="0">
                <a:latin typeface="Times New Roman" pitchFamily="18" charset="0"/>
                <a:cs typeface="Times New Roman" pitchFamily="18" charset="0"/>
              </a:rPr>
              <a:t> uses a video camera to directly </a:t>
            </a:r>
            <a:r>
              <a:rPr lang="en-US" altLang="en-US" sz="2400" dirty="0" smtClean="0">
                <a:latin typeface="Times New Roman" pitchFamily="18" charset="0"/>
                <a:cs typeface="Times New Roman" pitchFamily="18" charset="0"/>
              </a:rPr>
              <a:t>count drops </a:t>
            </a:r>
            <a:r>
              <a:rPr lang="en-US" altLang="en-US" sz="2400" dirty="0">
                <a:latin typeface="Times New Roman" pitchFamily="18" charset="0"/>
                <a:cs typeface="Times New Roman" pitchFamily="18" charset="0"/>
              </a:rPr>
              <a:t>to give distribution of rain droplets </a:t>
            </a:r>
            <a:r>
              <a:rPr lang="en-US" altLang="en-US" sz="2400" i="1" dirty="0">
                <a:latin typeface="Times New Roman" pitchFamily="18" charset="0"/>
                <a:cs typeface="Times New Roman" pitchFamily="18" charset="0"/>
              </a:rPr>
              <a:t>N </a:t>
            </a:r>
            <a:r>
              <a:rPr lang="en-US" altLang="en-US" sz="2400" dirty="0">
                <a:latin typeface="Times New Roman" pitchFamily="18" charset="0"/>
                <a:cs typeface="Times New Roman" pitchFamily="18" charset="0"/>
              </a:rPr>
              <a:t>(</a:t>
            </a:r>
            <a:r>
              <a:rPr lang="en-US" altLang="en-US" sz="2400" i="1" dirty="0">
                <a:latin typeface="Times New Roman" pitchFamily="18" charset="0"/>
                <a:cs typeface="Times New Roman" pitchFamily="18" charset="0"/>
              </a:rPr>
              <a:t>D</a:t>
            </a:r>
            <a:r>
              <a:rPr lang="en-US" altLang="en-US" sz="2400" dirty="0">
                <a:latin typeface="Times New Roman" pitchFamily="18" charset="0"/>
                <a:cs typeface="Times New Roman" pitchFamily="18" charset="0"/>
              </a:rPr>
              <a:t>) or number density </a:t>
            </a:r>
            <a:r>
              <a:rPr lang="en-US" altLang="en-US" sz="2400" dirty="0" smtClean="0">
                <a:latin typeface="Times New Roman" pitchFamily="18" charset="0"/>
                <a:cs typeface="Times New Roman" pitchFamily="18" charset="0"/>
              </a:rPr>
              <a:t> of </a:t>
            </a:r>
            <a:r>
              <a:rPr lang="en-US" altLang="en-US" sz="2400" dirty="0">
                <a:latin typeface="Times New Roman" pitchFamily="18" charset="0"/>
                <a:cs typeface="Times New Roman" pitchFamily="18" charset="0"/>
              </a:rPr>
              <a:t>the </a:t>
            </a:r>
            <a:r>
              <a:rPr lang="en-US" altLang="en-US" sz="2400" dirty="0" smtClean="0">
                <a:latin typeface="Times New Roman" pitchFamily="18" charset="0"/>
                <a:cs typeface="Times New Roman" pitchFamily="18" charset="0"/>
              </a:rPr>
              <a:t>drops</a:t>
            </a:r>
            <a:r>
              <a:rPr lang="en-US" altLang="en-US" sz="2400" dirty="0">
                <a:latin typeface="Times New Roman" pitchFamily="18" charset="0"/>
                <a:cs typeface="Times New Roman" pitchFamily="18" charset="0"/>
              </a:rPr>
              <a:t>, </a:t>
            </a:r>
            <a:r>
              <a:rPr lang="en-US" sz="2400" u="sng" dirty="0">
                <a:latin typeface="Times New Roman" pitchFamily="18" charset="0"/>
                <a:cs typeface="Times New Roman" pitchFamily="18" charset="0"/>
              </a:rPr>
              <a:t>so that rain droplets can be sized</a:t>
            </a:r>
            <a:r>
              <a:rPr lang="en-US" sz="2400" dirty="0">
                <a:latin typeface="Times New Roman" pitchFamily="18" charset="0"/>
                <a:cs typeface="Times New Roman" pitchFamily="18" charset="0"/>
              </a:rPr>
              <a:t>.</a:t>
            </a:r>
            <a:r>
              <a:rPr lang="en-US" altLang="en-US" sz="2400" dirty="0">
                <a:latin typeface="Times New Roman" pitchFamily="18" charset="0"/>
                <a:cs typeface="Times New Roman" pitchFamily="18" charset="0"/>
              </a:rPr>
              <a:t> </a:t>
            </a:r>
          </a:p>
        </p:txBody>
      </p:sp>
      <p:pic>
        <p:nvPicPr>
          <p:cNvPr id="45059" name="Picture 10" descr="img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3505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1" descr="img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24000"/>
            <a:ext cx="3429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2"/>
          <p:cNvSpPr>
            <a:spLocks noChangeArrowheads="1"/>
          </p:cNvSpPr>
          <p:nvPr/>
        </p:nvSpPr>
        <p:spPr bwMode="auto">
          <a:xfrm>
            <a:off x="0" y="57150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dirty="0">
                <a:latin typeface="Times New Roman" pitchFamily="18" charset="0"/>
              </a:rPr>
              <a:t>This </a:t>
            </a:r>
            <a:r>
              <a:rPr lang="en-US" altLang="en-US" sz="2400" dirty="0" err="1">
                <a:latin typeface="Times New Roman" pitchFamily="18" charset="0"/>
              </a:rPr>
              <a:t>disdrometer</a:t>
            </a:r>
            <a:r>
              <a:rPr lang="en-US" altLang="en-US" sz="2400" dirty="0">
                <a:latin typeface="Times New Roman" pitchFamily="18" charset="0"/>
              </a:rPr>
              <a:t> uses two, side video to record optical images of </a:t>
            </a:r>
            <a:r>
              <a:rPr lang="en-US" altLang="en-US" sz="2400" dirty="0" smtClean="0">
                <a:latin typeface="Times New Roman" pitchFamily="18" charset="0"/>
              </a:rPr>
              <a:t> each </a:t>
            </a:r>
            <a:r>
              <a:rPr lang="en-US" altLang="en-US" sz="2400" dirty="0">
                <a:latin typeface="Times New Roman" pitchFamily="18" charset="0"/>
              </a:rPr>
              <a:t>raindrop.</a:t>
            </a:r>
          </a:p>
        </p:txBody>
      </p:sp>
    </p:spTree>
    <p:extLst>
      <p:ext uri="{BB962C8B-B14F-4D97-AF65-F5344CB8AC3E}">
        <p14:creationId xmlns:p14="http://schemas.microsoft.com/office/powerpoint/2010/main" val="6630582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ChangeArrowheads="1"/>
          </p:cNvSpPr>
          <p:nvPr/>
        </p:nvSpPr>
        <p:spPr bwMode="auto">
          <a:xfrm>
            <a:off x="0" y="76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altLang="en-US" sz="2400" dirty="0">
                <a:latin typeface="Times New Roman" pitchFamily="18" charset="0"/>
              </a:rPr>
              <a:t>The </a:t>
            </a:r>
            <a:r>
              <a:rPr lang="en-US" altLang="en-US" sz="2400" dirty="0" err="1">
                <a:latin typeface="Times New Roman" pitchFamily="18" charset="0"/>
              </a:rPr>
              <a:t>disdrometers</a:t>
            </a:r>
            <a:r>
              <a:rPr lang="en-US" altLang="en-US" sz="2400" dirty="0">
                <a:latin typeface="Times New Roman" pitchFamily="18" charset="0"/>
              </a:rPr>
              <a:t> may also be designed based on acoustic signals. </a:t>
            </a:r>
          </a:p>
        </p:txBody>
      </p:sp>
      <p:pic>
        <p:nvPicPr>
          <p:cNvPr id="46083" name="Picture 7" descr="acou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2895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8" descr="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609600"/>
            <a:ext cx="5207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1"/>
          <p:cNvSpPr>
            <a:spLocks noChangeArrowheads="1"/>
          </p:cNvSpPr>
          <p:nvPr/>
        </p:nvSpPr>
        <p:spPr bwMode="auto">
          <a:xfrm>
            <a:off x="0" y="3124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latin typeface="Times New Roman" pitchFamily="18" charset="0"/>
              </a:rPr>
              <a:t>The sound of individual raindrops hitting the surface is different due to the intense compression wave generated by the impact. The energy of this wave is proportional to the rain drop kinetic energy.</a:t>
            </a:r>
            <a:r>
              <a:rPr lang="en-US" sz="2400" dirty="0"/>
              <a:t> </a:t>
            </a:r>
          </a:p>
        </p:txBody>
      </p:sp>
      <p:sp>
        <p:nvSpPr>
          <p:cNvPr id="46086" name="Rectangle 2"/>
          <p:cNvSpPr>
            <a:spLocks noChangeArrowheads="1"/>
          </p:cNvSpPr>
          <p:nvPr/>
        </p:nvSpPr>
        <p:spPr bwMode="auto">
          <a:xfrm>
            <a:off x="0" y="4397375"/>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latin typeface="Times New Roman" pitchFamily="18" charset="0"/>
              </a:rPr>
              <a:t>Hydrophones may be used to measure the characteristics of individual drops and to distinguish cases where more than one drop arrives almost simultaneously. </a:t>
            </a:r>
            <a:endParaRPr lang="en-GB" sz="2400" dirty="0">
              <a:latin typeface="Times New Roman" pitchFamily="18" charset="0"/>
            </a:endParaRPr>
          </a:p>
          <a:p>
            <a:pPr algn="just"/>
            <a:r>
              <a:rPr lang="en-US" sz="2400" dirty="0">
                <a:latin typeface="Times New Roman" pitchFamily="18" charset="0"/>
              </a:rPr>
              <a:t>Since the acoustic frequencies of individual raindrops hitting the surface is different, </a:t>
            </a:r>
            <a:r>
              <a:rPr lang="en-US" sz="2400" dirty="0" err="1">
                <a:latin typeface="Times New Roman" pitchFamily="18" charset="0"/>
              </a:rPr>
              <a:t>Disdrometers</a:t>
            </a:r>
            <a:r>
              <a:rPr lang="en-US" sz="2400" dirty="0">
                <a:latin typeface="Times New Roman" pitchFamily="18" charset="0"/>
              </a:rPr>
              <a:t> may be designed by analyzing the frequencies, so that the rain droplet distribution can be determined.</a:t>
            </a:r>
            <a:endParaRPr lang="en-GB" sz="2400" dirty="0">
              <a:latin typeface="Times New Roman" pitchFamily="18" charset="0"/>
            </a:endParaRPr>
          </a:p>
        </p:txBody>
      </p:sp>
    </p:spTree>
    <p:extLst>
      <p:ext uri="{BB962C8B-B14F-4D97-AF65-F5344CB8AC3E}">
        <p14:creationId xmlns:p14="http://schemas.microsoft.com/office/powerpoint/2010/main" val="440947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266"/>
            <a:ext cx="9144000" cy="2708434"/>
          </a:xfrm>
          <a:prstGeom prst="rect">
            <a:avLst/>
          </a:prstGeom>
        </p:spPr>
        <p:txBody>
          <a:bodyPr wrap="square">
            <a:spAutoFit/>
          </a:bodyPr>
          <a:lstStyle/>
          <a:p>
            <a:r>
              <a:rPr lang="en-US" sz="2600" b="1" dirty="0">
                <a:latin typeface="Times New Roman" pitchFamily="18" charset="0"/>
                <a:cs typeface="Times New Roman" pitchFamily="18" charset="0"/>
              </a:rPr>
              <a:t>Remote Sensing of QPE</a:t>
            </a:r>
          </a:p>
          <a:p>
            <a:pPr algn="just"/>
            <a:r>
              <a:rPr lang="en-US" sz="2400" dirty="0">
                <a:latin typeface="Times New Roman" pitchFamily="18" charset="0"/>
                <a:cs typeface="Times New Roman" pitchFamily="18" charset="0"/>
              </a:rPr>
              <a:t>Precipitation accumulation is routinely derived from radar and satellite observations. Despite the inconsistencies in radar-derived precipitation from location to location and from season to season, radar guidance is considered superior to satellite guidance of QPE in many areas. This is mainly due to the superior resolution in both space and time and often better quantitative guidance.</a:t>
            </a:r>
          </a:p>
        </p:txBody>
      </p:sp>
      <p:sp>
        <p:nvSpPr>
          <p:cNvPr id="3" name="Content Placeholder 2"/>
          <p:cNvSpPr txBox="1">
            <a:spLocks/>
          </p:cNvSpPr>
          <p:nvPr/>
        </p:nvSpPr>
        <p:spPr>
          <a:xfrm>
            <a:off x="0" y="3775713"/>
            <a:ext cx="9144000" cy="120782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400" dirty="0" smtClean="0">
                <a:latin typeface="Times New Roman" pitchFamily="18" charset="0"/>
              </a:rPr>
              <a:t>Weather radars are both transmitters and receivers, transmit a microwave beam and then "listen" for echoes that bounce back from precipitation-sized particles (or "targets") within or falling from clouds.</a:t>
            </a:r>
            <a:endParaRPr lang="en-US" sz="2400" dirty="0">
              <a:latin typeface="Times New Roman" pitchFamily="18" charset="0"/>
            </a:endParaRPr>
          </a:p>
        </p:txBody>
      </p:sp>
      <p:sp>
        <p:nvSpPr>
          <p:cNvPr id="4" name="Rectangle 10"/>
          <p:cNvSpPr>
            <a:spLocks noChangeArrowheads="1"/>
          </p:cNvSpPr>
          <p:nvPr/>
        </p:nvSpPr>
        <p:spPr bwMode="auto">
          <a:xfrm>
            <a:off x="0" y="2784157"/>
            <a:ext cx="30051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en-US" sz="2600" b="1" dirty="0">
                <a:latin typeface="Times New Roman" pitchFamily="18" charset="0"/>
              </a:rPr>
              <a:t>Precipitation radar </a:t>
            </a:r>
          </a:p>
        </p:txBody>
      </p:sp>
      <p:pic>
        <p:nvPicPr>
          <p:cNvPr id="5" name="Picture 11" descr="Radarop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743200"/>
            <a:ext cx="3505200" cy="102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4953000"/>
            <a:ext cx="9144000" cy="1938992"/>
          </a:xfrm>
          <a:prstGeom prst="rect">
            <a:avLst/>
          </a:prstGeom>
        </p:spPr>
        <p:txBody>
          <a:bodyPr wrap="square">
            <a:spAutoFit/>
          </a:bodyPr>
          <a:lstStyle/>
          <a:p>
            <a:pPr algn="just"/>
            <a:r>
              <a:rPr lang="en-US" sz="2400" dirty="0" smtClean="0">
                <a:latin typeface="Times New Roman" pitchFamily="18" charset="0"/>
              </a:rPr>
              <a:t>Since we know both the direction in which the radar transmitter is pointing and the speed at which microwaves travel (close to the speed of light), the direction and distance from the transmitter to the precipitation can be determined. This permits mapping of precipitation over the region surrounding the radar site.</a:t>
            </a:r>
            <a:endParaRPr lang="en-US" sz="2400" dirty="0"/>
          </a:p>
        </p:txBody>
      </p:sp>
    </p:spTree>
    <p:extLst>
      <p:ext uri="{BB962C8B-B14F-4D97-AF65-F5344CB8AC3E}">
        <p14:creationId xmlns:p14="http://schemas.microsoft.com/office/powerpoint/2010/main" val="25491562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886" name="Object 14"/>
          <p:cNvGraphicFramePr>
            <a:graphicFrameLocks noChangeAspect="1"/>
          </p:cNvGraphicFramePr>
          <p:nvPr>
            <p:extLst>
              <p:ext uri="{D42A27DB-BD31-4B8C-83A1-F6EECF244321}">
                <p14:modId xmlns:p14="http://schemas.microsoft.com/office/powerpoint/2010/main" val="754683630"/>
              </p:ext>
            </p:extLst>
          </p:nvPr>
        </p:nvGraphicFramePr>
        <p:xfrm>
          <a:off x="32982" y="4138612"/>
          <a:ext cx="3933231" cy="433388"/>
        </p:xfrm>
        <a:graphic>
          <a:graphicData uri="http://schemas.openxmlformats.org/presentationml/2006/ole">
            <mc:AlternateContent xmlns:mc="http://schemas.openxmlformats.org/markup-compatibility/2006">
              <mc:Choice xmlns:v="urn:schemas-microsoft-com:vml" Requires="v">
                <p:oleObj spid="_x0000_s6149" name="Equation" r:id="rId3" imgW="2273040" imgH="253800" progId="Equation.3">
                  <p:embed/>
                </p:oleObj>
              </mc:Choice>
              <mc:Fallback>
                <p:oleObj name="Equation" r:id="rId3" imgW="2273040" imgH="253800" progId="Equation.3">
                  <p:embed/>
                  <p:pic>
                    <p:nvPicPr>
                      <p:cNvPr id="0" name=""/>
                      <p:cNvPicPr>
                        <a:picLocks noChangeAspect="1" noChangeArrowheads="1"/>
                      </p:cNvPicPr>
                      <p:nvPr/>
                    </p:nvPicPr>
                    <p:blipFill>
                      <a:blip r:embed="rId4"/>
                      <a:srcRect/>
                      <a:stretch>
                        <a:fillRect/>
                      </a:stretch>
                    </p:blipFill>
                    <p:spPr bwMode="auto">
                      <a:xfrm>
                        <a:off x="32982" y="4138612"/>
                        <a:ext cx="3933231" cy="433388"/>
                      </a:xfrm>
                      <a:prstGeom prst="rect">
                        <a:avLst/>
                      </a:prstGeom>
                      <a:noFill/>
                      <a:ln>
                        <a:noFill/>
                      </a:ln>
                      <a:extLst/>
                    </p:spPr>
                  </p:pic>
                </p:oleObj>
              </mc:Fallback>
            </mc:AlternateContent>
          </a:graphicData>
        </a:graphic>
      </p:graphicFrame>
      <p:sp>
        <p:nvSpPr>
          <p:cNvPr id="48136" name="Rectangle 1"/>
          <p:cNvSpPr>
            <a:spLocks noChangeArrowheads="1"/>
          </p:cNvSpPr>
          <p:nvPr/>
        </p:nvSpPr>
        <p:spPr bwMode="auto">
          <a:xfrm>
            <a:off x="-1" y="0"/>
            <a:ext cx="91106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latin typeface="Times New Roman" pitchFamily="18" charset="0"/>
              </a:rPr>
              <a:t>Precipitation intensity can be determined by measuring the strength of the echoes received by the radar antenna. </a:t>
            </a:r>
          </a:p>
          <a:p>
            <a:pPr algn="just"/>
            <a:r>
              <a:rPr lang="en-US" sz="2400" dirty="0">
                <a:latin typeface="Times New Roman" pitchFamily="18" charset="0"/>
              </a:rPr>
              <a:t>The amount of energy reflected back to the radar is proportional to the precipitation </a:t>
            </a:r>
            <a:r>
              <a:rPr lang="en-US" sz="2400" dirty="0" smtClean="0">
                <a:latin typeface="Times New Roman" pitchFamily="18" charset="0"/>
              </a:rPr>
              <a:t>intensity ”</a:t>
            </a:r>
            <a:r>
              <a:rPr lang="en-US" sz="2400" b="1" dirty="0" smtClean="0">
                <a:latin typeface="Times New Roman" pitchFamily="18" charset="0"/>
              </a:rPr>
              <a:t>the </a:t>
            </a:r>
            <a:r>
              <a:rPr lang="en-US" sz="2400" b="1" dirty="0">
                <a:latin typeface="Times New Roman" pitchFamily="18" charset="0"/>
              </a:rPr>
              <a:t>greater the energy reflected back to the radar, the greater the precipitation </a:t>
            </a:r>
            <a:r>
              <a:rPr lang="en-US" sz="2400" b="1" dirty="0" smtClean="0">
                <a:latin typeface="Times New Roman" pitchFamily="18" charset="0"/>
              </a:rPr>
              <a:t>intensity”. </a:t>
            </a:r>
            <a:endParaRPr lang="en-GB" sz="2400" b="1" dirty="0">
              <a:latin typeface="Times New Roman" pitchFamily="18" charset="0"/>
            </a:endParaRPr>
          </a:p>
        </p:txBody>
      </p:sp>
      <p:sp>
        <p:nvSpPr>
          <p:cNvPr id="48137" name="Rectangle 2"/>
          <p:cNvSpPr>
            <a:spLocks noChangeArrowheads="1"/>
          </p:cNvSpPr>
          <p:nvPr/>
        </p:nvSpPr>
        <p:spPr bwMode="auto">
          <a:xfrm>
            <a:off x="32982" y="4919008"/>
            <a:ext cx="90776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latin typeface="Times New Roman" pitchFamily="18" charset="0"/>
              </a:rPr>
              <a:t>This gives us a </a:t>
            </a:r>
            <a:r>
              <a:rPr lang="en-US" sz="2400" b="1" dirty="0">
                <a:latin typeface="Times New Roman" pitchFamily="18" charset="0"/>
              </a:rPr>
              <a:t>Z-R relationship</a:t>
            </a:r>
            <a:r>
              <a:rPr lang="en-US" sz="2400" dirty="0" smtClean="0">
                <a:latin typeface="Times New Roman" pitchFamily="18" charset="0"/>
              </a:rPr>
              <a:t>; </a:t>
            </a:r>
            <a:r>
              <a:rPr lang="en-US" sz="2400" dirty="0" smtClean="0">
                <a:latin typeface="Times New Roman" pitchFamily="18" charset="0"/>
                <a:cs typeface="Times New Roman" pitchFamily="18" charset="0"/>
              </a:rPr>
              <a:t>and it is presented to explain the sensitivity of reflectivity factor, Z, to drop diameter. Because the drop diameter is raised to the 6th power, small changes in drop diameter result in very large changes to Z. And large changes to Z result in large changes to derived rainfall rates.</a:t>
            </a:r>
            <a:endParaRPr lang="en-GB" sz="2400" dirty="0">
              <a:latin typeface="Times New Roman" pitchFamily="18" charset="0"/>
            </a:endParaRPr>
          </a:p>
        </p:txBody>
      </p:sp>
      <p:sp>
        <p:nvSpPr>
          <p:cNvPr id="2" name="Rectangle 1"/>
          <p:cNvSpPr/>
          <p:nvPr/>
        </p:nvSpPr>
        <p:spPr>
          <a:xfrm>
            <a:off x="4191000" y="3694093"/>
            <a:ext cx="4572000" cy="1323439"/>
          </a:xfrm>
          <a:prstGeom prst="rect">
            <a:avLst/>
          </a:prstGeom>
        </p:spPr>
        <p:txBody>
          <a:bodyPr>
            <a:spAutoFit/>
          </a:bodyPr>
          <a:lstStyle/>
          <a:p>
            <a:r>
              <a:rPr lang="en-US" sz="2000" b="1" dirty="0">
                <a:latin typeface="Times New Roman" pitchFamily="18" charset="0"/>
                <a:cs typeface="Times New Roman" pitchFamily="18" charset="0"/>
              </a:rPr>
              <a:t>Z</a:t>
            </a:r>
            <a:r>
              <a:rPr lang="en-US" sz="2000" dirty="0">
                <a:latin typeface="Times New Roman" pitchFamily="18" charset="0"/>
                <a:cs typeface="Times New Roman" pitchFamily="18" charset="0"/>
              </a:rPr>
              <a:t> = reflectivity factor</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b="1" dirty="0">
                <a:latin typeface="Times New Roman" pitchFamily="18" charset="0"/>
                <a:cs typeface="Times New Roman" pitchFamily="18" charset="0"/>
              </a:rPr>
              <a:t>D</a:t>
            </a:r>
            <a:r>
              <a:rPr lang="en-US" sz="2000" dirty="0">
                <a:latin typeface="Times New Roman" pitchFamily="18" charset="0"/>
                <a:cs typeface="Times New Roman" pitchFamily="18" charset="0"/>
              </a:rPr>
              <a:t> = drop diameter</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b="1" dirty="0">
                <a:latin typeface="Times New Roman" pitchFamily="18" charset="0"/>
                <a:cs typeface="Times New Roman" pitchFamily="18" charset="0"/>
              </a:rPr>
              <a:t>N(D)</a:t>
            </a:r>
            <a:r>
              <a:rPr lang="en-US" sz="2000" dirty="0">
                <a:latin typeface="Times New Roman" pitchFamily="18" charset="0"/>
                <a:cs typeface="Times New Roman" pitchFamily="18" charset="0"/>
              </a:rPr>
              <a:t> = number of drops of given diameter per cubic meter</a:t>
            </a:r>
          </a:p>
        </p:txBody>
      </p:sp>
      <p:sp>
        <p:nvSpPr>
          <p:cNvPr id="3" name="Rectangle 2"/>
          <p:cNvSpPr/>
          <p:nvPr/>
        </p:nvSpPr>
        <p:spPr>
          <a:xfrm>
            <a:off x="32982" y="2057400"/>
            <a:ext cx="9111018" cy="1569660"/>
          </a:xfrm>
          <a:prstGeom prst="rect">
            <a:avLst/>
          </a:prstGeom>
        </p:spPr>
        <p:txBody>
          <a:bodyPr wrap="square">
            <a:spAutoFit/>
          </a:bodyPr>
          <a:lstStyle/>
          <a:p>
            <a:pPr algn="just"/>
            <a:r>
              <a:rPr lang="en-US" sz="2400" dirty="0" smtClean="0">
                <a:latin typeface="Times New Roman" pitchFamily="18" charset="0"/>
                <a:cs typeface="Times New Roman" pitchFamily="18" charset="0"/>
              </a:rPr>
              <a:t>Radar reflectivity (Z), expressed in units of </a:t>
            </a:r>
            <a:r>
              <a:rPr lang="en-US" sz="2400" dirty="0" err="1" smtClean="0">
                <a:latin typeface="Times New Roman" pitchFamily="18" charset="0"/>
                <a:cs typeface="Times New Roman" pitchFamily="18" charset="0"/>
              </a:rPr>
              <a:t>dBZ</a:t>
            </a:r>
            <a:r>
              <a:rPr lang="en-US" sz="2400" dirty="0" smtClean="0">
                <a:latin typeface="Times New Roman" pitchFamily="18" charset="0"/>
                <a:cs typeface="Times New Roman" pitchFamily="18" charset="0"/>
              </a:rPr>
              <a:t>, is used to compute rainfall rates (R) in mm/h using a reflectivity to rainfall rate relationship. This is known as the Z-R relationship. Rainfall rates then get integrated over time to produce accumulation for various time periods.</a:t>
            </a: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729909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78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73476"/>
            <a:ext cx="9144000" cy="2308324"/>
          </a:xfrm>
          <a:prstGeom prst="rect">
            <a:avLst/>
          </a:prstGeom>
        </p:spPr>
        <p:txBody>
          <a:bodyPr wrap="square">
            <a:spAutoFit/>
          </a:bodyPr>
          <a:lstStyle/>
          <a:p>
            <a:pPr algn="just"/>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relationship between reflectivity and rainfall rate, and thus the Z-R relationship, varies with time, location, and season. </a:t>
            </a:r>
            <a:r>
              <a:rPr lang="en-US" sz="2400" dirty="0">
                <a:latin typeface="Times New Roman" pitchFamily="18" charset="0"/>
                <a:cs typeface="Times New Roman" pitchFamily="18" charset="0"/>
              </a:rPr>
              <a:t>Hydrometeor properties that influence the Z-R relationship include size, concentration, and phase. Accuracy of derived rainfall rates is further impacted by the presence of non-hydrometeors, and whether the radar is sampling a region that is representative of precipitation reaching the ground.</a:t>
            </a:r>
          </a:p>
        </p:txBody>
      </p:sp>
      <p:sp>
        <p:nvSpPr>
          <p:cNvPr id="7" name="Rectangle 6"/>
          <p:cNvSpPr/>
          <p:nvPr/>
        </p:nvSpPr>
        <p:spPr>
          <a:xfrm>
            <a:off x="13648" y="1137"/>
            <a:ext cx="9130352" cy="830997"/>
          </a:xfrm>
          <a:prstGeom prst="rect">
            <a:avLst/>
          </a:prstGeom>
        </p:spPr>
        <p:txBody>
          <a:bodyPr wrap="square">
            <a:spAutoFit/>
          </a:bodyPr>
          <a:lstStyle/>
          <a:p>
            <a:pPr lvl="0" algn="just"/>
            <a:r>
              <a:rPr lang="en-US" sz="2400" dirty="0">
                <a:solidFill>
                  <a:prstClr val="black"/>
                </a:solidFill>
                <a:latin typeface="Times New Roman" pitchFamily="18" charset="0"/>
              </a:rPr>
              <a:t>Z-R varies with type of rain.  There were 69 Z-R relationships, and the average Z-R relationship of all of them is</a:t>
            </a:r>
            <a:endParaRPr lang="en-GB" sz="2400" dirty="0">
              <a:solidFill>
                <a:prstClr val="black"/>
              </a:solidFill>
              <a:latin typeface="Times New Roman"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228921392"/>
              </p:ext>
            </p:extLst>
          </p:nvPr>
        </p:nvGraphicFramePr>
        <p:xfrm>
          <a:off x="5638800" y="416635"/>
          <a:ext cx="1552575" cy="414337"/>
        </p:xfrm>
        <a:graphic>
          <a:graphicData uri="http://schemas.openxmlformats.org/presentationml/2006/ole">
            <mc:AlternateContent xmlns:mc="http://schemas.openxmlformats.org/markup-compatibility/2006">
              <mc:Choice xmlns:v="urn:schemas-microsoft-com:vml" Requires="v">
                <p:oleObj spid="_x0000_s3079" name="Equation" r:id="rId3" imgW="749160" imgH="203040" progId="Equation.3">
                  <p:embed/>
                </p:oleObj>
              </mc:Choice>
              <mc:Fallback>
                <p:oleObj name="Equation" r:id="rId3" imgW="749160" imgH="203040" progId="Equation.3">
                  <p:embed/>
                  <p:pic>
                    <p:nvPicPr>
                      <p:cNvPr id="0"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16635"/>
                        <a:ext cx="155257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2263"/>
          <a:stretch/>
        </p:blipFill>
        <p:spPr bwMode="auto">
          <a:xfrm>
            <a:off x="1447800" y="942481"/>
            <a:ext cx="6480175" cy="347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95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5688" y="-76200"/>
            <a:ext cx="4572000" cy="3657600"/>
          </a:xfrm>
          <a:prstGeom prst="rect">
            <a:avLst/>
          </a:prstGeom>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4572000" y="-62552"/>
            <a:ext cx="4572000" cy="3657600"/>
          </a:xfrm>
          <a:prstGeom prst="rect">
            <a:avLst/>
          </a:prstGeom>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0" y="3222008"/>
            <a:ext cx="4572000" cy="3657600"/>
          </a:xfrm>
          <a:prstGeom prst="rect">
            <a:avLst/>
          </a:prstGeom>
        </p:spPr>
      </p:pic>
      <p:pic>
        <p:nvPicPr>
          <p:cNvPr id="5" name="Picture 4"/>
          <p:cNvPicPr>
            <a:picLocks/>
          </p:cNvPicPr>
          <p:nvPr/>
        </p:nvPicPr>
        <p:blipFill>
          <a:blip r:embed="rId5">
            <a:extLst>
              <a:ext uri="{28A0092B-C50C-407E-A947-70E740481C1C}">
                <a14:useLocalDpi xmlns:a14="http://schemas.microsoft.com/office/drawing/2010/main" val="0"/>
              </a:ext>
            </a:extLst>
          </a:blip>
          <a:stretch>
            <a:fillRect/>
          </a:stretch>
        </p:blipFill>
        <p:spPr>
          <a:xfrm>
            <a:off x="4572000" y="3200400"/>
            <a:ext cx="4572000" cy="3657600"/>
          </a:xfrm>
          <a:prstGeom prst="rect">
            <a:avLst/>
          </a:prstGeom>
        </p:spPr>
      </p:pic>
      <p:sp>
        <p:nvSpPr>
          <p:cNvPr id="6" name="Oval 5"/>
          <p:cNvSpPr/>
          <p:nvPr/>
        </p:nvSpPr>
        <p:spPr>
          <a:xfrm>
            <a:off x="7467600" y="3657600"/>
            <a:ext cx="1371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95600" y="381000"/>
            <a:ext cx="1371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95600" y="3810000"/>
            <a:ext cx="1371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15200" y="431042"/>
            <a:ext cx="1676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533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12700" y="0"/>
            <a:ext cx="382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en-US" sz="2400" b="1" dirty="0">
                <a:latin typeface="Times New Roman" pitchFamily="18" charset="0"/>
              </a:rPr>
              <a:t>Doppler precipitation radar</a:t>
            </a:r>
          </a:p>
        </p:txBody>
      </p:sp>
      <p:sp>
        <p:nvSpPr>
          <p:cNvPr id="50179" name="Rectangle 5"/>
          <p:cNvSpPr>
            <a:spLocks noChangeArrowheads="1"/>
          </p:cNvSpPr>
          <p:nvPr/>
        </p:nvSpPr>
        <p:spPr bwMode="auto">
          <a:xfrm>
            <a:off x="0" y="4572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latin typeface="Times New Roman" pitchFamily="18" charset="0"/>
              </a:rPr>
              <a:t>Doppler radar is radar that makes use of the Doppler Effect</a:t>
            </a:r>
            <a:r>
              <a:rPr lang="en-US" sz="2400" dirty="0" smtClean="0">
                <a:latin typeface="Times New Roman" pitchFamily="18" charset="0"/>
              </a:rPr>
              <a:t>, </a:t>
            </a:r>
            <a:r>
              <a:rPr lang="en-US" sz="2400" dirty="0">
                <a:latin typeface="Times New Roman" pitchFamily="18" charset="0"/>
              </a:rPr>
              <a:t>is the change in frequency of a wave for an observer moving relative to the source of the waves. </a:t>
            </a:r>
            <a:endParaRPr lang="en-GB" sz="2400" dirty="0">
              <a:latin typeface="Times New Roman" pitchFamily="18" charset="0"/>
            </a:endParaRPr>
          </a:p>
        </p:txBody>
      </p:sp>
      <p:sp>
        <p:nvSpPr>
          <p:cNvPr id="50180" name="Rectangle 6"/>
          <p:cNvSpPr>
            <a:spLocks noChangeArrowheads="1"/>
          </p:cNvSpPr>
          <p:nvPr/>
        </p:nvSpPr>
        <p:spPr bwMode="auto">
          <a:xfrm>
            <a:off x="-69850" y="1566863"/>
            <a:ext cx="92138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latin typeface="Times New Roman" pitchFamily="18" charset="0"/>
              </a:rPr>
              <a:t>The same effect takes place in the atmosphere as a pulse of energy (a microwave signal) from a radar strikes an object and is reflected back toward the radar. The radar measures the phase change of the reflected pulse of energy, which is then converted to the velocity of the object, either toward or from the radar. </a:t>
            </a:r>
            <a:endParaRPr lang="en-GB" sz="2400" dirty="0">
              <a:latin typeface="Times New Roman" pitchFamily="18" charset="0"/>
            </a:endParaRPr>
          </a:p>
        </p:txBody>
      </p:sp>
      <p:pic>
        <p:nvPicPr>
          <p:cNvPr id="11" name="Picture 23" descr="Katrina_miami radar loo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124200"/>
            <a:ext cx="43053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44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smtClean="0">
                <a:solidFill>
                  <a:srgbClr val="00B0F0"/>
                </a:solidFill>
              </a:rPr>
              <a:t>Welcome Students!  </a:t>
            </a:r>
            <a:r>
              <a:rPr lang="en-US" dirty="0" smtClean="0">
                <a:solidFill>
                  <a:srgbClr val="00B0F0"/>
                </a:solidFill>
                <a:sym typeface="Wingdings" panose="05000000000000000000" pitchFamily="2" charset="2"/>
              </a:rPr>
              <a:t> </a:t>
            </a:r>
            <a:endParaRPr lang="en-GB" dirty="0">
              <a:solidFill>
                <a:srgbClr val="00B0F0"/>
              </a:solidFill>
            </a:endParaRPr>
          </a:p>
        </p:txBody>
      </p:sp>
      <p:sp>
        <p:nvSpPr>
          <p:cNvPr id="5" name="Title 1"/>
          <p:cNvSpPr txBox="1">
            <a:spLocks/>
          </p:cNvSpPr>
          <p:nvPr/>
        </p:nvSpPr>
        <p:spPr>
          <a:xfrm>
            <a:off x="762000" y="6120720"/>
            <a:ext cx="7520940"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fontAlgn="base">
              <a:spcAft>
                <a:spcPct val="0"/>
              </a:spcAft>
            </a:pPr>
            <a:r>
              <a:rPr lang="en-US" dirty="0" smtClean="0">
                <a:solidFill>
                  <a:srgbClr val="000000"/>
                </a:solidFill>
              </a:rPr>
              <a:t>LECTURE SIX – part </a:t>
            </a:r>
            <a:r>
              <a:rPr lang="en-US" dirty="0" smtClean="0">
                <a:solidFill>
                  <a:srgbClr val="000000"/>
                </a:solidFill>
              </a:rPr>
              <a:t>2</a:t>
            </a:r>
            <a:endParaRPr lang="en-GB" dirty="0">
              <a:solidFill>
                <a:srgbClr val="000000"/>
              </a:solidFill>
            </a:endParaRPr>
          </a:p>
        </p:txBody>
      </p:sp>
      <p:pic>
        <p:nvPicPr>
          <p:cNvPr id="6" name="Content Placeholder 5"/>
          <p:cNvPicPr>
            <a:picLocks noGrp="1" noChangeAspect="1"/>
          </p:cNvPicPr>
          <p:nvPr>
            <p:ph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81200" y="1268939"/>
            <a:ext cx="5410199" cy="4630953"/>
          </a:xfrm>
        </p:spPr>
      </p:pic>
    </p:spTree>
    <p:extLst>
      <p:ext uri="{BB962C8B-B14F-4D97-AF65-F5344CB8AC3E}">
        <p14:creationId xmlns:p14="http://schemas.microsoft.com/office/powerpoint/2010/main" val="3904326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76200" y="228600"/>
            <a:ext cx="52733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en-US" sz="2600" b="1" dirty="0">
                <a:latin typeface="Times New Roman" pitchFamily="18" charset="0"/>
              </a:rPr>
              <a:t>Measuring precipitation from space</a:t>
            </a:r>
          </a:p>
        </p:txBody>
      </p:sp>
      <p:pic>
        <p:nvPicPr>
          <p:cNvPr id="53251" name="Picture 5" descr="trmmsatell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300" y="15240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7"/>
          <p:cNvSpPr>
            <a:spLocks noChangeArrowheads="1"/>
          </p:cNvSpPr>
          <p:nvPr/>
        </p:nvSpPr>
        <p:spPr bwMode="auto">
          <a:xfrm>
            <a:off x="75063" y="1131361"/>
            <a:ext cx="518273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n-US" altLang="en-US" sz="2400" dirty="0">
                <a:latin typeface="Times New Roman" pitchFamily="18" charset="0"/>
              </a:rPr>
              <a:t>Rainfall can be inferred from </a:t>
            </a:r>
            <a:r>
              <a:rPr lang="en-US" altLang="en-US" sz="2400" dirty="0" smtClean="0">
                <a:latin typeface="Times New Roman" pitchFamily="18" charset="0"/>
              </a:rPr>
              <a:t>the temperature </a:t>
            </a:r>
            <a:r>
              <a:rPr lang="en-US" altLang="en-US" sz="2400" dirty="0">
                <a:latin typeface="Times New Roman" pitchFamily="18" charset="0"/>
              </a:rPr>
              <a:t>of </a:t>
            </a:r>
            <a:r>
              <a:rPr lang="en-US" altLang="en-US" sz="2400" b="1" dirty="0">
                <a:latin typeface="Times New Roman" pitchFamily="18" charset="0"/>
              </a:rPr>
              <a:t>cloud tops</a:t>
            </a:r>
            <a:r>
              <a:rPr lang="en-US" altLang="en-US" sz="2400" dirty="0">
                <a:latin typeface="Times New Roman" pitchFamily="18" charset="0"/>
              </a:rPr>
              <a:t>. </a:t>
            </a:r>
            <a:r>
              <a:rPr lang="en-US" altLang="en-US" sz="2400" dirty="0" smtClean="0">
                <a:latin typeface="Times New Roman" pitchFamily="18" charset="0"/>
              </a:rPr>
              <a:t>Microwave </a:t>
            </a:r>
            <a:r>
              <a:rPr lang="en-US" altLang="en-US" sz="2400" dirty="0">
                <a:latin typeface="Times New Roman" pitchFamily="18" charset="0"/>
              </a:rPr>
              <a:t>radiation emitted by </a:t>
            </a:r>
            <a:r>
              <a:rPr lang="en-US" altLang="en-US" sz="2400" dirty="0" smtClean="0">
                <a:latin typeface="Times New Roman" pitchFamily="18" charset="0"/>
              </a:rPr>
              <a:t>clouds </a:t>
            </a:r>
            <a:r>
              <a:rPr lang="en-US" altLang="en-US" sz="2400" dirty="0">
                <a:latin typeface="Times New Roman" pitchFamily="18" charset="0"/>
              </a:rPr>
              <a:t>can be used to discern </a:t>
            </a:r>
            <a:r>
              <a:rPr lang="en-US" altLang="en-US" sz="2400" dirty="0" smtClean="0">
                <a:latin typeface="Times New Roman" pitchFamily="18" charset="0"/>
              </a:rPr>
              <a:t>rainfall </a:t>
            </a:r>
            <a:r>
              <a:rPr lang="en-US" altLang="en-US" sz="2400" dirty="0">
                <a:latin typeface="Times New Roman" pitchFamily="18" charset="0"/>
              </a:rPr>
              <a:t>intensity. For TRMM, a </a:t>
            </a:r>
            <a:r>
              <a:rPr lang="en-US" altLang="en-US" sz="2400" dirty="0" smtClean="0">
                <a:latin typeface="Times New Roman" pitchFamily="18" charset="0"/>
              </a:rPr>
              <a:t>weather </a:t>
            </a:r>
            <a:r>
              <a:rPr lang="en-US" altLang="en-US" sz="2400" dirty="0">
                <a:latin typeface="Times New Roman" pitchFamily="18" charset="0"/>
              </a:rPr>
              <a:t>radar can transmit a beam </a:t>
            </a:r>
            <a:r>
              <a:rPr lang="en-US" altLang="en-US" sz="2400" dirty="0" smtClean="0">
                <a:latin typeface="Times New Roman" pitchFamily="18" charset="0"/>
              </a:rPr>
              <a:t>of </a:t>
            </a:r>
            <a:r>
              <a:rPr lang="en-US" altLang="en-US" sz="2400" dirty="0">
                <a:latin typeface="Times New Roman" pitchFamily="18" charset="0"/>
              </a:rPr>
              <a:t>microwave energy </a:t>
            </a:r>
            <a:r>
              <a:rPr lang="en-US" altLang="en-US" sz="2400" dirty="0" smtClean="0">
                <a:latin typeface="Times New Roman" pitchFamily="18" charset="0"/>
              </a:rPr>
              <a:t>downward inside </a:t>
            </a:r>
            <a:r>
              <a:rPr lang="en-US" altLang="en-US" sz="2400" dirty="0">
                <a:latin typeface="Times New Roman" pitchFamily="18" charset="0"/>
              </a:rPr>
              <a:t>clouds; the energy scattered </a:t>
            </a:r>
            <a:r>
              <a:rPr lang="en-US" altLang="en-US" sz="2400" dirty="0" smtClean="0">
                <a:latin typeface="Times New Roman" pitchFamily="18" charset="0"/>
              </a:rPr>
              <a:t>back </a:t>
            </a:r>
            <a:r>
              <a:rPr lang="en-US" altLang="en-US" sz="2400" dirty="0">
                <a:latin typeface="Times New Roman" pitchFamily="18" charset="0"/>
              </a:rPr>
              <a:t>to the radar by raindrops </a:t>
            </a:r>
            <a:r>
              <a:rPr lang="en-US" altLang="en-US" sz="2400" dirty="0" smtClean="0">
                <a:latin typeface="Times New Roman" pitchFamily="18" charset="0"/>
              </a:rPr>
              <a:t>provides </a:t>
            </a:r>
            <a:r>
              <a:rPr lang="en-US" altLang="en-US" sz="2400" dirty="0">
                <a:latin typeface="Times New Roman" pitchFamily="18" charset="0"/>
              </a:rPr>
              <a:t>information on rain </a:t>
            </a:r>
            <a:r>
              <a:rPr lang="en-US" altLang="en-US" sz="2400" dirty="0" smtClean="0">
                <a:latin typeface="Times New Roman" pitchFamily="18" charset="0"/>
              </a:rPr>
              <a:t>intensity </a:t>
            </a:r>
            <a:r>
              <a:rPr lang="en-US" altLang="en-US" sz="2400" dirty="0">
                <a:latin typeface="Times New Roman" pitchFamily="18" charset="0"/>
              </a:rPr>
              <a:t>and its vertical </a:t>
            </a:r>
            <a:r>
              <a:rPr lang="en-US" altLang="en-US" sz="2400" dirty="0" smtClean="0">
                <a:latin typeface="Times New Roman" pitchFamily="18" charset="0"/>
              </a:rPr>
              <a:t>distribution </a:t>
            </a:r>
            <a:endParaRPr lang="en-US" altLang="en-US" sz="2400" dirty="0">
              <a:latin typeface="Times New Roman" pitchFamily="18" charset="0"/>
            </a:endParaRPr>
          </a:p>
        </p:txBody>
      </p:sp>
      <p:sp>
        <p:nvSpPr>
          <p:cNvPr id="53253" name="Rectangle 1"/>
          <p:cNvSpPr>
            <a:spLocks noChangeArrowheads="1"/>
          </p:cNvSpPr>
          <p:nvPr/>
        </p:nvSpPr>
        <p:spPr bwMode="auto">
          <a:xfrm>
            <a:off x="-30163" y="5903913"/>
            <a:ext cx="91741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t>Tropical Rainfall Measuring Mission (TRMM) was launched by the National Aeronautics and Space Administration (NASA) and the National Space Development Agency of Japan (NASDA). TRMM was the first satellite dedicated to rainfall measurement, and is the only satellite that carries a weather radar until recently launched </a:t>
            </a:r>
            <a:r>
              <a:rPr lang="en-US" sz="1400" dirty="0" err="1"/>
              <a:t>CloudSat</a:t>
            </a:r>
            <a:r>
              <a:rPr lang="en-US" sz="1400" dirty="0"/>
              <a:t>/CALIPSO (the Cloud-Aerosol </a:t>
            </a:r>
            <a:r>
              <a:rPr lang="en-US" sz="1400" dirty="0" err="1"/>
              <a:t>Lidar</a:t>
            </a:r>
            <a:r>
              <a:rPr lang="en-US" sz="1400" dirty="0"/>
              <a:t> and Infrared Pathfinder Satellite Observation). </a:t>
            </a:r>
            <a:endParaRPr lang="en-GB" sz="1400" dirty="0"/>
          </a:p>
        </p:txBody>
      </p:sp>
    </p:spTree>
    <p:extLst>
      <p:ext uri="{BB962C8B-B14F-4D97-AF65-F5344CB8AC3E}">
        <p14:creationId xmlns:p14="http://schemas.microsoft.com/office/powerpoint/2010/main" val="3227892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rainfallestimate"/>
          <p:cNvPicPr>
            <a:picLocks noChangeAspect="1" noChangeArrowheads="1"/>
          </p:cNvPicPr>
          <p:nvPr/>
        </p:nvPicPr>
        <p:blipFill>
          <a:blip r:embed="rId2">
            <a:extLst>
              <a:ext uri="{28A0092B-C50C-407E-A947-70E740481C1C}">
                <a14:useLocalDpi xmlns:a14="http://schemas.microsoft.com/office/drawing/2010/main" val="0"/>
              </a:ext>
            </a:extLst>
          </a:blip>
          <a:srcRect b="1125"/>
          <a:stretch>
            <a:fillRect/>
          </a:stretch>
        </p:blipFill>
        <p:spPr bwMode="auto">
          <a:xfrm>
            <a:off x="381000" y="688975"/>
            <a:ext cx="8229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6"/>
          <p:cNvSpPr>
            <a:spLocks noChangeArrowheads="1"/>
          </p:cNvSpPr>
          <p:nvPr/>
        </p:nvSpPr>
        <p:spPr bwMode="auto">
          <a:xfrm>
            <a:off x="0" y="4165826"/>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n-US" altLang="en-US" sz="2400" dirty="0">
                <a:latin typeface="Times New Roman" pitchFamily="18" charset="0"/>
              </a:rPr>
              <a:t>TRMM has a </a:t>
            </a:r>
            <a:r>
              <a:rPr lang="en-US" altLang="en-US" sz="2400" b="1" dirty="0">
                <a:latin typeface="Times New Roman" pitchFamily="18" charset="0"/>
              </a:rPr>
              <a:t>limited view of the Earth</a:t>
            </a:r>
            <a:r>
              <a:rPr lang="en-US" altLang="en-US" sz="2400" dirty="0">
                <a:latin typeface="Times New Roman" pitchFamily="18" charset="0"/>
              </a:rPr>
              <a:t>, ranging from 36 N to 36 S, </a:t>
            </a:r>
            <a:r>
              <a:rPr lang="en-US" altLang="en-US" sz="2400" dirty="0" smtClean="0">
                <a:latin typeface="Times New Roman" pitchFamily="18" charset="0"/>
              </a:rPr>
              <a:t>and </a:t>
            </a:r>
            <a:r>
              <a:rPr lang="en-US" altLang="en-US" sz="2400" dirty="0">
                <a:latin typeface="Times New Roman" pitchFamily="18" charset="0"/>
              </a:rPr>
              <a:t>samples rain relatively infrequently, passing over the same </a:t>
            </a:r>
            <a:r>
              <a:rPr lang="en-US" altLang="en-US" sz="2400" dirty="0" smtClean="0">
                <a:latin typeface="Times New Roman" pitchFamily="18" charset="0"/>
              </a:rPr>
              <a:t>location </a:t>
            </a:r>
            <a:r>
              <a:rPr lang="en-US" altLang="en-US" sz="2400" dirty="0">
                <a:latin typeface="Times New Roman" pitchFamily="18" charset="0"/>
              </a:rPr>
              <a:t>about once a day. TRMM is </a:t>
            </a:r>
            <a:r>
              <a:rPr lang="en-US" altLang="en-US" sz="2400" b="1" dirty="0">
                <a:latin typeface="Times New Roman" pitchFamily="18" charset="0"/>
              </a:rPr>
              <a:t>insensitive to light rainfall</a:t>
            </a:r>
            <a:r>
              <a:rPr lang="en-US" altLang="en-US" sz="2400" dirty="0">
                <a:latin typeface="Times New Roman" pitchFamily="18" charset="0"/>
              </a:rPr>
              <a:t>. </a:t>
            </a:r>
            <a:r>
              <a:rPr lang="en-US" altLang="en-US" sz="2400" dirty="0" smtClean="0">
                <a:latin typeface="Times New Roman" pitchFamily="18" charset="0"/>
              </a:rPr>
              <a:t>Also</a:t>
            </a:r>
            <a:r>
              <a:rPr lang="en-US" altLang="en-US" sz="2400" dirty="0">
                <a:latin typeface="Times New Roman" pitchFamily="18" charset="0"/>
              </a:rPr>
              <a:t>, cloud top temperatures are </a:t>
            </a:r>
            <a:r>
              <a:rPr lang="en-US" altLang="en-US" sz="2400" b="1" dirty="0">
                <a:latin typeface="Times New Roman" pitchFamily="18" charset="0"/>
              </a:rPr>
              <a:t>imperfectly correlated </a:t>
            </a:r>
            <a:r>
              <a:rPr lang="en-US" altLang="en-US" sz="2400" dirty="0">
                <a:latin typeface="Times New Roman" pitchFamily="18" charset="0"/>
              </a:rPr>
              <a:t>with actual </a:t>
            </a:r>
            <a:r>
              <a:rPr lang="en-US" altLang="en-US" sz="2400" dirty="0" smtClean="0">
                <a:latin typeface="Times New Roman" pitchFamily="18" charset="0"/>
              </a:rPr>
              <a:t>rainfall </a:t>
            </a:r>
            <a:r>
              <a:rPr lang="en-US" altLang="en-US" sz="2400" dirty="0">
                <a:latin typeface="Times New Roman" pitchFamily="18" charset="0"/>
              </a:rPr>
              <a:t>reaching the surface. </a:t>
            </a:r>
          </a:p>
        </p:txBody>
      </p:sp>
    </p:spTree>
    <p:extLst>
      <p:ext uri="{BB962C8B-B14F-4D97-AF65-F5344CB8AC3E}">
        <p14:creationId xmlns:p14="http://schemas.microsoft.com/office/powerpoint/2010/main" val="60871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708434"/>
          </a:xfrm>
          <a:prstGeom prst="rect">
            <a:avLst/>
          </a:prstGeom>
        </p:spPr>
        <p:txBody>
          <a:bodyPr wrap="square">
            <a:spAutoFit/>
          </a:bodyPr>
          <a:lstStyle/>
          <a:p>
            <a:r>
              <a:rPr lang="en-US" sz="2600" b="1" dirty="0">
                <a:latin typeface="Times New Roman" pitchFamily="18" charset="0"/>
                <a:cs typeface="Times New Roman" pitchFamily="18" charset="0"/>
              </a:rPr>
              <a:t>Satellite QPE</a:t>
            </a:r>
          </a:p>
          <a:p>
            <a:pPr algn="just"/>
            <a:r>
              <a:rPr lang="en-US" sz="2400" dirty="0">
                <a:latin typeface="Times New Roman" pitchFamily="18" charset="0"/>
                <a:cs typeface="Times New Roman" pitchFamily="18" charset="0"/>
              </a:rPr>
              <a:t>Satellite estimation of precipitation is potentially useful in areas with poor coverage from radars and rain gauges. Although satellite sampling is more consistent from place to place than radar sampling, satellite-derived precipitation is lower resolution and generally less accurate than radar-derived precipitation. It is therefore considered a supplement, not a replacement for the radar products.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637" y="2678864"/>
            <a:ext cx="5524500" cy="4191000"/>
          </a:xfrm>
          <a:prstGeom prst="rect">
            <a:avLst/>
          </a:prstGeom>
        </p:spPr>
      </p:pic>
    </p:spTree>
    <p:extLst>
      <p:ext uri="{BB962C8B-B14F-4D97-AF65-F5344CB8AC3E}">
        <p14:creationId xmlns:p14="http://schemas.microsoft.com/office/powerpoint/2010/main" val="1602788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p:cNvSpPr>
            <a:spLocks noChangeArrowheads="1"/>
          </p:cNvSpPr>
          <p:nvPr/>
        </p:nvSpPr>
        <p:spPr bwMode="auto">
          <a:xfrm>
            <a:off x="0" y="3465016"/>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altLang="en-US" sz="2400" dirty="0" smtClean="0">
                <a:latin typeface="Times New Roman" pitchFamily="18" charset="0"/>
                <a:cs typeface="Times New Roman" pitchFamily="18" charset="0"/>
              </a:rPr>
              <a:t>Precipitation refers to any product of the condensation of </a:t>
            </a:r>
            <a:r>
              <a:rPr lang="en-US" altLang="en-US" sz="2400" dirty="0" smtClean="0">
                <a:latin typeface="Times New Roman" pitchFamily="18" charset="0"/>
                <a:cs typeface="Times New Roman" pitchFamily="18" charset="0"/>
              </a:rPr>
              <a:t>atmospheric water vapor that is deposited on the Earth's surface. </a:t>
            </a:r>
          </a:p>
          <a:p>
            <a:pPr algn="just" eaLnBrk="1" hangingPunct="1">
              <a:defRPr/>
            </a:pPr>
            <a:r>
              <a:rPr lang="en-US" sz="2400" dirty="0">
                <a:latin typeface="Times New Roman" pitchFamily="18" charset="0"/>
                <a:cs typeface="Times New Roman" pitchFamily="18" charset="0"/>
              </a:rPr>
              <a:t>Precipitation intensity can be measured by precipitation rate (R), which is normally defined as the rain water falling on ground per unit area per unit time, of unit in SI system  </a:t>
            </a:r>
            <a:r>
              <a:rPr lang="en-US" sz="2400" dirty="0" smtClean="0">
                <a:latin typeface="Times New Roman" pitchFamily="18" charset="0"/>
                <a:cs typeface="Times New Roman" pitchFamily="18" charset="0"/>
              </a:rPr>
              <a:t>which </a:t>
            </a:r>
            <a:r>
              <a:rPr lang="en-US" sz="2400" dirty="0">
                <a:latin typeface="Times New Roman" pitchFamily="18" charset="0"/>
                <a:cs typeface="Times New Roman" pitchFamily="18" charset="0"/>
              </a:rPr>
              <a:t>is the same concept of mass flux. </a:t>
            </a:r>
            <a:endParaRPr lang="en-US" sz="2400" dirty="0" smtClean="0">
              <a:latin typeface="Times New Roman" pitchFamily="18" charset="0"/>
              <a:cs typeface="Times New Roman" pitchFamily="18" charset="0"/>
            </a:endParaRPr>
          </a:p>
          <a:p>
            <a:pPr algn="just" eaLnBrk="1" hangingPunct="1">
              <a:defRPr/>
            </a:pPr>
            <a:r>
              <a:rPr lang="en-US" sz="2400" dirty="0">
                <a:latin typeface="Times New Roman" pitchFamily="18" charset="0"/>
                <a:cs typeface="Times New Roman" pitchFamily="18" charset="0"/>
              </a:rPr>
              <a:t>So, basically precipitation rate is measured by depth per unit time. m/s is too large for precipitation measurement. In real practice, we usually use unit of mm/h. </a:t>
            </a:r>
            <a:endParaRPr lang="en-US" sz="2400" dirty="0" smtClean="0">
              <a:latin typeface="Times New Roman" pitchFamily="18" charset="0"/>
              <a:cs typeface="Times New Roman" pitchFamily="18" charset="0"/>
            </a:endParaRPr>
          </a:p>
          <a:p>
            <a:pPr algn="just" eaLnBrk="1" hangingPunct="1">
              <a:defRPr/>
            </a:pPr>
            <a:r>
              <a:rPr lang="en-US" sz="2400" dirty="0" smtClean="0">
                <a:latin typeface="Times New Roman" pitchFamily="18" charset="0"/>
                <a:cs typeface="Times New Roman" pitchFamily="18" charset="0"/>
              </a:rPr>
              <a:t> </a:t>
            </a:r>
            <a:endParaRPr lang="en-GB" sz="2400" dirty="0">
              <a:latin typeface="Times New Roman" pitchFamily="18" charset="0"/>
              <a:cs typeface="Times New Roman" pitchFamily="18" charset="0"/>
            </a:endParaRPr>
          </a:p>
          <a:p>
            <a:pPr algn="just" eaLnBrk="1" hangingPunct="1">
              <a:defRPr/>
            </a:pPr>
            <a:r>
              <a:rPr lang="en-US" sz="2400" dirty="0" smtClean="0">
                <a:latin typeface="Times New Roman" pitchFamily="18" charset="0"/>
                <a:cs typeface="Times New Roman" pitchFamily="18" charset="0"/>
              </a:rPr>
              <a:t> </a:t>
            </a:r>
            <a:endParaRPr lang="en-GB" sz="2400" dirty="0">
              <a:latin typeface="Times New Roman" pitchFamily="18" charset="0"/>
              <a:cs typeface="Times New Roman" pitchFamily="18" charset="0"/>
            </a:endParaRPr>
          </a:p>
          <a:p>
            <a:pPr algn="just" eaLnBrk="1" hangingPunct="1">
              <a:defRPr/>
            </a:pPr>
            <a:r>
              <a:rPr lang="en-US" altLang="en-US" sz="2400" dirty="0" smtClean="0">
                <a:latin typeface="Times New Roman" pitchFamily="18" charset="0"/>
                <a:cs typeface="Times New Roman" pitchFamily="18" charset="0"/>
              </a:rPr>
              <a:t> </a:t>
            </a:r>
            <a:endParaRPr lang="en-US" altLang="en-US" sz="2400" dirty="0" smtClean="0">
              <a:latin typeface="Times New Roman" pitchFamily="18" charset="0"/>
              <a:cs typeface="Times New Roman" pitchFamily="18" charset="0"/>
            </a:endParaRPr>
          </a:p>
        </p:txBody>
      </p:sp>
      <p:sp>
        <p:nvSpPr>
          <p:cNvPr id="18" name="Rectangle 17"/>
          <p:cNvSpPr/>
          <p:nvPr/>
        </p:nvSpPr>
        <p:spPr>
          <a:xfrm>
            <a:off x="2354263" y="5105400"/>
            <a:ext cx="4572000" cy="461963"/>
          </a:xfrm>
          <a:prstGeom prst="rect">
            <a:avLst/>
          </a:prstGeom>
        </p:spPr>
        <p:txBody>
          <a:bodyPr>
            <a:spAutoFit/>
          </a:bodyPr>
          <a:lstStyle/>
          <a:p>
            <a:pPr>
              <a:defRPr/>
            </a:pPr>
            <a:r>
              <a:rPr lang="en-GB" sz="2400" dirty="0">
                <a:latin typeface="+mn-lt"/>
              </a:rPr>
              <a:t> </a:t>
            </a:r>
          </a:p>
        </p:txBody>
      </p:sp>
      <p:sp>
        <p:nvSpPr>
          <p:cNvPr id="19" name="Rectangle 18"/>
          <p:cNvSpPr/>
          <p:nvPr/>
        </p:nvSpPr>
        <p:spPr bwMode="auto">
          <a:xfrm>
            <a:off x="531813" y="3429001"/>
            <a:ext cx="8251825" cy="830997"/>
          </a:xfrm>
          <a:prstGeom prst="rect">
            <a:avLst/>
          </a:prstGeom>
        </p:spPr>
        <p:txBody>
          <a:bodyPr>
            <a:spAutoFit/>
          </a:bodyPr>
          <a:lstStyle/>
          <a:p>
            <a:pPr>
              <a:defRPr/>
            </a:pPr>
            <a:endParaRPr lang="en-US" sz="2400" dirty="0" smtClean="0">
              <a:latin typeface="Times New Roman" pitchFamily="18" charset="0"/>
              <a:cs typeface="Times New Roman" pitchFamily="18" charset="0"/>
            </a:endParaRPr>
          </a:p>
          <a:p>
            <a:pPr>
              <a:defRPr/>
            </a:pPr>
            <a:endParaRPr lang="en-GB" sz="2400" dirty="0">
              <a:latin typeface="Times New Roman" pitchFamily="18" charset="0"/>
              <a:cs typeface="Times New Roman" pitchFamily="18" charset="0"/>
            </a:endParaRPr>
          </a:p>
        </p:txBody>
      </p:sp>
      <p:sp>
        <p:nvSpPr>
          <p:cNvPr id="4" name="Rectangle 3"/>
          <p:cNvSpPr/>
          <p:nvPr/>
        </p:nvSpPr>
        <p:spPr>
          <a:xfrm>
            <a:off x="2057400" y="152400"/>
            <a:ext cx="4572000" cy="523220"/>
          </a:xfrm>
          <a:prstGeom prst="rect">
            <a:avLst/>
          </a:prstGeom>
        </p:spPr>
        <p:txBody>
          <a:bodyPr>
            <a:spAutoFit/>
          </a:bodyPr>
          <a:lstStyle/>
          <a:p>
            <a:pPr algn="ctr"/>
            <a:r>
              <a:rPr lang="en-US" sz="2800" b="1" dirty="0" smtClean="0">
                <a:effectLst>
                  <a:reflection blurRad="12700" stA="34000" endA="740" endPos="53000" dir="5400000" sy="-100000" algn="bl" rotWithShape="0"/>
                </a:effectLst>
                <a:latin typeface="Times New Roman" pitchFamily="18" charset="0"/>
                <a:cs typeface="Times New Roman" pitchFamily="18" charset="0"/>
              </a:rPr>
              <a:t>Precipitation</a:t>
            </a:r>
            <a:r>
              <a:rPr lang="en-US" sz="2800" b="1" i="1" u="sng" dirty="0" smtClean="0">
                <a:effectLst>
                  <a:outerShdw blurRad="38100" dist="38100" dir="2700000" algn="tl">
                    <a:srgbClr val="000000">
                      <a:alpha val="43137"/>
                    </a:srgbClr>
                  </a:outerShdw>
                  <a:reflection blurRad="12700" stA="34000" endA="740" endPos="53000" dir="5400000" sy="-100000" algn="bl" rotWithShape="0"/>
                </a:effectLst>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pic>
        <p:nvPicPr>
          <p:cNvPr id="13" name="Picture 3" descr="ra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828" y="685800"/>
            <a:ext cx="5341435" cy="28422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Object 25"/>
          <p:cNvGraphicFramePr>
            <a:graphicFrameLocks noChangeAspect="1"/>
          </p:cNvGraphicFramePr>
          <p:nvPr>
            <p:extLst>
              <p:ext uri="{D42A27DB-BD31-4B8C-83A1-F6EECF244321}">
                <p14:modId xmlns:p14="http://schemas.microsoft.com/office/powerpoint/2010/main" val="3373703319"/>
              </p:ext>
            </p:extLst>
          </p:nvPr>
        </p:nvGraphicFramePr>
        <p:xfrm>
          <a:off x="3595708" y="6149906"/>
          <a:ext cx="2124034" cy="708094"/>
        </p:xfrm>
        <a:graphic>
          <a:graphicData uri="http://schemas.openxmlformats.org/presentationml/2006/ole">
            <mc:AlternateContent xmlns:mc="http://schemas.openxmlformats.org/markup-compatibility/2006">
              <mc:Choice xmlns:v="urn:schemas-microsoft-com:vml" Requires="v">
                <p:oleObj spid="_x0000_s4101" name="Equation" r:id="rId4" imgW="1180800" imgH="393480" progId="Equation.3">
                  <p:embed/>
                </p:oleObj>
              </mc:Choice>
              <mc:Fallback>
                <p:oleObj name="Equation" r:id="rId4" imgW="118080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5708" y="6149906"/>
                        <a:ext cx="2124034" cy="70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98006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14400" y="381000"/>
            <a:ext cx="7772400" cy="914400"/>
          </a:xfrm>
        </p:spPr>
        <p:txBody>
          <a:bodyPr/>
          <a:lstStyle/>
          <a:p>
            <a:pPr algn="ctr" fontAlgn="auto">
              <a:spcAft>
                <a:spcPts val="0"/>
              </a:spcAft>
              <a:defRPr/>
            </a:pPr>
            <a:r>
              <a:rPr lang="en-US" altLang="en-US" b="1" smtClean="0"/>
              <a:t>Forms of precipitation</a:t>
            </a:r>
          </a:p>
        </p:txBody>
      </p:sp>
      <p:pic>
        <p:nvPicPr>
          <p:cNvPr id="36867" name="Picture 2" descr="http://keep3.sjfc.edu/students/smm07572/e-port/msti%20260/precipitation.jpg"/>
          <p:cNvPicPr>
            <a:picLocks noChangeAspect="1" noChangeArrowheads="1"/>
          </p:cNvPicPr>
          <p:nvPr/>
        </p:nvPicPr>
        <p:blipFill>
          <a:blip r:embed="rId2">
            <a:extLst>
              <a:ext uri="{28A0092B-C50C-407E-A947-70E740481C1C}">
                <a14:useLocalDpi xmlns:a14="http://schemas.microsoft.com/office/drawing/2010/main" val="0"/>
              </a:ext>
            </a:extLst>
          </a:blip>
          <a:srcRect r="5064"/>
          <a:stretch>
            <a:fillRect/>
          </a:stretch>
        </p:blipFill>
        <p:spPr bwMode="auto">
          <a:xfrm>
            <a:off x="533400" y="1143000"/>
            <a:ext cx="84582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412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397"/>
            <a:ext cx="9144000" cy="2339102"/>
          </a:xfrm>
          <a:prstGeom prst="rect">
            <a:avLst/>
          </a:prstGeom>
        </p:spPr>
        <p:txBody>
          <a:bodyPr wrap="square">
            <a:spAutoFit/>
          </a:bodyPr>
          <a:lstStyle/>
          <a:p>
            <a:r>
              <a:rPr lang="en-US" sz="2600" b="1" dirty="0" smtClean="0">
                <a:latin typeface="Times New Roman" pitchFamily="18" charset="0"/>
                <a:cs typeface="Times New Roman" pitchFamily="18" charset="0"/>
              </a:rPr>
              <a:t>Precipitation </a:t>
            </a:r>
            <a:r>
              <a:rPr lang="en-US" sz="2600" b="1" dirty="0">
                <a:latin typeface="Times New Roman" pitchFamily="18" charset="0"/>
                <a:cs typeface="Times New Roman" pitchFamily="18" charset="0"/>
              </a:rPr>
              <a:t>Estimation (</a:t>
            </a:r>
            <a:r>
              <a:rPr lang="en-US" sz="2600" b="1" dirty="0" smtClean="0">
                <a:latin typeface="Times New Roman" pitchFamily="18" charset="0"/>
                <a:cs typeface="Times New Roman" pitchFamily="18" charset="0"/>
              </a:rPr>
              <a:t>QPE)</a:t>
            </a:r>
          </a:p>
          <a:p>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term Quantitative Precipitation Estimation, or QPE, refers to the estimation of observed precipitation</a:t>
            </a:r>
            <a:r>
              <a:rPr lang="en-US" sz="2400" dirty="0" smtClean="0">
                <a:latin typeface="Times New Roman" pitchFamily="18" charset="0"/>
                <a:cs typeface="Times New Roman" pitchFamily="18" charset="0"/>
              </a:rPr>
              <a:t>.</a:t>
            </a:r>
          </a:p>
          <a:p>
            <a:r>
              <a:rPr lang="en-US" sz="2400" dirty="0">
                <a:latin typeface="Times New Roman" pitchFamily="18" charset="0"/>
                <a:cs typeface="Times New Roman" pitchFamily="18" charset="0"/>
              </a:rPr>
              <a:t>Observed precipitation is only an estimate because the tools used provide inexact approximations of the actual magnitude and distribution of precipitation</a:t>
            </a:r>
            <a:r>
              <a:rPr lang="en-US" sz="2400" dirty="0"/>
              <a:t>.</a:t>
            </a:r>
            <a:endParaRPr lang="en-US" sz="2400" dirty="0">
              <a:latin typeface="Times New Roman" pitchFamily="18" charset="0"/>
              <a:cs typeface="Times New Roman" pitchFamily="18" charset="0"/>
            </a:endParaRPr>
          </a:p>
        </p:txBody>
      </p:sp>
      <p:sp>
        <p:nvSpPr>
          <p:cNvPr id="3" name="Rectangle 2"/>
          <p:cNvSpPr/>
          <p:nvPr/>
        </p:nvSpPr>
        <p:spPr>
          <a:xfrm>
            <a:off x="28432" y="3307140"/>
            <a:ext cx="9115567" cy="1938992"/>
          </a:xfrm>
          <a:prstGeom prst="rect">
            <a:avLst/>
          </a:prstGeom>
        </p:spPr>
        <p:txBody>
          <a:bodyPr wrap="square">
            <a:spAutoFit/>
          </a:bodyPr>
          <a:lstStyle/>
          <a:p>
            <a:pPr algn="just"/>
            <a:r>
              <a:rPr lang="en-US" sz="2400" dirty="0">
                <a:latin typeface="Times New Roman" pitchFamily="18" charset="0"/>
                <a:cs typeface="Times New Roman" pitchFamily="18" charset="0"/>
              </a:rPr>
              <a:t>Precipitation can be measured at a fixed location </a:t>
            </a:r>
            <a:r>
              <a:rPr lang="en-US"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point estimates) </a:t>
            </a:r>
            <a:r>
              <a:rPr lang="en-US" sz="2400" dirty="0" smtClean="0">
                <a:latin typeface="Times New Roman" pitchFamily="18" charset="0"/>
                <a:cs typeface="Times New Roman" pitchFamily="18" charset="0"/>
              </a:rPr>
              <a:t>by </a:t>
            </a:r>
            <a:r>
              <a:rPr lang="en-US" sz="2400" dirty="0">
                <a:latin typeface="Times New Roman" pitchFamily="18" charset="0"/>
                <a:cs typeface="Times New Roman" pitchFamily="18" charset="0"/>
              </a:rPr>
              <a:t>a rain </a:t>
            </a:r>
            <a:r>
              <a:rPr lang="en-US" sz="2400" dirty="0" smtClean="0">
                <a:latin typeface="Times New Roman" pitchFamily="18" charset="0"/>
                <a:cs typeface="Times New Roman" pitchFamily="18" charset="0"/>
              </a:rPr>
              <a:t>gauge,</a:t>
            </a:r>
            <a:r>
              <a:rPr lang="en-US" sz="2400" dirty="0" smtClean="0">
                <a:latin typeface="Times New Roman" pitchFamily="18" charset="0"/>
                <a:cs typeface="Times New Roman" pitchFamily="18" charset="0"/>
              </a:rPr>
              <a:t> and will not necessarily provide good spatial resolution.</a:t>
            </a:r>
          </a:p>
          <a:p>
            <a:pPr algn="just"/>
            <a:r>
              <a:rPr lang="en-US" sz="2400" dirty="0" smtClean="0">
                <a:latin typeface="Times New Roman" pitchFamily="18" charset="0"/>
                <a:cs typeface="Times New Roman" pitchFamily="18" charset="0"/>
              </a:rPr>
              <a:t>It </a:t>
            </a:r>
            <a:r>
              <a:rPr lang="en-US" altLang="en-US" sz="2400" dirty="0" smtClean="0">
                <a:latin typeface="Times New Roman" pitchFamily="18" charset="0"/>
                <a:cs typeface="Times New Roman" pitchFamily="18" charset="0"/>
              </a:rPr>
              <a:t>measures </a:t>
            </a:r>
            <a:r>
              <a:rPr lang="en-US" sz="2400" dirty="0">
                <a:latin typeface="Times New Roman" pitchFamily="18" charset="0"/>
                <a:cs typeface="Times New Roman" pitchFamily="18" charset="0"/>
              </a:rPr>
              <a:t>rain as well as the liquid equivalent of frozen precipitation</a:t>
            </a:r>
            <a:r>
              <a:rPr lang="en-US" altLang="en-US" sz="2400" dirty="0">
                <a:latin typeface="Times New Roman" pitchFamily="18" charset="0"/>
                <a:cs typeface="Times New Roman" pitchFamily="18" charset="0"/>
              </a:rPr>
              <a:t> that has fallen over a specific time period.</a:t>
            </a:r>
          </a:p>
          <a:p>
            <a:pPr algn="just"/>
            <a:r>
              <a:rPr lang="en-US" sz="2400" dirty="0">
                <a:latin typeface="Times New Roman" pitchFamily="18" charset="0"/>
                <a:cs typeface="Times New Roman" pitchFamily="18" charset="0"/>
              </a:rPr>
              <a:t>Rain gauges come in a variety of styles, both manual and automated.</a:t>
            </a:r>
          </a:p>
        </p:txBody>
      </p:sp>
      <p:sp>
        <p:nvSpPr>
          <p:cNvPr id="4" name="Rectangle 3"/>
          <p:cNvSpPr/>
          <p:nvPr/>
        </p:nvSpPr>
        <p:spPr>
          <a:xfrm>
            <a:off x="0" y="2814638"/>
            <a:ext cx="2255746" cy="461665"/>
          </a:xfrm>
          <a:prstGeom prst="rect">
            <a:avLst/>
          </a:prstGeom>
        </p:spPr>
        <p:txBody>
          <a:bodyPr wrap="none">
            <a:spAutoFit/>
          </a:bodyPr>
          <a:lstStyle/>
          <a:p>
            <a:pPr>
              <a:defRPr/>
            </a:pPr>
            <a:r>
              <a:rPr lang="en-US" altLang="en-US" sz="2400" b="1" dirty="0" smtClean="0">
                <a:latin typeface="Times New Roman" pitchFamily="18" charset="0"/>
                <a:cs typeface="Times New Roman" pitchFamily="18" charset="0"/>
              </a:rPr>
              <a:t>RAIN </a:t>
            </a:r>
            <a:r>
              <a:rPr lang="en-US" altLang="en-US" sz="2400" b="1" dirty="0">
                <a:latin typeface="Times New Roman" pitchFamily="18" charset="0"/>
                <a:cs typeface="Times New Roman" pitchFamily="18" charset="0"/>
              </a:rPr>
              <a:t>GAUGE </a:t>
            </a:r>
            <a:endParaRPr lang="en-GB"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567477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82" y="0"/>
            <a:ext cx="9136117" cy="2677656"/>
          </a:xfrm>
          <a:prstGeom prst="rect">
            <a:avLst/>
          </a:prstGeom>
        </p:spPr>
        <p:txBody>
          <a:bodyPr wrap="square">
            <a:spAutoFit/>
          </a:bodyPr>
          <a:lstStyle/>
          <a:p>
            <a:pPr algn="just"/>
            <a:r>
              <a:rPr lang="en-US" sz="2400" dirty="0" smtClean="0">
                <a:latin typeface="Times New Roman" pitchFamily="18" charset="0"/>
                <a:cs typeface="Times New Roman" pitchFamily="18" charset="0"/>
              </a:rPr>
              <a:t>It consists of a large cylinder with a funnel and a smaller measuring tube inside of it. The official rain gauge has a 50 centimeter high cylinder with a 20 centimeter in diameter funnel that collects water into a measuring tube that has exactly one-tenth the cross sectional area of the top of the funnel. The reason for the smaller measuring tube is that more precise rainfall measurements can be made due to the exaggeration of the height of water in the tube. </a:t>
            </a:r>
            <a:endParaRPr lang="en-US" sz="2400" dirty="0">
              <a:latin typeface="Times New Roman" pitchFamily="18" charset="0"/>
              <a:cs typeface="Times New Roman" pitchFamily="18" charset="0"/>
            </a:endParaRPr>
          </a:p>
        </p:txBody>
      </p:sp>
      <p:pic>
        <p:nvPicPr>
          <p:cNvPr id="8" name="Picture 28" descr="gau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1" y="2659380"/>
            <a:ext cx="5791199" cy="419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90800"/>
            <a:ext cx="3048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7852" y="5534561"/>
            <a:ext cx="3052548" cy="1323439"/>
          </a:xfrm>
          <a:prstGeom prst="rect">
            <a:avLst/>
          </a:prstGeom>
          <a:ln w="28575">
            <a:solidFill>
              <a:schemeClr val="tx1"/>
            </a:solidFill>
          </a:ln>
        </p:spPr>
        <p:txBody>
          <a:bodyPr wrap="square">
            <a:spAutoFit/>
          </a:bodyPr>
          <a:lstStyle/>
          <a:p>
            <a:pPr algn="just"/>
            <a:r>
              <a:rPr lang="en-US" sz="2000" dirty="0" smtClean="0">
                <a:latin typeface="Times New Roman" pitchFamily="18" charset="0"/>
                <a:cs typeface="Times New Roman" pitchFamily="18" charset="0"/>
              </a:rPr>
              <a:t>For example, one-tenth of an inch of rainfall would actually fill an inch of the measuring tube.</a:t>
            </a:r>
            <a:endParaRPr lang="en-US"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140748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0" y="4419600"/>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endParaRPr lang="en-GB" sz="2200" dirty="0"/>
          </a:p>
        </p:txBody>
      </p:sp>
      <p:sp>
        <p:nvSpPr>
          <p:cNvPr id="38915" name="Rectangle 2"/>
          <p:cNvSpPr>
            <a:spLocks noChangeArrowheads="1"/>
          </p:cNvSpPr>
          <p:nvPr/>
        </p:nvSpPr>
        <p:spPr bwMode="auto">
          <a:xfrm>
            <a:off x="0" y="0"/>
            <a:ext cx="9144000" cy="741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just">
              <a:buFont typeface="Wingdings" pitchFamily="2" charset="2"/>
              <a:buChar char="Ø"/>
            </a:pP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standard rain gauge can measure up to two inches of rain</a:t>
            </a:r>
            <a:r>
              <a:rPr lang="en-US" sz="2400" dirty="0" smtClean="0">
                <a:latin typeface="Times New Roman" pitchFamily="18" charset="0"/>
                <a:cs typeface="Times New Roman" pitchFamily="18" charset="0"/>
              </a:rPr>
              <a:t>.</a:t>
            </a:r>
          </a:p>
          <a:p>
            <a:pPr marL="342900" indent="-342900" algn="just">
              <a:buFont typeface="Wingdings" pitchFamily="2" charset="2"/>
              <a:buChar char="Ø"/>
            </a:pPr>
            <a:r>
              <a:rPr lang="en-US" sz="2400" dirty="0" smtClean="0">
                <a:latin typeface="Times New Roman" pitchFamily="18" charset="0"/>
                <a:cs typeface="Times New Roman" pitchFamily="18" charset="0"/>
              </a:rPr>
              <a:t>If rainfall exceeds two inches, water overflows into the cylinder surrounding the measuring tube. The observer takes the water in the cylinder and very carefully pours it into the measuring tube after emptying the tube. The observer then adds the measurement from the water in the cylinder to two inches in order to obtain the final rainfall amount. The rain gauge can be heated to measure the water equivalent of snow.</a:t>
            </a:r>
          </a:p>
          <a:p>
            <a:pPr marL="342900" indent="-342900" algn="just">
              <a:buFont typeface="Wingdings" pitchFamily="2" charset="2"/>
              <a:buChar char="Ø"/>
            </a:pPr>
            <a:r>
              <a:rPr lang="en-US" sz="2400" dirty="0" smtClean="0">
                <a:latin typeface="Times New Roman" pitchFamily="18" charset="0"/>
                <a:cs typeface="Times New Roman" pitchFamily="18" charset="0"/>
              </a:rPr>
              <a:t>Rain gauges can provide excellent information if they are well-maintained, optimally located, and the wind is light.</a:t>
            </a:r>
          </a:p>
          <a:p>
            <a:pPr marL="342900" indent="-342900" algn="just">
              <a:buFont typeface="Wingdings" pitchFamily="2" charset="2"/>
              <a:buChar char="Ø"/>
            </a:pPr>
            <a:r>
              <a:rPr lang="en-US" sz="2400" dirty="0" smtClean="0">
                <a:latin typeface="Times New Roman" pitchFamily="18" charset="0"/>
                <a:cs typeface="Times New Roman" pitchFamily="18" charset="0"/>
              </a:rPr>
              <a:t>In situations where good radar coverage exists, it is possible that high wind situations may cause greater uncertainties in the accuracy of the gauges than that of the radar (for exposed gauges, and for snowflakes and small liquid drops). A user of multiple precipitation sensors may want to consider the possibility that under such conditions </a:t>
            </a:r>
            <a:r>
              <a:rPr lang="en-US" sz="2400" b="1" dirty="0" smtClean="0">
                <a:latin typeface="Times New Roman" pitchFamily="18" charset="0"/>
                <a:cs typeface="Times New Roman" pitchFamily="18" charset="0"/>
              </a:rPr>
              <a:t>it may not be wise to adjust the radar with the rain gauge data</a:t>
            </a:r>
            <a:r>
              <a:rPr lang="en-US" sz="2400" dirty="0" smtClean="0">
                <a:latin typeface="Times New Roman" pitchFamily="18" charset="0"/>
                <a:cs typeface="Times New Roman" pitchFamily="18" charset="0"/>
              </a:rPr>
              <a:t>.</a:t>
            </a:r>
          </a:p>
          <a:p>
            <a:pPr algn="just"/>
            <a:endParaRPr lang="en-US" sz="2400" dirty="0" smtClean="0">
              <a:latin typeface="Times New Roman" pitchFamily="18" charset="0"/>
              <a:cs typeface="Times New Roman" pitchFamily="18" charset="0"/>
            </a:endParaRPr>
          </a:p>
          <a:p>
            <a:pPr algn="just"/>
            <a:endParaRPr lang="en-US" sz="2400" dirty="0" smtClean="0">
              <a:latin typeface="Times New Roman" pitchFamily="18" charset="0"/>
              <a:cs typeface="Times New Roman" pitchFamily="18" charset="0"/>
            </a:endParaRPr>
          </a:p>
          <a:p>
            <a:pPr algn="just"/>
            <a:endParaRPr lang="en-GB" sz="2200" dirty="0" smtClean="0"/>
          </a:p>
          <a:p>
            <a:pPr algn="just"/>
            <a:endParaRPr lang="en-GB" sz="2200" dirty="0"/>
          </a:p>
        </p:txBody>
      </p:sp>
    </p:spTree>
    <p:extLst>
      <p:ext uri="{BB962C8B-B14F-4D97-AF65-F5344CB8AC3E}">
        <p14:creationId xmlns:p14="http://schemas.microsoft.com/office/powerpoint/2010/main" val="31100670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1557"/>
            <a:ext cx="9144000" cy="2677656"/>
          </a:xfrm>
          <a:prstGeom prst="rect">
            <a:avLst/>
          </a:prstGeom>
        </p:spPr>
        <p:txBody>
          <a:bodyPr wrap="square">
            <a:spAutoFit/>
          </a:bodyPr>
          <a:lstStyle/>
          <a:p>
            <a:pPr marL="342900" indent="-342900" algn="just">
              <a:buFont typeface="Wingdings" pitchFamily="2" charset="2"/>
              <a:buChar char="Ø"/>
            </a:pPr>
            <a:r>
              <a:rPr lang="en-US" sz="2400" dirty="0" smtClean="0">
                <a:latin typeface="Times New Roman" pitchFamily="18" charset="0"/>
                <a:cs typeface="Times New Roman" pitchFamily="18" charset="0"/>
              </a:rPr>
              <a:t>Two </a:t>
            </a:r>
            <a:r>
              <a:rPr lang="en-US" sz="2400" dirty="0">
                <a:latin typeface="Times New Roman" pitchFamily="18" charset="0"/>
                <a:cs typeface="Times New Roman" pitchFamily="18" charset="0"/>
              </a:rPr>
              <a:t>specially designed buckets tip when the weight of .01 </a:t>
            </a:r>
            <a:r>
              <a:rPr lang="en-US" sz="2400" dirty="0" smtClean="0">
                <a:latin typeface="Times New Roman" pitchFamily="18" charset="0"/>
                <a:cs typeface="Times New Roman" pitchFamily="18" charset="0"/>
              </a:rPr>
              <a:t>inches </a:t>
            </a:r>
            <a:r>
              <a:rPr lang="en-US" sz="2400" dirty="0">
                <a:latin typeface="Times New Roman" pitchFamily="18" charset="0"/>
                <a:cs typeface="Times New Roman" pitchFamily="18" charset="0"/>
              </a:rPr>
              <a:t>of rain falls into them. When one bucket tips, the other bucket quickly moves into place to catch the rain. </a:t>
            </a:r>
            <a:endParaRPr lang="en-US" sz="2400" dirty="0" smtClean="0">
              <a:latin typeface="Times New Roman" pitchFamily="18" charset="0"/>
              <a:cs typeface="Times New Roman" pitchFamily="18" charset="0"/>
            </a:endParaRPr>
          </a:p>
          <a:p>
            <a:pPr marL="342900" indent="-342900" algn="just">
              <a:buFont typeface="Wingdings" pitchFamily="2" charset="2"/>
              <a:buChar char="Ø"/>
            </a:pPr>
            <a:r>
              <a:rPr lang="en-US" sz="2400" dirty="0" smtClean="0">
                <a:latin typeface="Times New Roman" pitchFamily="18" charset="0"/>
                <a:cs typeface="Times New Roman" pitchFamily="18" charset="0"/>
              </a:rPr>
              <a:t>Each </a:t>
            </a:r>
            <a:r>
              <a:rPr lang="en-US" sz="2400" dirty="0">
                <a:latin typeface="Times New Roman" pitchFamily="18" charset="0"/>
                <a:cs typeface="Times New Roman" pitchFamily="18" charset="0"/>
              </a:rPr>
              <a:t>time a bucket tips, an electronic signal is sent to a recorder. To calculate the rainfall for a certain time period, simply multiply the number of marks on the recorder by .01 inches. </a:t>
            </a:r>
            <a:endParaRPr lang="en-US" sz="2400" dirty="0" smtClean="0">
              <a:latin typeface="Times New Roman" pitchFamily="18" charset="0"/>
              <a:cs typeface="Times New Roman" pitchFamily="18" charset="0"/>
            </a:endParaRPr>
          </a:p>
          <a:p>
            <a:pPr marL="342900" indent="-342900" algn="just">
              <a:buFont typeface="Wingdings" pitchFamily="2" charset="2"/>
              <a:buChar char="Ø"/>
            </a:pPr>
            <a:endParaRPr lang="en-US" sz="2400" dirty="0">
              <a:latin typeface="Times New Roman" pitchFamily="18" charset="0"/>
              <a:cs typeface="Times New Roman" pitchFamily="18" charset="0"/>
            </a:endParaRPr>
          </a:p>
        </p:txBody>
      </p:sp>
      <p:sp>
        <p:nvSpPr>
          <p:cNvPr id="4" name="Rectangle 3"/>
          <p:cNvSpPr/>
          <p:nvPr/>
        </p:nvSpPr>
        <p:spPr>
          <a:xfrm>
            <a:off x="0" y="39192"/>
            <a:ext cx="4112793" cy="492443"/>
          </a:xfrm>
          <a:prstGeom prst="rect">
            <a:avLst/>
          </a:prstGeom>
        </p:spPr>
        <p:txBody>
          <a:bodyPr wrap="none">
            <a:spAutoFit/>
          </a:bodyPr>
          <a:lstStyle/>
          <a:p>
            <a:r>
              <a:rPr lang="en-US" sz="2600" b="1" dirty="0">
                <a:solidFill>
                  <a:prstClr val="black"/>
                </a:solidFill>
                <a:latin typeface="Times New Roman" pitchFamily="18" charset="0"/>
                <a:cs typeface="Times New Roman" pitchFamily="18" charset="0"/>
              </a:rPr>
              <a:t> Tipping bucket rain gauge </a:t>
            </a:r>
            <a:endParaRPr lang="en-US" dirty="0"/>
          </a:p>
        </p:txBody>
      </p:sp>
      <p:pic>
        <p:nvPicPr>
          <p:cNvPr id="5" name="Picture 10" descr="gauge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59398" y="2956446"/>
            <a:ext cx="3970002" cy="390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632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648"/>
            <a:ext cx="9144000" cy="3416320"/>
          </a:xfrm>
          <a:prstGeom prst="rect">
            <a:avLst/>
          </a:prstGeom>
        </p:spPr>
        <p:txBody>
          <a:bodyPr wrap="square">
            <a:spAutoFit/>
          </a:bodyPr>
          <a:lstStyle/>
          <a:p>
            <a:pPr marL="342900" lvl="0" indent="-342900" algn="just">
              <a:buFont typeface="Wingdings" pitchFamily="2" charset="2"/>
              <a:buChar char="Ø"/>
            </a:pPr>
            <a:r>
              <a:rPr lang="en-US" sz="2400" dirty="0">
                <a:solidFill>
                  <a:prstClr val="black"/>
                </a:solidFill>
                <a:latin typeface="Times New Roman" pitchFamily="18" charset="0"/>
                <a:cs typeface="Times New Roman" pitchFamily="18" charset="0"/>
              </a:rPr>
              <a:t>The tipping bucket rain gauge is especially good at measuring drizzle and very light rainfall events. Counts the tips; and it can be automated. If the recorder is equipped with a clock, you can determine how much rain fell during certain time periods without actually being present at the station. </a:t>
            </a:r>
          </a:p>
          <a:p>
            <a:pPr marL="342900" lvl="0" indent="-342900" algn="just">
              <a:buFont typeface="Wingdings" pitchFamily="2" charset="2"/>
              <a:buChar char="Ø"/>
            </a:pPr>
            <a:r>
              <a:rPr lang="en-US" altLang="en-US" sz="2400" dirty="0">
                <a:solidFill>
                  <a:prstClr val="black"/>
                </a:solidFill>
                <a:latin typeface="Times New Roman" pitchFamily="18" charset="0"/>
              </a:rPr>
              <a:t>Disadvantages: oscillations of buckets in high winds; evaporation, overflow with heavy rain. </a:t>
            </a:r>
            <a:r>
              <a:rPr lang="en-US" sz="2400" dirty="0">
                <a:solidFill>
                  <a:prstClr val="black"/>
                </a:solidFill>
                <a:latin typeface="Times New Roman" pitchFamily="18" charset="0"/>
              </a:rPr>
              <a:t>Thus, one weakness of the tipping bucket rain gauge is that it often underestimates rainfall during very heavy rain events, such as thunderstorms. </a:t>
            </a:r>
            <a:endParaRPr lang="en-US" altLang="en-US" sz="2400" dirty="0">
              <a:solidFill>
                <a:prstClr val="black"/>
              </a:solidFill>
              <a:latin typeface="Times New Roman" pitchFamily="18" charset="0"/>
            </a:endParaRPr>
          </a:p>
        </p:txBody>
      </p:sp>
    </p:spTree>
    <p:extLst>
      <p:ext uri="{BB962C8B-B14F-4D97-AF65-F5344CB8AC3E}">
        <p14:creationId xmlns:p14="http://schemas.microsoft.com/office/powerpoint/2010/main" val="29466446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TotalTime>
  <Words>1833</Words>
  <Application>Microsoft Office PowerPoint</Application>
  <PresentationFormat>On-screen Show (4:3)</PresentationFormat>
  <Paragraphs>77</Paragraphs>
  <Slides>22</Slides>
  <Notes>2</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22</vt:i4>
      </vt:variant>
    </vt:vector>
  </HeadingPairs>
  <TitlesOfParts>
    <vt:vector size="26" baseType="lpstr">
      <vt:lpstr>Angles</vt:lpstr>
      <vt:lpstr>Office Theme</vt:lpstr>
      <vt:lpstr>Microsoft Equation 3.0</vt:lpstr>
      <vt:lpstr>Equation</vt:lpstr>
      <vt:lpstr>AL-MUSTANSIRIYAH UNIVERSITY  COLLEGE OF SCIENCES ATMOSPHERIC SCIENCES DEPARTMENT /SECOND CLASS </vt:lpstr>
      <vt:lpstr>Welcome Students!   </vt:lpstr>
      <vt:lpstr>PowerPoint Presentation</vt:lpstr>
      <vt:lpstr>Forms of precipitation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dc:creator>
  <cp:lastModifiedBy>sama</cp:lastModifiedBy>
  <cp:revision>4</cp:revision>
  <dcterms:created xsi:type="dcterms:W3CDTF">2017-12-11T15:45:37Z</dcterms:created>
  <dcterms:modified xsi:type="dcterms:W3CDTF">2017-12-11T19:52:21Z</dcterms:modified>
</cp:coreProperties>
</file>